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D4F"/>
    <a:srgbClr val="3399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1" d="100"/>
          <a:sy n="91" d="100"/>
        </p:scale>
        <p:origin x="-124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15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48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5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84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43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18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3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62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72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57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99DF2-8521-4FDE-A1B8-30B6AB5F0164}" type="datetimeFigureOut">
              <a:rPr lang="cs-CZ" smtClean="0"/>
              <a:t>20.09.2016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CA25-2602-48A5-AE3B-0AC2772C3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91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C4020 </a:t>
            </a:r>
            <a:r>
              <a:rPr lang="en-US" sz="4000" dirty="0" err="1"/>
              <a:t>Pokro</a:t>
            </a:r>
            <a:r>
              <a:rPr lang="cs-CZ" sz="4000" dirty="0"/>
              <a:t>čilá fyzikální chemie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05800" cy="1676400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Přednášející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Mark</a:t>
            </a:r>
            <a:r>
              <a:rPr lang="cs-CZ" dirty="0">
                <a:solidFill>
                  <a:srgbClr val="FF0000"/>
                </a:solidFill>
              </a:rPr>
              <a:t>éta Munzarová </a:t>
            </a:r>
            <a:r>
              <a:rPr lang="en-US" dirty="0">
                <a:solidFill>
                  <a:srgbClr val="FF0000"/>
                </a:solidFill>
              </a:rPr>
              <a:t>	21. 9., 5. a 12. 10.</a:t>
            </a:r>
            <a:endParaRPr lang="cs-CZ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	</a:t>
            </a:r>
            <a:r>
              <a:rPr lang="cs-CZ" dirty="0">
                <a:solidFill>
                  <a:srgbClr val="FF0000"/>
                </a:solidFill>
              </a:rPr>
              <a:t>Pavel Kubáček </a:t>
            </a: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cs-CZ" dirty="0">
                <a:solidFill>
                  <a:srgbClr val="FF0000"/>
                </a:solidFill>
              </a:rPr>
              <a:t>od </a:t>
            </a:r>
            <a:r>
              <a:rPr lang="en-US" dirty="0">
                <a:solidFill>
                  <a:srgbClr val="FF0000"/>
                </a:solidFill>
              </a:rPr>
              <a:t>19. 10.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4876800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řednáška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28. 9.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cs-CZ" sz="2800" dirty="0">
                <a:solidFill>
                  <a:srgbClr val="FF0000"/>
                </a:solidFill>
              </a:rPr>
              <a:t>odpadá (státní svátek)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vičení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29. 9. 	</a:t>
            </a:r>
            <a:r>
              <a:rPr lang="en-US" sz="2800" dirty="0" err="1">
                <a:solidFill>
                  <a:srgbClr val="FF0000"/>
                </a:solidFill>
              </a:rPr>
              <a:t>formou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povinn</a:t>
            </a:r>
            <a:r>
              <a:rPr lang="cs-CZ" sz="2800" dirty="0">
                <a:solidFill>
                  <a:srgbClr val="FF0000"/>
                </a:solidFill>
              </a:rPr>
              <a:t>ého DÚ, zadání </a:t>
            </a:r>
            <a:r>
              <a:rPr lang="en-US" sz="2800" dirty="0" smtClean="0">
                <a:solidFill>
                  <a:srgbClr val="FF0000"/>
                </a:solidFill>
              </a:rPr>
              <a:t>29.9. 			</a:t>
            </a:r>
            <a:r>
              <a:rPr lang="en-US" sz="2800" dirty="0" err="1" smtClean="0">
                <a:solidFill>
                  <a:srgbClr val="FF0000"/>
                </a:solidFill>
              </a:rPr>
              <a:t>emailem</a:t>
            </a:r>
            <a:r>
              <a:rPr lang="cs-CZ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odevzd</a:t>
            </a:r>
            <a:r>
              <a:rPr lang="cs-CZ" sz="2800" dirty="0">
                <a:solidFill>
                  <a:srgbClr val="FF0000"/>
                </a:solidFill>
              </a:rPr>
              <a:t>ání </a:t>
            </a:r>
            <a:r>
              <a:rPr lang="en-US" sz="2800" dirty="0">
                <a:solidFill>
                  <a:srgbClr val="FF0000"/>
                </a:solidFill>
              </a:rPr>
              <a:t>6.10.</a:t>
            </a:r>
            <a:r>
              <a:rPr lang="cs-CZ" sz="2800" dirty="0">
                <a:solidFill>
                  <a:srgbClr val="FF0000"/>
                </a:solidFill>
              </a:rPr>
              <a:t>, procvičení </a:t>
            </a:r>
            <a:r>
              <a:rPr lang="en-US" sz="2800" dirty="0" smtClean="0">
                <a:solidFill>
                  <a:srgbClr val="FF0000"/>
                </a:solidFill>
              </a:rPr>
              <a:t>			</a:t>
            </a:r>
            <a:r>
              <a:rPr lang="cs-CZ" sz="2800" dirty="0" smtClean="0">
                <a:solidFill>
                  <a:srgbClr val="FF0000"/>
                </a:solidFill>
              </a:rPr>
              <a:t>Základů </a:t>
            </a:r>
            <a:r>
              <a:rPr lang="cs-CZ" sz="2800" dirty="0">
                <a:solidFill>
                  <a:srgbClr val="FF0000"/>
                </a:solidFill>
              </a:rPr>
              <a:t>FCH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" y="3078540"/>
            <a:ext cx="7764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Cvičící 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4040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r>
              <a:rPr lang="en-US" sz="3200" dirty="0">
                <a:solidFill>
                  <a:srgbClr val="FF0000"/>
                </a:solidFill>
              </a:rPr>
              <a:t>	Hugo </a:t>
            </a:r>
            <a:r>
              <a:rPr lang="en-US" sz="3200" dirty="0" err="1">
                <a:solidFill>
                  <a:srgbClr val="FF0000"/>
                </a:solidFill>
              </a:rPr>
              <a:t>Semr</a:t>
            </a:r>
            <a:r>
              <a:rPr lang="cs-CZ" sz="3200" dirty="0">
                <a:solidFill>
                  <a:srgbClr val="FF0000"/>
                </a:solidFill>
              </a:rPr>
              <a:t>ád</a:t>
            </a:r>
            <a:r>
              <a:rPr lang="en-US" sz="3200" dirty="0">
                <a:solidFill>
                  <a:srgbClr val="FF0000"/>
                </a:solidFill>
              </a:rPr>
              <a:t> 		22. 9., 6. a 13. 10.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	Pavel </a:t>
            </a:r>
            <a:r>
              <a:rPr lang="en-US" sz="3200" dirty="0" err="1">
                <a:solidFill>
                  <a:srgbClr val="FF0000"/>
                </a:solidFill>
              </a:rPr>
              <a:t>Kub</a:t>
            </a:r>
            <a:r>
              <a:rPr lang="cs-CZ" sz="3200" dirty="0">
                <a:solidFill>
                  <a:srgbClr val="FF0000"/>
                </a:solidFill>
              </a:rPr>
              <a:t>áček </a:t>
            </a:r>
            <a:r>
              <a:rPr lang="en-US" sz="3200" dirty="0">
                <a:solidFill>
                  <a:srgbClr val="FF0000"/>
                </a:solidFill>
              </a:rPr>
              <a:t>		od 20. 10.</a:t>
            </a:r>
          </a:p>
        </p:txBody>
      </p:sp>
    </p:spTree>
    <p:extLst>
      <p:ext uri="{BB962C8B-B14F-4D97-AF65-F5344CB8AC3E}">
        <p14:creationId xmlns:p14="http://schemas.microsoft.com/office/powerpoint/2010/main" val="1099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molekulové orbitaly hledají?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Metodou </a:t>
            </a:r>
            <a:r>
              <a:rPr lang="cs-CZ" dirty="0" smtClean="0">
                <a:solidFill>
                  <a:srgbClr val="FF0000"/>
                </a:solidFill>
              </a:rPr>
              <a:t>M</a:t>
            </a:r>
            <a:r>
              <a:rPr lang="cs-CZ" dirty="0" smtClean="0"/>
              <a:t>olecular 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rbitals as </a:t>
            </a:r>
            <a:r>
              <a:rPr lang="cs-CZ" dirty="0" smtClean="0">
                <a:solidFill>
                  <a:srgbClr val="FF0000"/>
                </a:solidFill>
              </a:rPr>
              <a:t>L</a:t>
            </a:r>
            <a:r>
              <a:rPr lang="cs-CZ" dirty="0" smtClean="0"/>
              <a:t>inear </a:t>
            </a:r>
            <a:r>
              <a:rPr lang="cs-CZ" dirty="0" smtClean="0">
                <a:solidFill>
                  <a:srgbClr val="FF0000"/>
                </a:solidFill>
              </a:rPr>
              <a:t>C</a:t>
            </a:r>
            <a:r>
              <a:rPr lang="cs-CZ" dirty="0" smtClean="0"/>
              <a:t>ombinations of 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tomic 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rbitals (MO-LCAO).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Základním předpokladem pro výskyt dvou AO v rámci jediného MO je jejich tzv. </a:t>
            </a:r>
            <a:r>
              <a:rPr lang="cs-CZ" i="1" dirty="0" smtClean="0"/>
              <a:t>překryv.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433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274638"/>
            <a:ext cx="879485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cs-CZ" dirty="0" smtClean="0"/>
              <a:t>řekryv dvou atomových orbitalů </a:t>
            </a:r>
            <a:r>
              <a:rPr lang="en-US" dirty="0" smtClean="0"/>
              <a:t>1</a:t>
            </a:r>
            <a:r>
              <a:rPr lang="cs-CZ" i="1" dirty="0" smtClean="0"/>
              <a:t>s</a:t>
            </a:r>
            <a:endParaRPr lang="cs-CZ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84"/>
          <a:stretch/>
        </p:blipFill>
        <p:spPr bwMode="auto">
          <a:xfrm>
            <a:off x="152400" y="1524001"/>
            <a:ext cx="8629650" cy="47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22413" y="5867400"/>
            <a:ext cx="13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souřadnice x</a:t>
            </a:r>
            <a:endParaRPr lang="cs-CZ" dirty="0"/>
          </a:p>
        </p:txBody>
      </p:sp>
      <p:sp>
        <p:nvSpPr>
          <p:cNvPr id="8" name="AutoShape 5" descr="Výsledek obrázku pro xyz coordin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43000"/>
            <a:ext cx="1647825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975" y="1436757"/>
            <a:ext cx="278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Molekula H</a:t>
            </a:r>
            <a:r>
              <a:rPr lang="en-US" sz="20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orientovan</a:t>
            </a:r>
            <a:r>
              <a:rPr lang="cs-CZ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á ve směru osy x</a:t>
            </a:r>
            <a:endParaRPr lang="cs-CZ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17278" y="3137089"/>
            <a:ext cx="1143000" cy="1983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0" y="2429203"/>
            <a:ext cx="26296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Hodnota vlnové funkce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orbitalu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1s</a:t>
            </a:r>
            <a:r>
              <a:rPr lang="en-US" sz="2000" baseline="-25000" dirty="0">
                <a:solidFill>
                  <a:schemeClr val="tx2">
                    <a:lumMod val="75000"/>
                  </a:schemeClr>
                </a:solidFill>
              </a:rPr>
              <a:t>H1</a:t>
            </a:r>
            <a:endParaRPr lang="cs-CZ" sz="20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9167" y="1629278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1s</a:t>
            </a:r>
            <a:r>
              <a:rPr lang="en-US" sz="2800" baseline="-25000" dirty="0" smtClean="0"/>
              <a:t>H1</a:t>
            </a:r>
            <a:endParaRPr lang="cs-CZ" sz="28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2429203"/>
            <a:ext cx="29463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Hodnota vlnové funkce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orbitalu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1s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</a:rPr>
              <a:t>H2</a:t>
            </a:r>
            <a:endParaRPr lang="cs-CZ" sz="20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867400" y="3106825"/>
            <a:ext cx="1066800" cy="2335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57800" y="1629278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1s</a:t>
            </a:r>
            <a:r>
              <a:rPr lang="en-US" sz="2800" baseline="-25000" dirty="0" smtClean="0"/>
              <a:t>H2</a:t>
            </a:r>
            <a:endParaRPr lang="cs-CZ" sz="28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5257800" y="4343400"/>
            <a:ext cx="779381" cy="323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539804" y="4104234"/>
            <a:ext cx="278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6666"/>
                </a:solidFill>
              </a:rPr>
              <a:t>Hodnota</a:t>
            </a:r>
            <a:r>
              <a:rPr lang="en-US" b="1" dirty="0" smtClean="0">
                <a:solidFill>
                  <a:srgbClr val="006666"/>
                </a:solidFill>
              </a:rPr>
              <a:t> </a:t>
            </a:r>
            <a:r>
              <a:rPr lang="en-US" b="1" dirty="0" err="1" smtClean="0">
                <a:solidFill>
                  <a:srgbClr val="006666"/>
                </a:solidFill>
              </a:rPr>
              <a:t>sou</a:t>
            </a:r>
            <a:r>
              <a:rPr lang="cs-CZ" b="1" dirty="0" smtClean="0">
                <a:solidFill>
                  <a:srgbClr val="006666"/>
                </a:solidFill>
              </a:rPr>
              <a:t>činu vlnových funkcí </a:t>
            </a:r>
            <a:r>
              <a:rPr lang="en-US" b="1" dirty="0" smtClean="0">
                <a:solidFill>
                  <a:srgbClr val="006666"/>
                </a:solidFill>
              </a:rPr>
              <a:t> 1s</a:t>
            </a:r>
            <a:r>
              <a:rPr lang="en-US" b="1" baseline="-25000" dirty="0" smtClean="0">
                <a:solidFill>
                  <a:srgbClr val="006666"/>
                </a:solidFill>
              </a:rPr>
              <a:t>H1</a:t>
            </a:r>
            <a:r>
              <a:rPr lang="en-US" b="1" dirty="0" smtClean="0">
                <a:solidFill>
                  <a:srgbClr val="006666"/>
                </a:solidFill>
              </a:rPr>
              <a:t>, 1s</a:t>
            </a:r>
            <a:r>
              <a:rPr lang="en-US" b="1" baseline="-25000" dirty="0" smtClean="0">
                <a:solidFill>
                  <a:srgbClr val="006666"/>
                </a:solidFill>
              </a:rPr>
              <a:t>H2</a:t>
            </a:r>
            <a:endParaRPr lang="cs-CZ" b="1" baseline="-25000" dirty="0">
              <a:solidFill>
                <a:srgbClr val="006666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8200" y="4666566"/>
            <a:ext cx="0" cy="210234"/>
          </a:xfrm>
          <a:prstGeom prst="straightConnector1">
            <a:avLst/>
          </a:prstGeom>
          <a:ln w="28575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48857" y="5562600"/>
            <a:ext cx="0" cy="609600"/>
          </a:xfrm>
          <a:prstGeom prst="straightConnector1">
            <a:avLst/>
          </a:prstGeom>
          <a:ln w="28575">
            <a:solidFill>
              <a:srgbClr val="49BD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" y="6285187"/>
            <a:ext cx="932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49BD4F"/>
                </a:solidFill>
              </a:rPr>
              <a:t>Plocha</a:t>
            </a:r>
            <a:r>
              <a:rPr lang="en-US" sz="2000" b="1" dirty="0" smtClean="0">
                <a:solidFill>
                  <a:srgbClr val="49BD4F"/>
                </a:solidFill>
              </a:rPr>
              <a:t> pod k</a:t>
            </a:r>
            <a:r>
              <a:rPr lang="cs-CZ" sz="2000" b="1" dirty="0" smtClean="0">
                <a:solidFill>
                  <a:srgbClr val="49BD4F"/>
                </a:solidFill>
              </a:rPr>
              <a:t>řivkou odpovídá hodnotě tzv. překryvového integrálu orbitalů </a:t>
            </a:r>
            <a:r>
              <a:rPr lang="en-US" sz="2000" b="1" dirty="0" smtClean="0">
                <a:solidFill>
                  <a:srgbClr val="49BD4F"/>
                </a:solidFill>
              </a:rPr>
              <a:t>1s</a:t>
            </a:r>
            <a:r>
              <a:rPr lang="en-US" sz="2000" b="1" baseline="-25000" dirty="0" smtClean="0">
                <a:solidFill>
                  <a:srgbClr val="49BD4F"/>
                </a:solidFill>
              </a:rPr>
              <a:t>H1</a:t>
            </a:r>
            <a:r>
              <a:rPr lang="en-US" sz="2000" b="1" dirty="0" smtClean="0">
                <a:solidFill>
                  <a:srgbClr val="49BD4F"/>
                </a:solidFill>
              </a:rPr>
              <a:t>, 1s</a:t>
            </a:r>
            <a:r>
              <a:rPr lang="en-US" sz="2000" b="1" baseline="-25000" dirty="0" smtClean="0">
                <a:solidFill>
                  <a:srgbClr val="49BD4F"/>
                </a:solidFill>
              </a:rPr>
              <a:t>H2</a:t>
            </a:r>
            <a:endParaRPr lang="cs-CZ" sz="2000" b="1" baseline="-25000" dirty="0">
              <a:solidFill>
                <a:srgbClr val="49B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cs-CZ" dirty="0" smtClean="0"/>
              <a:t>ápis překryvového integrálu 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8600" y="3048000"/>
                <a:ext cx="8139921" cy="1287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6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36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cs-CZ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cs-CZ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cs-CZ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0"/>
                <a:ext cx="8139921" cy="12875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490" y="1848350"/>
                <a:ext cx="72399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Pro dva atomové orbitaly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 smtClean="0">
                    <a:solidFill>
                      <a:schemeClr val="tx2">
                        <a:lumMod val="75000"/>
                      </a:schemeClr>
                    </a:solidFill>
                  </a:rPr>
                  <a:t> v jednom rozměru: </a:t>
                </a:r>
                <a:endParaRPr lang="cs-CZ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0" y="1848350"/>
                <a:ext cx="723999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48" t="-10526" r="-421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3960" y="5325780"/>
                <a:ext cx="7997189" cy="561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dirty="0" smtClean="0"/>
                  <a:t>Diracova symbolika pro zápis překryvu: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cs-CZ" sz="280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  <a:ea typeface="Cambria Math"/>
                          </a:rPr>
                          <m:t>ψ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cs-CZ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</a:rPr>
                          <m:t>ψ</m:t>
                        </m:r>
                      </m:e>
                    </m:d>
                  </m:oMath>
                </a14:m>
                <a:endParaRPr lang="cs-CZ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0" y="5325780"/>
                <a:ext cx="7997189" cy="561629"/>
              </a:xfrm>
              <a:prstGeom prst="rect">
                <a:avLst/>
              </a:prstGeom>
              <a:blipFill rotWithShape="1">
                <a:blip r:embed="rId4"/>
                <a:stretch>
                  <a:fillRect l="-1524" t="-9783" b="-239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4681624"/>
            <a:ext cx="455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Analogicky se překryv definuje ve </a:t>
            </a:r>
            <a:r>
              <a:rPr lang="en-US" dirty="0" smtClean="0"/>
              <a:t>3D-prostoru.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8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4966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Symetrie</a:t>
            </a:r>
            <a:r>
              <a:rPr lang="en-US" dirty="0" smtClean="0"/>
              <a:t> AO </a:t>
            </a:r>
            <a:r>
              <a:rPr lang="en-US" dirty="0" err="1" smtClean="0"/>
              <a:t>uhl</a:t>
            </a:r>
            <a:r>
              <a:rPr lang="cs-CZ" dirty="0" smtClean="0"/>
              <a:t>íku a vodíku vůči zrcadlení v rovině molekuly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828800"/>
            <a:ext cx="642842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141757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715000" y="3733800"/>
            <a:ext cx="609600" cy="6096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53000" y="3581400"/>
            <a:ext cx="228600" cy="58816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3875484"/>
            <a:ext cx="2057400" cy="3917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04810" y="4800600"/>
            <a:ext cx="36719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0599" y="563880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0" y="58306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Dvojice AO s nulovým překryvem, tj. dvojice tzv. navzájem orthogonálních AO.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8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Vznik </a:t>
            </a:r>
            <a:r>
              <a:rPr lang="el-GR" dirty="0" smtClean="0"/>
              <a:t>π</a:t>
            </a:r>
            <a:r>
              <a:rPr lang="cs-CZ" dirty="0" smtClean="0"/>
              <a:t>-MO v ethylenu lineární kombinací dvou orbitalů p</a:t>
            </a:r>
            <a:r>
              <a:rPr lang="cs-CZ" baseline="-25000" dirty="0" smtClean="0"/>
              <a:t>z</a:t>
            </a:r>
            <a:endParaRPr lang="cs-CZ" baseline="-25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18330" r="22923" b="68357"/>
          <a:stretch/>
        </p:blipFill>
        <p:spPr>
          <a:xfrm>
            <a:off x="3235848" y="2552698"/>
            <a:ext cx="5908152" cy="1089135"/>
          </a:xfrm>
        </p:spPr>
      </p:pic>
      <p:sp>
        <p:nvSpPr>
          <p:cNvPr id="4" name="AutoShape 2" descr="Výsledek obrázku pro ethylene secular equ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Výsledek obrázku pro ethylene secular equ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03" b="43901"/>
          <a:stretch/>
        </p:blipFill>
        <p:spPr bwMode="auto">
          <a:xfrm>
            <a:off x="368300" y="1752600"/>
            <a:ext cx="1802304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ethylene secular equ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5"/>
          <a:stretch/>
        </p:blipFill>
        <p:spPr bwMode="auto">
          <a:xfrm>
            <a:off x="457200" y="3352800"/>
            <a:ext cx="4113178" cy="27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4419600"/>
            <a:ext cx="4553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Hückelově metodě klademe:</a:t>
            </a:r>
          </a:p>
          <a:p>
            <a:r>
              <a:rPr lang="cs-CZ" sz="2400" dirty="0" smtClean="0"/>
              <a:t>S</a:t>
            </a:r>
            <a:r>
              <a:rPr lang="cs-CZ" sz="2400" baseline="-25000" dirty="0" smtClean="0"/>
              <a:t>ii</a:t>
            </a:r>
            <a:r>
              <a:rPr lang="cs-CZ" sz="2400" dirty="0" smtClean="0"/>
              <a:t>=</a:t>
            </a:r>
            <a:r>
              <a:rPr lang="en-US" sz="2400" dirty="0" smtClean="0"/>
              <a:t>1, </a:t>
            </a:r>
            <a:r>
              <a:rPr lang="cs-CZ" sz="2400" dirty="0" smtClean="0"/>
              <a:t>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=0, H</a:t>
            </a:r>
            <a:r>
              <a:rPr lang="cs-CZ" sz="2400" baseline="-25000" dirty="0" smtClean="0"/>
              <a:t>ii</a:t>
            </a:r>
            <a:r>
              <a:rPr lang="cs-CZ" sz="2400" dirty="0" smtClean="0"/>
              <a:t>=</a:t>
            </a:r>
            <a:r>
              <a:rPr lang="el-GR" sz="2400" dirty="0" smtClean="0"/>
              <a:t>α</a:t>
            </a:r>
            <a:r>
              <a:rPr lang="en-US" sz="2400" dirty="0" smtClean="0"/>
              <a:t>, </a:t>
            </a:r>
            <a:r>
              <a:rPr lang="en-US" sz="2400" dirty="0"/>
              <a:t>H</a:t>
            </a:r>
            <a:r>
              <a:rPr lang="cs-CZ" sz="2400" baseline="-25000" dirty="0" smtClean="0"/>
              <a:t>ij</a:t>
            </a:r>
            <a:r>
              <a:rPr lang="cs-CZ" sz="2400" dirty="0" smtClean="0"/>
              <a:t>=</a:t>
            </a:r>
            <a:r>
              <a:rPr lang="el-GR" sz="2400" dirty="0" smtClean="0"/>
              <a:t>β</a:t>
            </a:r>
            <a:r>
              <a:rPr lang="en-US" sz="2400" dirty="0" smtClean="0"/>
              <a:t> pro </a:t>
            </a:r>
            <a:r>
              <a:rPr lang="en-US" sz="2400" dirty="0" err="1" smtClean="0"/>
              <a:t>sousedn</a:t>
            </a:r>
            <a:r>
              <a:rPr lang="cs-CZ" sz="2400" dirty="0" smtClean="0"/>
              <a:t>í atomy,</a:t>
            </a:r>
          </a:p>
          <a:p>
            <a:r>
              <a:rPr lang="cs-CZ" sz="2400" dirty="0" smtClean="0"/>
              <a:t>H</a:t>
            </a:r>
            <a:r>
              <a:rPr lang="cs-CZ" sz="2400" baseline="-25000" dirty="0" smtClean="0"/>
              <a:t>ij</a:t>
            </a:r>
            <a:r>
              <a:rPr lang="cs-CZ" sz="2400" dirty="0" smtClean="0"/>
              <a:t>=</a:t>
            </a:r>
            <a:r>
              <a:rPr lang="en-US" sz="2400" dirty="0" smtClean="0"/>
              <a:t>0 </a:t>
            </a:r>
            <a:r>
              <a:rPr lang="en-US" sz="2400" dirty="0" err="1" smtClean="0"/>
              <a:t>jinak</a:t>
            </a:r>
            <a:endParaRPr lang="cs-CZ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15957" y="2069803"/>
            <a:ext cx="393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Tzv</a:t>
            </a:r>
            <a:r>
              <a:rPr lang="en-US" sz="2000" dirty="0" smtClean="0"/>
              <a:t>. </a:t>
            </a:r>
            <a:r>
              <a:rPr lang="en-US" sz="2000" dirty="0" err="1" smtClean="0"/>
              <a:t>sekul</a:t>
            </a:r>
            <a:r>
              <a:rPr lang="cs-CZ" sz="2000" dirty="0" smtClean="0"/>
              <a:t>ární determinant a energie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740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" y="609600"/>
            <a:ext cx="8148109" cy="5516563"/>
          </a:xfrm>
        </p:spPr>
      </p:pic>
    </p:spTree>
    <p:extLst>
      <p:ext uri="{BB962C8B-B14F-4D97-AF65-F5344CB8AC3E}">
        <p14:creationId xmlns:p14="http://schemas.microsoft.com/office/powerpoint/2010/main" val="35359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Obsah</a:t>
            </a:r>
            <a:r>
              <a:rPr lang="en-US" dirty="0"/>
              <a:t> 1. p</a:t>
            </a:r>
            <a:r>
              <a:rPr lang="cs-CZ" dirty="0"/>
              <a:t>řednášky </a:t>
            </a:r>
            <a:br>
              <a:rPr lang="cs-CZ" dirty="0"/>
            </a:br>
            <a:r>
              <a:rPr lang="cs-CZ" dirty="0"/>
              <a:t>dle učebních materiálů v ISu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Variační metoda,</a:t>
            </a: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prostá Hückelova metoda,</a:t>
            </a: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rozšířená Hückelova metoda,</a:t>
            </a: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Z-matice,</a:t>
            </a: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Mullikenova populační analýza.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Metoda selfkonzistentního pole.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Slaterův determinant.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Metoda funkcionálu hustoty.</a:t>
            </a:r>
          </a:p>
          <a:p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39840" y="2198370"/>
            <a:ext cx="226695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Dnešní přednáška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17895" y="4754880"/>
            <a:ext cx="44196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730240" y="3063240"/>
            <a:ext cx="4953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00650" y="1969770"/>
            <a:ext cx="9906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43600" y="5120640"/>
            <a:ext cx="520065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6499860" y="4747260"/>
            <a:ext cx="2522220" cy="66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rgbClr val="FF0000"/>
                </a:solidFill>
              </a:rPr>
              <a:t>Samostudium</a:t>
            </a:r>
          </a:p>
        </p:txBody>
      </p:sp>
    </p:spTree>
    <p:extLst>
      <p:ext uri="{BB962C8B-B14F-4D97-AF65-F5344CB8AC3E}">
        <p14:creationId xmlns:p14="http://schemas.microsoft.com/office/powerpoint/2010/main" val="12249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Studijní materiál pro</a:t>
            </a:r>
            <a:r>
              <a:rPr lang="en-US" dirty="0">
                <a:solidFill>
                  <a:srgbClr val="002060"/>
                </a:solidFill>
              </a:rPr>
              <a:t> 1. p</a:t>
            </a:r>
            <a:r>
              <a:rPr lang="cs-CZ" dirty="0">
                <a:solidFill>
                  <a:srgbClr val="002060"/>
                </a:solidFill>
              </a:rPr>
              <a:t>řednášku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/>
          <a:stretch/>
        </p:blipFill>
        <p:spPr bwMode="auto">
          <a:xfrm>
            <a:off x="381000" y="990600"/>
            <a:ext cx="8495411" cy="515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6168325"/>
            <a:ext cx="260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 ISu: C4020/um/pom/</a:t>
            </a:r>
          </a:p>
        </p:txBody>
      </p:sp>
    </p:spTree>
    <p:extLst>
      <p:ext uri="{BB962C8B-B14F-4D97-AF65-F5344CB8AC3E}">
        <p14:creationId xmlns:p14="http://schemas.microsoft.com/office/powerpoint/2010/main" val="25132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14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Metoda selfkonzistentního pole.</a:t>
            </a:r>
          </a:p>
          <a:p>
            <a:r>
              <a:rPr lang="cs-CZ" sz="2000" dirty="0">
                <a:solidFill>
                  <a:srgbClr val="FF0000"/>
                </a:solidFill>
              </a:rPr>
              <a:t>Slaterův determinant.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257550"/>
            <a:ext cx="3172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Metoda funkcionálu hustoty.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0"/>
            <a:ext cx="9144000" cy="116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86800" cy="7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638205"/>
            <a:ext cx="8915399" cy="55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3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</a:t>
            </a:r>
            <a:r>
              <a:rPr lang="cs-CZ" dirty="0"/>
              <a:t>řednáška </a:t>
            </a:r>
            <a:r>
              <a:rPr lang="en-US" dirty="0"/>
              <a:t>1</a:t>
            </a:r>
            <a:br>
              <a:rPr lang="en-US" dirty="0"/>
            </a:br>
            <a:r>
              <a:rPr lang="en-US" dirty="0" err="1"/>
              <a:t>Oby</a:t>
            </a:r>
            <a:r>
              <a:rPr lang="cs-CZ" dirty="0"/>
              <a:t>čejná Hückelova metoda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Důvod výsadního postavení metody?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Didakticky:</a:t>
            </a:r>
          </a:p>
          <a:p>
            <a:pPr lvl="1"/>
            <a:r>
              <a:rPr lang="cs-CZ" sz="2400" dirty="0"/>
              <a:t>jednoduchá (proveditelná s tužkou a papírem)</a:t>
            </a:r>
          </a:p>
          <a:p>
            <a:pPr lvl="1"/>
            <a:r>
              <a:rPr lang="cs-CZ" sz="2400" dirty="0"/>
              <a:t>konkrétní (ilustruje základním pojmy kvantové chemie snadno představitelným způsobem)</a:t>
            </a:r>
          </a:p>
          <a:p>
            <a:pPr lvl="1"/>
            <a:r>
              <a:rPr lang="cs-CZ" sz="2400" dirty="0"/>
              <a:t>jejím prostřednictvím lze všechny ostatní body obsahu snadno zabudovat do logického rámce</a:t>
            </a:r>
          </a:p>
          <a:p>
            <a:pPr marL="0" lvl="1" indent="0">
              <a:buNone/>
            </a:pPr>
            <a:r>
              <a:rPr lang="cs-CZ" b="1" dirty="0">
                <a:solidFill>
                  <a:srgbClr val="FF0000"/>
                </a:solidFill>
              </a:rPr>
              <a:t>Pragmaticky: </a:t>
            </a:r>
          </a:p>
          <a:p>
            <a:pPr marL="731520" lvl="1" indent="-274320">
              <a:buFont typeface="Calibri" panose="020F0502020204030204" pitchFamily="34" charset="0"/>
              <a:buChar char="−"/>
            </a:pPr>
            <a:r>
              <a:rPr lang="cs-CZ" sz="2400" dirty="0"/>
              <a:t>Úlohy na ni dominují v semináři a odpovědnících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4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/>
            </a:r>
            <a:br>
              <a:rPr lang="en-US" dirty="0"/>
            </a:br>
            <a:r>
              <a:rPr lang="cs-CZ" dirty="0"/>
              <a:t>Obyčená</a:t>
            </a:r>
            <a:r>
              <a:rPr lang="en-US" dirty="0"/>
              <a:t>/Prost</a:t>
            </a:r>
            <a:r>
              <a:rPr lang="cs-CZ" dirty="0"/>
              <a:t>á Hückelova metoda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H</a:t>
            </a:r>
            <a:r>
              <a:rPr lang="cs-CZ" i="1" dirty="0"/>
              <a:t>ückel </a:t>
            </a:r>
            <a:r>
              <a:rPr lang="cs-CZ" i="1" dirty="0">
                <a:solidFill>
                  <a:srgbClr val="FF0000"/>
                </a:solidFill>
              </a:rPr>
              <a:t>M</a:t>
            </a:r>
            <a:r>
              <a:rPr lang="cs-CZ" i="1" dirty="0"/>
              <a:t>olecular </a:t>
            </a:r>
            <a:r>
              <a:rPr lang="cs-CZ" i="1" dirty="0">
                <a:solidFill>
                  <a:srgbClr val="FF0000"/>
                </a:solidFill>
              </a:rPr>
              <a:t>O</a:t>
            </a:r>
            <a:r>
              <a:rPr lang="cs-CZ" i="1" dirty="0"/>
              <a:t>rbital (</a:t>
            </a:r>
            <a:r>
              <a:rPr lang="cs-CZ" i="1" dirty="0">
                <a:solidFill>
                  <a:srgbClr val="FF0000"/>
                </a:solidFill>
              </a:rPr>
              <a:t>HMO</a:t>
            </a:r>
            <a:r>
              <a:rPr lang="cs-CZ" i="1" dirty="0"/>
              <a:t>) theory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3200400" lvl="7" indent="0">
              <a:buNone/>
            </a:pPr>
            <a:endParaRPr lang="en-US" dirty="0"/>
          </a:p>
          <a:p>
            <a:pPr marL="3200400" lvl="7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dirty="0"/>
              <a:t>	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Erich Hückel (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1896-1980)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dirty="0"/>
              <a:t>	</a:t>
            </a:r>
            <a:r>
              <a:rPr lang="cs-CZ" sz="2800" dirty="0"/>
              <a:t>		</a:t>
            </a:r>
            <a:r>
              <a:rPr lang="en-US" sz="2800" dirty="0"/>
              <a:t>	1921 Ph.D. </a:t>
            </a:r>
            <a:r>
              <a:rPr lang="en-US" sz="2800" dirty="0" err="1"/>
              <a:t>fyzika</a:t>
            </a:r>
            <a:r>
              <a:rPr lang="en-US" sz="2800" dirty="0"/>
              <a:t> (</a:t>
            </a:r>
            <a:r>
              <a:rPr lang="en-US" sz="2800" dirty="0" err="1"/>
              <a:t>Göttingen</a:t>
            </a:r>
            <a:r>
              <a:rPr lang="en-US" sz="2800" dirty="0"/>
              <a:t>)</a:t>
            </a:r>
            <a:endParaRPr lang="cs-CZ" sz="280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1923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Teorie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iontu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v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roztoku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				(ETH Zürich, s P.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Debyem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2800" dirty="0">
                <a:solidFill>
                  <a:srgbClr val="FF0000"/>
                </a:solidFill>
              </a:rPr>
              <a:t>1930-37 </a:t>
            </a:r>
            <a:r>
              <a:rPr lang="cs-CZ" sz="2800" dirty="0">
                <a:solidFill>
                  <a:srgbClr val="FF0000"/>
                </a:solidFill>
              </a:rPr>
              <a:t>Základy o</a:t>
            </a:r>
            <a:r>
              <a:rPr lang="en-US" sz="2800" dirty="0" err="1">
                <a:solidFill>
                  <a:srgbClr val="FF0000"/>
                </a:solidFill>
              </a:rPr>
              <a:t>rganick</a:t>
            </a:r>
            <a:r>
              <a:rPr lang="cs-CZ" sz="2800" dirty="0">
                <a:solidFill>
                  <a:srgbClr val="FF0000"/>
                </a:solidFill>
              </a:rPr>
              <a:t>é 				kvantové chemie (Stuttgart)</a:t>
            </a:r>
            <a:endParaRPr lang="cs-CZ" sz="2800" baseline="-25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1713"/>
            <a:ext cx="3048000" cy="41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6127531"/>
            <a:ext cx="406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E. Hückel Biography - </a:t>
            </a:r>
            <a:r>
              <a:rPr lang="cs-CZ" dirty="0" smtClean="0"/>
              <a:t>IS</a:t>
            </a:r>
            <a:r>
              <a:rPr lang="cs-CZ" dirty="0"/>
              <a:t>: C4020/um/pom/</a:t>
            </a:r>
          </a:p>
        </p:txBody>
      </p:sp>
    </p:spTree>
    <p:extLst>
      <p:ext uri="{BB962C8B-B14F-4D97-AF65-F5344CB8AC3E}">
        <p14:creationId xmlns:p14="http://schemas.microsoft.com/office/powerpoint/2010/main" val="30145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Hückelovo východisko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Kodaň, léto </a:t>
            </a:r>
            <a:r>
              <a:rPr lang="en-US" dirty="0">
                <a:solidFill>
                  <a:srgbClr val="FF0000"/>
                </a:solidFill>
              </a:rPr>
              <a:t>1929</a:t>
            </a:r>
            <a:r>
              <a:rPr lang="cs-CZ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Niels Bohr.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tx2">
                    <a:lumMod val="75000"/>
                  </a:schemeClr>
                </a:solidFill>
              </a:rPr>
              <a:t>Pravděpodobně navhrl, že chemie by mohla být zajímavou aplikační oblastí kvantové mechaniky.</a:t>
            </a:r>
          </a:p>
          <a:p>
            <a:pPr>
              <a:spcBef>
                <a:spcPts val="1200"/>
              </a:spcBef>
            </a:pPr>
            <a:r>
              <a:rPr lang="cs-CZ" dirty="0">
                <a:solidFill>
                  <a:srgbClr val="FF0000"/>
                </a:solidFill>
              </a:rPr>
              <a:t>Walter Hückel, organický CH.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i="1" dirty="0">
                <a:solidFill>
                  <a:schemeClr val="tx2">
                    <a:lumMod val="75000"/>
                  </a:schemeClr>
                </a:solidFill>
              </a:rPr>
              <a:t>Zřejmě zmínil nevyřešené problémy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cs-CZ" dirty="0"/>
              <a:t>: </a:t>
            </a:r>
            <a:r>
              <a:rPr lang="en-US" dirty="0"/>
              <a:t>	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/>
              <a:t>	</a:t>
            </a:r>
            <a:r>
              <a:rPr lang="cs-CZ" sz="2800" dirty="0"/>
              <a:t>omezená rotace kolem vazby C=C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/>
              <a:t>	s</a:t>
            </a:r>
            <a:r>
              <a:rPr lang="cs-CZ" sz="2800" dirty="0"/>
              <a:t>ouvislosti mezi vazbami v O</a:t>
            </a:r>
            <a:r>
              <a:rPr lang="en-US" sz="2800" baseline="-25000" dirty="0"/>
              <a:t>2</a:t>
            </a:r>
            <a:r>
              <a:rPr lang="en-US" sz="2800" dirty="0"/>
              <a:t>, HCOH, 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4</a:t>
            </a:r>
            <a:endParaRPr lang="en-US" sz="2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/>
              <a:t>	</a:t>
            </a:r>
            <a:r>
              <a:rPr lang="en-US" sz="2800" dirty="0" err="1"/>
              <a:t>probl</a:t>
            </a:r>
            <a:r>
              <a:rPr lang="cs-CZ" sz="2800" dirty="0"/>
              <a:t>ém 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6</a:t>
            </a: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Sou</a:t>
            </a:r>
            <a:r>
              <a:rPr lang="cs-CZ" dirty="0"/>
              <a:t>časný pohled na vazby v 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2</a:t>
            </a:r>
            <a:endParaRPr lang="cs-CZ" baseline="-25000" dirty="0"/>
          </a:p>
        </p:txBody>
      </p:sp>
      <p:pic>
        <p:nvPicPr>
          <p:cNvPr id="2050" name="Picture 2" descr="Výsledek obrázku pro ethylene electron dens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8"/>
          <a:stretch/>
        </p:blipFill>
        <p:spPr bwMode="auto">
          <a:xfrm>
            <a:off x="267704" y="1828800"/>
            <a:ext cx="8693201" cy="27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4267200"/>
            <a:ext cx="2404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s</a:t>
            </a:r>
            <a:r>
              <a:rPr lang="en-US" sz="2800" dirty="0" err="1"/>
              <a:t>yst</a:t>
            </a:r>
            <a:r>
              <a:rPr lang="cs-CZ" sz="2800" dirty="0"/>
              <a:t>ém </a:t>
            </a:r>
            <a:r>
              <a:rPr lang="cs-CZ" sz="2800" dirty="0">
                <a:latin typeface="Symbol" panose="05050102010706020507" pitchFamily="18" charset="2"/>
              </a:rPr>
              <a:t>s</a:t>
            </a:r>
            <a:r>
              <a:rPr lang="cs-CZ" sz="2800" dirty="0"/>
              <a:t> vazeb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0850" y="426720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Symbol" panose="05050102010706020507" pitchFamily="18" charset="2"/>
              </a:rPr>
              <a:t>p</a:t>
            </a:r>
            <a:r>
              <a:rPr lang="cs-CZ" sz="2800" dirty="0"/>
              <a:t> vazba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486399"/>
            <a:ext cx="7989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Jak to, že můžeme separovat  </a:t>
            </a:r>
            <a:r>
              <a:rPr lang="cs-CZ" sz="2800" dirty="0">
                <a:latin typeface="Symbol" panose="05050102010706020507" pitchFamily="18" charset="2"/>
              </a:rPr>
              <a:t>s </a:t>
            </a:r>
            <a:r>
              <a:rPr lang="cs-CZ" sz="2800" dirty="0"/>
              <a:t> a </a:t>
            </a:r>
            <a:r>
              <a:rPr lang="cs-CZ" sz="2800" dirty="0">
                <a:latin typeface="Symbol" panose="05050102010706020507" pitchFamily="18" charset="2"/>
              </a:rPr>
              <a:t>p </a:t>
            </a:r>
            <a:r>
              <a:rPr lang="cs-CZ" sz="2800" dirty="0"/>
              <a:t>elektrony?</a:t>
            </a:r>
          </a:p>
          <a:p>
            <a:r>
              <a:rPr lang="cs-CZ" sz="2800" dirty="0"/>
              <a:t>Jak tento popis vazeb  vyplývá</a:t>
            </a:r>
            <a:r>
              <a:rPr lang="cs-CZ" sz="2800" dirty="0">
                <a:latin typeface="Symbol" panose="05050102010706020507" pitchFamily="18" charset="2"/>
              </a:rPr>
              <a:t> </a:t>
            </a:r>
            <a:r>
              <a:rPr lang="cs-CZ" sz="2800" dirty="0"/>
              <a:t>z kvantové mechaniky?</a:t>
            </a:r>
          </a:p>
        </p:txBody>
      </p:sp>
    </p:spTree>
    <p:extLst>
      <p:ext uri="{BB962C8B-B14F-4D97-AF65-F5344CB8AC3E}">
        <p14:creationId xmlns:p14="http://schemas.microsoft.com/office/powerpoint/2010/main" val="38538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postulát kvantové mechaniky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Stav systému je zcela určen vlnovou funkcí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Y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souřadnic </a:t>
            </a:r>
            <a:r>
              <a:rPr lang="cs-CZ" sz="2800" dirty="0">
                <a:solidFill>
                  <a:srgbClr val="FF0000"/>
                </a:solidFill>
              </a:rPr>
              <a:t>všech částic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cs-CZ" sz="2800" dirty="0">
                <a:solidFill>
                  <a:srgbClr val="FF0000"/>
                </a:solidFill>
              </a:rPr>
              <a:t>času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 r="63872" b="5556"/>
          <a:stretch/>
        </p:blipFill>
        <p:spPr>
          <a:xfrm>
            <a:off x="1305910" y="2221683"/>
            <a:ext cx="2461316" cy="36427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65609" b="53094"/>
          <a:stretch/>
        </p:blipFill>
        <p:spPr>
          <a:xfrm>
            <a:off x="3557217" y="2142875"/>
            <a:ext cx="2403712" cy="38117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7" t="51111" r="33525" b="4444"/>
          <a:stretch/>
        </p:blipFill>
        <p:spPr>
          <a:xfrm>
            <a:off x="5933088" y="2011208"/>
            <a:ext cx="1839312" cy="38722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586777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Celkovou </a:t>
            </a:r>
            <a:r>
              <a:rPr lang="el-GR" sz="2800" b="1" dirty="0" smtClean="0"/>
              <a:t>Ψ</a:t>
            </a:r>
            <a:r>
              <a:rPr lang="cs-CZ" sz="2800" dirty="0" smtClean="0"/>
              <a:t> lze </a:t>
            </a:r>
            <a:r>
              <a:rPr lang="cs-CZ" sz="2800" dirty="0"/>
              <a:t>aproximovat jako </a:t>
            </a:r>
            <a:r>
              <a:rPr lang="cs-CZ" sz="2800" dirty="0" smtClean="0"/>
              <a:t>tzv</a:t>
            </a:r>
            <a:r>
              <a:rPr lang="cs-CZ" sz="2800" dirty="0"/>
              <a:t>. </a:t>
            </a:r>
            <a:r>
              <a:rPr lang="cs-CZ" sz="2800" dirty="0" smtClean="0"/>
              <a:t>antisymetrizovaný </a:t>
            </a:r>
            <a:r>
              <a:rPr lang="cs-CZ" sz="2800" b="1" dirty="0" smtClean="0"/>
              <a:t>součin těchto jednoelektronových vlnových funkcí</a:t>
            </a:r>
            <a:r>
              <a:rPr lang="cs-CZ" sz="2800" dirty="0" smtClean="0"/>
              <a:t>. </a:t>
            </a:r>
            <a:endParaRPr lang="cs-CZ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49829" y="3858390"/>
            <a:ext cx="424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Obsazené molekulové orbitaly </a:t>
            </a:r>
            <a:r>
              <a:rPr lang="cs-CZ" i="1" dirty="0" smtClean="0"/>
              <a:t>ethylenu</a:t>
            </a:r>
            <a:r>
              <a:rPr lang="cs-CZ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1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490</Words>
  <Application>Microsoft Office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C4020 Pokročilá fyzikální chemie</vt:lpstr>
      <vt:lpstr>Obsah 1. přednášky  dle učebních materiálů v ISu</vt:lpstr>
      <vt:lpstr>Studijní materiál pro 1. přednášku </vt:lpstr>
      <vt:lpstr>PowerPoint Presentation</vt:lpstr>
      <vt:lpstr>Přednáška 1 Obyčejná Hückelova metoda</vt:lpstr>
      <vt:lpstr> Obyčená/Prostá Hückelova metoda Hückel Molecular Orbital (HMO) theory </vt:lpstr>
      <vt:lpstr>Hückelovo východisko</vt:lpstr>
      <vt:lpstr>Současný pohled na vazby v C2H2</vt:lpstr>
      <vt:lpstr>První postulát kvantové mechaniky</vt:lpstr>
      <vt:lpstr>Jak se molekulové orbitaly hledají?</vt:lpstr>
      <vt:lpstr>Překryv dvou atomových orbitalů 1s</vt:lpstr>
      <vt:lpstr>Zápis překryvového integrálu </vt:lpstr>
      <vt:lpstr>Symetrie AO uhlíku a vodíku vůči zrcadlení v rovině molekuly</vt:lpstr>
      <vt:lpstr>Vznik π-MO v ethylenu lineární kombinací dvou orbitalů pz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Marketa</dc:creator>
  <cp:lastModifiedBy>Marketa</cp:lastModifiedBy>
  <cp:revision>88</cp:revision>
  <dcterms:created xsi:type="dcterms:W3CDTF">2016-09-16T05:13:22Z</dcterms:created>
  <dcterms:modified xsi:type="dcterms:W3CDTF">2016-09-20T22:02:11Z</dcterms:modified>
</cp:coreProperties>
</file>