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6" r:id="rId8"/>
    <p:sldId id="263" r:id="rId9"/>
    <p:sldId id="261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136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6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3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1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8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7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1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2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9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D538-4E8B-0D46-B95E-FDA574D95EE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FD69A-65C1-7F42-97BD-98347DFC1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Chemická</a:t>
            </a:r>
            <a:r>
              <a:rPr lang="en-US" dirty="0" smtClean="0"/>
              <a:t> </a:t>
            </a:r>
            <a:r>
              <a:rPr lang="en-US" dirty="0" err="1" smtClean="0"/>
              <a:t>kinetika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Dominik Heger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2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6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Kinetické</a:t>
            </a:r>
            <a:r>
              <a:rPr lang="en-US" dirty="0" smtClean="0"/>
              <a:t> </a:t>
            </a:r>
            <a:r>
              <a:rPr lang="en-US" dirty="0" err="1"/>
              <a:t>vztahy</a:t>
            </a:r>
            <a:r>
              <a:rPr lang="en-US" dirty="0"/>
              <a:t> v </a:t>
            </a:r>
            <a:r>
              <a:rPr lang="en-US" dirty="0" err="1"/>
              <a:t>termodynamické</a:t>
            </a:r>
            <a:r>
              <a:rPr lang="en-US" dirty="0"/>
              <a:t> </a:t>
            </a:r>
            <a:r>
              <a:rPr lang="en-US" dirty="0" err="1"/>
              <a:t>rovnováze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0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elementárních</a:t>
            </a:r>
            <a:r>
              <a:rPr lang="en-US" dirty="0" smtClean="0"/>
              <a:t> </a:t>
            </a:r>
            <a:r>
              <a:rPr lang="en-US" dirty="0" err="1" smtClean="0"/>
              <a:t>rovnic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řádu</a:t>
            </a:r>
            <a:r>
              <a:rPr lang="en-US" dirty="0" smtClean="0"/>
              <a:t>, 2. </a:t>
            </a:r>
            <a:r>
              <a:rPr lang="en-US" dirty="0" err="1" smtClean="0"/>
              <a:t>řádu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63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Reakční</a:t>
            </a:r>
            <a:r>
              <a:rPr lang="en-US" dirty="0" smtClean="0"/>
              <a:t> </a:t>
            </a:r>
            <a:r>
              <a:rPr lang="en-US" dirty="0" err="1" smtClean="0"/>
              <a:t>rychlost</a:t>
            </a:r>
            <a:r>
              <a:rPr lang="en-US" dirty="0" smtClean="0"/>
              <a:t> x </a:t>
            </a:r>
            <a:r>
              <a:rPr lang="en-US" dirty="0" err="1" smtClean="0"/>
              <a:t>rychlost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r>
              <a:rPr lang="en-US" dirty="0" smtClean="0"/>
              <a:t> </a:t>
            </a:r>
            <a:r>
              <a:rPr lang="en-US" dirty="0" err="1" smtClean="0"/>
              <a:t>koncentrace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Reakční</a:t>
            </a:r>
            <a:r>
              <a:rPr lang="en-US" dirty="0" smtClean="0"/>
              <a:t> </a:t>
            </a:r>
            <a:r>
              <a:rPr lang="en-US" dirty="0" err="1" smtClean="0"/>
              <a:t>mechanismus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Nejjenoddušší</a:t>
            </a:r>
            <a:r>
              <a:rPr lang="en-US" dirty="0" smtClean="0"/>
              <a:t>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elementárních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vedou</a:t>
            </a:r>
            <a:r>
              <a:rPr lang="en-US" dirty="0" smtClean="0"/>
              <a:t> od </a:t>
            </a:r>
            <a:r>
              <a:rPr lang="en-US" dirty="0" err="1" smtClean="0"/>
              <a:t>eduktů</a:t>
            </a:r>
            <a:r>
              <a:rPr lang="en-US" dirty="0" smtClean="0"/>
              <a:t> k </a:t>
            </a:r>
            <a:r>
              <a:rPr lang="en-US" dirty="0" err="1" smtClean="0"/>
              <a:t>produktům</a:t>
            </a:r>
            <a:r>
              <a:rPr lang="en-US" dirty="0" smtClean="0"/>
              <a:t> a </a:t>
            </a:r>
            <a:r>
              <a:rPr lang="en-US" dirty="0" err="1" smtClean="0"/>
              <a:t>odpovídají</a:t>
            </a:r>
            <a:r>
              <a:rPr lang="en-US" dirty="0" smtClean="0"/>
              <a:t> </a:t>
            </a:r>
            <a:r>
              <a:rPr lang="en-US" dirty="0" err="1" smtClean="0"/>
              <a:t>pozorované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Ockhamova</a:t>
            </a:r>
            <a:r>
              <a:rPr lang="en-US" dirty="0" smtClean="0"/>
              <a:t> </a:t>
            </a:r>
            <a:r>
              <a:rPr lang="en-US" dirty="0" err="1" smtClean="0"/>
              <a:t>břitva</a:t>
            </a:r>
            <a:r>
              <a:rPr lang="en-US" dirty="0" smtClean="0"/>
              <a:t> (William von Ockham)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1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Shrnutí</a:t>
            </a:r>
            <a:r>
              <a:rPr lang="en-US" dirty="0" smtClean="0"/>
              <a:t> 1. </a:t>
            </a:r>
            <a:r>
              <a:rPr lang="en-US" dirty="0" err="1" smtClean="0"/>
              <a:t>Mechanismus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Chemická</a:t>
            </a:r>
            <a:r>
              <a:rPr lang="en-US" dirty="0" smtClean="0"/>
              <a:t> </a:t>
            </a:r>
            <a:r>
              <a:rPr lang="en-US" dirty="0" err="1" smtClean="0"/>
              <a:t>kinetika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r>
              <a:rPr lang="en-US" dirty="0" smtClean="0"/>
              <a:t> k </a:t>
            </a:r>
            <a:r>
              <a:rPr lang="en-US" dirty="0" err="1" smtClean="0"/>
              <a:t>získání</a:t>
            </a:r>
            <a:r>
              <a:rPr lang="en-US" dirty="0" smtClean="0"/>
              <a:t> </a:t>
            </a:r>
            <a:r>
              <a:rPr lang="en-US" dirty="0" err="1" smtClean="0"/>
              <a:t>znalostí</a:t>
            </a:r>
            <a:r>
              <a:rPr lang="en-US" dirty="0" smtClean="0"/>
              <a:t> o </a:t>
            </a:r>
            <a:r>
              <a:rPr lang="en-US" dirty="0" err="1" smtClean="0"/>
              <a:t>mikrosvětě</a:t>
            </a:r>
            <a:r>
              <a:rPr lang="en-US" dirty="0" smtClean="0"/>
              <a:t> – </a:t>
            </a:r>
            <a:r>
              <a:rPr lang="en-US" dirty="0" err="1" smtClean="0"/>
              <a:t>mechanismu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 </a:t>
            </a: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je </a:t>
            </a:r>
            <a:r>
              <a:rPr lang="en-US" dirty="0" err="1" smtClean="0"/>
              <a:t>jednoduché</a:t>
            </a:r>
            <a:r>
              <a:rPr lang="en-US" dirty="0" smtClean="0"/>
              <a:t> </a:t>
            </a:r>
            <a:r>
              <a:rPr lang="en-US" dirty="0" err="1" smtClean="0"/>
              <a:t>napsat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Chemické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r>
              <a:rPr lang="en-US" dirty="0" smtClean="0"/>
              <a:t> a u </a:t>
            </a:r>
            <a:r>
              <a:rPr lang="en-US" dirty="0" err="1" smtClean="0"/>
              <a:t>nich</a:t>
            </a:r>
            <a:r>
              <a:rPr lang="en-US" dirty="0" smtClean="0"/>
              <a:t> se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získávat</a:t>
            </a:r>
            <a:r>
              <a:rPr lang="en-US" dirty="0" smtClean="0"/>
              <a:t> </a:t>
            </a:r>
            <a:r>
              <a:rPr lang="en-US" dirty="0" err="1" smtClean="0"/>
              <a:t>exeprimentálně</a:t>
            </a:r>
            <a:endParaRPr lang="en-US" dirty="0" smtClean="0"/>
          </a:p>
          <a:p>
            <a:r>
              <a:rPr lang="en-US" dirty="0" err="1" smtClean="0"/>
              <a:t>Mechanismus</a:t>
            </a:r>
            <a:r>
              <a:rPr lang="en-US" dirty="0" smtClean="0"/>
              <a:t> chem. </a:t>
            </a:r>
            <a:r>
              <a:rPr lang="en-US" dirty="0" err="1" smtClean="0"/>
              <a:t>rcí</a:t>
            </a:r>
            <a:r>
              <a:rPr lang="en-US" dirty="0" smtClean="0"/>
              <a:t>. a </a:t>
            </a:r>
            <a:r>
              <a:rPr lang="en-US" dirty="0" err="1" smtClean="0"/>
              <a:t>elementarita</a:t>
            </a:r>
            <a:r>
              <a:rPr lang="en-US" dirty="0" smtClean="0"/>
              <a:t> </a:t>
            </a:r>
            <a:r>
              <a:rPr lang="en-US" dirty="0" err="1" smtClean="0"/>
              <a:t>rcí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hyopotetické</a:t>
            </a:r>
            <a:r>
              <a:rPr lang="en-US" dirty="0" smtClean="0"/>
              <a:t> – </a:t>
            </a:r>
            <a:r>
              <a:rPr lang="en-US" dirty="0" err="1" smtClean="0"/>
              <a:t>podléhají</a:t>
            </a:r>
            <a:r>
              <a:rPr lang="en-US" dirty="0" smtClean="0"/>
              <a:t> </a:t>
            </a:r>
            <a:r>
              <a:rPr lang="en-US" dirty="0" err="1" smtClean="0"/>
              <a:t>kritice</a:t>
            </a:r>
            <a:r>
              <a:rPr lang="en-US" dirty="0" smtClean="0"/>
              <a:t> </a:t>
            </a:r>
            <a:r>
              <a:rPr lang="en-US" dirty="0" err="1" smtClean="0"/>
              <a:t>empirických</a:t>
            </a:r>
            <a:r>
              <a:rPr lang="en-US" dirty="0" smtClean="0"/>
              <a:t> </a:t>
            </a:r>
            <a:r>
              <a:rPr lang="en-US" dirty="0" err="1" smtClean="0"/>
              <a:t>pozorovnání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1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 </a:t>
            </a:r>
            <a:r>
              <a:rPr lang="en-US" dirty="0" err="1" smtClean="0"/>
              <a:t>diferenciálním</a:t>
            </a:r>
            <a:r>
              <a:rPr lang="en-US" dirty="0" smtClean="0"/>
              <a:t> a </a:t>
            </a:r>
            <a:r>
              <a:rPr lang="en-US" dirty="0" err="1" smtClean="0"/>
              <a:t>integrálním</a:t>
            </a:r>
            <a:r>
              <a:rPr lang="en-US" dirty="0" smtClean="0"/>
              <a:t> </a:t>
            </a:r>
            <a:r>
              <a:rPr lang="en-US" dirty="0" err="1" smtClean="0"/>
              <a:t>tvaru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39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Komplexní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- </a:t>
            </a:r>
            <a:r>
              <a:rPr lang="en-US" dirty="0" err="1" smtClean="0"/>
              <a:t>Přesná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Paralelní</a:t>
            </a:r>
            <a:r>
              <a:rPr lang="en-US" dirty="0" smtClean="0"/>
              <a:t> = </a:t>
            </a:r>
            <a:r>
              <a:rPr lang="en-US" smtClean="0"/>
              <a:t>bočné</a:t>
            </a:r>
            <a:endParaRPr lang="en-US" dirty="0" smtClean="0"/>
          </a:p>
          <a:p>
            <a:r>
              <a:rPr lang="en-US" dirty="0" err="1" smtClean="0"/>
              <a:t>Následné</a:t>
            </a:r>
            <a:endParaRPr lang="en-US" dirty="0" smtClean="0"/>
          </a:p>
          <a:p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blížící</a:t>
            </a:r>
            <a:r>
              <a:rPr lang="en-US" dirty="0" smtClean="0"/>
              <a:t> se </a:t>
            </a:r>
            <a:r>
              <a:rPr lang="en-US" dirty="0" err="1" smtClean="0"/>
              <a:t>rovnováze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0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Přibližná řešení pomocí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Pseudo</a:t>
            </a:r>
            <a:r>
              <a:rPr lang="cs-CZ" dirty="0" smtClean="0"/>
              <a:t> prvního řádu</a:t>
            </a:r>
          </a:p>
          <a:p>
            <a:r>
              <a:rPr lang="cs-CZ" dirty="0" smtClean="0"/>
              <a:t>předřazené rovnováhy </a:t>
            </a:r>
          </a:p>
          <a:p>
            <a:r>
              <a:rPr lang="cs-CZ" dirty="0" smtClean="0"/>
              <a:t>hypotézy ustáleného stavu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84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stanovení rychlostní </a:t>
            </a:r>
            <a:r>
              <a:rPr lang="cs-CZ" dirty="0" smtClean="0"/>
              <a:t>rovnice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81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kvantovým</a:t>
            </a:r>
            <a:r>
              <a:rPr lang="en-US" dirty="0" smtClean="0"/>
              <a:t> </a:t>
            </a:r>
            <a:r>
              <a:rPr lang="en-US" dirty="0" err="1" smtClean="0"/>
              <a:t>výtěžkem</a:t>
            </a:r>
            <a:r>
              <a:rPr lang="en-US" dirty="0" smtClean="0"/>
              <a:t> a </a:t>
            </a:r>
            <a:r>
              <a:rPr lang="en-US" dirty="0" err="1" smtClean="0"/>
              <a:t>rychlostními</a:t>
            </a:r>
            <a:r>
              <a:rPr lang="en-US" dirty="0" smtClean="0"/>
              <a:t> </a:t>
            </a:r>
            <a:r>
              <a:rPr lang="en-US" dirty="0" err="1" smtClean="0"/>
              <a:t>konstantami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685" y="1600200"/>
            <a:ext cx="3789361" cy="261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576" y="2759905"/>
            <a:ext cx="4495800" cy="336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84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0372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Reakční</a:t>
            </a:r>
            <a:r>
              <a:rPr lang="en-US" dirty="0" smtClean="0"/>
              <a:t> </a:t>
            </a:r>
            <a:r>
              <a:rPr lang="en-US" dirty="0" err="1" smtClean="0"/>
              <a:t>mechanismus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rekace</a:t>
            </a:r>
            <a:r>
              <a:rPr lang="en-US" dirty="0" smtClean="0"/>
              <a:t> – v </a:t>
            </a:r>
            <a:r>
              <a:rPr lang="en-US" dirty="0" err="1" smtClean="0"/>
              <a:t>diferenciálním</a:t>
            </a:r>
            <a:r>
              <a:rPr lang="en-US" dirty="0" smtClean="0"/>
              <a:t> a </a:t>
            </a:r>
            <a:r>
              <a:rPr lang="en-US" dirty="0" err="1" smtClean="0"/>
              <a:t>integrálním</a:t>
            </a:r>
            <a:r>
              <a:rPr lang="en-US" dirty="0" smtClean="0"/>
              <a:t> </a:t>
            </a:r>
            <a:r>
              <a:rPr lang="en-US" dirty="0" err="1" smtClean="0"/>
              <a:t>tvaru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Komplexní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- </a:t>
            </a:r>
            <a:r>
              <a:rPr lang="en-US" dirty="0" err="1" smtClean="0"/>
              <a:t>Přesná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složitějších</a:t>
            </a:r>
            <a:r>
              <a:rPr lang="en-US" dirty="0" smtClean="0"/>
              <a:t> </a:t>
            </a:r>
            <a:r>
              <a:rPr lang="en-US" dirty="0" err="1" smtClean="0"/>
              <a:t>rekcí</a:t>
            </a:r>
            <a:r>
              <a:rPr lang="en-US" dirty="0" smtClean="0"/>
              <a:t> </a:t>
            </a:r>
            <a:r>
              <a:rPr lang="en-US" dirty="0" err="1" smtClean="0"/>
              <a:t>používající</a:t>
            </a:r>
            <a:r>
              <a:rPr lang="en-US" dirty="0" smtClean="0"/>
              <a:t> </a:t>
            </a:r>
            <a:r>
              <a:rPr lang="en-US" dirty="0" err="1" smtClean="0"/>
              <a:t>přiblížení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041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 </a:t>
            </a:r>
            <a:r>
              <a:rPr lang="en-US" dirty="0" err="1" smtClean="0"/>
              <a:t>čemu</a:t>
            </a:r>
            <a:r>
              <a:rPr lang="en-US" dirty="0" smtClean="0"/>
              <a:t> je </a:t>
            </a:r>
            <a:r>
              <a:rPr lang="en-US" dirty="0" err="1" smtClean="0"/>
              <a:t>chemická</a:t>
            </a:r>
            <a:r>
              <a:rPr lang="en-US" dirty="0" smtClean="0"/>
              <a:t> </a:t>
            </a:r>
            <a:r>
              <a:rPr lang="en-US" dirty="0" err="1" smtClean="0"/>
              <a:t>kinetika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7456"/>
          </a:xfrm>
        </p:spPr>
        <p:txBody>
          <a:bodyPr/>
          <a:lstStyle/>
          <a:p>
            <a:r>
              <a:rPr lang="en-US" dirty="0" smtClean="0"/>
              <a:t>K </a:t>
            </a:r>
            <a:r>
              <a:rPr lang="en-US" dirty="0" err="1" smtClean="0"/>
              <a:t>určení</a:t>
            </a:r>
            <a:r>
              <a:rPr lang="en-US" dirty="0" smtClean="0"/>
              <a:t> </a:t>
            </a:r>
            <a:r>
              <a:rPr lang="en-US" dirty="0" err="1" smtClean="0"/>
              <a:t>mechanismu</a:t>
            </a:r>
            <a:r>
              <a:rPr lang="en-US" dirty="0" smtClean="0"/>
              <a:t> </a:t>
            </a:r>
            <a:r>
              <a:rPr lang="en-US" dirty="0" err="1" smtClean="0"/>
              <a:t>chemických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6315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1.1 Co je to </a:t>
            </a:r>
            <a:r>
              <a:rPr lang="en-US" dirty="0" err="1" smtClean="0"/>
              <a:t>mechanismus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957089"/>
            <a:ext cx="8229600" cy="2291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Kvalitativní</a:t>
            </a:r>
            <a:r>
              <a:rPr lang="en-US" dirty="0" smtClean="0"/>
              <a:t> </a:t>
            </a:r>
            <a:r>
              <a:rPr lang="en-US" dirty="0" err="1" smtClean="0"/>
              <a:t>popis</a:t>
            </a:r>
            <a:r>
              <a:rPr lang="en-US" dirty="0" smtClean="0"/>
              <a:t> (</a:t>
            </a:r>
            <a:r>
              <a:rPr lang="en-US" dirty="0" err="1" smtClean="0"/>
              <a:t>všech</a:t>
            </a:r>
            <a:r>
              <a:rPr lang="en-US" dirty="0" smtClean="0"/>
              <a:t>)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meziproduktů</a:t>
            </a:r>
            <a:r>
              <a:rPr lang="en-US" dirty="0" smtClean="0"/>
              <a:t> </a:t>
            </a:r>
            <a:r>
              <a:rPr lang="en-US" dirty="0" err="1" smtClean="0"/>
              <a:t>vyskytujících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cestě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výchozími</a:t>
            </a:r>
            <a:r>
              <a:rPr lang="en-US" dirty="0" smtClean="0"/>
              <a:t> </a:t>
            </a:r>
            <a:r>
              <a:rPr lang="en-US" dirty="0" err="1" smtClean="0"/>
              <a:t>látkami</a:t>
            </a:r>
            <a:r>
              <a:rPr lang="en-US" dirty="0" smtClean="0"/>
              <a:t> a </a:t>
            </a:r>
            <a:r>
              <a:rPr lang="en-US" dirty="0" err="1" smtClean="0"/>
              <a:t>produkty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Mechanismus</a:t>
            </a:r>
            <a:r>
              <a:rPr lang="en-US" dirty="0" smtClean="0"/>
              <a:t> je </a:t>
            </a:r>
            <a:r>
              <a:rPr lang="en-US" dirty="0" err="1" smtClean="0"/>
              <a:t>vždy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hypotetický</a:t>
            </a:r>
            <a:r>
              <a:rPr lang="en-US" dirty="0" smtClean="0"/>
              <a:t> – </a:t>
            </a:r>
            <a:r>
              <a:rPr lang="en-US" dirty="0" err="1" smtClean="0"/>
              <a:t>nemůže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potvrzen</a:t>
            </a:r>
            <a:r>
              <a:rPr lang="en-US" dirty="0" smtClean="0"/>
              <a:t>,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dobře</a:t>
            </a:r>
            <a:r>
              <a:rPr lang="en-US" dirty="0" smtClean="0"/>
              <a:t> </a:t>
            </a:r>
            <a:r>
              <a:rPr lang="en-US" dirty="0" err="1" smtClean="0"/>
              <a:t>podložen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9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hledání</a:t>
            </a:r>
            <a:r>
              <a:rPr lang="en-US" dirty="0" smtClean="0"/>
              <a:t> </a:t>
            </a:r>
            <a:r>
              <a:rPr lang="en-US" dirty="0" err="1" smtClean="0"/>
              <a:t>mechanismu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Pozoruji</a:t>
            </a:r>
            <a:r>
              <a:rPr lang="en-US" dirty="0" smtClean="0"/>
              <a:t> </a:t>
            </a:r>
            <a:r>
              <a:rPr lang="en-US" dirty="0" err="1" smtClean="0"/>
              <a:t>výchozí</a:t>
            </a:r>
            <a:r>
              <a:rPr lang="en-US" dirty="0" smtClean="0"/>
              <a:t> </a:t>
            </a:r>
            <a:r>
              <a:rPr lang="en-US" dirty="0" err="1" smtClean="0"/>
              <a:t>látky</a:t>
            </a:r>
            <a:r>
              <a:rPr lang="en-US" dirty="0" smtClean="0"/>
              <a:t> a </a:t>
            </a:r>
            <a:r>
              <a:rPr lang="en-US" dirty="0" err="1" smtClean="0"/>
              <a:t>produkty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Měřím</a:t>
            </a:r>
            <a:r>
              <a:rPr lang="en-US" dirty="0" smtClean="0"/>
              <a:t> </a:t>
            </a:r>
            <a:r>
              <a:rPr lang="en-US" dirty="0" err="1" smtClean="0"/>
              <a:t>koncentrace</a:t>
            </a:r>
            <a:r>
              <a:rPr lang="en-US" dirty="0" smtClean="0"/>
              <a:t> </a:t>
            </a:r>
            <a:r>
              <a:rPr lang="en-US" dirty="0" err="1" smtClean="0"/>
              <a:t>výchozích</a:t>
            </a:r>
            <a:r>
              <a:rPr lang="en-US" dirty="0" smtClean="0"/>
              <a:t> </a:t>
            </a:r>
            <a:r>
              <a:rPr lang="en-US" dirty="0" err="1" smtClean="0"/>
              <a:t>látak</a:t>
            </a:r>
            <a:r>
              <a:rPr lang="en-US" dirty="0" smtClean="0"/>
              <a:t>, </a:t>
            </a:r>
            <a:r>
              <a:rPr lang="en-US" dirty="0" err="1" smtClean="0"/>
              <a:t>meziproduktů</a:t>
            </a:r>
            <a:r>
              <a:rPr lang="en-US" dirty="0" smtClean="0"/>
              <a:t>, </a:t>
            </a:r>
            <a:r>
              <a:rPr lang="en-US" dirty="0" err="1" smtClean="0"/>
              <a:t>produktů</a:t>
            </a:r>
            <a:r>
              <a:rPr lang="en-US" dirty="0" smtClean="0"/>
              <a:t> v </a:t>
            </a:r>
            <a:r>
              <a:rPr lang="en-US" dirty="0" err="1" smtClean="0"/>
              <a:t>čase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Formuluji</a:t>
            </a:r>
            <a:r>
              <a:rPr lang="en-US" dirty="0" smtClean="0"/>
              <a:t> </a:t>
            </a:r>
            <a:r>
              <a:rPr lang="en-US" dirty="0" err="1" smtClean="0"/>
              <a:t>hypotézu</a:t>
            </a:r>
            <a:r>
              <a:rPr lang="en-US" dirty="0" smtClean="0"/>
              <a:t> </a:t>
            </a:r>
            <a:r>
              <a:rPr lang="en-US" dirty="0" err="1" smtClean="0"/>
              <a:t>rekčního</a:t>
            </a:r>
            <a:r>
              <a:rPr lang="en-US" dirty="0" smtClean="0"/>
              <a:t> </a:t>
            </a:r>
            <a:r>
              <a:rPr lang="en-US" dirty="0" err="1" smtClean="0"/>
              <a:t>mechanismu</a:t>
            </a:r>
            <a:r>
              <a:rPr lang="en-US" dirty="0" smtClean="0"/>
              <a:t> (model)</a:t>
            </a:r>
          </a:p>
          <a:p>
            <a:pPr marL="914400" lvl="1" indent="-514350"/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hypotézu</a:t>
            </a:r>
            <a:r>
              <a:rPr lang="en-US" dirty="0" smtClean="0"/>
              <a:t> </a:t>
            </a:r>
            <a:r>
              <a:rPr lang="en-US" dirty="0" err="1" smtClean="0"/>
              <a:t>příjmu</a:t>
            </a:r>
            <a:r>
              <a:rPr lang="en-US" dirty="0" smtClean="0"/>
              <a:t> </a:t>
            </a:r>
            <a:r>
              <a:rPr lang="en-US" dirty="0" err="1" smtClean="0"/>
              <a:t>mohu</a:t>
            </a:r>
            <a:r>
              <a:rPr lang="en-US" dirty="0" smtClean="0"/>
              <a:t> </a:t>
            </a:r>
            <a:r>
              <a:rPr lang="en-US" dirty="0" err="1" smtClean="0"/>
              <a:t>psát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diferecniální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Verifikace</a:t>
            </a:r>
            <a:r>
              <a:rPr lang="en-US" dirty="0" smtClean="0"/>
              <a:t> - </a:t>
            </a:r>
            <a:r>
              <a:rPr lang="en-US" dirty="0" err="1" smtClean="0"/>
              <a:t>falsifikace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2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1.1.1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 (rate law)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Empirický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pozorovanou</a:t>
            </a:r>
            <a:r>
              <a:rPr lang="en-US" dirty="0" smtClean="0"/>
              <a:t> </a:t>
            </a:r>
            <a:r>
              <a:rPr lang="en-US" dirty="0" err="1" smtClean="0"/>
              <a:t>rychlostí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a </a:t>
            </a:r>
            <a:r>
              <a:rPr lang="en-US" dirty="0" err="1" smtClean="0"/>
              <a:t>koncentrací</a:t>
            </a:r>
            <a:r>
              <a:rPr lang="en-US" dirty="0" smtClean="0"/>
              <a:t> </a:t>
            </a:r>
            <a:r>
              <a:rPr lang="en-US" dirty="0" err="1" smtClean="0"/>
              <a:t>reaktantů</a:t>
            </a:r>
            <a:r>
              <a:rPr lang="en-US" dirty="0" smtClean="0"/>
              <a:t> (</a:t>
            </a:r>
            <a:r>
              <a:rPr lang="en-US" dirty="0" err="1" smtClean="0"/>
              <a:t>produktů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lvl="1"/>
            <a:r>
              <a:rPr lang="en-US" dirty="0" err="1" smtClean="0"/>
              <a:t>Př</a:t>
            </a:r>
            <a:r>
              <a:rPr lang="en-US" dirty="0" smtClean="0"/>
              <a:t>. </a:t>
            </a:r>
            <a:r>
              <a:rPr lang="en-US" dirty="0" err="1" smtClean="0"/>
              <a:t>Stanov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rovnici</a:t>
            </a:r>
            <a:r>
              <a:rPr lang="en-US" dirty="0" smtClean="0"/>
              <a:t> </a:t>
            </a:r>
            <a:r>
              <a:rPr lang="en-US" dirty="0" err="1" smtClean="0"/>
              <a:t>bromace</a:t>
            </a:r>
            <a:r>
              <a:rPr lang="en-US" dirty="0" smtClean="0"/>
              <a:t> </a:t>
            </a:r>
            <a:r>
              <a:rPr lang="en-US" dirty="0" err="1" smtClean="0"/>
              <a:t>acetonu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Neb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nelze</a:t>
            </a:r>
            <a:r>
              <a:rPr lang="en-US" dirty="0" smtClean="0"/>
              <a:t> </a:t>
            </a:r>
            <a:r>
              <a:rPr lang="en-US" dirty="0" err="1" smtClean="0"/>
              <a:t>obecně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zápisu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určit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1.1.2. </a:t>
            </a: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rekace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Def. </a:t>
            </a:r>
            <a:r>
              <a:rPr lang="en-US" dirty="0" err="1" smtClean="0"/>
              <a:t>Taková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k </a:t>
            </a:r>
            <a:r>
              <a:rPr lang="en-US" dirty="0" err="1" smtClean="0"/>
              <a:t>přechodu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“</a:t>
            </a:r>
            <a:r>
              <a:rPr lang="en-US" dirty="0" err="1" smtClean="0"/>
              <a:t>molekulárními</a:t>
            </a:r>
            <a:r>
              <a:rPr lang="en-US" dirty="0" smtClean="0"/>
              <a:t> species”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kterými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stabilní</a:t>
            </a:r>
            <a:r>
              <a:rPr lang="en-US" dirty="0" smtClean="0"/>
              <a:t> species. </a:t>
            </a:r>
          </a:p>
          <a:p>
            <a:r>
              <a:rPr lang="en-US" dirty="0" err="1" smtClean="0"/>
              <a:t>Elementarita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je </a:t>
            </a:r>
            <a:r>
              <a:rPr lang="en-US" dirty="0" err="1" smtClean="0"/>
              <a:t>vždy</a:t>
            </a:r>
            <a:r>
              <a:rPr lang="en-US" dirty="0" smtClean="0"/>
              <a:t> </a:t>
            </a:r>
            <a:r>
              <a:rPr lang="en-US" dirty="0" err="1" smtClean="0"/>
              <a:t>hypotézou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Chemické</a:t>
            </a:r>
            <a:r>
              <a:rPr lang="en-US" dirty="0" smtClean="0"/>
              <a:t> </a:t>
            </a:r>
            <a:r>
              <a:rPr lang="en-US" dirty="0" err="1" smtClean="0"/>
              <a:t>rekace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většinou</a:t>
            </a:r>
            <a:r>
              <a:rPr lang="en-US" dirty="0" smtClean="0"/>
              <a:t> </a:t>
            </a:r>
            <a:r>
              <a:rPr lang="en-US" dirty="0" err="1" smtClean="0"/>
              <a:t>komplexní</a:t>
            </a:r>
            <a:r>
              <a:rPr lang="en-US" dirty="0" smtClean="0"/>
              <a:t> – </a:t>
            </a:r>
            <a:r>
              <a:rPr lang="en-US" dirty="0" err="1" smtClean="0"/>
              <a:t>skládají</a:t>
            </a:r>
            <a:r>
              <a:rPr lang="en-US" dirty="0" smtClean="0"/>
              <a:t> se z </a:t>
            </a:r>
            <a:r>
              <a:rPr lang="en-US" dirty="0" err="1" smtClean="0"/>
              <a:t>Elementárních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Komplexní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je </a:t>
            </a:r>
            <a:r>
              <a:rPr lang="en-US" dirty="0" err="1" smtClean="0"/>
              <a:t>opakem</a:t>
            </a:r>
            <a:r>
              <a:rPr lang="en-US" dirty="0" smtClean="0"/>
              <a:t> </a:t>
            </a:r>
            <a:r>
              <a:rPr lang="en-US" dirty="0" err="1" smtClean="0"/>
              <a:t>elementární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9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 </a:t>
            </a:r>
            <a:r>
              <a:rPr lang="en-US" dirty="0" err="1" smtClean="0"/>
              <a:t>elementárních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0754"/>
            <a:ext cx="8229600" cy="3786926"/>
          </a:xfrm>
        </p:spPr>
        <p:txBody>
          <a:bodyPr>
            <a:normAutofit/>
          </a:bodyPr>
          <a:lstStyle/>
          <a:p>
            <a:r>
              <a:rPr lang="en-US" dirty="0" err="1" smtClean="0"/>
              <a:t>Rychlost</a:t>
            </a:r>
            <a:r>
              <a:rPr lang="en-US" dirty="0" smtClean="0"/>
              <a:t> </a:t>
            </a:r>
            <a:r>
              <a:rPr lang="en-US" dirty="0" err="1" smtClean="0"/>
              <a:t>chemické</a:t>
            </a:r>
            <a:r>
              <a:rPr lang="en-US" dirty="0" smtClean="0"/>
              <a:t> </a:t>
            </a:r>
            <a:r>
              <a:rPr lang="en-US" dirty="0" err="1" smtClean="0"/>
              <a:t>přeměny</a:t>
            </a:r>
            <a:r>
              <a:rPr lang="en-US" dirty="0" smtClean="0"/>
              <a:t> - </a:t>
            </a:r>
            <a:r>
              <a:rPr lang="cs-CZ" dirty="0"/>
              <a:t>směrnice tečny ke křivce závislosti koncentrace na </a:t>
            </a:r>
            <a:r>
              <a:rPr lang="cs-CZ" dirty="0" smtClean="0"/>
              <a:t>čase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r>
              <a:rPr lang="en-US" dirty="0" smtClean="0"/>
              <a:t> (</a:t>
            </a:r>
            <a:r>
              <a:rPr lang="en-US" dirty="0" err="1" smtClean="0"/>
              <a:t>koeficient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Celkový</a:t>
            </a:r>
            <a:r>
              <a:rPr lang="en-US" dirty="0" smtClean="0"/>
              <a:t> a </a:t>
            </a:r>
            <a:r>
              <a:rPr lang="en-US" dirty="0" err="1" smtClean="0"/>
              <a:t>parciální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endParaRPr lang="en-US" dirty="0" smtClean="0"/>
          </a:p>
          <a:p>
            <a:pPr lvl="1"/>
            <a:r>
              <a:rPr lang="en-US" dirty="0" smtClean="0"/>
              <a:t>Je </a:t>
            </a:r>
            <a:r>
              <a:rPr lang="en-US" dirty="0" err="1" smtClean="0"/>
              <a:t>stanoven</a:t>
            </a:r>
            <a:r>
              <a:rPr lang="en-US" dirty="0" smtClean="0"/>
              <a:t> pro </a:t>
            </a:r>
            <a:r>
              <a:rPr lang="en-US" dirty="0" err="1" smtClean="0"/>
              <a:t>jednoduché</a:t>
            </a:r>
            <a:r>
              <a:rPr lang="en-US" dirty="0" smtClean="0"/>
              <a:t>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endParaRPr lang="en-US" dirty="0" smtClean="0"/>
          </a:p>
          <a:p>
            <a:pPr lvl="1"/>
            <a:r>
              <a:rPr lang="en-US" dirty="0" err="1" smtClean="0"/>
              <a:t>Součet</a:t>
            </a:r>
            <a:r>
              <a:rPr lang="en-US" dirty="0" smtClean="0"/>
              <a:t> </a:t>
            </a:r>
            <a:r>
              <a:rPr lang="en-US" dirty="0" err="1" smtClean="0"/>
              <a:t>exponentů</a:t>
            </a:r>
            <a:r>
              <a:rPr lang="en-US" dirty="0" smtClean="0"/>
              <a:t> v </a:t>
            </a:r>
            <a:r>
              <a:rPr lang="en-US" dirty="0" err="1" smtClean="0"/>
              <a:t>rychlostní</a:t>
            </a:r>
            <a:r>
              <a:rPr lang="en-US" dirty="0" smtClean="0"/>
              <a:t> </a:t>
            </a:r>
            <a:r>
              <a:rPr lang="en-US" dirty="0" err="1" smtClean="0"/>
              <a:t>rovnici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0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Molekularita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/>
              <a:t> </a:t>
            </a:r>
            <a:r>
              <a:rPr lang="en-US" dirty="0" err="1" smtClean="0"/>
              <a:t>vstupujících</a:t>
            </a:r>
            <a:r>
              <a:rPr lang="en-US" dirty="0" smtClean="0"/>
              <a:t> do </a:t>
            </a:r>
            <a:r>
              <a:rPr lang="en-US" dirty="0" err="1" smtClean="0"/>
              <a:t>elementární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vysvětlení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chemických</a:t>
            </a:r>
            <a:r>
              <a:rPr lang="en-US" dirty="0" smtClean="0"/>
              <a:t> </a:t>
            </a:r>
            <a:r>
              <a:rPr lang="en-US" dirty="0" err="1" smtClean="0"/>
              <a:t>dějů</a:t>
            </a:r>
            <a:r>
              <a:rPr lang="en-US" dirty="0" smtClean="0"/>
              <a:t> </a:t>
            </a:r>
            <a:r>
              <a:rPr lang="en-US" dirty="0" err="1" smtClean="0"/>
              <a:t>dostačují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endParaRPr lang="en-US" dirty="0" smtClean="0"/>
          </a:p>
          <a:p>
            <a:pPr lvl="1"/>
            <a:r>
              <a:rPr lang="en-US" dirty="0" err="1" smtClean="0"/>
              <a:t>Unimolekulární</a:t>
            </a:r>
            <a:endParaRPr lang="en-US" dirty="0" smtClean="0"/>
          </a:p>
          <a:p>
            <a:pPr lvl="1"/>
            <a:r>
              <a:rPr lang="en-US" dirty="0" err="1" smtClean="0"/>
              <a:t>Bimolekulární</a:t>
            </a:r>
            <a:endParaRPr lang="en-US" dirty="0" smtClean="0"/>
          </a:p>
          <a:p>
            <a:pPr lvl="1"/>
            <a:r>
              <a:rPr lang="en-US" dirty="0" err="1" smtClean="0"/>
              <a:t>Termolekulární</a:t>
            </a:r>
            <a:endParaRPr lang="en-US" dirty="0" smtClean="0"/>
          </a:p>
          <a:p>
            <a:r>
              <a:rPr lang="en-US" dirty="0" smtClean="0"/>
              <a:t>N-</a:t>
            </a:r>
            <a:r>
              <a:rPr lang="en-US" dirty="0" err="1" smtClean="0"/>
              <a:t>molekulární</a:t>
            </a:r>
            <a:r>
              <a:rPr lang="en-US" dirty="0" smtClean="0"/>
              <a:t> </a:t>
            </a:r>
            <a:r>
              <a:rPr lang="en-US" dirty="0" err="1" smtClean="0"/>
              <a:t>chemický</a:t>
            </a:r>
            <a:r>
              <a:rPr lang="en-US" dirty="0" smtClean="0"/>
              <a:t> </a:t>
            </a:r>
            <a:r>
              <a:rPr lang="en-US" dirty="0" err="1" smtClean="0"/>
              <a:t>děj</a:t>
            </a:r>
            <a:r>
              <a:rPr lang="en-US" dirty="0" smtClean="0"/>
              <a:t> </a:t>
            </a:r>
            <a:r>
              <a:rPr lang="en-US" dirty="0" err="1" smtClean="0"/>
              <a:t>probíhá</a:t>
            </a:r>
            <a:r>
              <a:rPr lang="en-US" dirty="0" smtClean="0"/>
              <a:t> N-</a:t>
            </a:r>
            <a:r>
              <a:rPr lang="en-US" dirty="0" err="1" smtClean="0"/>
              <a:t>tým</a:t>
            </a:r>
            <a:r>
              <a:rPr lang="en-US" dirty="0" smtClean="0"/>
              <a:t> </a:t>
            </a:r>
            <a:r>
              <a:rPr lang="en-US" dirty="0" err="1" smtClean="0"/>
              <a:t>řádem</a:t>
            </a:r>
            <a:r>
              <a:rPr lang="en-US" dirty="0" smtClean="0"/>
              <a:t>. (</a:t>
            </a:r>
            <a:r>
              <a:rPr lang="en-US" dirty="0" err="1" smtClean="0"/>
              <a:t>př</a:t>
            </a:r>
            <a:r>
              <a:rPr lang="en-US" dirty="0" smtClean="0"/>
              <a:t>. </a:t>
            </a:r>
            <a:r>
              <a:rPr lang="en-US" dirty="0" err="1" smtClean="0"/>
              <a:t>Unimolekulární</a:t>
            </a:r>
            <a:r>
              <a:rPr lang="en-US" dirty="0" smtClean="0"/>
              <a:t> – </a:t>
            </a:r>
            <a:r>
              <a:rPr lang="en-US" dirty="0" err="1" smtClean="0"/>
              <a:t>prvním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4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mikroskopické</a:t>
            </a:r>
            <a:r>
              <a:rPr lang="en-US" dirty="0" smtClean="0"/>
              <a:t> reversibility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se </a:t>
            </a:r>
            <a:r>
              <a:rPr lang="en-US" dirty="0" err="1" smtClean="0"/>
              <a:t>týká</a:t>
            </a:r>
            <a:r>
              <a:rPr lang="en-US" dirty="0" smtClean="0"/>
              <a:t> </a:t>
            </a:r>
            <a:r>
              <a:rPr lang="en-US" dirty="0" err="1" smtClean="0"/>
              <a:t>analýzy</a:t>
            </a:r>
            <a:r>
              <a:rPr lang="en-US" dirty="0" smtClean="0"/>
              <a:t> </a:t>
            </a:r>
            <a:r>
              <a:rPr lang="en-US" dirty="0" err="1" smtClean="0"/>
              <a:t>reakční</a:t>
            </a:r>
            <a:r>
              <a:rPr lang="en-US" dirty="0" smtClean="0"/>
              <a:t> </a:t>
            </a:r>
            <a:r>
              <a:rPr lang="en-US" dirty="0" err="1" smtClean="0"/>
              <a:t>cesty</a:t>
            </a:r>
            <a:r>
              <a:rPr lang="en-US" dirty="0" smtClean="0"/>
              <a:t>, </a:t>
            </a:r>
            <a:r>
              <a:rPr lang="en-US" dirty="0" err="1" smtClean="0"/>
              <a:t>kterou</a:t>
            </a:r>
            <a:r>
              <a:rPr lang="en-US" dirty="0" smtClean="0"/>
              <a:t> se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ubýrá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reaktanty</a:t>
            </a:r>
            <a:r>
              <a:rPr lang="en-US" dirty="0" smtClean="0"/>
              <a:t> </a:t>
            </a:r>
            <a:r>
              <a:rPr lang="en-US" dirty="0" err="1" smtClean="0"/>
              <a:t>přecházejí</a:t>
            </a:r>
            <a:r>
              <a:rPr lang="en-US" dirty="0" smtClean="0"/>
              <a:t> v </a:t>
            </a:r>
            <a:r>
              <a:rPr lang="en-US" dirty="0" err="1" smtClean="0"/>
              <a:t>produkty</a:t>
            </a:r>
            <a:r>
              <a:rPr lang="en-US" dirty="0" smtClean="0"/>
              <a:t> a </a:t>
            </a:r>
            <a:r>
              <a:rPr lang="en-US" dirty="0" err="1" smtClean="0"/>
              <a:t>zpět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Říká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cesta</a:t>
            </a:r>
            <a:r>
              <a:rPr lang="en-US" dirty="0" smtClean="0"/>
              <a:t> </a:t>
            </a:r>
            <a:r>
              <a:rPr lang="en-US" dirty="0" err="1" smtClean="0"/>
              <a:t>přeměny</a:t>
            </a:r>
            <a:r>
              <a:rPr lang="en-US" dirty="0" smtClean="0"/>
              <a:t> </a:t>
            </a:r>
            <a:r>
              <a:rPr lang="en-US" dirty="0" err="1" smtClean="0"/>
              <a:t>produktů</a:t>
            </a:r>
            <a:r>
              <a:rPr lang="en-US" dirty="0" smtClean="0"/>
              <a:t> v </a:t>
            </a:r>
            <a:r>
              <a:rPr lang="en-US" dirty="0" err="1" smtClean="0"/>
              <a:t>reaktanty</a:t>
            </a:r>
            <a:r>
              <a:rPr lang="en-US" dirty="0" smtClean="0"/>
              <a:t> je </a:t>
            </a:r>
            <a:r>
              <a:rPr lang="en-US" dirty="0" err="1" smtClean="0"/>
              <a:t>přesně</a:t>
            </a:r>
            <a:r>
              <a:rPr lang="en-US" dirty="0" smtClean="0"/>
              <a:t> </a:t>
            </a:r>
            <a:r>
              <a:rPr lang="en-US" dirty="0" err="1" smtClean="0"/>
              <a:t>mikroskopickým</a:t>
            </a:r>
            <a:r>
              <a:rPr lang="en-US" dirty="0" smtClean="0"/>
              <a:t> </a:t>
            </a:r>
            <a:r>
              <a:rPr lang="en-US" dirty="0" err="1" smtClean="0"/>
              <a:t>opakem</a:t>
            </a:r>
            <a:r>
              <a:rPr lang="en-US" dirty="0" smtClean="0"/>
              <a:t> </a:t>
            </a:r>
            <a:r>
              <a:rPr lang="en-US" dirty="0" err="1" smtClean="0"/>
              <a:t>dopředné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Jde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</a:t>
            </a:r>
            <a:r>
              <a:rPr lang="en-US" dirty="0" err="1" smtClean="0"/>
              <a:t>stejné</a:t>
            </a:r>
            <a:r>
              <a:rPr lang="en-US" dirty="0" smtClean="0"/>
              <a:t> </a:t>
            </a:r>
            <a:r>
              <a:rPr lang="en-US" dirty="0" err="1" smtClean="0"/>
              <a:t>intermediáty</a:t>
            </a:r>
            <a:r>
              <a:rPr lang="en-US" dirty="0" smtClean="0"/>
              <a:t> a </a:t>
            </a:r>
            <a:r>
              <a:rPr lang="en-US" dirty="0" err="1" smtClean="0"/>
              <a:t>přechodné</a:t>
            </a:r>
            <a:r>
              <a:rPr lang="en-US" dirty="0" smtClean="0"/>
              <a:t> </a:t>
            </a:r>
            <a:r>
              <a:rPr lang="en-US" dirty="0" err="1" smtClean="0"/>
              <a:t>stavy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5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442</Words>
  <Application>Microsoft Office PowerPoint</Application>
  <PresentationFormat>On-screen Show (4:3)</PresentationFormat>
  <Paragraphs>70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Chemická kinetika </vt:lpstr>
      <vt:lpstr>Osnova</vt:lpstr>
      <vt:lpstr>K čemu je chemická kinetika?</vt:lpstr>
      <vt:lpstr>Metoda hledání mechanismu</vt:lpstr>
      <vt:lpstr>1.1.1 Rychlostní rovnice (rate law)</vt:lpstr>
      <vt:lpstr>1.1.2. Elementární rekace </vt:lpstr>
      <vt:lpstr>Rychlostní rovnice elementárních reakcí</vt:lpstr>
      <vt:lpstr>Molekularita reakce </vt:lpstr>
      <vt:lpstr>Princip mikroskopické reversibility</vt:lpstr>
      <vt:lpstr>Kinetické vztahy v termodynamické rovnováze </vt:lpstr>
      <vt:lpstr>Rychlostní rovnice jen elementárních rovnic</vt:lpstr>
      <vt:lpstr>Reakční rychlost x rychlost změny koncentrace</vt:lpstr>
      <vt:lpstr>Reakční mechanismus </vt:lpstr>
      <vt:lpstr>Shrnutí 1. Mechanismus </vt:lpstr>
      <vt:lpstr>2. Rychlostní rovnice</vt:lpstr>
      <vt:lpstr>3. Komplexní reakce - Přesná řešení </vt:lpstr>
      <vt:lpstr>Přibližná řešení pomocí  </vt:lpstr>
      <vt:lpstr>Metody stanovení rychlostní rovnice</vt:lpstr>
      <vt:lpstr>Vztah mezi kvantovým výtěžkem a rychlostními konstantami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Chemická kinetika</dc:title>
  <dc:creator>Dominik Heger</dc:creator>
  <cp:lastModifiedBy>Marketa</cp:lastModifiedBy>
  <cp:revision>18</cp:revision>
  <dcterms:created xsi:type="dcterms:W3CDTF">2016-11-15T00:41:46Z</dcterms:created>
  <dcterms:modified xsi:type="dcterms:W3CDTF">2016-11-30T12:48:27Z</dcterms:modified>
</cp:coreProperties>
</file>