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2" r:id="rId6"/>
    <p:sldId id="273" r:id="rId7"/>
    <p:sldId id="265" r:id="rId8"/>
    <p:sldId id="266" r:id="rId9"/>
    <p:sldId id="274" r:id="rId10"/>
    <p:sldId id="267" r:id="rId11"/>
    <p:sldId id="268" r:id="rId12"/>
    <p:sldId id="275" r:id="rId13"/>
    <p:sldId id="276" r:id="rId14"/>
    <p:sldId id="277" r:id="rId15"/>
    <p:sldId id="269" r:id="rId16"/>
    <p:sldId id="278" r:id="rId17"/>
    <p:sldId id="27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03- Fibrilární bílkovin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keratin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Struktura α-fibroinu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základní jednotka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pravotočivé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α-šroubovice</a:t>
            </a:r>
          </a:p>
          <a:p>
            <a:r>
              <a:rPr lang="cs-CZ" sz="1600" dirty="0">
                <a:solidFill>
                  <a:schemeClr val="tx1"/>
                </a:solidFill>
              </a:rPr>
              <a:t>Vlasy se ve vlhkém stavu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dají </a:t>
            </a:r>
            <a:r>
              <a:rPr lang="cs-CZ" sz="1600" dirty="0">
                <a:solidFill>
                  <a:schemeClr val="tx1"/>
                </a:solidFill>
              </a:rPr>
              <a:t>natáhnout až dvojnásobně,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přitom </a:t>
            </a:r>
            <a:r>
              <a:rPr lang="cs-CZ" sz="1600" dirty="0">
                <a:solidFill>
                  <a:schemeClr val="tx1"/>
                </a:solidFill>
              </a:rPr>
              <a:t>přechází struktura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šroubovice </a:t>
            </a:r>
            <a:r>
              <a:rPr lang="cs-CZ" sz="1600" dirty="0">
                <a:solidFill>
                  <a:schemeClr val="tx1"/>
                </a:solidFill>
              </a:rPr>
              <a:t>na skládaný list.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Jev </a:t>
            </a:r>
            <a:r>
              <a:rPr lang="cs-CZ" sz="1600" dirty="0">
                <a:solidFill>
                  <a:schemeClr val="tx1"/>
                </a:solidFill>
              </a:rPr>
              <a:t>je využíván ve vlasových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vlhkoměrech </a:t>
            </a:r>
            <a:r>
              <a:rPr lang="cs-CZ" sz="1600" dirty="0">
                <a:solidFill>
                  <a:schemeClr val="tx1"/>
                </a:solidFill>
              </a:rPr>
              <a:t>(a kadeřnictví).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5339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>
                <a:solidFill>
                  <a:schemeClr val="tx1"/>
                </a:solidFill>
              </a:rPr>
              <a:t>stavební jednotkou je </a:t>
            </a:r>
            <a:r>
              <a:rPr lang="cs-CZ" u="sng" dirty="0">
                <a:solidFill>
                  <a:schemeClr val="tx1"/>
                </a:solidFill>
              </a:rPr>
              <a:t>levotočivá</a:t>
            </a:r>
            <a:r>
              <a:rPr lang="cs-CZ" dirty="0">
                <a:solidFill>
                  <a:schemeClr val="tx1"/>
                </a:solidFill>
              </a:rPr>
              <a:t> šroubovice - </a:t>
            </a:r>
            <a:r>
              <a:rPr lang="cs-CZ" b="1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Zbytky R </a:t>
            </a:r>
            <a:r>
              <a:rPr lang="cs-CZ" dirty="0">
                <a:solidFill>
                  <a:schemeClr val="tx1"/>
                </a:solidFill>
              </a:rPr>
              <a:t>jednotlivých aminokyselin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směřují dovnitř </a:t>
            </a:r>
            <a:r>
              <a:rPr lang="cs-CZ" dirty="0">
                <a:solidFill>
                  <a:schemeClr val="tx1"/>
                </a:solidFill>
              </a:rPr>
              <a:t>řetězce.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</a:t>
            </a:r>
            <a:r>
              <a:rPr lang="cs-CZ" dirty="0">
                <a:solidFill>
                  <a:schemeClr val="tx1"/>
                </a:solidFill>
              </a:rPr>
              <a:t>tvořena z 2/3 glycinem a prolinem,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ejichž </a:t>
            </a:r>
            <a:r>
              <a:rPr lang="cs-CZ" dirty="0">
                <a:solidFill>
                  <a:schemeClr val="tx1"/>
                </a:solidFill>
              </a:rPr>
              <a:t>málo objemné zbytky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lze směstnat </a:t>
            </a:r>
            <a:r>
              <a:rPr lang="cs-CZ" dirty="0">
                <a:solidFill>
                  <a:schemeClr val="tx1"/>
                </a:solidFill>
              </a:rPr>
              <a:t>do takové struktury.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a trimer </a:t>
            </a:r>
            <a:r>
              <a:rPr lang="cs-CZ" dirty="0" err="1" smtClean="0">
                <a:solidFill>
                  <a:schemeClr val="tx1"/>
                </a:solidFill>
              </a:rPr>
              <a:t>tropokolagen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573016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1621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r>
              <a:rPr lang="cs-CZ" sz="1800" i="1" dirty="0" smtClean="0">
                <a:solidFill>
                  <a:schemeClr val="tx1"/>
                </a:solidFill>
              </a:rPr>
              <a:t>Struktura </a:t>
            </a:r>
            <a:r>
              <a:rPr lang="cs-CZ" sz="1800" i="1" dirty="0">
                <a:solidFill>
                  <a:schemeClr val="tx1"/>
                </a:solidFill>
              </a:rPr>
              <a:t>kolagenu, a – c </a:t>
            </a:r>
            <a:r>
              <a:rPr lang="cs-CZ" sz="1800" i="1" dirty="0" err="1">
                <a:solidFill>
                  <a:schemeClr val="tx1"/>
                </a:solidFill>
              </a:rPr>
              <a:t>tropokolagen</a:t>
            </a:r>
            <a:r>
              <a:rPr lang="cs-CZ" sz="1800" i="1" dirty="0">
                <a:solidFill>
                  <a:schemeClr val="tx1"/>
                </a:solidFill>
              </a:rPr>
              <a:t>, d – vlákno - </a:t>
            </a:r>
            <a:r>
              <a:rPr lang="cs-CZ" sz="1800" i="1" dirty="0" err="1">
                <a:solidFill>
                  <a:schemeClr val="tx1"/>
                </a:solidFill>
              </a:rPr>
              <a:t>mikrofibrila</a:t>
            </a:r>
            <a:r>
              <a:rPr lang="cs-CZ" sz="1800" i="1" dirty="0">
                <a:solidFill>
                  <a:schemeClr val="tx1"/>
                </a:solidFill>
              </a:rPr>
              <a:t>, e – příčně pruhovaná struktura, f – obraz kolagenových vláken pojiva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68760"/>
            <a:ext cx="57626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Tři levotočivé šroubovice jsou stočeny vzájemně pravotočivě do trimeru zvaného </a:t>
            </a:r>
            <a:r>
              <a:rPr lang="cs-CZ" dirty="0" err="1">
                <a:solidFill>
                  <a:schemeClr val="tx1"/>
                </a:solidFill>
              </a:rPr>
              <a:t>tropokolagen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Mr</a:t>
            </a:r>
            <a:r>
              <a:rPr lang="cs-CZ" dirty="0">
                <a:solidFill>
                  <a:schemeClr val="tx1"/>
                </a:solidFill>
              </a:rPr>
              <a:t> = 360 000, délka 300 </a:t>
            </a:r>
            <a:r>
              <a:rPr lang="cs-CZ" dirty="0" err="1">
                <a:solidFill>
                  <a:schemeClr val="tx1"/>
                </a:solidFill>
              </a:rPr>
              <a:t>nm</a:t>
            </a:r>
            <a:r>
              <a:rPr lang="cs-CZ" dirty="0">
                <a:solidFill>
                  <a:schemeClr val="tx1"/>
                </a:solidFill>
              </a:rPr>
              <a:t>). Jeho vlákna jsou pak stáčena po způsobu lana tak, že jednotlivá vlákna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přesahují o ¼ sousední. Překryvy vláken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a nahloučení kyselých a </a:t>
            </a:r>
            <a:r>
              <a:rPr lang="cs-CZ" dirty="0" err="1">
                <a:solidFill>
                  <a:schemeClr val="tx1"/>
                </a:solidFill>
              </a:rPr>
              <a:t>basických</a:t>
            </a:r>
            <a:r>
              <a:rPr lang="cs-CZ" dirty="0">
                <a:solidFill>
                  <a:schemeClr val="tx1"/>
                </a:solidFill>
              </a:rPr>
              <a:t> zbytků jsou příčinou pruhování struktury viditelného v elektronovém mikroskopu. Vzniká tak mechanicky velmi odolná </a:t>
            </a:r>
            <a:r>
              <a:rPr lang="cs-CZ" dirty="0" err="1">
                <a:solidFill>
                  <a:schemeClr val="tx1"/>
                </a:solidFill>
              </a:rPr>
              <a:t>mikrofibrila</a:t>
            </a:r>
            <a:r>
              <a:rPr lang="cs-CZ" dirty="0">
                <a:solidFill>
                  <a:schemeClr val="tx1"/>
                </a:solidFill>
              </a:rPr>
              <a:t>, jejíž struktura je dále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příčnými vazbami lysinu a jeho derivátů (žádné disulfidové můstky). Jejich počet s věkem vzrůstá a struktura se stává tužší a méně pružnou. Ještě lepších mechanických vlastností struktury se dosahuje kombinací vláken kolagenu a polysacharidu (viz dále).</a:t>
            </a:r>
          </a:p>
          <a:p>
            <a:r>
              <a:rPr lang="cs-CZ" dirty="0">
                <a:solidFill>
                  <a:schemeClr val="tx1"/>
                </a:solidFill>
              </a:rPr>
              <a:t>Charakteristickým znakem struktury kolagenu je modifikace Pro a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zbytků, tvorba hydroxyprolinu, </a:t>
            </a:r>
            <a:r>
              <a:rPr lang="cs-CZ" dirty="0" err="1">
                <a:solidFill>
                  <a:schemeClr val="tx1"/>
                </a:solidFill>
              </a:rPr>
              <a:t>hydroxylysinu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allysinu</a:t>
            </a:r>
            <a:r>
              <a:rPr lang="cs-CZ" dirty="0">
                <a:solidFill>
                  <a:schemeClr val="tx1"/>
                </a:solidFill>
              </a:rPr>
              <a:t>, poslední umožňuje síťování reakcí s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, rovněž tak reakce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Glu</a:t>
            </a:r>
            <a:r>
              <a:rPr lang="cs-CZ" dirty="0">
                <a:solidFill>
                  <a:schemeClr val="tx1"/>
                </a:solidFill>
              </a:rPr>
              <a:t> (charakteristickými reakcemi jsou tvorba amidu, </a:t>
            </a:r>
            <a:r>
              <a:rPr lang="cs-CZ" dirty="0" err="1">
                <a:solidFill>
                  <a:schemeClr val="tx1"/>
                </a:solidFill>
              </a:rPr>
              <a:t>Schiffova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Mannichova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Canizzarova</a:t>
            </a:r>
            <a:r>
              <a:rPr lang="cs-CZ" dirty="0">
                <a:solidFill>
                  <a:schemeClr val="tx1"/>
                </a:solidFill>
              </a:rPr>
              <a:t> reakce a další).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Typy 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Ca 27 typů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 I ca 90%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Variace struktury, výskyt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materiál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25–30 % všech </a:t>
            </a:r>
            <a:r>
              <a:rPr lang="cs-CZ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Mezibuněčný materiál, vazivo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Šlachy, kosti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Kůže (hojení ran)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				Vlákna kolagenu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8"/>
            <a:ext cx="35337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Vlákna bohatá na alifatické AK, Pro a </a:t>
            </a:r>
            <a:r>
              <a:rPr lang="cs-CZ" dirty="0" err="1" smtClean="0">
                <a:solidFill>
                  <a:schemeClr val="tx1"/>
                </a:solidFill>
              </a:rPr>
              <a:t>Lys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Výrazné síťování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Šroubovice méně </a:t>
            </a:r>
            <a:r>
              <a:rPr lang="cs-CZ" sz="1800" dirty="0">
                <a:solidFill>
                  <a:schemeClr val="tx1"/>
                </a:solidFill>
              </a:rPr>
              <a:t>uspořádána než u </a:t>
            </a:r>
            <a:r>
              <a:rPr lang="cs-CZ" sz="1800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volné </a:t>
            </a:r>
            <a:r>
              <a:rPr lang="cs-CZ" sz="1800" dirty="0">
                <a:solidFill>
                  <a:schemeClr val="tx1"/>
                </a:solidFill>
              </a:rPr>
              <a:t>zohýbané </a:t>
            </a:r>
            <a:r>
              <a:rPr lang="cs-CZ" sz="1800" dirty="0" smtClean="0">
                <a:solidFill>
                  <a:schemeClr val="tx1"/>
                </a:solidFill>
              </a:rPr>
              <a:t>úseky </a:t>
            </a:r>
            <a:r>
              <a:rPr lang="cs-CZ" sz="1800" dirty="0">
                <a:solidFill>
                  <a:schemeClr val="tx1"/>
                </a:solidFill>
              </a:rPr>
              <a:t>spojeny příčnými </a:t>
            </a:r>
            <a:r>
              <a:rPr lang="cs-CZ" sz="1800" dirty="0" smtClean="0">
                <a:solidFill>
                  <a:schemeClr val="tx1"/>
                </a:solidFill>
              </a:rPr>
              <a:t>vazbami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výsledné </a:t>
            </a:r>
            <a:r>
              <a:rPr lang="cs-CZ" sz="1800" dirty="0">
                <a:solidFill>
                  <a:schemeClr val="tx1"/>
                </a:solidFill>
              </a:rPr>
              <a:t>mechanické vlastnosti připomínají </a:t>
            </a:r>
            <a:r>
              <a:rPr lang="cs-CZ" sz="1800" dirty="0" smtClean="0">
                <a:solidFill>
                  <a:schemeClr val="tx1"/>
                </a:solidFill>
              </a:rPr>
              <a:t>pryž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Tvoří </a:t>
            </a:r>
            <a:r>
              <a:rPr lang="cs-CZ" sz="1800" dirty="0">
                <a:solidFill>
                  <a:schemeClr val="tx1"/>
                </a:solidFill>
              </a:rPr>
              <a:t>podstatnou část materiálu kůže, cév, plicních sklípků apod. </a:t>
            </a:r>
            <a:r>
              <a:rPr lang="cs-CZ" sz="1800" dirty="0" smtClean="0">
                <a:solidFill>
                  <a:schemeClr val="tx1"/>
                </a:solidFill>
              </a:rPr>
              <a:t>tkání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Hydrolýzou </a:t>
            </a:r>
            <a:r>
              <a:rPr lang="cs-CZ" sz="1800" dirty="0">
                <a:solidFill>
                  <a:schemeClr val="tx1"/>
                </a:solidFill>
              </a:rPr>
              <a:t>peptidových vazeb získáváme směs aminokyselin, obsahující neobvyklé deriváty vzniklé síťovacími reakcemi, </a:t>
            </a:r>
            <a:r>
              <a:rPr lang="cs-CZ" sz="1800" dirty="0" err="1">
                <a:solidFill>
                  <a:schemeClr val="tx1"/>
                </a:solidFill>
              </a:rPr>
              <a:t>např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desmosin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pojivové tkáně obsahující </a:t>
            </a:r>
            <a:r>
              <a:rPr lang="cs-CZ" dirty="0" smtClean="0">
                <a:solidFill>
                  <a:schemeClr val="tx1"/>
                </a:solidFill>
              </a:rPr>
              <a:t>elastin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Stárnutím – oxidací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více příčných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Ztráta pružnosti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09" y="2060848"/>
            <a:ext cx="3200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Elastin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Struktura </a:t>
            </a:r>
            <a:r>
              <a:rPr lang="cs-CZ" i="1" dirty="0" err="1" smtClean="0">
                <a:solidFill>
                  <a:schemeClr val="tx1"/>
                </a:solidFill>
              </a:rPr>
              <a:t>desmosinu</a:t>
            </a:r>
            <a:endParaRPr lang="cs-CZ" i="1" dirty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</a:t>
            </a:r>
            <a:r>
              <a:rPr lang="cs-CZ" sz="1800" dirty="0" smtClean="0">
                <a:solidFill>
                  <a:schemeClr val="tx1"/>
                </a:solidFill>
              </a:rPr>
              <a:t>ýsledek </a:t>
            </a:r>
            <a:r>
              <a:rPr lang="cs-CZ" sz="1800" dirty="0">
                <a:solidFill>
                  <a:schemeClr val="tx1"/>
                </a:solidFill>
              </a:rPr>
              <a:t>příčného síťování vláken elastinu za účasti 4 </a:t>
            </a:r>
            <a:r>
              <a:rPr lang="cs-CZ" sz="1800" dirty="0" err="1">
                <a:solidFill>
                  <a:schemeClr val="tx1"/>
                </a:solidFill>
              </a:rPr>
              <a:t>lysylových</a:t>
            </a:r>
            <a:r>
              <a:rPr lang="cs-CZ" sz="1800" dirty="0">
                <a:solidFill>
                  <a:schemeClr val="tx1"/>
                </a:solidFill>
              </a:rPr>
              <a:t> zbytků.</a:t>
            </a:r>
          </a:p>
          <a:p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259048" cy="26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Mikrofotografie </a:t>
            </a:r>
            <a:r>
              <a:rPr lang="cs-CZ" dirty="0">
                <a:solidFill>
                  <a:schemeClr val="tx1"/>
                </a:solidFill>
              </a:rPr>
              <a:t>elastinu ve svalové tepně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17143" cy="34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Strukturní bílkoviny cytoskeletu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Příklady – fibrilární i globulární (agregace do vláken)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04975"/>
            <a:ext cx="5762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Fibrilární </a:t>
            </a:r>
            <a:r>
              <a:rPr lang="cs-CZ" dirty="0">
                <a:solidFill>
                  <a:schemeClr val="tx1"/>
                </a:solidFill>
              </a:rPr>
              <a:t>bílkoviny – typy fibroinu, keratinu, kolagenu.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Též některé globulární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Výstavba struktur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Oporné struktury tkání a buněk (u rostlin vede </a:t>
            </a:r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Kostra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Cytoskelet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Nitro- i mimobuněčný materiál (vazivo)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Kontraktilní – pohyb, změna tvaru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Většina – typická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Nerozpustné – výrazná vlastnost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Menšina – aktin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Přechod globulární – fibrilární (fibrinogen – fibrin)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Fibrilární bílkoviny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Vláknitá struktura, skleroproteiny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RTG analýza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Charakteristické rysy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Periodické opakování  typických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Periody identity – klasifikační znak – vzdálenosti sousedních skupin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Rozdělení podle </a:t>
            </a:r>
            <a:r>
              <a:rPr lang="cs-CZ" dirty="0">
                <a:solidFill>
                  <a:schemeClr val="tx1"/>
                </a:solidFill>
              </a:rPr>
              <a:t>hodnot period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fibroinu z hedvábí a </a:t>
            </a:r>
            <a:r>
              <a:rPr lang="el-GR" sz="1800" dirty="0">
                <a:solidFill>
                  <a:schemeClr val="tx1"/>
                </a:solidFill>
              </a:rPr>
              <a:t>β-</a:t>
            </a:r>
            <a:r>
              <a:rPr lang="cs-CZ" sz="1800" dirty="0">
                <a:solidFill>
                  <a:schemeClr val="tx1"/>
                </a:solidFill>
              </a:rPr>
              <a:t>keratinu s periodou identity 0,65 – 0,70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el-GR" sz="1800" dirty="0" smtClean="0">
                <a:solidFill>
                  <a:schemeClr val="tx1"/>
                </a:solidFill>
              </a:rPr>
              <a:t>α-</a:t>
            </a:r>
            <a:r>
              <a:rPr lang="cs-CZ" sz="1800" dirty="0">
                <a:solidFill>
                  <a:schemeClr val="tx1"/>
                </a:solidFill>
              </a:rPr>
              <a:t>keratinu, </a:t>
            </a:r>
            <a:r>
              <a:rPr lang="cs-CZ" sz="1800" dirty="0" err="1">
                <a:solidFill>
                  <a:schemeClr val="tx1"/>
                </a:solidFill>
              </a:rPr>
              <a:t>myosinu</a:t>
            </a:r>
            <a:r>
              <a:rPr lang="cs-CZ" sz="1800" dirty="0">
                <a:solidFill>
                  <a:schemeClr val="tx1"/>
                </a:solidFill>
              </a:rPr>
              <a:t> a fibrinogenu s periodou identity 0,51 – 0,54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kolagenu s periodou identity 0,28 – 0,29 </a:t>
            </a:r>
            <a:r>
              <a:rPr lang="cs-CZ" sz="1800" dirty="0" err="1" smtClean="0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fibroinu z hedvábí a β-keratinu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skládaného </a:t>
            </a:r>
            <a:r>
              <a:rPr lang="cs-CZ" dirty="0" smtClean="0">
                <a:solidFill>
                  <a:schemeClr val="tx1"/>
                </a:solidFill>
              </a:rPr>
              <a:t>listu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podstatou hedvábných a pavoučích vláken (</a:t>
            </a:r>
            <a:r>
              <a:rPr lang="cs-CZ" dirty="0" smtClean="0">
                <a:solidFill>
                  <a:schemeClr val="tx1"/>
                </a:solidFill>
              </a:rPr>
              <a:t>fibroin)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Stejnou </a:t>
            </a:r>
            <a:r>
              <a:rPr lang="cs-CZ" dirty="0">
                <a:solidFill>
                  <a:schemeClr val="tx1"/>
                </a:solidFill>
              </a:rPr>
              <a:t>strukturu má i natažený lidský vlas (β-keratin), který dává rovněž charakteristický RTG diagram.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fibroin jsou to antiparalelní, u β-keratinu paralelní struktura.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Fibroin z hedvábí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β-struktura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339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fibroinu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) antiparalelní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s vysokým obsahem </a:t>
            </a:r>
            <a:r>
              <a:rPr lang="cs-CZ" dirty="0" err="1">
                <a:solidFill>
                  <a:schemeClr val="tx1"/>
                </a:solidFill>
              </a:rPr>
              <a:t>Gly</a:t>
            </a:r>
            <a:r>
              <a:rPr lang="cs-CZ" dirty="0">
                <a:solidFill>
                  <a:schemeClr val="tx1"/>
                </a:solidFill>
              </a:rPr>
              <a:t> a Ala umožňuje těsné nahloučení </a:t>
            </a:r>
            <a:r>
              <a:rPr lang="cs-CZ" dirty="0" smtClean="0">
                <a:solidFill>
                  <a:schemeClr val="tx1"/>
                </a:solidFill>
              </a:rPr>
              <a:t>listů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) fibroinová vlákna tvořící pavučinu.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204864"/>
            <a:ext cx="57626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α-</a:t>
            </a:r>
            <a:r>
              <a:rPr lang="cs-CZ" dirty="0" smtClean="0">
                <a:solidFill>
                  <a:schemeClr val="tx1"/>
                </a:solidFill>
              </a:rPr>
              <a:t>keratin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Základem </a:t>
            </a:r>
            <a:r>
              <a:rPr lang="cs-CZ" dirty="0">
                <a:solidFill>
                  <a:schemeClr val="tx1"/>
                </a:solidFill>
              </a:rPr>
              <a:t>struktury je pravotočivá </a:t>
            </a:r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šroubovice, která se postupně stáčí do </a:t>
            </a:r>
            <a:r>
              <a:rPr lang="cs-CZ" dirty="0" err="1">
                <a:solidFill>
                  <a:schemeClr val="tx1"/>
                </a:solidFill>
              </a:rPr>
              <a:t>superšroubovic</a:t>
            </a:r>
            <a:r>
              <a:rPr lang="cs-CZ" dirty="0">
                <a:solidFill>
                  <a:schemeClr val="tx1"/>
                </a:solidFill>
              </a:rPr>
              <a:t> o 2-3 podjednotkách. Ty se pak opět skládají do </a:t>
            </a:r>
            <a:r>
              <a:rPr lang="cs-CZ" dirty="0" err="1">
                <a:solidFill>
                  <a:schemeClr val="tx1"/>
                </a:solidFill>
              </a:rPr>
              <a:t>protofibril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(2 x </a:t>
            </a:r>
            <a:r>
              <a:rPr lang="cs-CZ" dirty="0" err="1" smtClean="0">
                <a:solidFill>
                  <a:schemeClr val="tx1"/>
                </a:solidFill>
              </a:rPr>
              <a:t>superhelix</a:t>
            </a:r>
            <a:r>
              <a:rPr lang="cs-CZ" dirty="0" smtClean="0">
                <a:solidFill>
                  <a:schemeClr val="tx1"/>
                </a:solidFill>
              </a:rPr>
              <a:t>) a </a:t>
            </a:r>
            <a:r>
              <a:rPr lang="cs-CZ" dirty="0" err="1" smtClean="0">
                <a:solidFill>
                  <a:schemeClr val="tx1"/>
                </a:solidFill>
              </a:rPr>
              <a:t>mikrofibril</a:t>
            </a:r>
            <a:r>
              <a:rPr lang="cs-CZ" dirty="0" smtClean="0">
                <a:solidFill>
                  <a:schemeClr val="tx1"/>
                </a:solidFill>
              </a:rPr>
              <a:t> tvořených </a:t>
            </a:r>
            <a:r>
              <a:rPr lang="cs-CZ" dirty="0">
                <a:solidFill>
                  <a:schemeClr val="tx1"/>
                </a:solidFill>
              </a:rPr>
              <a:t>9+2 </a:t>
            </a:r>
            <a:r>
              <a:rPr lang="cs-CZ" dirty="0" err="1" smtClean="0">
                <a:solidFill>
                  <a:schemeClr val="tx1"/>
                </a:solidFill>
              </a:rPr>
              <a:t>protofibrilami</a:t>
            </a:r>
            <a:r>
              <a:rPr lang="cs-CZ" dirty="0">
                <a:solidFill>
                  <a:schemeClr val="tx1"/>
                </a:solidFill>
              </a:rPr>
              <a:t>. Struktura je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meziřetězcovými</a:t>
            </a:r>
            <a:r>
              <a:rPr lang="cs-CZ" dirty="0">
                <a:solidFill>
                  <a:schemeClr val="tx1"/>
                </a:solidFill>
              </a:rPr>
              <a:t> v. d. </a:t>
            </a:r>
            <a:r>
              <a:rPr lang="cs-CZ" dirty="0" err="1">
                <a:solidFill>
                  <a:schemeClr val="tx1"/>
                </a:solidFill>
              </a:rPr>
              <a:t>Waalsovými</a:t>
            </a:r>
            <a:r>
              <a:rPr lang="cs-CZ" dirty="0">
                <a:solidFill>
                  <a:schemeClr val="tx1"/>
                </a:solidFill>
              </a:rPr>
              <a:t> silami a disulfidovými můstky.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Lidské vlasy, kůže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nehty, </a:t>
            </a:r>
            <a:r>
              <a:rPr lang="cs-CZ" dirty="0">
                <a:solidFill>
                  <a:schemeClr val="tx1"/>
                </a:solidFill>
              </a:rPr>
              <a:t>ovčí </a:t>
            </a:r>
            <a:r>
              <a:rPr lang="cs-CZ" dirty="0" smtClean="0">
                <a:solidFill>
                  <a:schemeClr val="tx1"/>
                </a:solidFill>
              </a:rPr>
              <a:t>vlna, žíně </a:t>
            </a:r>
            <a:r>
              <a:rPr lang="cs-CZ" dirty="0">
                <a:solidFill>
                  <a:schemeClr val="tx1"/>
                </a:solidFill>
              </a:rPr>
              <a:t>apod.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-74613"/>
            <a:ext cx="5191125" cy="70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575</TotalTime>
  <Words>676</Words>
  <Application>Microsoft Office PowerPoint</Application>
  <PresentationFormat>Předvádění na obrazovce (4:3)</PresentationFormat>
  <Paragraphs>213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Exekutivní</vt:lpstr>
      <vt:lpstr>C5720 Biochemie</vt:lpstr>
      <vt:lpstr>Obsah</vt:lpstr>
      <vt:lpstr>Strukturní bílkoviny</vt:lpstr>
      <vt:lpstr>Fibrilární bílkoviny</vt:lpstr>
      <vt:lpstr>Skupina fibroinu z hedvábí a β-keratinu</vt:lpstr>
      <vt:lpstr>Prezentace aplikace PowerPoint</vt:lpstr>
      <vt:lpstr>Prezentace aplikace PowerPoint</vt:lpstr>
      <vt:lpstr>α-keratin</vt:lpstr>
      <vt:lpstr>Prezentace aplikace PowerPoint</vt:lpstr>
      <vt:lpstr>α-keratin</vt:lpstr>
      <vt:lpstr>Skupina kolagenu</vt:lpstr>
      <vt:lpstr>Skupina kolagenu</vt:lpstr>
      <vt:lpstr>Struktura kolagenu</vt:lpstr>
      <vt:lpstr>Struktura kolagenu</vt:lpstr>
      <vt:lpstr>Elastin</vt:lpstr>
      <vt:lpstr>Elastin</vt:lpstr>
      <vt:lpstr>Elastin</vt:lpstr>
      <vt:lpstr>Elastin</vt:lpstr>
      <vt:lpstr>Strukturní bílkoviny cytoskeletu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35</cp:revision>
  <dcterms:created xsi:type="dcterms:W3CDTF">2012-05-21T09:08:24Z</dcterms:created>
  <dcterms:modified xsi:type="dcterms:W3CDTF">2013-10-01T05:46:24Z</dcterms:modified>
</cp:coreProperties>
</file>