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76" r:id="rId6"/>
    <p:sldId id="265" r:id="rId7"/>
    <p:sldId id="272" r:id="rId8"/>
    <p:sldId id="274" r:id="rId9"/>
    <p:sldId id="278" r:id="rId10"/>
    <p:sldId id="273" r:id="rId11"/>
    <p:sldId id="275" r:id="rId12"/>
    <p:sldId id="266" r:id="rId13"/>
    <p:sldId id="268" r:id="rId14"/>
    <p:sldId id="270" r:id="rId15"/>
    <p:sldId id="269" r:id="rId16"/>
    <p:sldId id="271" r:id="rId17"/>
    <p:sldId id="262" r:id="rId18"/>
    <p:sldId id="277" r:id="rId19"/>
    <p:sldId id="26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10/8/2013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963415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C5720Biochemie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96144"/>
          </a:xfrm>
        </p:spPr>
        <p:txBody>
          <a:bodyPr>
            <a:normAutofit/>
          </a:bodyPr>
          <a:lstStyle/>
          <a:p>
            <a:pPr algn="l"/>
            <a:r>
              <a:rPr lang="cs-CZ" sz="3500" dirty="0" smtClean="0">
                <a:solidFill>
                  <a:schemeClr val="tx1"/>
                </a:solidFill>
                <a:latin typeface="+mn-lt"/>
              </a:rPr>
              <a:t>07-Polysacharidy</a:t>
            </a:r>
            <a:endParaRPr lang="cs-CZ" sz="3500" dirty="0" smtClean="0">
              <a:solidFill>
                <a:schemeClr val="tx1"/>
              </a:solidFill>
              <a:latin typeface="+mn-lt"/>
            </a:endParaRPr>
          </a:p>
          <a:p>
            <a:pPr algn="l"/>
            <a:endParaRPr lang="cs-CZ" sz="3200" dirty="0">
              <a:solidFill>
                <a:schemeClr val="tx1"/>
              </a:solidFill>
              <a:latin typeface="+mn-lt"/>
            </a:endParaRPr>
          </a:p>
          <a:p>
            <a:pPr algn="l"/>
            <a:endParaRPr lang="cs-CZ" sz="3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10/8/2013</a:t>
            </a:fld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Petr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Zbořil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dirty="0" err="1" smtClean="0">
                <a:solidFill>
                  <a:schemeClr val="tx1"/>
                </a:solidFill>
              </a:rPr>
              <a:t>heteroglykany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cs-CZ" dirty="0" err="1" smtClean="0"/>
              <a:t>Celulosa</a:t>
            </a:r>
            <a:endParaRPr lang="cs-CZ" dirty="0" smtClean="0"/>
          </a:p>
          <a:p>
            <a:r>
              <a:rPr lang="cs-CZ" dirty="0" smtClean="0"/>
              <a:t>Stavební jednotky</a:t>
            </a:r>
          </a:p>
          <a:p>
            <a:r>
              <a:rPr lang="cs-CZ" dirty="0" smtClean="0"/>
              <a:t>Deriváty monosacharidů</a:t>
            </a:r>
          </a:p>
          <a:p>
            <a:endParaRPr lang="cs-CZ" dirty="0"/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50482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84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smtClean="0">
                <a:solidFill>
                  <a:schemeClr val="tx1"/>
                </a:solidFill>
              </a:rPr>
              <a:t>homoglykany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cs-CZ" dirty="0" smtClean="0"/>
              <a:t>Chitin</a:t>
            </a:r>
          </a:p>
          <a:p>
            <a:r>
              <a:rPr lang="cs-CZ" dirty="0" smtClean="0"/>
              <a:t>Stavební jednotky</a:t>
            </a:r>
          </a:p>
          <a:p>
            <a:r>
              <a:rPr lang="cs-CZ" dirty="0" smtClean="0"/>
              <a:t>Deriváty monosacharidů</a:t>
            </a:r>
          </a:p>
          <a:p>
            <a:endParaRPr lang="cs-CZ" dirty="0"/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50482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67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Kyselé polysacharidy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cs-CZ" sz="2000" dirty="0" smtClean="0">
                <a:solidFill>
                  <a:schemeClr val="tx1"/>
                </a:solidFill>
              </a:rPr>
              <a:t>Součásti pojiva, chrupavek, stěn arterií (heparin-antikoagulant), plicních sklípků, výplně (hydrofilní gely – </a:t>
            </a:r>
            <a:r>
              <a:rPr lang="cs-CZ" sz="2000" dirty="0" err="1" smtClean="0">
                <a:solidFill>
                  <a:schemeClr val="tx1"/>
                </a:solidFill>
              </a:rPr>
              <a:t>hyaluronát</a:t>
            </a:r>
            <a:r>
              <a:rPr lang="cs-CZ" sz="2000" dirty="0" smtClean="0">
                <a:solidFill>
                  <a:schemeClr val="tx1"/>
                </a:solidFill>
              </a:rPr>
              <a:t> – sklivec)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21" y="3068960"/>
            <a:ext cx="7691429" cy="330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86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Glykoproteiny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O-glykoproteiny –vazba na Ser a </a:t>
            </a:r>
            <a:r>
              <a:rPr lang="cs-CZ" dirty="0" err="1" smtClean="0">
                <a:solidFill>
                  <a:schemeClr val="tx1"/>
                </a:solidFill>
              </a:rPr>
              <a:t>Thr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>
                <a:solidFill>
                  <a:schemeClr val="tx1"/>
                </a:solidFill>
              </a:rPr>
              <a:t>mucinový </a:t>
            </a:r>
            <a:r>
              <a:rPr lang="cs-CZ" dirty="0" smtClean="0">
                <a:solidFill>
                  <a:schemeClr val="tx1"/>
                </a:solidFill>
              </a:rPr>
              <a:t>typ – přes </a:t>
            </a:r>
            <a:r>
              <a:rPr lang="el-GR" dirty="0" smtClean="0">
                <a:solidFill>
                  <a:schemeClr val="tx1"/>
                </a:solidFill>
              </a:rPr>
              <a:t>α-</a:t>
            </a:r>
            <a:r>
              <a:rPr lang="cs-CZ" dirty="0">
                <a:solidFill>
                  <a:schemeClr val="tx1"/>
                </a:solidFill>
              </a:rPr>
              <a:t>N-</a:t>
            </a:r>
            <a:r>
              <a:rPr lang="cs-CZ" dirty="0" err="1">
                <a:solidFill>
                  <a:schemeClr val="tx1"/>
                </a:solidFill>
              </a:rPr>
              <a:t>acetylgalaktosamin</a:t>
            </a:r>
            <a:r>
              <a:rPr lang="cs-CZ" dirty="0">
                <a:solidFill>
                  <a:schemeClr val="tx1"/>
                </a:solidFill>
              </a:rPr>
              <a:t> 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proteoglykanový </a:t>
            </a:r>
            <a:r>
              <a:rPr lang="cs-CZ" b="1" dirty="0" smtClean="0">
                <a:solidFill>
                  <a:schemeClr val="tx1"/>
                </a:solidFill>
              </a:rPr>
              <a:t>typ – přes </a:t>
            </a:r>
            <a:r>
              <a:rPr lang="el-GR" b="1" dirty="0">
                <a:solidFill>
                  <a:schemeClr val="tx1"/>
                </a:solidFill>
              </a:rPr>
              <a:t>β-</a:t>
            </a:r>
            <a:r>
              <a:rPr lang="cs-CZ" b="1" dirty="0" err="1" smtClean="0">
                <a:solidFill>
                  <a:schemeClr val="tx1"/>
                </a:solidFill>
              </a:rPr>
              <a:t>xylosu</a:t>
            </a:r>
            <a:r>
              <a:rPr lang="cs-CZ" b="1" dirty="0" smtClean="0">
                <a:solidFill>
                  <a:schemeClr val="tx1"/>
                </a:solidFill>
              </a:rPr>
              <a:t>, polysacharid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Sekrety sliznic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Další typy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N-glykoproteiny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Přes </a:t>
            </a:r>
            <a:r>
              <a:rPr lang="cs-CZ" dirty="0" err="1" smtClean="0">
                <a:solidFill>
                  <a:schemeClr val="tx1"/>
                </a:solidFill>
              </a:rPr>
              <a:t>Asn</a:t>
            </a:r>
            <a:endParaRPr lang="cs-CZ" dirty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Povrchové struktury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C-glykoproteiny, </a:t>
            </a:r>
            <a:r>
              <a:rPr lang="cs-CZ" dirty="0" err="1" smtClean="0">
                <a:solidFill>
                  <a:schemeClr val="tx1"/>
                </a:solidFill>
              </a:rPr>
              <a:t>fosfoglykoproteiny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Málo zastoupené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6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N-glykoproteiny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Základní struktura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Jádro konstantní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Variabilní nadstavba</a:t>
            </a:r>
          </a:p>
          <a:p>
            <a:pPr lvl="1"/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012" y="2924944"/>
            <a:ext cx="5133975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3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tx1"/>
                </a:solidFill>
              </a:rPr>
              <a:t>Poly</a:t>
            </a:r>
            <a:r>
              <a:rPr lang="cs-CZ" dirty="0">
                <a:solidFill>
                  <a:schemeClr val="tx1"/>
                </a:solidFill>
              </a:rPr>
              <a:t>- a oligosacharidy v buněčné </a:t>
            </a:r>
            <a:r>
              <a:rPr lang="cs-CZ" dirty="0" smtClean="0">
                <a:solidFill>
                  <a:schemeClr val="tx1"/>
                </a:solidFill>
              </a:rPr>
              <a:t>komunikaci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Povrchové struktury – epitopy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Velké množství kombinací, stačí malé rozdíly - rozpoznání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Erytrocyty, krevní skupiny</a:t>
            </a:r>
          </a:p>
          <a:p>
            <a:pPr lvl="1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461719"/>
            <a:ext cx="381000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Erytrocyty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238" y="2334610"/>
            <a:ext cx="3809524" cy="305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318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effectLst/>
              </a:rPr>
              <a:t>Strukturní polysacharidy </a:t>
            </a:r>
            <a:r>
              <a:rPr lang="cs-CZ" b="1" dirty="0" smtClean="0">
                <a:solidFill>
                  <a:schemeClr val="tx1"/>
                </a:solidFill>
                <a:effectLst/>
              </a:rPr>
              <a:t>mikroorganizmů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Součásti stěny – výztuha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Polysacharidy stěn a </a:t>
            </a:r>
            <a:r>
              <a:rPr lang="cs-CZ" dirty="0" smtClean="0">
                <a:solidFill>
                  <a:schemeClr val="tx1"/>
                </a:solidFill>
              </a:rPr>
              <a:t>pouzder</a:t>
            </a:r>
            <a:endParaRPr lang="cs-CZ" dirty="0">
              <a:solidFill>
                <a:schemeClr val="tx1"/>
              </a:solidFill>
            </a:endParaRPr>
          </a:p>
          <a:p>
            <a:pPr lvl="1"/>
            <a:r>
              <a:rPr lang="cs-CZ" dirty="0" err="1">
                <a:solidFill>
                  <a:schemeClr val="tx1"/>
                </a:solidFill>
              </a:rPr>
              <a:t>Peptidoglykany</a:t>
            </a:r>
            <a:r>
              <a:rPr lang="cs-CZ" dirty="0">
                <a:solidFill>
                  <a:schemeClr val="tx1"/>
                </a:solidFill>
              </a:rPr>
              <a:t> x </a:t>
            </a:r>
            <a:r>
              <a:rPr lang="cs-CZ" dirty="0" smtClean="0">
                <a:solidFill>
                  <a:schemeClr val="tx1"/>
                </a:solidFill>
              </a:rPr>
              <a:t>glykoproteiny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Antigenní vlastnosti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 err="1">
                <a:solidFill>
                  <a:schemeClr val="tx1"/>
                </a:solidFill>
              </a:rPr>
              <a:t>Murein</a:t>
            </a:r>
            <a:r>
              <a:rPr lang="cs-CZ" dirty="0">
                <a:solidFill>
                  <a:schemeClr val="tx1"/>
                </a:solidFill>
              </a:rPr>
              <a:t> – </a:t>
            </a:r>
            <a:r>
              <a:rPr lang="cs-CZ" dirty="0" err="1">
                <a:solidFill>
                  <a:schemeClr val="tx1"/>
                </a:solidFill>
              </a:rPr>
              <a:t>muropeptid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00808"/>
            <a:ext cx="3142858" cy="467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73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effectLst/>
              </a:rPr>
              <a:t>Strukturní polysacharidy </a:t>
            </a:r>
            <a:r>
              <a:rPr lang="cs-CZ" b="1" dirty="0" smtClean="0">
                <a:solidFill>
                  <a:schemeClr val="tx1"/>
                </a:solidFill>
                <a:effectLst/>
              </a:rPr>
              <a:t>mikroorganizmů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Vylučovány – matrix pro kolonie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Dextran, </a:t>
            </a:r>
            <a:r>
              <a:rPr lang="el-GR" dirty="0" smtClean="0">
                <a:solidFill>
                  <a:schemeClr val="tx1"/>
                </a:solidFill>
              </a:rPr>
              <a:t>α</a:t>
            </a:r>
            <a:r>
              <a:rPr lang="cs-CZ" dirty="0" smtClean="0">
                <a:solidFill>
                  <a:schemeClr val="tx1"/>
                </a:solidFill>
              </a:rPr>
              <a:t>-1,6-Glc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212976"/>
            <a:ext cx="49530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744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Praktické aspekty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Průmyslové využití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Palivo, obnovitelný zdroj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Kvasné technologie 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- sporadicky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Dextran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Lékařství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Laboratorní užití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Hyaluronát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Kosmetika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40% produkce v ČR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                      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          </a:t>
            </a:r>
            <a:r>
              <a:rPr lang="cs-CZ" sz="1800" i="1" dirty="0" smtClean="0">
                <a:solidFill>
                  <a:schemeClr val="tx1"/>
                </a:solidFill>
              </a:rPr>
              <a:t>Struktura </a:t>
            </a:r>
            <a:r>
              <a:rPr lang="cs-CZ" sz="1800" i="1" dirty="0" err="1" smtClean="0">
                <a:solidFill>
                  <a:schemeClr val="tx1"/>
                </a:solidFill>
              </a:rPr>
              <a:t>Sephadexu</a:t>
            </a:r>
            <a:r>
              <a:rPr lang="cs-CZ" sz="1800" i="1" dirty="0" smtClean="0">
                <a:solidFill>
                  <a:schemeClr val="tx1"/>
                </a:solidFill>
              </a:rPr>
              <a:t>           </a:t>
            </a:r>
            <a:endParaRPr lang="cs-CZ" sz="1800" i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674023"/>
            <a:ext cx="505777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99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Obsah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Strukturní funkce polysacharidů. Homo- a </a:t>
            </a:r>
            <a:r>
              <a:rPr lang="cs-CZ" dirty="0" err="1">
                <a:solidFill>
                  <a:schemeClr val="tx1"/>
                </a:solidFill>
              </a:rPr>
              <a:t>heteropolysacharidy</a:t>
            </a:r>
            <a:r>
              <a:rPr lang="cs-CZ" dirty="0">
                <a:solidFill>
                  <a:schemeClr val="tx1"/>
                </a:solidFill>
              </a:rPr>
              <a:t>, proteoglykany a glykoproteiny, struktura, vlastnosti, význam.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err="1" smtClean="0">
                <a:solidFill>
                  <a:schemeClr val="tx1"/>
                </a:solidFill>
              </a:rPr>
              <a:t>Poly</a:t>
            </a:r>
            <a:r>
              <a:rPr lang="cs-CZ" dirty="0" smtClean="0">
                <a:solidFill>
                  <a:schemeClr val="tx1"/>
                </a:solidFill>
              </a:rPr>
              <a:t>- </a:t>
            </a:r>
            <a:r>
              <a:rPr lang="cs-CZ" dirty="0">
                <a:solidFill>
                  <a:schemeClr val="tx1"/>
                </a:solidFill>
              </a:rPr>
              <a:t>a oligosacharidy v buněčné komunikaci, epitopy. 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Praktické </a:t>
            </a:r>
            <a:r>
              <a:rPr lang="cs-CZ" dirty="0">
                <a:solidFill>
                  <a:schemeClr val="tx1"/>
                </a:solidFill>
              </a:rPr>
              <a:t>aspekty (dextran, </a:t>
            </a:r>
            <a:r>
              <a:rPr lang="cs-CZ" dirty="0" err="1">
                <a:solidFill>
                  <a:schemeClr val="tx1"/>
                </a:solidFill>
              </a:rPr>
              <a:t>hyaluronát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3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Struktura polysacharidů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err="1">
                <a:solidFill>
                  <a:schemeClr val="tx1"/>
                </a:solidFill>
              </a:rPr>
              <a:t>Poly</a:t>
            </a:r>
            <a:r>
              <a:rPr lang="cs-CZ" dirty="0">
                <a:solidFill>
                  <a:schemeClr val="tx1"/>
                </a:solidFill>
              </a:rPr>
              <a:t>- a </a:t>
            </a:r>
            <a:r>
              <a:rPr lang="cs-CZ" dirty="0" smtClean="0">
                <a:solidFill>
                  <a:schemeClr val="tx1"/>
                </a:solidFill>
              </a:rPr>
              <a:t>oligosacharidy, glykany</a:t>
            </a:r>
            <a:endParaRPr lang="cs-CZ" dirty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Lineární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Větvené 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Homopolysacharidy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Složeny z jednoho typu monosacharidu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Heteropolysacharidy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Různé monomery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Obvykle 2 střídavě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Polymery disacharidu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  <a:effectLst/>
              </a:rPr>
              <a:t>Strukturní funkce </a:t>
            </a:r>
            <a:r>
              <a:rPr lang="cs-CZ" dirty="0" smtClean="0">
                <a:solidFill>
                  <a:schemeClr val="tx1"/>
                </a:solidFill>
                <a:effectLst/>
              </a:rPr>
              <a:t>polysacharidů</a:t>
            </a:r>
            <a:endParaRPr lang="cs-CZ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Stavební materiál oporných struktur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Samostatně</a:t>
            </a:r>
          </a:p>
          <a:p>
            <a:pPr lvl="1"/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r>
              <a:rPr lang="cs-CZ" dirty="0" smtClean="0">
                <a:solidFill>
                  <a:schemeClr val="tx1"/>
                </a:solidFill>
              </a:rPr>
              <a:t>, dextran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 kombinaci s jinými polymery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Kolagen, elastin s kyselými </a:t>
            </a:r>
            <a:r>
              <a:rPr lang="cs-CZ" dirty="0" err="1" smtClean="0">
                <a:solidFill>
                  <a:schemeClr val="tx1"/>
                </a:solidFill>
              </a:rPr>
              <a:t>heteropolysacharidy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r>
              <a:rPr lang="cs-CZ" dirty="0" smtClean="0">
                <a:solidFill>
                  <a:schemeClr val="tx1"/>
                </a:solidFill>
              </a:rPr>
              <a:t> s ligninem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Vázány na sloučeniny jiného typu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Glykoproteiny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Proteoglykany, </a:t>
            </a:r>
            <a:r>
              <a:rPr lang="cs-CZ" dirty="0" err="1" smtClean="0">
                <a:solidFill>
                  <a:schemeClr val="tx1"/>
                </a:solidFill>
              </a:rPr>
              <a:t>peptidoglykany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Glykolipidy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7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Typické monosacharidy strukturních glykanů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err="1" smtClean="0">
                <a:solidFill>
                  <a:schemeClr val="tx1"/>
                </a:solidFill>
              </a:rPr>
              <a:t>Glc</a:t>
            </a:r>
            <a:r>
              <a:rPr lang="cs-CZ" sz="2000" dirty="0" smtClean="0">
                <a:solidFill>
                  <a:schemeClr val="tx1"/>
                </a:solidFill>
              </a:rPr>
              <a:t> glukosa</a:t>
            </a:r>
          </a:p>
          <a:p>
            <a:r>
              <a:rPr lang="cs-CZ" sz="2000" dirty="0" smtClean="0">
                <a:solidFill>
                  <a:schemeClr val="tx1"/>
                </a:solidFill>
              </a:rPr>
              <a:t>Gal </a:t>
            </a:r>
            <a:r>
              <a:rPr lang="cs-CZ" sz="2000" dirty="0" err="1" smtClean="0">
                <a:solidFill>
                  <a:schemeClr val="tx1"/>
                </a:solidFill>
              </a:rPr>
              <a:t>galaktosa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Man </a:t>
            </a:r>
            <a:r>
              <a:rPr lang="cs-CZ" sz="2000" dirty="0" err="1" smtClean="0">
                <a:solidFill>
                  <a:schemeClr val="tx1"/>
                </a:solidFill>
              </a:rPr>
              <a:t>manosa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cs-CZ" sz="2000" dirty="0" err="1" smtClean="0">
                <a:solidFill>
                  <a:schemeClr val="tx1"/>
                </a:solidFill>
              </a:rPr>
              <a:t>Fuc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fukosa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cs-CZ" sz="2000" dirty="0" err="1" smtClean="0">
                <a:solidFill>
                  <a:schemeClr val="tx1"/>
                </a:solidFill>
              </a:rPr>
              <a:t>Xyl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xylosa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cs-CZ" sz="2000" dirty="0" err="1" smtClean="0">
                <a:solidFill>
                  <a:schemeClr val="tx1"/>
                </a:solidFill>
              </a:rPr>
              <a:t>Neu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kys</a:t>
            </a:r>
            <a:r>
              <a:rPr lang="cs-CZ" sz="200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000" dirty="0" err="1" smtClean="0">
                <a:solidFill>
                  <a:schemeClr val="tx1"/>
                </a:solidFill>
              </a:rPr>
              <a:t>neuraminová</a:t>
            </a:r>
            <a:endParaRPr lang="cs-CZ" sz="2000" dirty="0" smtClean="0">
              <a:solidFill>
                <a:schemeClr val="tx1"/>
              </a:solidFill>
            </a:endParaRPr>
          </a:p>
          <a:p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482" y="1676435"/>
            <a:ext cx="5905500" cy="500062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8109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dirty="0" err="1" smtClean="0">
                <a:solidFill>
                  <a:schemeClr val="tx1"/>
                </a:solidFill>
              </a:rPr>
              <a:t>homoglykany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r>
              <a:rPr lang="cs-CZ" dirty="0" smtClean="0">
                <a:solidFill>
                  <a:schemeClr val="tx1"/>
                </a:solidFill>
              </a:rPr>
              <a:t> (od </a:t>
            </a:r>
            <a:r>
              <a:rPr lang="cs-CZ" dirty="0" err="1" smtClean="0">
                <a:solidFill>
                  <a:schemeClr val="tx1"/>
                </a:solidFill>
              </a:rPr>
              <a:t>cellula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cs-CZ" dirty="0" err="1" smtClean="0">
                <a:solidFill>
                  <a:schemeClr val="tx1"/>
                </a:solidFill>
              </a:rPr>
              <a:t>Poly</a:t>
            </a:r>
            <a:r>
              <a:rPr lang="el-GR" dirty="0" smtClean="0">
                <a:solidFill>
                  <a:schemeClr val="tx1"/>
                </a:solidFill>
              </a:rPr>
              <a:t>β</a:t>
            </a:r>
            <a:r>
              <a:rPr lang="cs-CZ" dirty="0" smtClean="0">
                <a:solidFill>
                  <a:schemeClr val="tx1"/>
                </a:solidFill>
              </a:rPr>
              <a:t>-D-glukosa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Nejvíce zastoupený biopolymer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Strukturní látka rostlinných buněk (odtud název)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Chitin (podle chiton)</a:t>
            </a:r>
          </a:p>
          <a:p>
            <a:pPr lvl="1"/>
            <a:r>
              <a:rPr lang="cs-CZ" dirty="0" err="1">
                <a:solidFill>
                  <a:schemeClr val="tx1"/>
                </a:solidFill>
              </a:rPr>
              <a:t>Poly</a:t>
            </a:r>
            <a:r>
              <a:rPr lang="el-GR" dirty="0">
                <a:solidFill>
                  <a:schemeClr val="tx1"/>
                </a:solidFill>
              </a:rPr>
              <a:t>β</a:t>
            </a:r>
            <a:r>
              <a:rPr lang="cs-CZ" dirty="0" smtClean="0">
                <a:solidFill>
                  <a:schemeClr val="tx1"/>
                </a:solidFill>
              </a:rPr>
              <a:t>-D-2-N-acetylglukosamin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Strukturní materiál členovců (kutikuly hmyzu, korýši)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Houby 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3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dirty="0" err="1" smtClean="0">
                <a:solidFill>
                  <a:schemeClr val="tx1"/>
                </a:solidFill>
              </a:rPr>
              <a:t>homoglykany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β-glukosa, </a:t>
            </a:r>
            <a:r>
              <a:rPr lang="cs-CZ" dirty="0" err="1" smtClean="0">
                <a:solidFill>
                  <a:schemeClr val="tx1"/>
                </a:solidFill>
              </a:rPr>
              <a:t>cellobiosa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Strukturní odlišnost, srov. škrob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936"/>
            <a:ext cx="5131429" cy="350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689" y="1431800"/>
            <a:ext cx="3590925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201" y="3933055"/>
            <a:ext cx="3867150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67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56792"/>
            <a:ext cx="3068572" cy="4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dirty="0" err="1" smtClean="0">
                <a:solidFill>
                  <a:schemeClr val="tx1"/>
                </a:solidFill>
              </a:rPr>
              <a:t>homoglykany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Celulosa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Vlákna</a:t>
            </a:r>
            <a:endParaRPr lang="cs-CZ" dirty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Mikrokrystalické oblasti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Interakce řetězců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Mechanická a metabolická odolnost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Strukturní </a:t>
            </a:r>
            <a:r>
              <a:rPr lang="cs-CZ" dirty="0" err="1" smtClean="0">
                <a:solidFill>
                  <a:schemeClr val="tx1"/>
                </a:solidFill>
              </a:rPr>
              <a:t>homoglykany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Chitin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Velmi hojný, po </a:t>
            </a:r>
            <a:r>
              <a:rPr lang="cs-CZ" dirty="0" err="1" smtClean="0">
                <a:solidFill>
                  <a:schemeClr val="tx1"/>
                </a:solidFill>
              </a:rPr>
              <a:t>celulose</a:t>
            </a:r>
            <a:r>
              <a:rPr lang="cs-CZ" dirty="0" smtClean="0">
                <a:solidFill>
                  <a:schemeClr val="tx1"/>
                </a:solidFill>
              </a:rPr>
              <a:t> nejvíce zastoupený biopolymer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Petr Zbořil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837" y="3717032"/>
            <a:ext cx="336232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149</TotalTime>
  <Words>413</Words>
  <Application>Microsoft Office PowerPoint</Application>
  <PresentationFormat>Předvádění na obrazovce (4:3)</PresentationFormat>
  <Paragraphs>197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Exekutivní</vt:lpstr>
      <vt:lpstr>C5720Biochemie</vt:lpstr>
      <vt:lpstr>Obsah</vt:lpstr>
      <vt:lpstr>Struktura polysacharidů</vt:lpstr>
      <vt:lpstr>Strukturní funkce polysacharidů</vt:lpstr>
      <vt:lpstr>Typické monosacharidy strukturních glykanů</vt:lpstr>
      <vt:lpstr>Strukturní homoglykany</vt:lpstr>
      <vt:lpstr>Strukturní homoglykany</vt:lpstr>
      <vt:lpstr>Strukturní homoglykany</vt:lpstr>
      <vt:lpstr>Strukturní homoglykany</vt:lpstr>
      <vt:lpstr>Strukturní heteroglykany</vt:lpstr>
      <vt:lpstr>Strukturní homoglykany</vt:lpstr>
      <vt:lpstr>Kyselé polysacharidy</vt:lpstr>
      <vt:lpstr>Glykoproteiny</vt:lpstr>
      <vt:lpstr>N-glykoproteiny</vt:lpstr>
      <vt:lpstr>Poly- a oligosacharidy v buněčné komunikaci</vt:lpstr>
      <vt:lpstr>Erytrocyty</vt:lpstr>
      <vt:lpstr>Strukturní polysacharidy mikroorganizmů</vt:lpstr>
      <vt:lpstr>Strukturní polysacharidy mikroorganizmů</vt:lpstr>
      <vt:lpstr>Praktické aspekty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Zbořil</dc:creator>
  <cp:lastModifiedBy>Zboril</cp:lastModifiedBy>
  <cp:revision>43</cp:revision>
  <dcterms:created xsi:type="dcterms:W3CDTF">2012-05-21T09:08:24Z</dcterms:created>
  <dcterms:modified xsi:type="dcterms:W3CDTF">2013-10-08T05:22:44Z</dcterms:modified>
</cp:coreProperties>
</file>