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4" r:id="rId5"/>
    <p:sldId id="276" r:id="rId6"/>
    <p:sldId id="265" r:id="rId7"/>
    <p:sldId id="272" r:id="rId8"/>
    <p:sldId id="274" r:id="rId9"/>
    <p:sldId id="278" r:id="rId10"/>
    <p:sldId id="273" r:id="rId11"/>
    <p:sldId id="275" r:id="rId12"/>
    <p:sldId id="266" r:id="rId13"/>
    <p:sldId id="268" r:id="rId14"/>
    <p:sldId id="270" r:id="rId15"/>
    <p:sldId id="269" r:id="rId16"/>
    <p:sldId id="271" r:id="rId17"/>
    <p:sldId id="262" r:id="rId18"/>
    <p:sldId id="277" r:id="rId19"/>
    <p:sldId id="261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/>
              <a:t>10/8/2013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1B39-B140-43FE-96DB-472A2B59CE7C}" type="datetime1">
              <a:rPr lang="en-US" smtClean="0"/>
              <a:t>10/8/2013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00BB2-27C5-458B-ABCE-839C88CF47CE}" type="datetime1">
              <a:rPr lang="en-US" smtClean="0"/>
              <a:t>10/8/2013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EA93-55E7-4DA9-90C2-089A26EEFEC4}" type="datetime1">
              <a:rPr lang="en-US" smtClean="0"/>
              <a:t>10/8/2013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F3C7-6809-4F39-BD67-A75817BDDE0A}" type="datetime1">
              <a:rPr lang="en-US" smtClean="0"/>
              <a:t>10/8/2013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EB24-CE78-465C-A726-91D0868FA48F}" type="datetime1">
              <a:rPr lang="en-US" smtClean="0"/>
              <a:t>10/8/2013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AADF0-1749-4E8B-9691-B44A5F8C0895}" type="datetime1">
              <a:rPr lang="en-US" smtClean="0"/>
              <a:t>10/8/2013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F628A-A867-4937-BBE5-207DB6F9C51A}" type="datetime1">
              <a:rPr lang="en-US" smtClean="0"/>
              <a:t>10/8/2013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BBB94-68E6-4675-A946-F1C5994EDBD7}" type="datetime1">
              <a:rPr lang="en-US" smtClean="0"/>
              <a:t>10/8/2013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B8377-21E3-4835-B75D-4E2847E2750F}" type="datetime1">
              <a:rPr lang="en-US" smtClean="0"/>
              <a:t>10/8/2013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0C4986D-6BE9-4264-908F-02DB36FD8D6C}" type="datetime1">
              <a:rPr lang="en-US" smtClean="0"/>
              <a:t>10/8/2013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2963415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C5720Biochemie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437112"/>
            <a:ext cx="6400800" cy="1296144"/>
          </a:xfrm>
        </p:spPr>
        <p:txBody>
          <a:bodyPr>
            <a:normAutofit/>
          </a:bodyPr>
          <a:lstStyle/>
          <a:p>
            <a:pPr algn="l"/>
            <a:r>
              <a:rPr lang="cs-CZ" sz="3500" dirty="0" smtClean="0">
                <a:solidFill>
                  <a:schemeClr val="tx1"/>
                </a:solidFill>
                <a:latin typeface="+mn-lt"/>
              </a:rPr>
              <a:t>07-Polysacharidy</a:t>
            </a:r>
            <a:endParaRPr lang="cs-CZ" sz="3500" dirty="0" smtClean="0">
              <a:solidFill>
                <a:schemeClr val="tx1"/>
              </a:solidFill>
              <a:latin typeface="+mn-lt"/>
            </a:endParaRPr>
          </a:p>
          <a:p>
            <a:pPr algn="l"/>
            <a:endParaRPr lang="cs-CZ" sz="3200" dirty="0">
              <a:solidFill>
                <a:schemeClr val="tx1"/>
              </a:solidFill>
              <a:latin typeface="+mn-lt"/>
            </a:endParaRPr>
          </a:p>
          <a:p>
            <a:pPr algn="l"/>
            <a:endParaRPr lang="cs-CZ" sz="320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/>
              <a:t>10/8/2013</a:t>
            </a:fld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Petr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Zbořil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89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Strukturní </a:t>
            </a:r>
            <a:r>
              <a:rPr lang="cs-CZ" dirty="0" err="1" smtClean="0">
                <a:solidFill>
                  <a:schemeClr val="tx1"/>
                </a:solidFill>
              </a:rPr>
              <a:t>heteroglykany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>
            <a:normAutofit/>
          </a:bodyPr>
          <a:lstStyle/>
          <a:p>
            <a:r>
              <a:rPr lang="cs-CZ" dirty="0" err="1" smtClean="0"/>
              <a:t>Celulosa</a:t>
            </a:r>
            <a:endParaRPr lang="cs-CZ" dirty="0" smtClean="0"/>
          </a:p>
          <a:p>
            <a:r>
              <a:rPr lang="cs-CZ" dirty="0" smtClean="0"/>
              <a:t>Stavební jednotky</a:t>
            </a:r>
          </a:p>
          <a:p>
            <a:r>
              <a:rPr lang="cs-CZ" dirty="0" smtClean="0"/>
              <a:t>Deriváty monosacharidů</a:t>
            </a:r>
          </a:p>
          <a:p>
            <a:endParaRPr lang="cs-CZ" dirty="0"/>
          </a:p>
          <a:p>
            <a:endParaRPr lang="cs-CZ" dirty="0" smtClean="0"/>
          </a:p>
          <a:p>
            <a:pPr lvl="1"/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10/8/2013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573016"/>
            <a:ext cx="5048250" cy="212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28459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Strukturní </a:t>
            </a:r>
            <a:r>
              <a:rPr lang="cs-CZ" smtClean="0">
                <a:solidFill>
                  <a:schemeClr val="tx1"/>
                </a:solidFill>
              </a:rPr>
              <a:t>homoglykany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>
            <a:normAutofit/>
          </a:bodyPr>
          <a:lstStyle/>
          <a:p>
            <a:r>
              <a:rPr lang="cs-CZ" dirty="0" smtClean="0"/>
              <a:t>Chitin</a:t>
            </a:r>
          </a:p>
          <a:p>
            <a:r>
              <a:rPr lang="cs-CZ" dirty="0" smtClean="0"/>
              <a:t>Stavební jednotky</a:t>
            </a:r>
          </a:p>
          <a:p>
            <a:r>
              <a:rPr lang="cs-CZ" dirty="0" smtClean="0"/>
              <a:t>Deriváty monosacharidů</a:t>
            </a:r>
          </a:p>
          <a:p>
            <a:endParaRPr lang="cs-CZ" dirty="0"/>
          </a:p>
          <a:p>
            <a:endParaRPr lang="cs-CZ" dirty="0" smtClean="0"/>
          </a:p>
          <a:p>
            <a:pPr lvl="1"/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10/8/2013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573016"/>
            <a:ext cx="5048250" cy="212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0672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556792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Kyselé polysacharidy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/>
          <a:lstStyle/>
          <a:p>
            <a:r>
              <a:rPr lang="cs-CZ" sz="2000" dirty="0" smtClean="0">
                <a:solidFill>
                  <a:schemeClr val="tx1"/>
                </a:solidFill>
              </a:rPr>
              <a:t>Součásti pojiva, chrupavek, stěn arterií (heparin-antikoagulant), plicních sklípků, výplně (hydrofilní gely – </a:t>
            </a:r>
            <a:r>
              <a:rPr lang="cs-CZ" sz="2000" dirty="0" err="1" smtClean="0">
                <a:solidFill>
                  <a:schemeClr val="tx1"/>
                </a:solidFill>
              </a:rPr>
              <a:t>hyaluronát</a:t>
            </a:r>
            <a:r>
              <a:rPr lang="cs-CZ" sz="2000" dirty="0" smtClean="0">
                <a:solidFill>
                  <a:schemeClr val="tx1"/>
                </a:solidFill>
              </a:rPr>
              <a:t> – sklivec)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10/8/2013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121" y="3068960"/>
            <a:ext cx="7691429" cy="3302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8692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Glykoproteiny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O-glykoproteiny –vazba na Ser a </a:t>
            </a:r>
            <a:r>
              <a:rPr lang="cs-CZ" dirty="0" err="1" smtClean="0">
                <a:solidFill>
                  <a:schemeClr val="tx1"/>
                </a:solidFill>
              </a:rPr>
              <a:t>Thr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>
                <a:solidFill>
                  <a:schemeClr val="tx1"/>
                </a:solidFill>
              </a:rPr>
              <a:t>mucinový </a:t>
            </a:r>
            <a:r>
              <a:rPr lang="cs-CZ" dirty="0" smtClean="0">
                <a:solidFill>
                  <a:schemeClr val="tx1"/>
                </a:solidFill>
              </a:rPr>
              <a:t>typ – přes </a:t>
            </a:r>
            <a:r>
              <a:rPr lang="el-GR" dirty="0" smtClean="0">
                <a:solidFill>
                  <a:schemeClr val="tx1"/>
                </a:solidFill>
              </a:rPr>
              <a:t>α-</a:t>
            </a:r>
            <a:r>
              <a:rPr lang="cs-CZ" dirty="0">
                <a:solidFill>
                  <a:schemeClr val="tx1"/>
                </a:solidFill>
              </a:rPr>
              <a:t>N-</a:t>
            </a:r>
            <a:r>
              <a:rPr lang="cs-CZ" dirty="0" err="1">
                <a:solidFill>
                  <a:schemeClr val="tx1"/>
                </a:solidFill>
              </a:rPr>
              <a:t>acetylgalaktosamin</a:t>
            </a:r>
            <a:r>
              <a:rPr lang="cs-CZ" dirty="0">
                <a:solidFill>
                  <a:schemeClr val="tx1"/>
                </a:solidFill>
              </a:rPr>
              <a:t> 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b="1" dirty="0">
                <a:solidFill>
                  <a:schemeClr val="tx1"/>
                </a:solidFill>
              </a:rPr>
              <a:t>proteoglykanový </a:t>
            </a:r>
            <a:r>
              <a:rPr lang="cs-CZ" b="1" dirty="0" smtClean="0">
                <a:solidFill>
                  <a:schemeClr val="tx1"/>
                </a:solidFill>
              </a:rPr>
              <a:t>typ – přes </a:t>
            </a:r>
            <a:r>
              <a:rPr lang="el-GR" b="1" dirty="0">
                <a:solidFill>
                  <a:schemeClr val="tx1"/>
                </a:solidFill>
              </a:rPr>
              <a:t>β-</a:t>
            </a:r>
            <a:r>
              <a:rPr lang="cs-CZ" b="1" dirty="0" err="1" smtClean="0">
                <a:solidFill>
                  <a:schemeClr val="tx1"/>
                </a:solidFill>
              </a:rPr>
              <a:t>xylosu</a:t>
            </a:r>
            <a:r>
              <a:rPr lang="cs-CZ" b="1" dirty="0" smtClean="0">
                <a:solidFill>
                  <a:schemeClr val="tx1"/>
                </a:solidFill>
              </a:rPr>
              <a:t>, polysacharid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Sekrety sliznic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Další typy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N-glykoproteiny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Přes </a:t>
            </a:r>
            <a:r>
              <a:rPr lang="cs-CZ" dirty="0" err="1" smtClean="0">
                <a:solidFill>
                  <a:schemeClr val="tx1"/>
                </a:solidFill>
              </a:rPr>
              <a:t>Asn</a:t>
            </a:r>
            <a:endParaRPr lang="cs-CZ" dirty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Povrchové struktury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C-glykoproteiny, </a:t>
            </a:r>
            <a:r>
              <a:rPr lang="cs-CZ" dirty="0" err="1" smtClean="0">
                <a:solidFill>
                  <a:schemeClr val="tx1"/>
                </a:solidFill>
              </a:rPr>
              <a:t>fosfoglykoproteiny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Málo zastoupené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10/8/2013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768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N-glykoproteiny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10/8/2013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Základní struktura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Jádro konstantní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Variabilní nadstavba</a:t>
            </a:r>
          </a:p>
          <a:p>
            <a:pPr lvl="1"/>
            <a:endParaRPr lang="cs-CZ" dirty="0">
              <a:solidFill>
                <a:schemeClr val="tx1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5012" y="2924944"/>
            <a:ext cx="5133975" cy="3629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12318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chemeClr val="tx1"/>
                </a:solidFill>
              </a:rPr>
              <a:t>Poly</a:t>
            </a:r>
            <a:r>
              <a:rPr lang="cs-CZ" dirty="0">
                <a:solidFill>
                  <a:schemeClr val="tx1"/>
                </a:solidFill>
              </a:rPr>
              <a:t>- a oligosacharidy v buněčné </a:t>
            </a:r>
            <a:r>
              <a:rPr lang="cs-CZ" dirty="0" smtClean="0">
                <a:solidFill>
                  <a:schemeClr val="tx1"/>
                </a:solidFill>
              </a:rPr>
              <a:t>komunikaci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Povrchové struktury – epitopy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Velké množství kombinací, stačí malé rozdíly - rozpoznání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Erytrocyty, krevní skupiny</a:t>
            </a:r>
          </a:p>
          <a:p>
            <a:pPr lvl="1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10/8/2013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3461719"/>
            <a:ext cx="3810000" cy="305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43804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Erytrocyty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10/8/2013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238" y="2334610"/>
            <a:ext cx="3809524" cy="30571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23180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1"/>
                </a:solidFill>
                <a:effectLst/>
              </a:rPr>
              <a:t>Strukturní polysacharidy </a:t>
            </a:r>
            <a:r>
              <a:rPr lang="cs-CZ" b="1" dirty="0" smtClean="0">
                <a:solidFill>
                  <a:schemeClr val="tx1"/>
                </a:solidFill>
                <a:effectLst/>
              </a:rPr>
              <a:t>mikroorganizmů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Součásti stěny – výztuha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Polysacharidy stěn a </a:t>
            </a:r>
            <a:r>
              <a:rPr lang="cs-CZ" dirty="0" smtClean="0">
                <a:solidFill>
                  <a:schemeClr val="tx1"/>
                </a:solidFill>
              </a:rPr>
              <a:t>pouzder</a:t>
            </a:r>
            <a:endParaRPr lang="cs-CZ" dirty="0">
              <a:solidFill>
                <a:schemeClr val="tx1"/>
              </a:solidFill>
            </a:endParaRPr>
          </a:p>
          <a:p>
            <a:pPr lvl="1"/>
            <a:r>
              <a:rPr lang="cs-CZ" dirty="0" err="1">
                <a:solidFill>
                  <a:schemeClr val="tx1"/>
                </a:solidFill>
              </a:rPr>
              <a:t>Peptidoglykany</a:t>
            </a:r>
            <a:r>
              <a:rPr lang="cs-CZ" dirty="0">
                <a:solidFill>
                  <a:schemeClr val="tx1"/>
                </a:solidFill>
              </a:rPr>
              <a:t> x </a:t>
            </a:r>
            <a:r>
              <a:rPr lang="cs-CZ" dirty="0" smtClean="0">
                <a:solidFill>
                  <a:schemeClr val="tx1"/>
                </a:solidFill>
              </a:rPr>
              <a:t>glykoproteiny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Antigenní vlastnosti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 err="1">
                <a:solidFill>
                  <a:schemeClr val="tx1"/>
                </a:solidFill>
              </a:rPr>
              <a:t>Murein</a:t>
            </a:r>
            <a:r>
              <a:rPr lang="cs-CZ" dirty="0">
                <a:solidFill>
                  <a:schemeClr val="tx1"/>
                </a:solidFill>
              </a:rPr>
              <a:t> – </a:t>
            </a:r>
            <a:r>
              <a:rPr lang="cs-CZ" dirty="0" err="1">
                <a:solidFill>
                  <a:schemeClr val="tx1"/>
                </a:solidFill>
              </a:rPr>
              <a:t>muropeptid</a:t>
            </a:r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10/8/2013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700808"/>
            <a:ext cx="3142858" cy="46742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57739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1"/>
                </a:solidFill>
                <a:effectLst/>
              </a:rPr>
              <a:t>Strukturní polysacharidy </a:t>
            </a:r>
            <a:r>
              <a:rPr lang="cs-CZ" b="1" dirty="0" smtClean="0">
                <a:solidFill>
                  <a:schemeClr val="tx1"/>
                </a:solidFill>
                <a:effectLst/>
              </a:rPr>
              <a:t>mikroorganizmů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Vylučovány – matrix pro kolonie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Dextran, </a:t>
            </a:r>
            <a:r>
              <a:rPr lang="el-GR" dirty="0" smtClean="0">
                <a:solidFill>
                  <a:schemeClr val="tx1"/>
                </a:solidFill>
              </a:rPr>
              <a:t>α</a:t>
            </a:r>
            <a:r>
              <a:rPr lang="cs-CZ" dirty="0" smtClean="0">
                <a:solidFill>
                  <a:schemeClr val="tx1"/>
                </a:solidFill>
              </a:rPr>
              <a:t>-1,6-Glc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10/8/2013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3212976"/>
            <a:ext cx="4953000" cy="296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77444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Praktické aspekty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r>
              <a:rPr lang="cs-CZ" dirty="0" err="1" smtClean="0">
                <a:solidFill>
                  <a:schemeClr val="tx1"/>
                </a:solidFill>
              </a:rPr>
              <a:t>Celulosa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Průmyslové využití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Palivo, obnovitelný zdroj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Kvasné technologie </a:t>
            </a:r>
          </a:p>
          <a:p>
            <a:pPr marL="457200" lvl="1" indent="0">
              <a:buNone/>
            </a:pPr>
            <a:r>
              <a:rPr lang="cs-CZ" dirty="0" smtClean="0">
                <a:solidFill>
                  <a:schemeClr val="tx1"/>
                </a:solidFill>
              </a:rPr>
              <a:t>- sporadicky 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Dextran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Lékařství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Laboratorní užití</a:t>
            </a:r>
          </a:p>
          <a:p>
            <a:r>
              <a:rPr lang="cs-CZ" dirty="0" err="1" smtClean="0">
                <a:solidFill>
                  <a:schemeClr val="tx1"/>
                </a:solidFill>
              </a:rPr>
              <a:t>Hyaluronát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Kosmetika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40% produkce v ČR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                       </a:t>
            </a: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                                               </a:t>
            </a:r>
            <a:r>
              <a:rPr lang="cs-CZ" sz="1800" i="1" dirty="0" smtClean="0">
                <a:solidFill>
                  <a:schemeClr val="tx1"/>
                </a:solidFill>
              </a:rPr>
              <a:t>Struktura </a:t>
            </a:r>
            <a:r>
              <a:rPr lang="cs-CZ" sz="1800" i="1" dirty="0" err="1" smtClean="0">
                <a:solidFill>
                  <a:schemeClr val="tx1"/>
                </a:solidFill>
              </a:rPr>
              <a:t>Sephadexu</a:t>
            </a:r>
            <a:r>
              <a:rPr lang="cs-CZ" sz="1800" i="1" dirty="0" smtClean="0">
                <a:solidFill>
                  <a:schemeClr val="tx1"/>
                </a:solidFill>
              </a:rPr>
              <a:t>           </a:t>
            </a:r>
            <a:endParaRPr lang="cs-CZ" sz="1800" i="1" dirty="0">
              <a:solidFill>
                <a:schemeClr val="tx1"/>
              </a:solidFill>
            </a:endParaRP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10/8/2013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1674023"/>
            <a:ext cx="5057775" cy="3790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79998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Obsah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Strukturní funkce polysacharidů. Homo- a </a:t>
            </a:r>
            <a:r>
              <a:rPr lang="cs-CZ" dirty="0" err="1">
                <a:solidFill>
                  <a:schemeClr val="tx1"/>
                </a:solidFill>
              </a:rPr>
              <a:t>heteropolysacharidy</a:t>
            </a:r>
            <a:r>
              <a:rPr lang="cs-CZ" dirty="0">
                <a:solidFill>
                  <a:schemeClr val="tx1"/>
                </a:solidFill>
              </a:rPr>
              <a:t>, proteoglykany a glykoproteiny, struktura, vlastnosti, význam. 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err="1" smtClean="0">
                <a:solidFill>
                  <a:schemeClr val="tx1"/>
                </a:solidFill>
              </a:rPr>
              <a:t>Poly</a:t>
            </a:r>
            <a:r>
              <a:rPr lang="cs-CZ" dirty="0" smtClean="0">
                <a:solidFill>
                  <a:schemeClr val="tx1"/>
                </a:solidFill>
              </a:rPr>
              <a:t>- </a:t>
            </a:r>
            <a:r>
              <a:rPr lang="cs-CZ" dirty="0">
                <a:solidFill>
                  <a:schemeClr val="tx1"/>
                </a:solidFill>
              </a:rPr>
              <a:t>a oligosacharidy v buněčné komunikaci, epitopy. 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Praktické </a:t>
            </a:r>
            <a:r>
              <a:rPr lang="cs-CZ" dirty="0">
                <a:solidFill>
                  <a:schemeClr val="tx1"/>
                </a:solidFill>
              </a:rPr>
              <a:t>aspekty (dextran, </a:t>
            </a:r>
            <a:r>
              <a:rPr lang="cs-CZ" dirty="0" err="1">
                <a:solidFill>
                  <a:schemeClr val="tx1"/>
                </a:solidFill>
              </a:rPr>
              <a:t>hyaluronát</a:t>
            </a:r>
            <a:r>
              <a:rPr lang="cs-CZ" dirty="0">
                <a:solidFill>
                  <a:schemeClr val="tx1"/>
                </a:solidFill>
              </a:rPr>
              <a:t>).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10/8/2013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031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Struktura polysacharidů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r>
              <a:rPr lang="cs-CZ" dirty="0" err="1">
                <a:solidFill>
                  <a:schemeClr val="tx1"/>
                </a:solidFill>
              </a:rPr>
              <a:t>Poly</a:t>
            </a:r>
            <a:r>
              <a:rPr lang="cs-CZ" dirty="0">
                <a:solidFill>
                  <a:schemeClr val="tx1"/>
                </a:solidFill>
              </a:rPr>
              <a:t>- a </a:t>
            </a:r>
            <a:r>
              <a:rPr lang="cs-CZ" dirty="0" smtClean="0">
                <a:solidFill>
                  <a:schemeClr val="tx1"/>
                </a:solidFill>
              </a:rPr>
              <a:t>oligosacharidy, glykany</a:t>
            </a:r>
            <a:endParaRPr lang="cs-CZ" dirty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Lineární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Větvené </a:t>
            </a:r>
          </a:p>
          <a:p>
            <a:r>
              <a:rPr lang="cs-CZ" dirty="0" err="1" smtClean="0">
                <a:solidFill>
                  <a:schemeClr val="tx1"/>
                </a:solidFill>
              </a:rPr>
              <a:t>Homopolysacharidy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Složeny z jednoho typu monosacharidu</a:t>
            </a:r>
          </a:p>
          <a:p>
            <a:r>
              <a:rPr lang="cs-CZ" dirty="0" err="1" smtClean="0">
                <a:solidFill>
                  <a:schemeClr val="tx1"/>
                </a:solidFill>
              </a:rPr>
              <a:t>Heteropolysacharidy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Různé monomery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Obvykle 2 střídavě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Polymery disacharidu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10/8/2013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86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effectLst/>
              </a:rPr>
              <a:t>Strukturní funkce </a:t>
            </a:r>
            <a:r>
              <a:rPr lang="cs-CZ" dirty="0" smtClean="0">
                <a:solidFill>
                  <a:schemeClr val="tx1"/>
                </a:solidFill>
                <a:effectLst/>
              </a:rPr>
              <a:t>polysacharidů</a:t>
            </a:r>
            <a:endParaRPr lang="cs-CZ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Stavební materiál oporných struktur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Samostatně</a:t>
            </a:r>
          </a:p>
          <a:p>
            <a:pPr lvl="1"/>
            <a:r>
              <a:rPr lang="cs-CZ" dirty="0" err="1" smtClean="0">
                <a:solidFill>
                  <a:schemeClr val="tx1"/>
                </a:solidFill>
              </a:rPr>
              <a:t>Celulosa</a:t>
            </a:r>
            <a:r>
              <a:rPr lang="cs-CZ" dirty="0" smtClean="0">
                <a:solidFill>
                  <a:schemeClr val="tx1"/>
                </a:solidFill>
              </a:rPr>
              <a:t>, dextran 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V kombinaci s jinými polymery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Kolagen, elastin s kyselými </a:t>
            </a:r>
            <a:r>
              <a:rPr lang="cs-CZ" dirty="0" err="1" smtClean="0">
                <a:solidFill>
                  <a:schemeClr val="tx1"/>
                </a:solidFill>
              </a:rPr>
              <a:t>heteropolysacharidy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 err="1" smtClean="0">
                <a:solidFill>
                  <a:schemeClr val="tx1"/>
                </a:solidFill>
              </a:rPr>
              <a:t>Celulosa</a:t>
            </a:r>
            <a:r>
              <a:rPr lang="cs-CZ" dirty="0" smtClean="0">
                <a:solidFill>
                  <a:schemeClr val="tx1"/>
                </a:solidFill>
              </a:rPr>
              <a:t> s ligninem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Vázány na sloučeniny jiného typu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Glykoproteiny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Proteoglykany, </a:t>
            </a:r>
            <a:r>
              <a:rPr lang="cs-CZ" dirty="0" err="1" smtClean="0">
                <a:solidFill>
                  <a:schemeClr val="tx1"/>
                </a:solidFill>
              </a:rPr>
              <a:t>peptidoglykany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Glykolipidy</a:t>
            </a: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10/8/2013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571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Typické monosacharidy strukturních glykanů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err="1" smtClean="0">
                <a:solidFill>
                  <a:schemeClr val="tx1"/>
                </a:solidFill>
              </a:rPr>
              <a:t>Glc</a:t>
            </a:r>
            <a:r>
              <a:rPr lang="cs-CZ" sz="2000" dirty="0" smtClean="0">
                <a:solidFill>
                  <a:schemeClr val="tx1"/>
                </a:solidFill>
              </a:rPr>
              <a:t> glukosa</a:t>
            </a:r>
          </a:p>
          <a:p>
            <a:r>
              <a:rPr lang="cs-CZ" sz="2000" dirty="0" smtClean="0">
                <a:solidFill>
                  <a:schemeClr val="tx1"/>
                </a:solidFill>
              </a:rPr>
              <a:t>Gal </a:t>
            </a:r>
            <a:r>
              <a:rPr lang="cs-CZ" sz="2000" dirty="0" err="1" smtClean="0">
                <a:solidFill>
                  <a:schemeClr val="tx1"/>
                </a:solidFill>
              </a:rPr>
              <a:t>galaktosa</a:t>
            </a:r>
            <a:endParaRPr lang="cs-CZ" sz="2000" dirty="0" smtClean="0">
              <a:solidFill>
                <a:schemeClr val="tx1"/>
              </a:solidFill>
            </a:endParaRPr>
          </a:p>
          <a:p>
            <a:r>
              <a:rPr lang="cs-CZ" sz="2000" dirty="0" smtClean="0">
                <a:solidFill>
                  <a:schemeClr val="tx1"/>
                </a:solidFill>
              </a:rPr>
              <a:t>Man </a:t>
            </a:r>
            <a:r>
              <a:rPr lang="cs-CZ" sz="2000" dirty="0" err="1" smtClean="0">
                <a:solidFill>
                  <a:schemeClr val="tx1"/>
                </a:solidFill>
              </a:rPr>
              <a:t>manosa</a:t>
            </a:r>
            <a:endParaRPr lang="cs-CZ" sz="2000" dirty="0" smtClean="0">
              <a:solidFill>
                <a:schemeClr val="tx1"/>
              </a:solidFill>
            </a:endParaRPr>
          </a:p>
          <a:p>
            <a:r>
              <a:rPr lang="cs-CZ" sz="2000" dirty="0" err="1" smtClean="0">
                <a:solidFill>
                  <a:schemeClr val="tx1"/>
                </a:solidFill>
              </a:rPr>
              <a:t>Fuc</a:t>
            </a:r>
            <a:r>
              <a:rPr lang="cs-CZ" sz="2000" dirty="0" smtClean="0">
                <a:solidFill>
                  <a:schemeClr val="tx1"/>
                </a:solidFill>
              </a:rPr>
              <a:t> </a:t>
            </a:r>
            <a:r>
              <a:rPr lang="cs-CZ" sz="2000" dirty="0" err="1" smtClean="0">
                <a:solidFill>
                  <a:schemeClr val="tx1"/>
                </a:solidFill>
              </a:rPr>
              <a:t>fukosa</a:t>
            </a:r>
            <a:endParaRPr lang="cs-CZ" sz="2000" dirty="0" smtClean="0">
              <a:solidFill>
                <a:schemeClr val="tx1"/>
              </a:solidFill>
            </a:endParaRPr>
          </a:p>
          <a:p>
            <a:r>
              <a:rPr lang="cs-CZ" sz="2000" dirty="0" err="1" smtClean="0">
                <a:solidFill>
                  <a:schemeClr val="tx1"/>
                </a:solidFill>
              </a:rPr>
              <a:t>Xyl</a:t>
            </a:r>
            <a:r>
              <a:rPr lang="cs-CZ" sz="2000" dirty="0" smtClean="0">
                <a:solidFill>
                  <a:schemeClr val="tx1"/>
                </a:solidFill>
              </a:rPr>
              <a:t> </a:t>
            </a:r>
            <a:r>
              <a:rPr lang="cs-CZ" sz="2000" dirty="0" err="1" smtClean="0">
                <a:solidFill>
                  <a:schemeClr val="tx1"/>
                </a:solidFill>
              </a:rPr>
              <a:t>xylosa</a:t>
            </a:r>
            <a:endParaRPr lang="cs-CZ" sz="2000" dirty="0" smtClean="0">
              <a:solidFill>
                <a:schemeClr val="tx1"/>
              </a:solidFill>
            </a:endParaRPr>
          </a:p>
          <a:p>
            <a:r>
              <a:rPr lang="cs-CZ" sz="2000" dirty="0" err="1" smtClean="0">
                <a:solidFill>
                  <a:schemeClr val="tx1"/>
                </a:solidFill>
              </a:rPr>
              <a:t>Neu</a:t>
            </a:r>
            <a:r>
              <a:rPr lang="cs-CZ" sz="2000" dirty="0" smtClean="0">
                <a:solidFill>
                  <a:schemeClr val="tx1"/>
                </a:solidFill>
              </a:rPr>
              <a:t> </a:t>
            </a:r>
            <a:r>
              <a:rPr lang="cs-CZ" sz="2000" dirty="0" err="1" smtClean="0">
                <a:solidFill>
                  <a:schemeClr val="tx1"/>
                </a:solidFill>
              </a:rPr>
              <a:t>kys</a:t>
            </a:r>
            <a:r>
              <a:rPr lang="cs-CZ" sz="2000" dirty="0" smtClean="0">
                <a:solidFill>
                  <a:schemeClr val="tx1"/>
                </a:solidFill>
              </a:rPr>
              <a:t>. </a:t>
            </a:r>
          </a:p>
          <a:p>
            <a:pPr marL="0" indent="0">
              <a:buNone/>
            </a:pPr>
            <a:r>
              <a:rPr lang="cs-CZ" sz="2000" dirty="0" err="1" smtClean="0">
                <a:solidFill>
                  <a:schemeClr val="tx1"/>
                </a:solidFill>
              </a:rPr>
              <a:t>neuraminová</a:t>
            </a:r>
            <a:endParaRPr lang="cs-CZ" sz="2000" dirty="0" smtClean="0">
              <a:solidFill>
                <a:schemeClr val="tx1"/>
              </a:solidFill>
            </a:endParaRPr>
          </a:p>
          <a:p>
            <a:endParaRPr lang="cs-CZ" sz="2000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10/8/2013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8482" y="1676435"/>
            <a:ext cx="5905500" cy="5000625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3181092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Strukturní </a:t>
            </a:r>
            <a:r>
              <a:rPr lang="cs-CZ" dirty="0" err="1" smtClean="0">
                <a:solidFill>
                  <a:schemeClr val="tx1"/>
                </a:solidFill>
              </a:rPr>
              <a:t>homoglykany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r>
              <a:rPr lang="cs-CZ" dirty="0" err="1" smtClean="0">
                <a:solidFill>
                  <a:schemeClr val="tx1"/>
                </a:solidFill>
              </a:rPr>
              <a:t>Celulosa</a:t>
            </a:r>
            <a:r>
              <a:rPr lang="cs-CZ" dirty="0" smtClean="0">
                <a:solidFill>
                  <a:schemeClr val="tx1"/>
                </a:solidFill>
              </a:rPr>
              <a:t> (od </a:t>
            </a:r>
            <a:r>
              <a:rPr lang="cs-CZ" dirty="0" err="1" smtClean="0">
                <a:solidFill>
                  <a:schemeClr val="tx1"/>
                </a:solidFill>
              </a:rPr>
              <a:t>cellula</a:t>
            </a:r>
            <a:r>
              <a:rPr lang="cs-CZ" dirty="0" smtClean="0">
                <a:solidFill>
                  <a:schemeClr val="tx1"/>
                </a:solidFill>
              </a:rPr>
              <a:t>)</a:t>
            </a:r>
          </a:p>
          <a:p>
            <a:pPr lvl="1"/>
            <a:r>
              <a:rPr lang="cs-CZ" dirty="0" err="1" smtClean="0">
                <a:solidFill>
                  <a:schemeClr val="tx1"/>
                </a:solidFill>
              </a:rPr>
              <a:t>Poly</a:t>
            </a:r>
            <a:r>
              <a:rPr lang="el-GR" dirty="0" smtClean="0">
                <a:solidFill>
                  <a:schemeClr val="tx1"/>
                </a:solidFill>
              </a:rPr>
              <a:t>β</a:t>
            </a:r>
            <a:r>
              <a:rPr lang="cs-CZ" dirty="0" smtClean="0">
                <a:solidFill>
                  <a:schemeClr val="tx1"/>
                </a:solidFill>
              </a:rPr>
              <a:t>-D-glukosa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Nejvíce zastoupený biopolymer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Strukturní látka rostlinných buněk (odtud název)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Chitin (podle chiton)</a:t>
            </a:r>
          </a:p>
          <a:p>
            <a:pPr lvl="1"/>
            <a:r>
              <a:rPr lang="cs-CZ" dirty="0" err="1">
                <a:solidFill>
                  <a:schemeClr val="tx1"/>
                </a:solidFill>
              </a:rPr>
              <a:t>Poly</a:t>
            </a:r>
            <a:r>
              <a:rPr lang="el-GR" dirty="0">
                <a:solidFill>
                  <a:schemeClr val="tx1"/>
                </a:solidFill>
              </a:rPr>
              <a:t>β</a:t>
            </a:r>
            <a:r>
              <a:rPr lang="cs-CZ" dirty="0" smtClean="0">
                <a:solidFill>
                  <a:schemeClr val="tx1"/>
                </a:solidFill>
              </a:rPr>
              <a:t>-D-2-N-acetylglukosamin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Strukturní materiál členovců (kutikuly hmyzu, korýši)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Houby </a:t>
            </a:r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10/8/2013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330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Strukturní </a:t>
            </a:r>
            <a:r>
              <a:rPr lang="cs-CZ" dirty="0" err="1" smtClean="0">
                <a:solidFill>
                  <a:schemeClr val="tx1"/>
                </a:solidFill>
              </a:rPr>
              <a:t>homoglykany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/>
          <a:lstStyle/>
          <a:p>
            <a:r>
              <a:rPr lang="cs-CZ" dirty="0" err="1" smtClean="0">
                <a:solidFill>
                  <a:schemeClr val="tx1"/>
                </a:solidFill>
              </a:rPr>
              <a:t>Celulosa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β-glukosa, </a:t>
            </a:r>
            <a:r>
              <a:rPr lang="cs-CZ" dirty="0" err="1" smtClean="0">
                <a:solidFill>
                  <a:schemeClr val="tx1"/>
                </a:solidFill>
              </a:rPr>
              <a:t>cellobiosa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Strukturní odlišnost, srov. škrob</a:t>
            </a: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10/8/2013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852936"/>
            <a:ext cx="5131429" cy="3508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0689" y="1431800"/>
            <a:ext cx="3590925" cy="2009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0201" y="3933055"/>
            <a:ext cx="3867150" cy="2009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86729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1556792"/>
            <a:ext cx="3068572" cy="496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Strukturní </a:t>
            </a:r>
            <a:r>
              <a:rPr lang="cs-CZ" dirty="0" err="1" smtClean="0">
                <a:solidFill>
                  <a:schemeClr val="tx1"/>
                </a:solidFill>
              </a:rPr>
              <a:t>homoglykany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/>
          <a:lstStyle/>
          <a:p>
            <a:r>
              <a:rPr lang="cs-CZ" dirty="0" err="1" smtClean="0">
                <a:solidFill>
                  <a:schemeClr val="tx1"/>
                </a:solidFill>
              </a:rPr>
              <a:t>Celulosa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Vlákna</a:t>
            </a:r>
            <a:endParaRPr lang="cs-CZ" dirty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Mikrokrystalické oblasti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Interakce řetězců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Mechanická a metabolická odolnost</a:t>
            </a: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10/8/2013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981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Strukturní </a:t>
            </a:r>
            <a:r>
              <a:rPr lang="cs-CZ" dirty="0" err="1" smtClean="0">
                <a:solidFill>
                  <a:schemeClr val="tx1"/>
                </a:solidFill>
              </a:rPr>
              <a:t>homoglykany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Chitin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Velmi hojný, po </a:t>
            </a:r>
            <a:r>
              <a:rPr lang="cs-CZ" dirty="0" err="1" smtClean="0">
                <a:solidFill>
                  <a:schemeClr val="tx1"/>
                </a:solidFill>
              </a:rPr>
              <a:t>celulose</a:t>
            </a:r>
            <a:r>
              <a:rPr lang="cs-CZ" dirty="0" smtClean="0">
                <a:solidFill>
                  <a:schemeClr val="tx1"/>
                </a:solidFill>
              </a:rPr>
              <a:t> nejvíce zastoupený biopolymer</a:t>
            </a:r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10/8/2013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0837" y="3717032"/>
            <a:ext cx="3362325" cy="2190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97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149</TotalTime>
  <Words>413</Words>
  <Application>Microsoft Office PowerPoint</Application>
  <PresentationFormat>Předvádění na obrazovce (4:3)</PresentationFormat>
  <Paragraphs>197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Exekutivní</vt:lpstr>
      <vt:lpstr>C5720Biochemie</vt:lpstr>
      <vt:lpstr>Obsah</vt:lpstr>
      <vt:lpstr>Struktura polysacharidů</vt:lpstr>
      <vt:lpstr>Strukturní funkce polysacharidů</vt:lpstr>
      <vt:lpstr>Typické monosacharidy strukturních glykanů</vt:lpstr>
      <vt:lpstr>Strukturní homoglykany</vt:lpstr>
      <vt:lpstr>Strukturní homoglykany</vt:lpstr>
      <vt:lpstr>Strukturní homoglykany</vt:lpstr>
      <vt:lpstr>Strukturní homoglykany</vt:lpstr>
      <vt:lpstr>Strukturní heteroglykany</vt:lpstr>
      <vt:lpstr>Strukturní homoglykany</vt:lpstr>
      <vt:lpstr>Kyselé polysacharidy</vt:lpstr>
      <vt:lpstr>Glykoproteiny</vt:lpstr>
      <vt:lpstr>N-glykoproteiny</vt:lpstr>
      <vt:lpstr>Poly- a oligosacharidy v buněčné komunikaci</vt:lpstr>
      <vt:lpstr>Erytrocyty</vt:lpstr>
      <vt:lpstr>Strukturní polysacharidy mikroorganizmů</vt:lpstr>
      <vt:lpstr>Strukturní polysacharidy mikroorganizmů</vt:lpstr>
      <vt:lpstr>Praktické aspekty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Zbořil</dc:creator>
  <cp:lastModifiedBy>Zboril</cp:lastModifiedBy>
  <cp:revision>43</cp:revision>
  <dcterms:created xsi:type="dcterms:W3CDTF">2012-05-21T09:08:24Z</dcterms:created>
  <dcterms:modified xsi:type="dcterms:W3CDTF">2013-10-08T05:22:44Z</dcterms:modified>
</cp:coreProperties>
</file>