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72" r:id="rId7"/>
    <p:sldId id="271" r:id="rId8"/>
    <p:sldId id="266" r:id="rId9"/>
    <p:sldId id="273" r:id="rId10"/>
    <p:sldId id="274" r:id="rId11"/>
    <p:sldId id="275" r:id="rId12"/>
    <p:sldId id="276" r:id="rId13"/>
    <p:sldId id="278" r:id="rId14"/>
    <p:sldId id="277" r:id="rId15"/>
    <p:sldId id="267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10/17/2013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10/17/2013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10/17/2013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10/17/2013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10/17/2013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10/17/2013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10/17/2013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em.qmul.ac.uk/iubmb/enzyme/index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609601"/>
            <a:ext cx="8136904" cy="195530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C5720 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1296144"/>
          </a:xfrm>
        </p:spPr>
        <p:txBody>
          <a:bodyPr>
            <a:normAutofit/>
          </a:bodyPr>
          <a:lstStyle/>
          <a:p>
            <a:pPr algn="l"/>
            <a:r>
              <a:rPr lang="cs-CZ" sz="3500" dirty="0" smtClean="0">
                <a:solidFill>
                  <a:schemeClr val="tx1"/>
                </a:solidFill>
                <a:latin typeface="+mn-lt"/>
              </a:rPr>
              <a:t>11-Enzymy</a:t>
            </a:r>
          </a:p>
          <a:p>
            <a:pPr algn="l"/>
            <a:endParaRPr lang="cs-CZ" sz="3200" dirty="0">
              <a:solidFill>
                <a:schemeClr val="tx1"/>
              </a:solidFill>
              <a:latin typeface="+mn-lt"/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10/17/2013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Substrátová specificita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26034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tx1"/>
                </a:solidFill>
              </a:rPr>
              <a:t>Model zámku a klíče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Indukovaného přizpůsobení,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postupné změny konformace</a:t>
            </a:r>
          </a:p>
          <a:p>
            <a:pPr lvl="1"/>
            <a:r>
              <a:rPr lang="cs-CZ" sz="1400" dirty="0" smtClean="0">
                <a:solidFill>
                  <a:prstClr val="black"/>
                </a:solidFill>
              </a:rPr>
              <a:t>Různé mechanizmy</a:t>
            </a:r>
          </a:p>
          <a:p>
            <a:pPr lvl="1"/>
            <a:r>
              <a:rPr lang="cs-CZ" sz="1400" dirty="0" smtClean="0">
                <a:solidFill>
                  <a:prstClr val="black"/>
                </a:solidFill>
              </a:rPr>
              <a:t>Řazená vazba substrátů</a:t>
            </a:r>
          </a:p>
          <a:p>
            <a:pPr marL="457200" lvl="1" indent="0">
              <a:buNone/>
            </a:pPr>
            <a:r>
              <a:rPr lang="cs-CZ" sz="1400" dirty="0" smtClean="0">
                <a:solidFill>
                  <a:prstClr val="black"/>
                </a:solidFill>
              </a:rPr>
              <a:t>(uspořádaný mechanismus)</a:t>
            </a:r>
          </a:p>
          <a:p>
            <a:pPr lvl="0">
              <a:buFontTx/>
              <a:buChar char="-"/>
            </a:pPr>
            <a:r>
              <a:rPr lang="cs-CZ" sz="1400" dirty="0" smtClean="0">
                <a:solidFill>
                  <a:prstClr val="black"/>
                </a:solidFill>
              </a:rPr>
              <a:t>např. vazba NAD na LDH změní </a:t>
            </a:r>
          </a:p>
          <a:p>
            <a:pPr marL="0" lvl="0" indent="0">
              <a:buNone/>
            </a:pPr>
            <a:r>
              <a:rPr lang="cs-CZ" sz="1400" dirty="0">
                <a:solidFill>
                  <a:prstClr val="black"/>
                </a:solidFill>
              </a:rPr>
              <a:t>k</a:t>
            </a:r>
            <a:r>
              <a:rPr lang="cs-CZ" sz="1400" dirty="0" smtClean="0">
                <a:solidFill>
                  <a:prstClr val="black"/>
                </a:solidFill>
              </a:rPr>
              <a:t>onformaci řetězce, vytvoří se</a:t>
            </a:r>
          </a:p>
          <a:p>
            <a:pPr marL="0" lvl="0" indent="0">
              <a:buNone/>
            </a:pPr>
            <a:r>
              <a:rPr lang="cs-CZ" sz="1400" dirty="0" smtClean="0">
                <a:solidFill>
                  <a:prstClr val="black"/>
                </a:solidFill>
              </a:rPr>
              <a:t>smyčka (kapsa pro vazbu laktátu)</a:t>
            </a:r>
          </a:p>
          <a:p>
            <a:pPr marL="0" indent="0">
              <a:buNone/>
            </a:pPr>
            <a:endParaRPr lang="cs-CZ" sz="2000" dirty="0" smtClean="0">
              <a:solidFill>
                <a:schemeClr val="tx1"/>
              </a:solidFill>
            </a:endParaRPr>
          </a:p>
          <a:p>
            <a:pPr lvl="0"/>
            <a:r>
              <a:rPr lang="cs-CZ" sz="2000" dirty="0" smtClean="0">
                <a:solidFill>
                  <a:prstClr val="black"/>
                </a:solidFill>
              </a:rPr>
              <a:t>Různá přísnost – volnost</a:t>
            </a:r>
          </a:p>
          <a:p>
            <a:pPr lvl="1"/>
            <a:r>
              <a:rPr lang="cs-CZ" sz="1200" dirty="0" smtClean="0">
                <a:solidFill>
                  <a:prstClr val="black"/>
                </a:solidFill>
              </a:rPr>
              <a:t>Absolutní, skupinová</a:t>
            </a:r>
          </a:p>
          <a:p>
            <a:pPr lvl="1"/>
            <a:r>
              <a:rPr lang="cs-CZ" sz="1200" dirty="0" smtClean="0">
                <a:solidFill>
                  <a:prstClr val="black"/>
                </a:solidFill>
              </a:rPr>
              <a:t>Afinita – </a:t>
            </a:r>
            <a:r>
              <a:rPr lang="cs-CZ" sz="1200" i="1" dirty="0" smtClean="0">
                <a:solidFill>
                  <a:prstClr val="black"/>
                </a:solidFill>
              </a:rPr>
              <a:t>K</a:t>
            </a:r>
            <a:r>
              <a:rPr lang="cs-CZ" sz="1200" i="1" baseline="-25000" dirty="0" smtClean="0">
                <a:solidFill>
                  <a:prstClr val="black"/>
                </a:solidFill>
              </a:rPr>
              <a:t>m</a:t>
            </a:r>
          </a:p>
          <a:p>
            <a:pPr lvl="1"/>
            <a:r>
              <a:rPr lang="cs-CZ" sz="1200" dirty="0" smtClean="0">
                <a:solidFill>
                  <a:prstClr val="black"/>
                </a:solidFill>
              </a:rPr>
              <a:t>Část molekuly – </a:t>
            </a:r>
            <a:r>
              <a:rPr lang="cs-CZ" sz="1200" dirty="0" err="1" smtClean="0">
                <a:solidFill>
                  <a:prstClr val="black"/>
                </a:solidFill>
              </a:rPr>
              <a:t>galaktosidasa</a:t>
            </a:r>
            <a:r>
              <a:rPr lang="cs-CZ" sz="1200" dirty="0" smtClean="0">
                <a:solidFill>
                  <a:prstClr val="black"/>
                </a:solidFill>
              </a:rPr>
              <a:t>, </a:t>
            </a:r>
            <a:r>
              <a:rPr lang="cs-CZ" sz="1200" dirty="0" err="1" smtClean="0">
                <a:solidFill>
                  <a:prstClr val="black"/>
                </a:solidFill>
              </a:rPr>
              <a:t>peptidasy</a:t>
            </a:r>
            <a:endParaRPr lang="cs-CZ" sz="1200" dirty="0" smtClean="0">
              <a:solidFill>
                <a:prstClr val="black"/>
              </a:solidFill>
            </a:endParaRPr>
          </a:p>
          <a:p>
            <a:pPr lvl="1"/>
            <a:r>
              <a:rPr lang="cs-CZ" sz="1200" dirty="0" err="1" smtClean="0">
                <a:solidFill>
                  <a:prstClr val="black"/>
                </a:solidFill>
              </a:rPr>
              <a:t>Stereoselektivita</a:t>
            </a:r>
            <a:r>
              <a:rPr lang="cs-CZ" sz="1200" dirty="0" smtClean="0">
                <a:solidFill>
                  <a:prstClr val="black"/>
                </a:solidFill>
              </a:rPr>
              <a:t> – substrát i produkt</a:t>
            </a:r>
          </a:p>
          <a:p>
            <a:pPr lvl="1"/>
            <a:endParaRPr lang="cs-CZ" sz="12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Širší uplatnění – </a:t>
            </a:r>
            <a:r>
              <a:rPr lang="cs-CZ" sz="2000" dirty="0" err="1" smtClean="0">
                <a:solidFill>
                  <a:schemeClr val="tx1"/>
                </a:solidFill>
              </a:rPr>
              <a:t>biorekognice</a:t>
            </a:r>
            <a:r>
              <a:rPr lang="cs-CZ" sz="2000" smtClean="0">
                <a:solidFill>
                  <a:schemeClr val="tx1"/>
                </a:solidFill>
              </a:rPr>
              <a:t> </a:t>
            </a:r>
            <a:endParaRPr lang="cs-CZ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156" y="1412776"/>
            <a:ext cx="3085715" cy="2068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918311"/>
            <a:ext cx="3085715" cy="2045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Šrafovaná šipka doprava 7"/>
          <p:cNvSpPr/>
          <p:nvPr/>
        </p:nvSpPr>
        <p:spPr>
          <a:xfrm>
            <a:off x="6372200" y="4581128"/>
            <a:ext cx="648072" cy="242316"/>
          </a:xfrm>
          <a:prstGeom prst="strip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44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Názvosloví enzymů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Triviální 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názvy </a:t>
            </a:r>
            <a:r>
              <a:rPr lang="cs-CZ" sz="2000" dirty="0">
                <a:solidFill>
                  <a:schemeClr val="tx1"/>
                </a:solidFill>
              </a:rPr>
              <a:t>souvisely s místem výskytu nebo funkcí – </a:t>
            </a:r>
            <a:r>
              <a:rPr lang="cs-CZ" sz="2000" dirty="0" smtClean="0">
                <a:solidFill>
                  <a:schemeClr val="tx1"/>
                </a:solidFill>
              </a:rPr>
              <a:t>ptyalin (sliny), trypsin</a:t>
            </a:r>
            <a:r>
              <a:rPr lang="cs-CZ" sz="2000" dirty="0">
                <a:solidFill>
                  <a:schemeClr val="tx1"/>
                </a:solidFill>
              </a:rPr>
              <a:t>, </a:t>
            </a:r>
            <a:r>
              <a:rPr lang="cs-CZ" sz="2000" dirty="0" smtClean="0">
                <a:solidFill>
                  <a:schemeClr val="tx1"/>
                </a:solidFill>
              </a:rPr>
              <a:t>pepsin, starý žlutý enzym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Jednoduché 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Název </a:t>
            </a:r>
            <a:r>
              <a:rPr lang="cs-CZ" sz="2000" dirty="0">
                <a:solidFill>
                  <a:schemeClr val="tx1"/>
                </a:solidFill>
              </a:rPr>
              <a:t>substrátu nebo reakce + koncovka </a:t>
            </a:r>
            <a:r>
              <a:rPr lang="cs-CZ" sz="2000" dirty="0" err="1">
                <a:solidFill>
                  <a:schemeClr val="tx1"/>
                </a:solidFill>
              </a:rPr>
              <a:t>asa</a:t>
            </a:r>
            <a:r>
              <a:rPr lang="cs-CZ" sz="2000" dirty="0">
                <a:solidFill>
                  <a:schemeClr val="tx1"/>
                </a:solidFill>
              </a:rPr>
              <a:t> – </a:t>
            </a:r>
            <a:r>
              <a:rPr lang="cs-CZ" sz="2000" dirty="0" smtClean="0">
                <a:solidFill>
                  <a:schemeClr val="tx1"/>
                </a:solidFill>
              </a:rPr>
              <a:t>amylasa, </a:t>
            </a:r>
            <a:r>
              <a:rPr lang="cs-CZ" sz="2000" dirty="0" err="1" smtClean="0">
                <a:solidFill>
                  <a:schemeClr val="tx1"/>
                </a:solidFill>
              </a:rPr>
              <a:t>ureasa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Systematické názvosloví 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odráží rekční specificitu – základ systematického třídění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Regulérní</a:t>
            </a:r>
          </a:p>
          <a:p>
            <a:pPr lvl="2"/>
            <a:r>
              <a:rPr lang="cs-CZ" dirty="0" err="1" smtClean="0">
                <a:solidFill>
                  <a:schemeClr val="tx1"/>
                </a:solidFill>
              </a:rPr>
              <a:t>Substráty:produkty-reakce</a:t>
            </a:r>
            <a:r>
              <a:rPr lang="cs-CZ" dirty="0" smtClean="0">
                <a:solidFill>
                  <a:schemeClr val="tx1"/>
                </a:solidFill>
              </a:rPr>
              <a:t>, typické pro jednotlivé třídy</a:t>
            </a:r>
          </a:p>
          <a:p>
            <a:pPr lvl="2"/>
            <a:r>
              <a:rPr lang="cs-CZ" dirty="0" err="1" smtClean="0">
                <a:solidFill>
                  <a:schemeClr val="tx1"/>
                </a:solidFill>
              </a:rPr>
              <a:t>L-Glu:NAD</a:t>
            </a:r>
            <a:r>
              <a:rPr lang="cs-CZ" baseline="30000" dirty="0" smtClean="0">
                <a:solidFill>
                  <a:schemeClr val="tx1"/>
                </a:solidFill>
              </a:rPr>
              <a:t>+</a:t>
            </a:r>
            <a:r>
              <a:rPr lang="cs-CZ" dirty="0" smtClean="0">
                <a:solidFill>
                  <a:schemeClr val="tx1"/>
                </a:solidFill>
              </a:rPr>
              <a:t>-</a:t>
            </a:r>
            <a:r>
              <a:rPr lang="cs-CZ" dirty="0" err="1" smtClean="0">
                <a:solidFill>
                  <a:schemeClr val="tx1"/>
                </a:solidFill>
              </a:rPr>
              <a:t>oxidoreduktasa</a:t>
            </a:r>
            <a:r>
              <a:rPr lang="cs-CZ" dirty="0" smtClean="0">
                <a:solidFill>
                  <a:schemeClr val="tx1"/>
                </a:solidFill>
              </a:rPr>
              <a:t> (deaminující)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zjednodušené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Substrát </a:t>
            </a:r>
            <a:r>
              <a:rPr lang="cs-CZ" dirty="0">
                <a:solidFill>
                  <a:schemeClr val="tx1"/>
                </a:solidFill>
              </a:rPr>
              <a:t>+ </a:t>
            </a:r>
            <a:r>
              <a:rPr lang="cs-CZ" dirty="0" smtClean="0">
                <a:solidFill>
                  <a:schemeClr val="tx1"/>
                </a:solidFill>
              </a:rPr>
              <a:t>reakce </a:t>
            </a:r>
            <a:r>
              <a:rPr lang="cs-CZ" dirty="0">
                <a:solidFill>
                  <a:schemeClr val="tx1"/>
                </a:solidFill>
              </a:rPr>
              <a:t>+ </a:t>
            </a:r>
            <a:r>
              <a:rPr lang="cs-CZ" dirty="0" err="1">
                <a:solidFill>
                  <a:schemeClr val="tx1"/>
                </a:solidFill>
              </a:rPr>
              <a:t>asa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glukosa-6-fosfátdehydrogenasa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4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Třídění a klasifikace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IUB – 1961</a:t>
            </a:r>
          </a:p>
          <a:p>
            <a:r>
              <a:rPr lang="cs-CZ" dirty="0">
                <a:solidFill>
                  <a:schemeClr val="tx1"/>
                </a:solidFill>
              </a:rPr>
              <a:t>6 tříd podle typu </a:t>
            </a:r>
            <a:r>
              <a:rPr lang="cs-CZ" dirty="0" smtClean="0">
                <a:solidFill>
                  <a:schemeClr val="tx1"/>
                </a:solidFill>
              </a:rPr>
              <a:t>katalyzované reakce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1.třída  </a:t>
            </a:r>
            <a:r>
              <a:rPr lang="cs-CZ" b="1" dirty="0" err="1">
                <a:solidFill>
                  <a:schemeClr val="tx1"/>
                </a:solidFill>
              </a:rPr>
              <a:t>oxidoreduktasy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oxidačně redukční  reakce – nejpočetnější </a:t>
            </a:r>
            <a:r>
              <a:rPr lang="cs-CZ" dirty="0" smtClean="0">
                <a:solidFill>
                  <a:schemeClr val="tx1"/>
                </a:solidFill>
              </a:rPr>
              <a:t>třída – </a:t>
            </a:r>
            <a:r>
              <a:rPr lang="cs-CZ" dirty="0" err="1" smtClean="0">
                <a:solidFill>
                  <a:schemeClr val="tx1"/>
                </a:solidFill>
              </a:rPr>
              <a:t>laktátdehydrogenasa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2.třída  </a:t>
            </a:r>
            <a:r>
              <a:rPr lang="cs-CZ" b="1" dirty="0" err="1">
                <a:solidFill>
                  <a:schemeClr val="tx1"/>
                </a:solidFill>
              </a:rPr>
              <a:t>transferasy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 přenos skupin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aspartátaminotransferasa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3.třída hydrolázy </a:t>
            </a:r>
            <a:r>
              <a:rPr lang="cs-CZ" dirty="0">
                <a:solidFill>
                  <a:schemeClr val="tx1"/>
                </a:solidFill>
              </a:rPr>
              <a:t>– hydrolyticky (za účast H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O) štěpí vazby – početná </a:t>
            </a:r>
            <a:r>
              <a:rPr lang="cs-CZ" dirty="0" smtClean="0">
                <a:solidFill>
                  <a:schemeClr val="tx1"/>
                </a:solidFill>
              </a:rPr>
              <a:t>skupina – </a:t>
            </a:r>
            <a:r>
              <a:rPr lang="cs-CZ" dirty="0" err="1" smtClean="0">
                <a:solidFill>
                  <a:schemeClr val="tx1"/>
                </a:solidFill>
              </a:rPr>
              <a:t>ureasa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4.třída </a:t>
            </a:r>
            <a:r>
              <a:rPr lang="cs-CZ" b="1" dirty="0" err="1">
                <a:solidFill>
                  <a:schemeClr val="tx1"/>
                </a:solidFill>
              </a:rPr>
              <a:t>lyasy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</a:t>
            </a:r>
            <a:r>
              <a:rPr lang="cs-CZ" dirty="0" err="1">
                <a:solidFill>
                  <a:schemeClr val="tx1"/>
                </a:solidFill>
              </a:rPr>
              <a:t>nehydrolyticky</a:t>
            </a:r>
            <a:r>
              <a:rPr lang="cs-CZ" dirty="0">
                <a:solidFill>
                  <a:schemeClr val="tx1"/>
                </a:solidFill>
              </a:rPr>
              <a:t> (bez účast H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O) štěpí </a:t>
            </a:r>
            <a:r>
              <a:rPr lang="cs-CZ" dirty="0" smtClean="0">
                <a:solidFill>
                  <a:schemeClr val="tx1"/>
                </a:solidFill>
              </a:rPr>
              <a:t>vazby, eliminace i adice – </a:t>
            </a:r>
            <a:r>
              <a:rPr lang="cs-CZ" dirty="0" err="1" smtClean="0">
                <a:solidFill>
                  <a:schemeClr val="tx1"/>
                </a:solidFill>
              </a:rPr>
              <a:t>karbonátdehydratasa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5.třída </a:t>
            </a:r>
            <a:r>
              <a:rPr lang="cs-CZ" b="1" dirty="0" err="1">
                <a:solidFill>
                  <a:schemeClr val="tx1"/>
                </a:solidFill>
              </a:rPr>
              <a:t>izomerasy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intramolekulární přesuny atomů či </a:t>
            </a:r>
            <a:r>
              <a:rPr lang="cs-CZ" dirty="0" smtClean="0">
                <a:solidFill>
                  <a:schemeClr val="tx1"/>
                </a:solidFill>
              </a:rPr>
              <a:t>skupin – glukosa-6-fosfátizomerasa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6.třída </a:t>
            </a:r>
            <a:r>
              <a:rPr lang="cs-CZ" b="1" dirty="0" err="1">
                <a:solidFill>
                  <a:schemeClr val="tx1"/>
                </a:solidFill>
              </a:rPr>
              <a:t>ligasy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vznik energeticky náročných vazeb nejčastěji za spotřeby </a:t>
            </a:r>
            <a:r>
              <a:rPr lang="cs-CZ" dirty="0" smtClean="0">
                <a:solidFill>
                  <a:schemeClr val="tx1"/>
                </a:solidFill>
              </a:rPr>
              <a:t>ATP – </a:t>
            </a:r>
            <a:r>
              <a:rPr lang="cs-CZ" dirty="0" err="1" smtClean="0">
                <a:solidFill>
                  <a:schemeClr val="tx1"/>
                </a:solidFill>
              </a:rPr>
              <a:t>asparaginsyntethasa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0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Třídění a klasifikace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6952" y="2060848"/>
            <a:ext cx="9260952" cy="3820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711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Třídění a klasifikace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sz="2100" u="sng" dirty="0">
                <a:solidFill>
                  <a:schemeClr val="tx1"/>
                </a:solidFill>
                <a:hlinkClick r:id="rId2"/>
              </a:rPr>
              <a:t>http://www.chem.qmul.ac.uk/iubmb/enzyme/index.html</a:t>
            </a:r>
            <a:endParaRPr lang="cs-CZ" sz="2100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EC </a:t>
            </a:r>
            <a:r>
              <a:rPr lang="cs-CZ" dirty="0" err="1" smtClean="0">
                <a:solidFill>
                  <a:schemeClr val="tx1"/>
                </a:solidFill>
              </a:rPr>
              <a:t>a.b.c.d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Např. </a:t>
            </a:r>
            <a:r>
              <a:rPr lang="cs-CZ" dirty="0" err="1">
                <a:solidFill>
                  <a:schemeClr val="tx1"/>
                </a:solidFill>
              </a:rPr>
              <a:t>alkohol:NAD:oxidoreduktasa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>
                <a:solidFill>
                  <a:schemeClr val="tx1"/>
                </a:solidFill>
              </a:rPr>
              <a:t>alkoholdehydrogenasa</a:t>
            </a:r>
            <a:r>
              <a:rPr lang="cs-CZ" dirty="0">
                <a:solidFill>
                  <a:schemeClr val="tx1"/>
                </a:solidFill>
              </a:rPr>
              <a:t>) EC </a:t>
            </a:r>
            <a:r>
              <a:rPr lang="cs-CZ" dirty="0" smtClean="0">
                <a:solidFill>
                  <a:schemeClr val="tx1"/>
                </a:solidFill>
              </a:rPr>
              <a:t>1.1.1.1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EC 1 – </a:t>
            </a:r>
            <a:r>
              <a:rPr lang="cs-CZ" dirty="0" err="1">
                <a:solidFill>
                  <a:schemeClr val="tx1"/>
                </a:solidFill>
              </a:rPr>
              <a:t>oxidoreduktasy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EC 1.1. – skupina CHOH</a:t>
            </a:r>
          </a:p>
          <a:p>
            <a:r>
              <a:rPr lang="cs-CZ" dirty="0">
                <a:solidFill>
                  <a:schemeClr val="tx1"/>
                </a:solidFill>
              </a:rPr>
              <a:t>EC 1.1.1. – </a:t>
            </a:r>
            <a:r>
              <a:rPr lang="cs-CZ" dirty="0" err="1">
                <a:solidFill>
                  <a:schemeClr val="tx1"/>
                </a:solidFill>
              </a:rPr>
              <a:t>kofaktor</a:t>
            </a:r>
            <a:r>
              <a:rPr lang="cs-CZ" dirty="0">
                <a:solidFill>
                  <a:schemeClr val="tx1"/>
                </a:solidFill>
              </a:rPr>
              <a:t> NAD</a:t>
            </a:r>
          </a:p>
          <a:p>
            <a:r>
              <a:rPr lang="cs-CZ" dirty="0">
                <a:solidFill>
                  <a:schemeClr val="tx1"/>
                </a:solidFill>
              </a:rPr>
              <a:t>EC </a:t>
            </a:r>
            <a:r>
              <a:rPr lang="cs-CZ" dirty="0" smtClean="0">
                <a:solidFill>
                  <a:schemeClr val="tx1"/>
                </a:solidFill>
              </a:rPr>
              <a:t>1.1.1.1 </a:t>
            </a:r>
            <a:r>
              <a:rPr lang="cs-CZ" dirty="0">
                <a:solidFill>
                  <a:schemeClr val="tx1"/>
                </a:solidFill>
              </a:rPr>
              <a:t>– číslo uvnitř skupiny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7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Struktura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enzymů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4496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Jednoduché enzymy </a:t>
            </a:r>
            <a:r>
              <a:rPr lang="cs-CZ" dirty="0">
                <a:solidFill>
                  <a:schemeClr val="tx1"/>
                </a:solidFill>
              </a:rPr>
              <a:t>– složené pouze z </a:t>
            </a:r>
            <a:r>
              <a:rPr lang="cs-CZ" dirty="0" smtClean="0">
                <a:solidFill>
                  <a:schemeClr val="tx1"/>
                </a:solidFill>
              </a:rPr>
              <a:t>proteinu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globulárních protein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enzymy </a:t>
            </a:r>
            <a:r>
              <a:rPr lang="cs-CZ" sz="1800" dirty="0">
                <a:solidFill>
                  <a:schemeClr val="tx1"/>
                </a:solidFill>
              </a:rPr>
              <a:t>monomerní, tvořené jedinou </a:t>
            </a:r>
            <a:r>
              <a:rPr lang="cs-CZ" sz="1800" dirty="0" smtClean="0">
                <a:solidFill>
                  <a:schemeClr val="tx1"/>
                </a:solidFill>
              </a:rPr>
              <a:t>podjednotkou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oligomerní</a:t>
            </a:r>
            <a:r>
              <a:rPr lang="cs-CZ" sz="1800" dirty="0">
                <a:solidFill>
                  <a:schemeClr val="tx1"/>
                </a:solidFill>
              </a:rPr>
              <a:t>, tvořené z více podjednotek </a:t>
            </a:r>
            <a:endParaRPr lang="cs-CZ" sz="1800" dirty="0" smtClean="0">
              <a:solidFill>
                <a:schemeClr val="tx1"/>
              </a:solidFill>
            </a:endParaRPr>
          </a:p>
          <a:p>
            <a:pPr lvl="0"/>
            <a:r>
              <a:rPr lang="cs-CZ" b="1" dirty="0" smtClean="0">
                <a:solidFill>
                  <a:schemeClr val="tx1"/>
                </a:solidFill>
              </a:rPr>
              <a:t>Složené </a:t>
            </a:r>
            <a:r>
              <a:rPr lang="cs-CZ" b="1" dirty="0">
                <a:solidFill>
                  <a:schemeClr val="tx1"/>
                </a:solidFill>
              </a:rPr>
              <a:t>enzymy </a:t>
            </a:r>
            <a:r>
              <a:rPr lang="cs-CZ" dirty="0">
                <a:solidFill>
                  <a:schemeClr val="tx1"/>
                </a:solidFill>
              </a:rPr>
              <a:t>– obsahují </a:t>
            </a:r>
            <a:r>
              <a:rPr lang="cs-CZ" dirty="0" err="1">
                <a:solidFill>
                  <a:schemeClr val="tx1"/>
                </a:solidFill>
              </a:rPr>
              <a:t>nebílkovinou</a:t>
            </a:r>
            <a:r>
              <a:rPr lang="cs-CZ" dirty="0">
                <a:solidFill>
                  <a:schemeClr val="tx1"/>
                </a:solidFill>
              </a:rPr>
              <a:t> složku – </a:t>
            </a:r>
            <a:r>
              <a:rPr lang="cs-CZ" u="sng" dirty="0" err="1" smtClean="0">
                <a:solidFill>
                  <a:schemeClr val="tx1"/>
                </a:solidFill>
              </a:rPr>
              <a:t>kofaktor</a:t>
            </a:r>
            <a:r>
              <a:rPr lang="cs-CZ" u="sng" dirty="0" smtClean="0">
                <a:solidFill>
                  <a:schemeClr val="tx1"/>
                </a:solidFill>
              </a:rPr>
              <a:t> + apoenzym (apoprotein)</a:t>
            </a: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Kovový ion </a:t>
            </a:r>
            <a:r>
              <a:rPr lang="cs-CZ" sz="1800" dirty="0" smtClean="0">
                <a:solidFill>
                  <a:schemeClr val="tx1"/>
                </a:solidFill>
              </a:rPr>
              <a:t>– </a:t>
            </a:r>
            <a:r>
              <a:rPr lang="cs-CZ" sz="1800" dirty="0" err="1" smtClean="0">
                <a:solidFill>
                  <a:schemeClr val="tx1"/>
                </a:solidFill>
              </a:rPr>
              <a:t>metaloenzymy</a:t>
            </a:r>
            <a:r>
              <a:rPr lang="cs-CZ" sz="1800" dirty="0" smtClean="0">
                <a:solidFill>
                  <a:schemeClr val="tx1"/>
                </a:solidFill>
              </a:rPr>
              <a:t> (</a:t>
            </a:r>
            <a:r>
              <a:rPr lang="cs-CZ" sz="1800" dirty="0">
                <a:solidFill>
                  <a:schemeClr val="tx1"/>
                </a:solidFill>
              </a:rPr>
              <a:t>Zn</a:t>
            </a:r>
            <a:r>
              <a:rPr lang="cs-CZ" sz="1800" baseline="30000" dirty="0">
                <a:solidFill>
                  <a:schemeClr val="tx1"/>
                </a:solidFill>
              </a:rPr>
              <a:t>2+ </a:t>
            </a:r>
            <a:r>
              <a:rPr lang="cs-CZ" sz="1800" dirty="0" smtClean="0">
                <a:solidFill>
                  <a:schemeClr val="tx1"/>
                </a:solidFill>
              </a:rPr>
              <a:t>- </a:t>
            </a:r>
            <a:r>
              <a:rPr lang="cs-CZ" sz="1800" dirty="0" err="1" smtClean="0">
                <a:solidFill>
                  <a:schemeClr val="tx1"/>
                </a:solidFill>
              </a:rPr>
              <a:t>alkoholdehydrogenasa</a:t>
            </a:r>
            <a:r>
              <a:rPr lang="cs-CZ" sz="1800" dirty="0" smtClean="0">
                <a:solidFill>
                  <a:schemeClr val="tx1"/>
                </a:solidFill>
              </a:rPr>
              <a:t>, Cu</a:t>
            </a:r>
            <a:r>
              <a:rPr lang="cs-CZ" sz="1800" baseline="30000" dirty="0" smtClean="0">
                <a:solidFill>
                  <a:schemeClr val="tx1"/>
                </a:solidFill>
              </a:rPr>
              <a:t>2</a:t>
            </a:r>
            <a:r>
              <a:rPr lang="cs-CZ" sz="1800" baseline="30000" dirty="0">
                <a:solidFill>
                  <a:schemeClr val="tx1"/>
                </a:solidFill>
              </a:rPr>
              <a:t>+ </a:t>
            </a:r>
            <a:r>
              <a:rPr lang="cs-CZ" sz="1800" dirty="0">
                <a:solidFill>
                  <a:schemeClr val="tx1"/>
                </a:solidFill>
              </a:rPr>
              <a:t>- </a:t>
            </a:r>
            <a:r>
              <a:rPr lang="cs-CZ" sz="1800" dirty="0" err="1" smtClean="0">
                <a:solidFill>
                  <a:schemeClr val="tx1"/>
                </a:solidFill>
              </a:rPr>
              <a:t>diaminoxidasa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Organická </a:t>
            </a:r>
            <a:r>
              <a:rPr lang="cs-CZ" sz="1800" dirty="0" smtClean="0">
                <a:solidFill>
                  <a:schemeClr val="tx1"/>
                </a:solidFill>
              </a:rPr>
              <a:t>skupina či sloučenina</a:t>
            </a:r>
            <a:endParaRPr lang="cs-CZ" sz="1800" dirty="0">
              <a:solidFill>
                <a:schemeClr val="tx1"/>
              </a:solidFill>
            </a:endParaRP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Pevně (většinou kovalentně) vázaná – </a:t>
            </a:r>
            <a:r>
              <a:rPr lang="cs-CZ" sz="1800" b="1" dirty="0" err="1">
                <a:solidFill>
                  <a:schemeClr val="tx1"/>
                </a:solidFill>
              </a:rPr>
              <a:t>prostetická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</a:rPr>
              <a:t>skupina</a:t>
            </a:r>
            <a:r>
              <a:rPr lang="cs-CZ" sz="1800" dirty="0" smtClean="0">
                <a:solidFill>
                  <a:schemeClr val="tx1"/>
                </a:solidFill>
              </a:rPr>
              <a:t> (širší význam) – odstranění – ztráta aktivity </a:t>
            </a:r>
            <a:endParaRPr lang="cs-CZ" sz="1800" dirty="0">
              <a:solidFill>
                <a:schemeClr val="tx1"/>
              </a:solidFill>
            </a:endParaRP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Volně vázaná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</a:rPr>
              <a:t>– koenzym</a:t>
            </a:r>
            <a:r>
              <a:rPr lang="cs-CZ" sz="1800" dirty="0" smtClean="0">
                <a:solidFill>
                  <a:schemeClr val="tx1"/>
                </a:solidFill>
              </a:rPr>
              <a:t> – běžně disociuje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Struktura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enzymů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449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Jak </a:t>
            </a:r>
            <a:r>
              <a:rPr lang="cs-CZ" dirty="0" err="1">
                <a:solidFill>
                  <a:schemeClr val="tx1"/>
                </a:solidFill>
              </a:rPr>
              <a:t>prostetická</a:t>
            </a:r>
            <a:r>
              <a:rPr lang="cs-CZ" dirty="0">
                <a:solidFill>
                  <a:schemeClr val="tx1"/>
                </a:solidFill>
              </a:rPr>
              <a:t> skupina, tak koenzym vstupují do enzymové reakce, liší se však způsobem regenerace :</a:t>
            </a:r>
          </a:p>
          <a:p>
            <a:pPr lvl="1"/>
            <a:r>
              <a:rPr lang="cs-CZ" sz="2000" b="1" dirty="0" err="1">
                <a:solidFill>
                  <a:schemeClr val="tx1"/>
                </a:solidFill>
              </a:rPr>
              <a:t>prostetická</a:t>
            </a:r>
            <a:r>
              <a:rPr lang="cs-CZ" sz="2000" b="1" dirty="0">
                <a:solidFill>
                  <a:schemeClr val="tx1"/>
                </a:solidFill>
              </a:rPr>
              <a:t> skupina </a:t>
            </a:r>
            <a:r>
              <a:rPr lang="cs-CZ" sz="2000" dirty="0">
                <a:solidFill>
                  <a:schemeClr val="tx1"/>
                </a:solidFill>
              </a:rPr>
              <a:t>– na téže enzymové bílkovině, je </a:t>
            </a:r>
            <a:r>
              <a:rPr lang="cs-CZ" sz="2000" dirty="0" smtClean="0">
                <a:solidFill>
                  <a:schemeClr val="tx1"/>
                </a:solidFill>
              </a:rPr>
              <a:t>pevně </a:t>
            </a:r>
            <a:r>
              <a:rPr lang="cs-CZ" sz="2000" dirty="0">
                <a:solidFill>
                  <a:schemeClr val="tx1"/>
                </a:solidFill>
              </a:rPr>
              <a:t>vázáná</a:t>
            </a:r>
          </a:p>
          <a:p>
            <a:pPr lvl="1"/>
            <a:r>
              <a:rPr lang="cs-CZ" sz="2000" b="1" dirty="0">
                <a:solidFill>
                  <a:schemeClr val="tx1"/>
                </a:solidFill>
              </a:rPr>
              <a:t>koenzym</a:t>
            </a:r>
            <a:r>
              <a:rPr lang="cs-CZ" sz="2000" dirty="0">
                <a:solidFill>
                  <a:schemeClr val="tx1"/>
                </a:solidFill>
              </a:rPr>
              <a:t> – disociuje z dané enzymové bílkoviny a může se regenerovat v jiné enzymové reakci – též druhý </a:t>
            </a:r>
            <a:r>
              <a:rPr lang="cs-CZ" sz="2000" dirty="0" smtClean="0">
                <a:solidFill>
                  <a:schemeClr val="tx1"/>
                </a:solidFill>
              </a:rPr>
              <a:t>substrát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Jednoduchý enzym </a:t>
            </a:r>
            <a:r>
              <a:rPr lang="cs-CZ" dirty="0" smtClean="0">
                <a:solidFill>
                  <a:schemeClr val="tx1"/>
                </a:solidFill>
              </a:rPr>
              <a:t>– vratná změna reaktivních skupin </a:t>
            </a:r>
            <a:r>
              <a:rPr lang="cs-CZ" dirty="0" err="1" smtClean="0">
                <a:solidFill>
                  <a:schemeClr val="tx1"/>
                </a:solidFill>
              </a:rPr>
              <a:t>aminoacylů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6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Reakční </a:t>
            </a:r>
            <a:r>
              <a:rPr lang="cs-CZ" dirty="0">
                <a:solidFill>
                  <a:schemeClr val="tx1"/>
                </a:solidFill>
              </a:rPr>
              <a:t>kinetika, enzymy jako biokatalyzátory. Aktivní místo, katalytické místo, </a:t>
            </a:r>
            <a:r>
              <a:rPr lang="cs-CZ" dirty="0" err="1">
                <a:solidFill>
                  <a:schemeClr val="tx1"/>
                </a:solidFill>
              </a:rPr>
              <a:t>kofaktory</a:t>
            </a:r>
            <a:r>
              <a:rPr lang="cs-CZ" dirty="0">
                <a:solidFill>
                  <a:schemeClr val="tx1"/>
                </a:solidFill>
              </a:rPr>
              <a:t>, koenzymy a </a:t>
            </a:r>
            <a:r>
              <a:rPr lang="cs-CZ" dirty="0" err="1">
                <a:solidFill>
                  <a:schemeClr val="tx1"/>
                </a:solidFill>
              </a:rPr>
              <a:t>prostetické</a:t>
            </a:r>
            <a:r>
              <a:rPr lang="cs-CZ" dirty="0">
                <a:solidFill>
                  <a:schemeClr val="tx1"/>
                </a:solidFill>
              </a:rPr>
              <a:t> skupiny, mechanismus působení (příklad serinových proteináz), rozdělení enzymů a jejich třídy. Praktické aspekty – klinické a technologické aplikace, termostabilní enzymy.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Katalýza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Aktivační energie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Překonání repulsních sil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Kinetická energie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T – v živých systémech omezeno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Katalýza </a:t>
            </a:r>
            <a:r>
              <a:rPr lang="cs-CZ" dirty="0">
                <a:solidFill>
                  <a:schemeClr val="tx1"/>
                </a:solidFill>
              </a:rPr>
              <a:t>– </a:t>
            </a:r>
            <a:r>
              <a:rPr lang="cs-CZ" dirty="0" err="1">
                <a:solidFill>
                  <a:schemeClr val="tx1"/>
                </a:solidFill>
              </a:rPr>
              <a:t>Berzelius</a:t>
            </a:r>
            <a:r>
              <a:rPr lang="cs-CZ" dirty="0">
                <a:solidFill>
                  <a:schemeClr val="tx1"/>
                </a:solidFill>
              </a:rPr>
              <a:t> 1835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Usnadnění </a:t>
            </a:r>
            <a:r>
              <a:rPr lang="cs-CZ" dirty="0" smtClean="0">
                <a:solidFill>
                  <a:schemeClr val="tx1"/>
                </a:solidFill>
              </a:rPr>
              <a:t>reakce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Snížení </a:t>
            </a:r>
            <a:r>
              <a:rPr lang="cs-CZ" dirty="0" err="1" smtClean="0">
                <a:solidFill>
                  <a:schemeClr val="tx1"/>
                </a:solidFill>
              </a:rPr>
              <a:t>E</a:t>
            </a:r>
            <a:r>
              <a:rPr lang="cs-CZ" baseline="-25000" dirty="0" err="1" smtClean="0">
                <a:solidFill>
                  <a:schemeClr val="tx1"/>
                </a:solidFill>
              </a:rPr>
              <a:t>a</a:t>
            </a:r>
            <a:r>
              <a:rPr lang="cs-CZ" dirty="0" smtClean="0">
                <a:solidFill>
                  <a:schemeClr val="tx1"/>
                </a:solidFill>
              </a:rPr>
              <a:t>, rozložení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Transitní stavy</a:t>
            </a: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570" y="2276872"/>
            <a:ext cx="4271430" cy="397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Katalýza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Chemické katalyzátory 	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Látky urychlující </a:t>
            </a:r>
            <a:r>
              <a:rPr lang="cs-CZ" sz="2000" dirty="0">
                <a:solidFill>
                  <a:schemeClr val="tx1"/>
                </a:solidFill>
              </a:rPr>
              <a:t>chemické reakce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nemění přitom rovnováhy chemických reakcí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snižují aktivační energii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„nemění“ se při reakci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Biokatalyzátory – speciální požadavky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Katalyzované reakce </a:t>
            </a:r>
            <a:r>
              <a:rPr lang="cs-CZ" sz="2000" dirty="0">
                <a:solidFill>
                  <a:schemeClr val="tx1"/>
                </a:solidFill>
              </a:rPr>
              <a:t>probíhají cíleně podle přesného genetického </a:t>
            </a:r>
            <a:r>
              <a:rPr lang="cs-CZ" sz="2000" dirty="0" smtClean="0">
                <a:solidFill>
                  <a:schemeClr val="tx1"/>
                </a:solidFill>
              </a:rPr>
              <a:t>plánu</a:t>
            </a:r>
            <a:endParaRPr lang="cs-CZ" sz="2000" dirty="0">
              <a:solidFill>
                <a:schemeClr val="tx1"/>
              </a:solidFill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Průběh reakcí musí být </a:t>
            </a:r>
            <a:r>
              <a:rPr lang="cs-CZ" sz="2000" dirty="0" smtClean="0">
                <a:solidFill>
                  <a:schemeClr val="tx1"/>
                </a:solidFill>
              </a:rPr>
              <a:t>specifický</a:t>
            </a:r>
            <a:endParaRPr lang="cs-CZ" sz="2000" dirty="0">
              <a:solidFill>
                <a:schemeClr val="tx1"/>
              </a:solidFill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Jejich </a:t>
            </a:r>
            <a:r>
              <a:rPr lang="cs-CZ" sz="2000" dirty="0" smtClean="0">
                <a:solidFill>
                  <a:schemeClr val="tx1"/>
                </a:solidFill>
              </a:rPr>
              <a:t>rychlost </a:t>
            </a:r>
            <a:r>
              <a:rPr lang="cs-CZ" sz="2000" dirty="0">
                <a:solidFill>
                  <a:schemeClr val="tx1"/>
                </a:solidFill>
              </a:rPr>
              <a:t>musí být přesně regulována podle potřeb </a:t>
            </a:r>
            <a:r>
              <a:rPr lang="cs-CZ" sz="2000" dirty="0" smtClean="0">
                <a:solidFill>
                  <a:schemeClr val="tx1"/>
                </a:solidFill>
              </a:rPr>
              <a:t>organismu</a:t>
            </a:r>
            <a:endParaRPr lang="cs-CZ" sz="2000" dirty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Biokatalyzátory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Proto se biokatalyzátory liší od běžných chemických katalyzátorů:</a:t>
            </a:r>
          </a:p>
          <a:p>
            <a:r>
              <a:rPr lang="cs-CZ" dirty="0">
                <a:solidFill>
                  <a:schemeClr val="tx1"/>
                </a:solidFill>
              </a:rPr>
              <a:t>1) Vyšší reakční rychlostí</a:t>
            </a:r>
          </a:p>
          <a:p>
            <a:r>
              <a:rPr lang="cs-CZ" dirty="0">
                <a:solidFill>
                  <a:schemeClr val="tx1"/>
                </a:solidFill>
              </a:rPr>
              <a:t>2) Mírnějšími podmínkami reakce – T, pH, tlak.</a:t>
            </a:r>
          </a:p>
          <a:p>
            <a:r>
              <a:rPr lang="cs-CZ" dirty="0">
                <a:solidFill>
                  <a:schemeClr val="tx1"/>
                </a:solidFill>
              </a:rPr>
              <a:t>3) Vyšší specifitou.</a:t>
            </a:r>
          </a:p>
          <a:p>
            <a:r>
              <a:rPr lang="cs-CZ" dirty="0">
                <a:solidFill>
                  <a:schemeClr val="tx1"/>
                </a:solidFill>
              </a:rPr>
              <a:t>4) Schopnosti regulace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Biokatalyzátory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Globulární bílkoviny – enzymy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Katalytická funkce bílkovin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Téměř všechny reakce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RNA – </a:t>
            </a:r>
            <a:r>
              <a:rPr lang="cs-CZ" dirty="0" err="1" smtClean="0">
                <a:solidFill>
                  <a:schemeClr val="tx1"/>
                </a:solidFill>
              </a:rPr>
              <a:t>ribozymy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Katalyticky účinné RNA - </a:t>
            </a:r>
            <a:r>
              <a:rPr lang="cs-CZ" sz="2000" dirty="0">
                <a:solidFill>
                  <a:schemeClr val="tx1"/>
                </a:solidFill>
              </a:rPr>
              <a:t>T. R. </a:t>
            </a:r>
            <a:r>
              <a:rPr lang="cs-CZ" sz="2000" dirty="0" smtClean="0">
                <a:solidFill>
                  <a:schemeClr val="tx1"/>
                </a:solidFill>
              </a:rPr>
              <a:t>Cech </a:t>
            </a:r>
            <a:r>
              <a:rPr lang="cs-CZ" sz="2000" dirty="0">
                <a:solidFill>
                  <a:schemeClr val="tx1"/>
                </a:solidFill>
              </a:rPr>
              <a:t>a S. </a:t>
            </a:r>
            <a:r>
              <a:rPr lang="cs-CZ" sz="2000" dirty="0" err="1" smtClean="0">
                <a:solidFill>
                  <a:schemeClr val="tx1"/>
                </a:solidFill>
              </a:rPr>
              <a:t>Altmann</a:t>
            </a:r>
            <a:r>
              <a:rPr lang="cs-CZ" sz="2000" dirty="0" smtClean="0">
                <a:solidFill>
                  <a:schemeClr val="tx1"/>
                </a:solidFill>
              </a:rPr>
              <a:t>, NC 1989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Několik speciálních reakcí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Syntéza peptidové vazby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Zbytek „RNA světa“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3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Biokatalyzátory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Příklady enzymů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dirty="0" smtClean="0">
                <a:solidFill>
                  <a:schemeClr val="tx1"/>
                </a:solidFill>
              </a:rPr>
              <a:t>orovnání </a:t>
            </a:r>
            <a:r>
              <a:rPr lang="cs-CZ" dirty="0">
                <a:solidFill>
                  <a:schemeClr val="tx1"/>
                </a:solidFill>
              </a:rPr>
              <a:t>rychlostních konstant spontánní a katalyzované </a:t>
            </a:r>
            <a:r>
              <a:rPr lang="cs-CZ" dirty="0" smtClean="0">
                <a:solidFill>
                  <a:schemeClr val="tx1"/>
                </a:solidFill>
              </a:rPr>
              <a:t>reakce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I tak snadno a rychle probíhající pochod jako je disociace CO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 je v organizmech katalyticky </a:t>
            </a:r>
            <a:r>
              <a:rPr lang="cs-CZ" dirty="0" smtClean="0">
                <a:solidFill>
                  <a:schemeClr val="tx1"/>
                </a:solidFill>
              </a:rPr>
              <a:t>urychlena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3600" dirty="0">
              <a:solidFill>
                <a:schemeClr val="tx1"/>
              </a:solidFill>
            </a:endParaRPr>
          </a:p>
          <a:p>
            <a:pPr lvl="1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45904"/>
            <a:ext cx="8342858" cy="3414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20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Historie poznávání enzymů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Pasteur </a:t>
            </a:r>
            <a:r>
              <a:rPr lang="cs-CZ" dirty="0">
                <a:solidFill>
                  <a:schemeClr val="tx1"/>
                </a:solidFill>
              </a:rPr>
              <a:t>1860 – fermentace je katalyzovány látkami, tuto schopnost však nelze oddělit od živých buněk, které jsou vybaveny tzv. životní sílou </a:t>
            </a:r>
            <a:r>
              <a:rPr lang="cs-CZ" i="1" dirty="0" smtClean="0">
                <a:solidFill>
                  <a:schemeClr val="tx1"/>
                </a:solidFill>
              </a:rPr>
              <a:t>vis </a:t>
            </a:r>
            <a:r>
              <a:rPr lang="cs-CZ" i="1" dirty="0" err="1">
                <a:solidFill>
                  <a:schemeClr val="tx1"/>
                </a:solidFill>
              </a:rPr>
              <a:t>vitalis</a:t>
            </a:r>
            <a:r>
              <a:rPr lang="cs-CZ" i="1" dirty="0">
                <a:solidFill>
                  <a:schemeClr val="tx1"/>
                </a:solidFill>
              </a:rPr>
              <a:t> </a:t>
            </a:r>
          </a:p>
          <a:p>
            <a:r>
              <a:rPr lang="cs-CZ" dirty="0" err="1">
                <a:solidFill>
                  <a:schemeClr val="tx1"/>
                </a:solidFill>
              </a:rPr>
              <a:t>Liebig</a:t>
            </a:r>
            <a:r>
              <a:rPr lang="cs-CZ" dirty="0">
                <a:solidFill>
                  <a:schemeClr val="tx1"/>
                </a:solidFill>
              </a:rPr>
              <a:t> – fermenty jsou schopny katalyzovat tyto reakce i mimo živou buňku – spor s </a:t>
            </a:r>
            <a:r>
              <a:rPr lang="cs-CZ" dirty="0" smtClean="0">
                <a:solidFill>
                  <a:schemeClr val="tx1"/>
                </a:solidFill>
              </a:rPr>
              <a:t>Pasteurem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>
                <a:solidFill>
                  <a:schemeClr val="tx1"/>
                </a:solidFill>
              </a:rPr>
              <a:t>Kühn</a:t>
            </a:r>
            <a:r>
              <a:rPr lang="cs-CZ" dirty="0">
                <a:solidFill>
                  <a:schemeClr val="tx1"/>
                </a:solidFill>
              </a:rPr>
              <a:t> 1878 – </a:t>
            </a:r>
            <a:r>
              <a:rPr lang="cs-CZ" dirty="0" smtClean="0">
                <a:solidFill>
                  <a:schemeClr val="tx1"/>
                </a:solidFill>
              </a:rPr>
              <a:t>„enzym</a:t>
            </a:r>
            <a:r>
              <a:rPr lang="cs-CZ" dirty="0">
                <a:solidFill>
                  <a:schemeClr val="tx1"/>
                </a:solidFill>
              </a:rPr>
              <a:t>“    </a:t>
            </a:r>
            <a:r>
              <a:rPr lang="cs-CZ" dirty="0">
                <a:solidFill>
                  <a:schemeClr val="tx1"/>
                </a:solidFill>
                <a:latin typeface="Symbol" pitchFamily="18" charset="2"/>
              </a:rPr>
              <a:t>en </a:t>
            </a:r>
            <a:r>
              <a:rPr lang="cs-CZ" dirty="0" err="1" smtClean="0">
                <a:solidFill>
                  <a:schemeClr val="tx1"/>
                </a:solidFill>
                <a:latin typeface="Symbol" pitchFamily="18" charset="2"/>
              </a:rPr>
              <a:t>z</a:t>
            </a:r>
            <a:r>
              <a:rPr lang="cs-CZ" dirty="0" err="1" smtClean="0">
                <a:solidFill>
                  <a:schemeClr val="tx1"/>
                </a:solidFill>
                <a:latin typeface="Symbol" pitchFamily="18" charset="2"/>
                <a:sym typeface="Symbol"/>
              </a:rPr>
              <a:t></a:t>
            </a:r>
            <a:r>
              <a:rPr lang="cs-CZ" dirty="0" err="1" smtClean="0">
                <a:solidFill>
                  <a:schemeClr val="tx1"/>
                </a:solidFill>
                <a:latin typeface="Symbol" pitchFamily="18" charset="2"/>
              </a:rPr>
              <a:t>me</a:t>
            </a:r>
            <a:r>
              <a:rPr lang="cs-CZ" dirty="0" smtClean="0">
                <a:solidFill>
                  <a:schemeClr val="tx1"/>
                </a:solidFill>
                <a:latin typeface="Symbol" pitchFamily="18" charset="2"/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v </a:t>
            </a:r>
            <a:r>
              <a:rPr lang="cs-CZ" dirty="0" smtClean="0">
                <a:solidFill>
                  <a:schemeClr val="tx1"/>
                </a:solidFill>
              </a:rPr>
              <a:t>kvasnicích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Büchnerovi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1897 – tyto reakce je schopen katalyzovat i samotný extrakt kvasinek</a:t>
            </a:r>
          </a:p>
          <a:p>
            <a:r>
              <a:rPr lang="cs-CZ" dirty="0" err="1">
                <a:solidFill>
                  <a:schemeClr val="tx1"/>
                </a:solidFill>
              </a:rPr>
              <a:t>Sumner</a:t>
            </a:r>
            <a:r>
              <a:rPr lang="cs-CZ" dirty="0">
                <a:solidFill>
                  <a:schemeClr val="tx1"/>
                </a:solidFill>
              </a:rPr>
              <a:t> 1926 – bílkovinná povaha enzymů – </a:t>
            </a:r>
            <a:r>
              <a:rPr lang="cs-CZ" dirty="0" err="1">
                <a:solidFill>
                  <a:schemeClr val="tx1"/>
                </a:solidFill>
              </a:rPr>
              <a:t>ureasa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Vlastnosti enzymů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Struktura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Bílkovina mající schopnost vázat reaktanty (</a:t>
            </a:r>
            <a:r>
              <a:rPr lang="cs-CZ" b="1" dirty="0" smtClean="0">
                <a:solidFill>
                  <a:schemeClr val="tx1"/>
                </a:solidFill>
              </a:rPr>
              <a:t>substráty</a:t>
            </a:r>
            <a:r>
              <a:rPr lang="cs-CZ" dirty="0" smtClean="0">
                <a:solidFill>
                  <a:schemeClr val="tx1"/>
                </a:solidFill>
              </a:rPr>
              <a:t>) a přeměnit je na produkty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 tomu dochází v tzv. aktivním místě (centru)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Struktura aktivního centra umožňuje specifickou interakci a vazbu s omezeným výběrem substrátů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 tomu má vhodný geometrický tvar a rozložení reaktivních skupin – chemické interakce – architektura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Specificita enzymů – klíčová vlastnost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Substrátová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Reakční </a:t>
            </a:r>
            <a:endParaRPr lang="cs-CZ" sz="2000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1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580</TotalTime>
  <Words>676</Words>
  <Application>Microsoft Office PowerPoint</Application>
  <PresentationFormat>Předvádění na obrazovce (4:3)</PresentationFormat>
  <Paragraphs>179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Exekutivní</vt:lpstr>
      <vt:lpstr>C5720 Biochemie</vt:lpstr>
      <vt:lpstr>Obsah</vt:lpstr>
      <vt:lpstr>Katalýza</vt:lpstr>
      <vt:lpstr>Katalýza</vt:lpstr>
      <vt:lpstr>Biokatalyzátory</vt:lpstr>
      <vt:lpstr>Biokatalyzátory</vt:lpstr>
      <vt:lpstr>Biokatalyzátory</vt:lpstr>
      <vt:lpstr>Historie poznávání enzymů </vt:lpstr>
      <vt:lpstr>Vlastnosti enzymů</vt:lpstr>
      <vt:lpstr>Substrátová specificita</vt:lpstr>
      <vt:lpstr>Názvosloví enzymů</vt:lpstr>
      <vt:lpstr>Třídění a klasifikace</vt:lpstr>
      <vt:lpstr>Třídění a klasifikace</vt:lpstr>
      <vt:lpstr>Třídění a klasifikace</vt:lpstr>
      <vt:lpstr>Struktura enzymů</vt:lpstr>
      <vt:lpstr>Struktura enzymů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38</cp:revision>
  <dcterms:created xsi:type="dcterms:W3CDTF">2012-05-21T09:08:24Z</dcterms:created>
  <dcterms:modified xsi:type="dcterms:W3CDTF">2013-10-17T12:34:20Z</dcterms:modified>
</cp:coreProperties>
</file>