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64096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26a_Porfyriny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Porfyriny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Biosyntéza hemu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Aktivní </a:t>
            </a:r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z </a:t>
            </a:r>
            <a:r>
              <a:rPr lang="cs-CZ" dirty="0" smtClean="0">
                <a:solidFill>
                  <a:schemeClr val="tx1"/>
                </a:solidFill>
              </a:rPr>
              <a:t>TCA, </a:t>
            </a:r>
            <a:r>
              <a:rPr lang="cs-CZ" dirty="0" err="1" smtClean="0">
                <a:solidFill>
                  <a:schemeClr val="tx1"/>
                </a:solidFill>
              </a:rPr>
              <a:t>Gly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porfobilinogenu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39" y="2636912"/>
            <a:ext cx="57626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koproporfyrinogenu</a:t>
            </a:r>
            <a:r>
              <a:rPr lang="cs-CZ" dirty="0" smtClean="0">
                <a:solidFill>
                  <a:schemeClr val="tx1"/>
                </a:solidFill>
              </a:rPr>
              <a:t> III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Fyziologický, I patologický, II a IV syntetické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Otočení </a:t>
            </a:r>
            <a:r>
              <a:rPr lang="cs-CZ" dirty="0" err="1" smtClean="0">
                <a:solidFill>
                  <a:schemeClr val="tx1"/>
                </a:solidFill>
              </a:rPr>
              <a:t>porfobilinogenu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91" y="2852936"/>
            <a:ext cx="47815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protoporfyrinu</a:t>
            </a:r>
            <a:r>
              <a:rPr lang="cs-CZ" dirty="0" smtClean="0">
                <a:solidFill>
                  <a:schemeClr val="tx1"/>
                </a:solidFill>
              </a:rPr>
              <a:t> IX – základ hemu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Dekarboxylace, dehydrogenace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onjugovaný systém – zbarvení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829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Chelatace</a:t>
            </a:r>
            <a:r>
              <a:rPr lang="cs-CZ" dirty="0" smtClean="0">
                <a:solidFill>
                  <a:schemeClr val="tx1"/>
                </a:solidFill>
              </a:rPr>
              <a:t> Fe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na apoprotein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00" y="2564904"/>
            <a:ext cx="48006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Regulace zpětnou vazbou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73853"/>
            <a:ext cx="47910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Regulační místa - úrovně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772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2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  <a:effectLst/>
              </a:rPr>
              <a:t>Odbourání hemoglobinu a </a:t>
            </a:r>
            <a:r>
              <a:rPr lang="cs-CZ" sz="4400" b="1" dirty="0" smtClean="0">
                <a:solidFill>
                  <a:schemeClr val="tx1"/>
                </a:solidFill>
                <a:effectLst/>
              </a:rPr>
              <a:t>hemu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Vyřazené erytrocyty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Rovnováha ve fyziologickém stavu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Patologické stavy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Štěpení na apoproteinu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Verdoglobin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Uvolnění z apoproteinu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Biliverdin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Bilirubin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Redukcí biliverdinu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Konjugace s 2 </a:t>
            </a:r>
            <a:r>
              <a:rPr lang="cs-CZ" dirty="0" err="1" smtClean="0">
                <a:solidFill>
                  <a:schemeClr val="tx1"/>
                </a:solidFill>
              </a:rPr>
              <a:t>glukuronáty</a:t>
            </a:r>
            <a:r>
              <a:rPr lang="cs-CZ" dirty="0" smtClean="0">
                <a:solidFill>
                  <a:schemeClr val="tx1"/>
                </a:solidFill>
              </a:rPr>
              <a:t> – transport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Vylučování žlučí (žlučová barviva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Zvýšení – </a:t>
            </a:r>
            <a:r>
              <a:rPr lang="cs-CZ" dirty="0" err="1" smtClean="0">
                <a:solidFill>
                  <a:schemeClr val="tx1"/>
                </a:solidFill>
              </a:rPr>
              <a:t>marker</a:t>
            </a:r>
            <a:r>
              <a:rPr lang="cs-CZ" dirty="0" smtClean="0">
                <a:solidFill>
                  <a:schemeClr val="tx1"/>
                </a:solidFill>
              </a:rPr>
              <a:t> patologických stavů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Produkty střevní </a:t>
            </a:r>
            <a:r>
              <a:rPr lang="cs-CZ" dirty="0" err="1" smtClean="0">
                <a:solidFill>
                  <a:schemeClr val="tx1"/>
                </a:solidFill>
              </a:rPr>
              <a:t>mikroflory</a:t>
            </a:r>
            <a:r>
              <a:rPr lang="cs-CZ" dirty="0" smtClean="0">
                <a:solidFill>
                  <a:schemeClr val="tx1"/>
                </a:solidFill>
              </a:rPr>
              <a:t> a ledvin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Redukce – </a:t>
            </a:r>
            <a:r>
              <a:rPr lang="cs-CZ" dirty="0" err="1" smtClean="0">
                <a:solidFill>
                  <a:schemeClr val="tx1"/>
                </a:solidFill>
              </a:rPr>
              <a:t>sterkobilin</a:t>
            </a:r>
            <a:r>
              <a:rPr lang="cs-CZ" dirty="0" smtClean="0">
                <a:solidFill>
                  <a:schemeClr val="tx1"/>
                </a:solidFill>
              </a:rPr>
              <a:t>, urobilin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-169863"/>
            <a:ext cx="5772150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91880" y="34534"/>
            <a:ext cx="214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865</TotalTime>
  <Words>147</Words>
  <Application>Microsoft Office PowerPoint</Application>
  <PresentationFormat>Předvádění na obrazovce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Exekutivní</vt:lpstr>
      <vt:lpstr>C5720 Biochemie</vt:lpstr>
      <vt:lpstr>Porfyriny</vt:lpstr>
      <vt:lpstr>Syntéza hemu</vt:lpstr>
      <vt:lpstr>Syntéza hemu</vt:lpstr>
      <vt:lpstr>Syntéza hemu</vt:lpstr>
      <vt:lpstr>Syntéza hemu</vt:lpstr>
      <vt:lpstr>Syntéza hemu</vt:lpstr>
      <vt:lpstr>Odbourání hemoglobinu a hemu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60</cp:revision>
  <dcterms:created xsi:type="dcterms:W3CDTF">2012-05-21T09:08:24Z</dcterms:created>
  <dcterms:modified xsi:type="dcterms:W3CDTF">2013-11-25T13:49:51Z</dcterms:modified>
</cp:coreProperties>
</file>