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94" r:id="rId12"/>
    <p:sldId id="295" r:id="rId13"/>
    <p:sldId id="278" r:id="rId14"/>
    <p:sldId id="279" r:id="rId15"/>
    <p:sldId id="264" r:id="rId16"/>
    <p:sldId id="265" r:id="rId17"/>
    <p:sldId id="266" r:id="rId18"/>
    <p:sldId id="267" r:id="rId19"/>
    <p:sldId id="268" r:id="rId20"/>
    <p:sldId id="280" r:id="rId21"/>
    <p:sldId id="269" r:id="rId22"/>
    <p:sldId id="270" r:id="rId23"/>
    <p:sldId id="261" r:id="rId24"/>
    <p:sldId id="282" r:id="rId25"/>
    <p:sldId id="283" r:id="rId26"/>
    <p:sldId id="281" r:id="rId27"/>
    <p:sldId id="262" r:id="rId28"/>
    <p:sldId id="284" r:id="rId29"/>
    <p:sldId id="285" r:id="rId30"/>
    <p:sldId id="260" r:id="rId31"/>
    <p:sldId id="288" r:id="rId32"/>
    <p:sldId id="286" r:id="rId33"/>
    <p:sldId id="287" r:id="rId34"/>
    <p:sldId id="291" r:id="rId35"/>
    <p:sldId id="289" r:id="rId36"/>
    <p:sldId id="290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609601"/>
            <a:ext cx="8424936" cy="217132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26b_Isoprenoidy, steroidy</a:t>
            </a:r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tvorby steroidních hormonů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Kortikoidy – kůra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nadledvinek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Glukokortikoidy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Mineralokortikoidy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Pohlavní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Androgeny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</a:t>
            </a:r>
            <a:r>
              <a:rPr lang="cs-CZ" dirty="0" smtClean="0">
                <a:solidFill>
                  <a:schemeClr val="tx1"/>
                </a:solidFill>
              </a:rPr>
              <a:t>strogeny 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5"/>
            <a:ext cx="5010150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Steroidní hormony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obrázek 3" descr="http://upload.wikimedia.org/wikipedia/commons/thumb/9/97/From_cholesterol_to_aldosterone.svg/1220px-From_cholesterol_to_aldosterone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539226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179512" y="2060848"/>
            <a:ext cx="28761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u="sng" dirty="0" smtClean="0">
                <a:solidFill>
                  <a:prstClr val="black"/>
                </a:solidFill>
                <a:latin typeface="Times New Roman"/>
              </a:rPr>
              <a:t>Tvorba aldosteronu</a:t>
            </a:r>
          </a:p>
          <a:p>
            <a:endParaRPr lang="cs-CZ" sz="2400" dirty="0" smtClean="0">
              <a:solidFill>
                <a:prstClr val="black"/>
              </a:solidFill>
              <a:latin typeface="Times New Roman"/>
            </a:endParaRPr>
          </a:p>
          <a:p>
            <a:r>
              <a:rPr lang="cs-CZ" sz="2400" dirty="0" smtClean="0">
                <a:solidFill>
                  <a:prstClr val="black"/>
                </a:solidFill>
                <a:latin typeface="Times New Roman"/>
              </a:rPr>
              <a:t>Společná cesta – </a:t>
            </a:r>
            <a:endParaRPr lang="cs-CZ" sz="2400" dirty="0">
              <a:solidFill>
                <a:prstClr val="black"/>
              </a:solidFill>
              <a:latin typeface="Times New Roman"/>
            </a:endParaRPr>
          </a:p>
          <a:p>
            <a:r>
              <a:rPr lang="cs-CZ" sz="2400" dirty="0" smtClean="0">
                <a:solidFill>
                  <a:prstClr val="black"/>
                </a:solidFill>
                <a:latin typeface="Times New Roman"/>
              </a:rPr>
              <a:t>odbočky 17</a:t>
            </a:r>
            <a:r>
              <a:rPr lang="cs-CZ" sz="2400" dirty="0" smtClean="0">
                <a:solidFill>
                  <a:prstClr val="black"/>
                </a:solidFill>
                <a:latin typeface="Times New Roman"/>
                <a:sym typeface="Symbol"/>
              </a:rPr>
              <a:t>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Times New Roman"/>
                <a:sym typeface="Symbol"/>
              </a:rPr>
              <a:t>progesteron – </a:t>
            </a:r>
            <a:r>
              <a:rPr lang="cs-CZ" sz="2400" dirty="0" err="1" smtClean="0">
                <a:solidFill>
                  <a:prstClr val="black"/>
                </a:solidFill>
                <a:latin typeface="Times New Roman"/>
                <a:sym typeface="Symbol"/>
              </a:rPr>
              <a:t>glukok</a:t>
            </a:r>
            <a:r>
              <a:rPr lang="cs-CZ" sz="2400" dirty="0" smtClean="0">
                <a:solidFill>
                  <a:prstClr val="black"/>
                </a:solidFill>
                <a:latin typeface="Times New Roman"/>
                <a:sym typeface="Symbol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3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Monooxygenasa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Accepted name:</a:t>
            </a:r>
            <a:r>
              <a:rPr lang="en-US" dirty="0">
                <a:solidFill>
                  <a:schemeClr val="tx1"/>
                </a:solidFill>
              </a:rPr>
              <a:t> cholesterol </a:t>
            </a:r>
            <a:r>
              <a:rPr lang="en-US" dirty="0" err="1">
                <a:solidFill>
                  <a:schemeClr val="tx1"/>
                </a:solidFill>
              </a:rPr>
              <a:t>monooxygenase</a:t>
            </a:r>
            <a:r>
              <a:rPr lang="en-US" dirty="0">
                <a:solidFill>
                  <a:schemeClr val="tx1"/>
                </a:solidFill>
              </a:rPr>
              <a:t> (side-chain-cleaving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Systematic name: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cholesterol,reduced-adrenal-ferredoxin:oxygen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oxidoreductase</a:t>
            </a:r>
            <a:r>
              <a:rPr lang="en-US" dirty="0">
                <a:solidFill>
                  <a:schemeClr val="tx1"/>
                </a:solidFill>
              </a:rPr>
              <a:t> (side-chain-cleaving)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err="1" smtClean="0">
                <a:solidFill>
                  <a:schemeClr val="tx1"/>
                </a:solidFill>
              </a:rPr>
              <a:t>Reaction</a:t>
            </a:r>
            <a:r>
              <a:rPr lang="cs-CZ" b="1" dirty="0">
                <a:solidFill>
                  <a:schemeClr val="tx1"/>
                </a:solidFill>
              </a:rPr>
              <a:t>:</a:t>
            </a:r>
            <a:r>
              <a:rPr lang="cs-CZ" dirty="0">
                <a:solidFill>
                  <a:schemeClr val="tx1"/>
                </a:solidFill>
              </a:rPr>
              <a:t> cholesterol + </a:t>
            </a:r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pregnenolone</a:t>
            </a:r>
            <a:r>
              <a:rPr lang="cs-CZ" dirty="0">
                <a:solidFill>
                  <a:schemeClr val="tx1"/>
                </a:solidFill>
              </a:rPr>
              <a:t> + 4-methylpentanal + </a:t>
            </a:r>
            <a:r>
              <a:rPr lang="cs-CZ" b="1" dirty="0">
                <a:solidFill>
                  <a:schemeClr val="tx1"/>
                </a:solidFill>
              </a:rPr>
              <a:t>6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(</a:t>
            </a:r>
            <a:r>
              <a:rPr lang="cs-CZ" dirty="0" err="1">
                <a:solidFill>
                  <a:schemeClr val="tx1"/>
                </a:solidFill>
              </a:rPr>
              <a:t>overall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reaction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(1a) 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(22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)-22-hydroxycholesterol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(1b) (22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)-22-hydroxycholesterol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(20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)-20,22-dihydroxycholesterol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(1c) (20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,22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)-20,22-dihydroxy-cholesterol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reduced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= </a:t>
            </a:r>
            <a:r>
              <a:rPr lang="cs-CZ" dirty="0" err="1">
                <a:solidFill>
                  <a:schemeClr val="tx1"/>
                </a:solidFill>
              </a:rPr>
              <a:t>pregnenolone</a:t>
            </a:r>
            <a:r>
              <a:rPr lang="cs-CZ" dirty="0">
                <a:solidFill>
                  <a:schemeClr val="tx1"/>
                </a:solidFill>
              </a:rPr>
              <a:t> + 4-methylpentanal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oxidized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adrenodoxin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b="1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>
            <a:normAutofit/>
          </a:bodyPr>
          <a:lstStyle/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endParaRPr lang="cs-CZ" sz="1200" dirty="0" smtClean="0">
              <a:solidFill>
                <a:schemeClr val="tx1"/>
              </a:solidFill>
            </a:endParaRPr>
          </a:p>
          <a:p>
            <a:r>
              <a:rPr lang="cs-CZ" sz="1400" dirty="0" smtClean="0">
                <a:solidFill>
                  <a:schemeClr val="tx1"/>
                </a:solidFill>
              </a:rPr>
              <a:t>Schéma </a:t>
            </a:r>
            <a:r>
              <a:rPr lang="cs-CZ" sz="1400" dirty="0">
                <a:solidFill>
                  <a:schemeClr val="tx1"/>
                </a:solidFill>
              </a:rPr>
              <a:t>tvorby steroidních </a:t>
            </a:r>
            <a:r>
              <a:rPr lang="cs-CZ" sz="1400" dirty="0" smtClean="0">
                <a:solidFill>
                  <a:schemeClr val="tx1"/>
                </a:solidFill>
              </a:rPr>
              <a:t>hormonů</a:t>
            </a:r>
          </a:p>
          <a:p>
            <a:pPr lvl="1"/>
            <a:r>
              <a:rPr lang="cs-CZ" sz="1400" dirty="0">
                <a:solidFill>
                  <a:schemeClr val="tx1"/>
                </a:solidFill>
              </a:rPr>
              <a:t>Hydroxylace </a:t>
            </a:r>
            <a:r>
              <a:rPr lang="cs-CZ" sz="1400" dirty="0" smtClean="0">
                <a:solidFill>
                  <a:schemeClr val="tx1"/>
                </a:solidFill>
              </a:rPr>
              <a:t>na </a:t>
            </a:r>
            <a:r>
              <a:rPr lang="cs-CZ" sz="1400" dirty="0">
                <a:solidFill>
                  <a:schemeClr val="tx1"/>
                </a:solidFill>
              </a:rPr>
              <a:t>C-17 </a:t>
            </a:r>
            <a:r>
              <a:rPr lang="cs-CZ" sz="1400" dirty="0" smtClean="0">
                <a:solidFill>
                  <a:schemeClr val="tx1"/>
                </a:solidFill>
              </a:rPr>
              <a:t>– </a:t>
            </a:r>
            <a:r>
              <a:rPr lang="cs-CZ" sz="1400" dirty="0">
                <a:solidFill>
                  <a:schemeClr val="tx1"/>
                </a:solidFill>
              </a:rPr>
              <a:t>dvě řady </a:t>
            </a:r>
            <a:r>
              <a:rPr lang="cs-CZ" sz="1400" dirty="0" smtClean="0">
                <a:solidFill>
                  <a:schemeClr val="tx1"/>
                </a:solidFill>
              </a:rPr>
              <a:t>derivátů, isolované</a:t>
            </a:r>
          </a:p>
          <a:p>
            <a:pPr lvl="1"/>
            <a:r>
              <a:rPr lang="cs-CZ" sz="1400" dirty="0" smtClean="0">
                <a:solidFill>
                  <a:schemeClr val="tx1"/>
                </a:solidFill>
              </a:rPr>
              <a:t>17</a:t>
            </a:r>
            <a:r>
              <a:rPr lang="el-GR" sz="1400" dirty="0" smtClean="0">
                <a:solidFill>
                  <a:schemeClr val="tx1"/>
                </a:solidFill>
                <a:sym typeface="Symbol"/>
              </a:rPr>
              <a:t></a:t>
            </a:r>
            <a:r>
              <a:rPr lang="cs-CZ" sz="1400" dirty="0" smtClean="0">
                <a:solidFill>
                  <a:schemeClr val="tx1"/>
                </a:solidFill>
              </a:rPr>
              <a:t>-OH-kortikosteron = </a:t>
            </a:r>
            <a:r>
              <a:rPr lang="cs-CZ" sz="1400" dirty="0" err="1">
                <a:solidFill>
                  <a:schemeClr val="tx1"/>
                </a:solidFill>
              </a:rPr>
              <a:t>kortisol</a:t>
            </a:r>
            <a:r>
              <a:rPr lang="cs-CZ" sz="1400" dirty="0">
                <a:solidFill>
                  <a:schemeClr val="tx1"/>
                </a:solidFill>
              </a:rPr>
              <a:t>, oxidací </a:t>
            </a:r>
            <a:r>
              <a:rPr lang="cs-CZ" sz="1400" dirty="0" smtClean="0">
                <a:solidFill>
                  <a:schemeClr val="tx1"/>
                </a:solidFill>
              </a:rPr>
              <a:t>kortison (11)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218095" cy="43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508104" y="220486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6324"/>
            <a:ext cx="8328572" cy="49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281526" y="4173632"/>
            <a:ext cx="3123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935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Kortikoidy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cs-CZ" dirty="0" err="1">
                <a:solidFill>
                  <a:schemeClr val="tx1"/>
                </a:solidFill>
                <a:ea typeface="Times New Roman"/>
              </a:rPr>
              <a:t>Mineralo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- a glukokortikoidy (</a:t>
            </a:r>
            <a:r>
              <a:rPr lang="cs-CZ" b="1" u="sng" dirty="0">
                <a:solidFill>
                  <a:schemeClr val="tx1"/>
                </a:solidFill>
                <a:ea typeface="Times New Roman"/>
              </a:rPr>
              <a:t>aldosteron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 x </a:t>
            </a:r>
            <a:r>
              <a:rPr lang="cs-CZ" b="1" dirty="0" err="1" smtClean="0">
                <a:solidFill>
                  <a:schemeClr val="tx1"/>
                </a:solidFill>
                <a:ea typeface="Times New Roman"/>
              </a:rPr>
              <a:t>kortisol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– redukce na </a:t>
            </a:r>
            <a:r>
              <a:rPr lang="cs-CZ" dirty="0" smtClean="0">
                <a:solidFill>
                  <a:schemeClr val="tx1"/>
                </a:solidFill>
              </a:rPr>
              <a:t>C3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konjugace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glukuronová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., sulfát)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29" y="2491970"/>
            <a:ext cx="3257144" cy="2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8" y="2492896"/>
            <a:ext cx="341376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Pohlavní hormony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Odbourání 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2C z progesteronu – 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monooxygenasa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Vznik aromatického jádra - unikátní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04963"/>
            <a:ext cx="59817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Vitaminy 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Z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dehydrocholesterolu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, též ergosterolu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(má Δ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22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Udržování Ca, účinné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alkoholy na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C-25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79"/>
            <a:ext cx="6148572" cy="4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Žlučové </a:t>
            </a:r>
            <a:r>
              <a:rPr lang="cs-CZ" b="1" dirty="0" smtClean="0">
                <a:solidFill>
                  <a:schemeClr val="tx1"/>
                </a:solidFill>
              </a:rPr>
              <a:t>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Hydroxylace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1. hydroxylace – cytP450 + </a:t>
            </a:r>
            <a:r>
              <a:rPr lang="cs-CZ" dirty="0" err="1">
                <a:solidFill>
                  <a:schemeClr val="tx1"/>
                </a:solidFill>
              </a:rPr>
              <a:t>askorbát</a:t>
            </a:r>
            <a:r>
              <a:rPr lang="cs-CZ" dirty="0">
                <a:solidFill>
                  <a:schemeClr val="tx1"/>
                </a:solidFill>
              </a:rPr>
              <a:t> (nedostatek – hromadění cholesterolu, vyšší LDL, </a:t>
            </a:r>
            <a:r>
              <a:rPr lang="cs-CZ" dirty="0" err="1">
                <a:solidFill>
                  <a:schemeClr val="tx1"/>
                </a:solidFill>
              </a:rPr>
              <a:t>aterosklerosa</a:t>
            </a:r>
            <a:r>
              <a:rPr lang="cs-CZ" dirty="0">
                <a:solidFill>
                  <a:schemeClr val="tx1"/>
                </a:solidFill>
              </a:rPr>
              <a:t> – Vesmír 69(6), 314 (1990)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Oxidace</a:t>
            </a:r>
          </a:p>
          <a:p>
            <a:r>
              <a:rPr lang="cs-CZ" dirty="0">
                <a:solidFill>
                  <a:schemeClr val="tx1"/>
                </a:solidFill>
              </a:rPr>
              <a:t>Štěpení (β-oxidace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Konjugace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Vylučování z jater ve žluči do duodena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Funkce - emulgace lipidů, aktivace lipáz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Patologie </a:t>
            </a:r>
            <a:r>
              <a:rPr lang="cs-CZ" dirty="0">
                <a:solidFill>
                  <a:schemeClr val="tx1"/>
                </a:solidFill>
              </a:rPr>
              <a:t>(žlučové kameny)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Stručné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tvorby žlučových 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1437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 err="1" smtClean="0">
                <a:solidFill>
                  <a:schemeClr val="tx1"/>
                </a:solidFill>
              </a:rPr>
              <a:t>isoprenoidů</a:t>
            </a:r>
            <a:r>
              <a:rPr lang="cs-CZ" dirty="0">
                <a:solidFill>
                  <a:schemeClr val="tx1"/>
                </a:solidFill>
              </a:rPr>
              <a:t>.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Karotenoidy.</a:t>
            </a:r>
          </a:p>
          <a:p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teroidy </a:t>
            </a:r>
            <a:r>
              <a:rPr lang="cs-CZ" dirty="0">
                <a:solidFill>
                  <a:schemeClr val="tx1"/>
                </a:solidFill>
              </a:rPr>
              <a:t>(cholesterol, jeho syntéza, konformace, žlučové kyseliny, vitamin D, steroidní hormony).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Konjugace žlučových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Tauro</a:t>
            </a:r>
            <a:r>
              <a:rPr lang="cs-CZ" dirty="0" smtClean="0">
                <a:solidFill>
                  <a:schemeClr val="tx1"/>
                </a:solidFill>
              </a:rPr>
              <a:t>- a </a:t>
            </a:r>
            <a:r>
              <a:rPr lang="cs-CZ" dirty="0" err="1" smtClean="0">
                <a:solidFill>
                  <a:schemeClr val="tx1"/>
                </a:solidFill>
              </a:rPr>
              <a:t>glykocholát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16" y="1844824"/>
            <a:ext cx="4819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Cirkulace </a:t>
            </a:r>
            <a:r>
              <a:rPr lang="cs-CZ" dirty="0">
                <a:solidFill>
                  <a:schemeClr val="tx1"/>
                </a:solidFill>
              </a:rPr>
              <a:t>žlučových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Resorpce </a:t>
            </a:r>
            <a:r>
              <a:rPr lang="cs-CZ" sz="1800" dirty="0">
                <a:solidFill>
                  <a:schemeClr val="tx1"/>
                </a:solidFill>
              </a:rPr>
              <a:t>je snížena pektiny v potravě </a:t>
            </a:r>
            <a:endParaRPr lang="cs-CZ" sz="1800" dirty="0" smtClean="0">
              <a:solidFill>
                <a:schemeClr val="tx1"/>
              </a:solidFill>
            </a:endParaRPr>
          </a:p>
          <a:p>
            <a:pPr lvl="1"/>
            <a:r>
              <a:rPr lang="cs-CZ" sz="1000" dirty="0" smtClean="0">
                <a:solidFill>
                  <a:schemeClr val="tx1"/>
                </a:solidFill>
              </a:rPr>
              <a:t>váží </a:t>
            </a:r>
            <a:r>
              <a:rPr lang="cs-CZ" sz="1000" dirty="0">
                <a:solidFill>
                  <a:schemeClr val="tx1"/>
                </a:solidFill>
              </a:rPr>
              <a:t>se na </a:t>
            </a:r>
            <a:r>
              <a:rPr lang="cs-CZ" sz="1000" dirty="0" err="1">
                <a:solidFill>
                  <a:schemeClr val="tx1"/>
                </a:solidFill>
              </a:rPr>
              <a:t>polygalakturonát</a:t>
            </a:r>
            <a:r>
              <a:rPr lang="cs-CZ" sz="1000" dirty="0">
                <a:solidFill>
                  <a:schemeClr val="tx1"/>
                </a:solidFill>
              </a:rPr>
              <a:t> – hydrofilní </a:t>
            </a:r>
            <a:r>
              <a:rPr lang="cs-CZ" sz="1000" dirty="0" smtClean="0">
                <a:solidFill>
                  <a:schemeClr val="tx1"/>
                </a:solidFill>
              </a:rPr>
              <a:t>gel. </a:t>
            </a:r>
            <a:r>
              <a:rPr lang="cs-CZ" sz="1000" dirty="0">
                <a:solidFill>
                  <a:schemeClr val="tx1"/>
                </a:solidFill>
              </a:rPr>
              <a:t>Málo vlákniny – větší resorpce – viz Vesmír</a:t>
            </a:r>
          </a:p>
          <a:p>
            <a:pPr lvl="1"/>
            <a:r>
              <a:rPr lang="cs-CZ" sz="1000" dirty="0">
                <a:solidFill>
                  <a:schemeClr val="tx1"/>
                </a:solidFill>
              </a:rPr>
              <a:t>Prevence rakoviny tlustého střeva (vazba </a:t>
            </a:r>
            <a:r>
              <a:rPr lang="cs-CZ" sz="1000" dirty="0" err="1">
                <a:solidFill>
                  <a:schemeClr val="tx1"/>
                </a:solidFill>
              </a:rPr>
              <a:t>lithocholátu</a:t>
            </a:r>
            <a:r>
              <a:rPr lang="cs-CZ" sz="1000" dirty="0">
                <a:solidFill>
                  <a:schemeClr val="tx1"/>
                </a:solidFill>
              </a:rPr>
              <a:t>), redukce cholesterolu.</a:t>
            </a:r>
          </a:p>
          <a:p>
            <a:r>
              <a:rPr lang="cs-CZ" sz="1800" dirty="0" err="1" smtClean="0">
                <a:solidFill>
                  <a:schemeClr val="tx1"/>
                </a:solidFill>
              </a:rPr>
              <a:t>Askorbát</a:t>
            </a:r>
            <a:r>
              <a:rPr lang="cs-CZ" sz="1800" dirty="0" smtClean="0">
                <a:solidFill>
                  <a:schemeClr val="tx1"/>
                </a:solidFill>
              </a:rPr>
              <a:t> nutný pro syntézu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8006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lithocholová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Bakteriální </a:t>
            </a:r>
            <a:r>
              <a:rPr lang="cs-CZ" dirty="0">
                <a:solidFill>
                  <a:schemeClr val="tx1"/>
                </a:solidFill>
              </a:rPr>
              <a:t>redukcí </a:t>
            </a:r>
            <a:r>
              <a:rPr lang="cs-CZ" dirty="0" err="1" smtClean="0">
                <a:solidFill>
                  <a:schemeClr val="tx1"/>
                </a:solidFill>
              </a:rPr>
              <a:t>chenodeoxycholátu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role </a:t>
            </a:r>
            <a:r>
              <a:rPr lang="cs-CZ" dirty="0">
                <a:solidFill>
                  <a:schemeClr val="tx1"/>
                </a:solidFill>
              </a:rPr>
              <a:t>při kancerogenezi.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43138"/>
            <a:ext cx="38100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Hormony hmyzu a rostlin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Ekdyson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 růstový hormon hmyzu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4013334" cy="28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Digitonin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srdeční </a:t>
            </a:r>
            <a:r>
              <a:rPr lang="cs-CZ" dirty="0" smtClean="0">
                <a:solidFill>
                  <a:schemeClr val="tx1"/>
                </a:solidFill>
              </a:rPr>
              <a:t>glykosid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hemolysa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(vazba cholesterolu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146667" cy="361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8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Alkaloidy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Solanin - brambory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204864"/>
            <a:ext cx="44100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effectLst/>
              </a:rPr>
              <a:t>Další zajímavé 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Žabí jedy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endParaRPr lang="cs-CZ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cs-CZ" i="1" dirty="0" err="1" smtClean="0">
                <a:solidFill>
                  <a:schemeClr val="tx1"/>
                </a:solidFill>
              </a:rPr>
              <a:t>Bufotalin</a:t>
            </a:r>
            <a:r>
              <a:rPr lang="cs-CZ" i="1" dirty="0" smtClean="0">
                <a:solidFill>
                  <a:schemeClr val="tx1"/>
                </a:solidFill>
              </a:rPr>
              <a:t> - </a:t>
            </a:r>
            <a:r>
              <a:rPr lang="cs-CZ" dirty="0" smtClean="0">
                <a:solidFill>
                  <a:schemeClr val="tx1"/>
                </a:solidFill>
              </a:rPr>
              <a:t>ropucha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32670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Karotenoidy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Syntéza </a:t>
            </a:r>
            <a:r>
              <a:rPr lang="cs-CZ" b="1" dirty="0" err="1">
                <a:solidFill>
                  <a:schemeClr val="tx1"/>
                </a:solidFill>
                <a:latin typeface="Times New Roman"/>
                <a:ea typeface="Times New Roman"/>
              </a:rPr>
              <a:t>geranylgeranyldifosfátu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(20C)– řetězení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hlava-ocas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2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GGdiP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b="1" dirty="0" err="1">
                <a:solidFill>
                  <a:schemeClr val="tx1"/>
                </a:solidFill>
                <a:latin typeface="Times New Roman"/>
                <a:ea typeface="Times New Roman"/>
              </a:rPr>
              <a:t>fytoen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(40C,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fytoensyntáza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analogie se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skvalensyntasou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Isomerace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trans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fytoen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 dehydrogenace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desaturasy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fytoenu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a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z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-karotenu) – produkce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lykopenu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konjugované vazby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Uzavírání kruhů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iononové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kruhy – vždy 1 je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b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pPr lvl="0">
              <a:buFont typeface="Times New Roman"/>
              <a:buChar char="-"/>
              <a:tabLst>
                <a:tab pos="716280" algn="l"/>
              </a:tabLst>
            </a:pP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b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-karoten (též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zeaxanthin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neoxanthin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violaxanthin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a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antheraxanthin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 mají oba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b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716280" algn="l"/>
              </a:tabLst>
            </a:pP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a-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karoten – druhý </a:t>
            </a: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  <a:tabLst>
                <a:tab pos="716280" algn="l"/>
              </a:tabLst>
            </a:pPr>
            <a:r>
              <a:rPr lang="cs-CZ" dirty="0">
                <a:solidFill>
                  <a:schemeClr val="tx1"/>
                </a:solidFill>
                <a:latin typeface="Symbol"/>
                <a:ea typeface="Times New Roman"/>
              </a:rPr>
              <a:t>g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-karoten – neuzavřeny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pseudoionon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Karotenoidy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65628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5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Rostlinná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barviva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anténní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(LHS) systém atd.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Antioxidanty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Prekursory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vitaminu 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Karotenasa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dioxygenasa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 – aldehydy 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II – </a:t>
            </a:r>
            <a:r>
              <a:rPr lang="el-GR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β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-karoten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IV – </a:t>
            </a:r>
            <a:r>
              <a:rPr lang="el-GR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γ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-karoten </a:t>
            </a:r>
          </a:p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A – </a:t>
            </a:r>
            <a:r>
              <a:rPr lang="cs-CZ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retinal</a:t>
            </a:r>
            <a:r>
              <a:rPr lang="cs-CZ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7"/>
            <a:ext cx="40576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Skupina látek společného původu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Formálně základem izopren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Steroidy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Karotenoidy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Chinony a další </a:t>
            </a:r>
            <a:r>
              <a:rPr lang="cs-CZ" dirty="0" err="1" smtClean="0">
                <a:solidFill>
                  <a:schemeClr val="tx1"/>
                </a:solidFill>
              </a:rPr>
              <a:t>prenylované</a:t>
            </a:r>
            <a:r>
              <a:rPr lang="cs-CZ" dirty="0" smtClean="0">
                <a:solidFill>
                  <a:schemeClr val="tx1"/>
                </a:solidFill>
              </a:rPr>
              <a:t> látky - bílkoviny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Klasické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Terpeny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57188"/>
            <a:ext cx="405765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0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Karotenoidy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Izomerizace </a:t>
            </a:r>
            <a:r>
              <a:rPr lang="cs-CZ" dirty="0" err="1">
                <a:solidFill>
                  <a:schemeClr val="tx1"/>
                </a:solidFill>
              </a:rPr>
              <a:t>retinalu</a:t>
            </a:r>
            <a:r>
              <a:rPr lang="cs-CZ" dirty="0">
                <a:solidFill>
                  <a:schemeClr val="tx1"/>
                </a:solidFill>
              </a:rPr>
              <a:t> pohlcením fotonu.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564904"/>
            <a:ext cx="46005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9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Rhodopsin 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v membráně, černě </a:t>
            </a:r>
            <a:r>
              <a:rPr lang="cs-CZ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retinal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Transducin</a:t>
            </a:r>
            <a:r>
              <a:rPr lang="cs-CZ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cs-CZ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G</a:t>
            </a:r>
            <a:r>
              <a:rPr lang="cs-CZ" b="1" i="1" baseline="-25000" dirty="0" err="1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α červeně, G</a:t>
            </a:r>
            <a:r>
              <a:rPr lang="cs-CZ" b="1" i="1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β modře, G</a:t>
            </a:r>
            <a:r>
              <a:rPr lang="cs-CZ" b="1" i="1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γ žlutě, GDP v G</a:t>
            </a:r>
            <a:r>
              <a:rPr lang="cs-CZ" b="1" i="1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t</a:t>
            </a:r>
            <a:r>
              <a:rPr lang="cs-CZ" b="1" i="1" dirty="0">
                <a:solidFill>
                  <a:schemeClr val="tx1"/>
                </a:solidFill>
                <a:latin typeface="Times New Roman"/>
                <a:ea typeface="Times New Roman"/>
              </a:rPr>
              <a:t>α.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96752"/>
            <a:ext cx="29527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Další </a:t>
            </a:r>
            <a:r>
              <a:rPr lang="cs-CZ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isoprenoidy</a:t>
            </a:r>
            <a:endParaRPr lang="cs-CZ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Juvenilní </a:t>
            </a:r>
            <a:r>
              <a:rPr lang="cs-CZ" b="1" i="1" dirty="0">
                <a:solidFill>
                  <a:schemeClr val="tx1"/>
                </a:solidFill>
              </a:rPr>
              <a:t>hormon </a:t>
            </a:r>
            <a:r>
              <a:rPr lang="cs-CZ" b="1" i="1" dirty="0" smtClean="0">
                <a:solidFill>
                  <a:schemeClr val="tx1"/>
                </a:solidFill>
              </a:rPr>
              <a:t>hmyzu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přidat C=O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27908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29622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</a:t>
            </a:r>
            <a:r>
              <a:rPr lang="cs-CZ" dirty="0" err="1" smtClean="0">
                <a:solidFill>
                  <a:schemeClr val="tx1"/>
                </a:solidFill>
              </a:rPr>
              <a:t>isoprenoidy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Součásti větších molekul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Dodávají lipofilní charakter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Prenylace</a:t>
            </a:r>
            <a:r>
              <a:rPr lang="cs-CZ" dirty="0" smtClean="0">
                <a:solidFill>
                  <a:schemeClr val="tx1"/>
                </a:solidFill>
              </a:rPr>
              <a:t> bílkovin – lipofilní kotvy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Isoprenoidní</a:t>
            </a:r>
            <a:r>
              <a:rPr lang="cs-CZ" dirty="0" smtClean="0">
                <a:solidFill>
                  <a:schemeClr val="tx1"/>
                </a:solidFill>
              </a:rPr>
              <a:t> chinony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Isoprenické</a:t>
            </a:r>
            <a:r>
              <a:rPr lang="cs-CZ" dirty="0" smtClean="0">
                <a:solidFill>
                  <a:schemeClr val="tx1"/>
                </a:solidFill>
              </a:rPr>
              <a:t> substituenty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Hemy, chlorofyly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Isoprenoidní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chinony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Ubichinony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Plastochinony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Vitaminy K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Naftochinony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Tokoferoly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Vitaminy </a:t>
            </a:r>
            <a:r>
              <a:rPr lang="cs-CZ" dirty="0" smtClean="0">
                <a:solidFill>
                  <a:schemeClr val="tx1"/>
                </a:solidFill>
              </a:rPr>
              <a:t>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K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fylochinon (A), K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menachinon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(B), K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menadion (C),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dihydrovitamin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K 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(D) a K 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1(25)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(E).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84784"/>
            <a:ext cx="4905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Tokoferoly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7"/>
            <a:ext cx="3113333" cy="57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7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Syntéza vychází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Začátek společný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 </a:t>
            </a:r>
            <a:r>
              <a:rPr lang="cs-CZ" dirty="0" err="1" smtClean="0">
                <a:solidFill>
                  <a:schemeClr val="tx1"/>
                </a:solidFill>
              </a:rPr>
              <a:t>ketogenezí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izopren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148078" cy="583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440"/>
            <a:ext cx="4033333" cy="54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Polymerace hlava-ocas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Vznik </a:t>
            </a:r>
            <a:r>
              <a:rPr lang="cs-CZ" sz="2000" dirty="0" err="1" smtClean="0">
                <a:solidFill>
                  <a:schemeClr val="tx1"/>
                </a:solidFill>
              </a:rPr>
              <a:t>karbeniového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kationtu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Atak vyšší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elektronové hustoty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C10 – </a:t>
            </a:r>
            <a:r>
              <a:rPr lang="cs-CZ" sz="2000" dirty="0" err="1" smtClean="0">
                <a:solidFill>
                  <a:schemeClr val="tx1"/>
                </a:solidFill>
              </a:rPr>
              <a:t>geranyl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C15-farnezyl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Polymerace hlava-hlava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C30 </a:t>
            </a:r>
            <a:r>
              <a:rPr lang="cs-CZ" sz="2000" dirty="0" err="1" smtClean="0">
                <a:solidFill>
                  <a:schemeClr val="tx1"/>
                </a:solidFill>
              </a:rPr>
              <a:t>skvalen</a:t>
            </a:r>
            <a:r>
              <a:rPr lang="cs-CZ" sz="2000" dirty="0" smtClean="0">
                <a:solidFill>
                  <a:schemeClr val="tx1"/>
                </a:solidFill>
              </a:rPr>
              <a:t> - ke steroidům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Izoprenoidy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steroidů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Redukce </a:t>
            </a:r>
          </a:p>
          <a:p>
            <a:pPr marL="457200" lvl="1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dvojných vazeb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</a:rPr>
              <a:t>Oxygenace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Dekarboxylace -3C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40000" cy="56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Steroidy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Cholesterol </a:t>
            </a:r>
            <a:r>
              <a:rPr lang="cs-CZ" dirty="0" smtClean="0">
                <a:solidFill>
                  <a:schemeClr val="tx1"/>
                </a:solidFill>
              </a:rPr>
              <a:t>– číslování pozic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volný </a:t>
            </a:r>
            <a:r>
              <a:rPr lang="cs-CZ" dirty="0">
                <a:solidFill>
                  <a:schemeClr val="tx1"/>
                </a:solidFill>
              </a:rPr>
              <a:t>(strukturní </a:t>
            </a:r>
            <a:r>
              <a:rPr lang="cs-CZ" dirty="0" smtClean="0">
                <a:solidFill>
                  <a:schemeClr val="tx1"/>
                </a:solidFill>
              </a:rPr>
              <a:t>funkce)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esterifikovaný </a:t>
            </a:r>
            <a:r>
              <a:rPr lang="cs-CZ" dirty="0">
                <a:solidFill>
                  <a:schemeClr val="tx1"/>
                </a:solidFill>
              </a:rPr>
              <a:t>(transportní </a:t>
            </a:r>
            <a:r>
              <a:rPr lang="cs-CZ" dirty="0" smtClean="0">
                <a:solidFill>
                  <a:schemeClr val="tx1"/>
                </a:solidFill>
              </a:rPr>
              <a:t>metabolit)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výskyt </a:t>
            </a:r>
            <a:r>
              <a:rPr lang="cs-CZ" dirty="0">
                <a:solidFill>
                  <a:schemeClr val="tx1"/>
                </a:solidFill>
              </a:rPr>
              <a:t>v membránách, stěny cév, žlučové konkrementy (patologie - stanovení).</a:t>
            </a:r>
          </a:p>
          <a:p>
            <a:r>
              <a:rPr lang="cs-CZ" dirty="0">
                <a:solidFill>
                  <a:schemeClr val="tx1"/>
                </a:solidFill>
              </a:rPr>
              <a:t>Metabolicky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mateřská látka </a:t>
            </a:r>
            <a:r>
              <a:rPr lang="cs-CZ" dirty="0">
                <a:solidFill>
                  <a:schemeClr val="tx1"/>
                </a:solidFill>
              </a:rPr>
              <a:t>ostatních steroidů.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1244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Cholesterol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Stereoisomerie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Židličková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konformace je stálejší (vzor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cyklohexan)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Posice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kruhu A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cis-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nebo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trans-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ostatní vždy </a:t>
            </a:r>
            <a:r>
              <a:rPr lang="cs-CZ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trans-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(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u cholesterolu je dvojná vazba v kruhu B, vždy trans)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posice C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10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–CH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je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standartem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pro ostatní substituenty: α- trans, β- cis vůči ní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	trans-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cholestan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		</a:t>
            </a:r>
            <a:r>
              <a:rPr lang="cs-CZ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imes New Roman"/>
                <a:ea typeface="Times New Roman"/>
              </a:rPr>
              <a:t>	cis- 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koprostan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68" y="3789039"/>
            <a:ext cx="3020953" cy="13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69892"/>
            <a:ext cx="2649524" cy="16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95736" y="3717032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83468" y="4303897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16841" y="4559623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4764178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9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Steroidy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Steroidní </a:t>
            </a:r>
            <a:r>
              <a:rPr lang="cs-CZ" b="1" dirty="0" smtClean="0">
                <a:solidFill>
                  <a:schemeClr val="tx1"/>
                </a:solidFill>
              </a:rPr>
              <a:t>hormony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21 a 19 C (18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Oxidační odbourání řetězce – </a:t>
            </a:r>
            <a:r>
              <a:rPr lang="cs-CZ" dirty="0" err="1" smtClean="0">
                <a:solidFill>
                  <a:schemeClr val="tx1"/>
                </a:solidFill>
              </a:rPr>
              <a:t>oxygenasa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Pregnenolon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Významná úloha mitochondriálních </a:t>
            </a:r>
            <a:r>
              <a:rPr lang="cs-CZ" dirty="0" smtClean="0">
                <a:solidFill>
                  <a:schemeClr val="tx1"/>
                </a:solidFill>
              </a:rPr>
              <a:t>cytP450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Specifické pozice, </a:t>
            </a:r>
            <a:r>
              <a:rPr lang="cs-CZ" dirty="0" err="1" smtClean="0">
                <a:solidFill>
                  <a:schemeClr val="tx1"/>
                </a:solidFill>
              </a:rPr>
              <a:t>stereoselektivní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343</TotalTime>
  <Words>742</Words>
  <Application>Microsoft Office PowerPoint</Application>
  <PresentationFormat>Předvádění na obrazovce (4:3)</PresentationFormat>
  <Paragraphs>414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Exekutivní</vt:lpstr>
      <vt:lpstr>C5720 Biochemie</vt:lpstr>
      <vt:lpstr>Obsah</vt:lpstr>
      <vt:lpstr>Izoprenoidy</vt:lpstr>
      <vt:lpstr>Izoprenoidy</vt:lpstr>
      <vt:lpstr>Izoprenoidy</vt:lpstr>
      <vt:lpstr>Izoprenoidy</vt:lpstr>
      <vt:lpstr>Steroidy</vt:lpstr>
      <vt:lpstr>Cholesterol</vt:lpstr>
      <vt:lpstr>Steroidy</vt:lpstr>
      <vt:lpstr>Steroidy</vt:lpstr>
      <vt:lpstr>Steroidní hormony</vt:lpstr>
      <vt:lpstr>Monooxygenasa</vt:lpstr>
      <vt:lpstr>Steroidy</vt:lpstr>
      <vt:lpstr>Prezentace aplikace PowerPoint</vt:lpstr>
      <vt:lpstr>Kortikoidy</vt:lpstr>
      <vt:lpstr>Pohlavní hormony</vt:lpstr>
      <vt:lpstr>Vitaminy D</vt:lpstr>
      <vt:lpstr>Žlučové kyseliny</vt:lpstr>
      <vt:lpstr>Prezentace aplikace PowerPoint</vt:lpstr>
      <vt:lpstr>Prezentace aplikace PowerPoint</vt:lpstr>
      <vt:lpstr>Cirkulace žlučových kyselin</vt:lpstr>
      <vt:lpstr>Kys. lithocholová</vt:lpstr>
      <vt:lpstr>Další zajímavé steroidy</vt:lpstr>
      <vt:lpstr>Další zajímavé steroidy</vt:lpstr>
      <vt:lpstr>Další zajímavé steroidy</vt:lpstr>
      <vt:lpstr>Další zajímavé steroidy</vt:lpstr>
      <vt:lpstr>Karotenoidy</vt:lpstr>
      <vt:lpstr>Karotenoidy</vt:lpstr>
      <vt:lpstr>Prezentace aplikace PowerPoint</vt:lpstr>
      <vt:lpstr>Prezentace aplikace PowerPoint</vt:lpstr>
      <vt:lpstr>Karotenoidy</vt:lpstr>
      <vt:lpstr>Prezentace aplikace PowerPoint</vt:lpstr>
      <vt:lpstr>Další isoprenoidy</vt:lpstr>
      <vt:lpstr>Další isoprenoidy</vt:lpstr>
      <vt:lpstr>Isoprenoidní chinony</vt:lpstr>
      <vt:lpstr>Vitaminy K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48</cp:revision>
  <dcterms:created xsi:type="dcterms:W3CDTF">2012-05-21T09:08:24Z</dcterms:created>
  <dcterms:modified xsi:type="dcterms:W3CDTF">2013-11-25T13:53:14Z</dcterms:modified>
</cp:coreProperties>
</file>