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3" r:id="rId6"/>
    <p:sldId id="289" r:id="rId7"/>
    <p:sldId id="292" r:id="rId8"/>
    <p:sldId id="304" r:id="rId9"/>
    <p:sldId id="290" r:id="rId10"/>
    <p:sldId id="291" r:id="rId11"/>
    <p:sldId id="271" r:id="rId12"/>
    <p:sldId id="274" r:id="rId13"/>
    <p:sldId id="294" r:id="rId14"/>
    <p:sldId id="293" r:id="rId15"/>
    <p:sldId id="303" r:id="rId16"/>
    <p:sldId id="276" r:id="rId17"/>
    <p:sldId id="296" r:id="rId18"/>
    <p:sldId id="298" r:id="rId19"/>
    <p:sldId id="277" r:id="rId20"/>
    <p:sldId id="297" r:id="rId21"/>
    <p:sldId id="295" r:id="rId22"/>
    <p:sldId id="299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1C1C1C"/>
              </a:solidFill>
            </a:endParaRP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>
              <a:solidFill>
                <a:srgbClr val="1C1C1C"/>
              </a:solidFill>
            </a:endParaRP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8A5900-7286-4A28-8A94-9CC532BAF4CC}" type="slidenum">
              <a:rPr lang="en-AU">
                <a:solidFill>
                  <a:srgbClr val="1C1C1C"/>
                </a:solidFill>
              </a:rPr>
              <a:pPr/>
              <a:t>‹#›</a:t>
            </a:fld>
            <a:endParaRPr lang="en-A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8588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8F9B2-562B-4592-8924-1B5FD8FE79AF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69151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B296-ADD6-490A-B151-579946D00F6D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27645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6A9C-B5C7-46B2-BA64-156C54D03041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61372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2260-E183-45DB-8E9E-92501F019A23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236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D924-0883-4195-BF70-1E7DAA981EC4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53997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7ECD9-EE22-4C8F-9384-8279F18ACD2E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8135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778C-7EC0-424C-A1F5-ADE1FBC60FA6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9751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5563-5542-4189-9651-1154A76ADE1C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42362"/>
      </p:ext>
    </p:extLst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B022-4C17-4015-A168-FF9CC6BDFD1A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8582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C5F8-4471-4B8D-A914-2EBD1538BF6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95364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EE4CCC-9D7B-4450-8945-18C08BAA191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69049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cs-CZ" sz="2400" smtClean="0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4143A-FCB0-4848-9DE7-28CEFB071FA3}" type="slidenum">
              <a:rPr lang="en-A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609601"/>
            <a:ext cx="8784976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27_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Principy 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metabolických </a:t>
            </a:r>
            <a:r>
              <a:rPr lang="cs-CZ" sz="3500" dirty="0" smtClean="0">
                <a:solidFill>
                  <a:schemeClr val="tx1"/>
                </a:solidFill>
                <a:latin typeface="+mn-lt"/>
              </a:rPr>
              <a:t>regulací</a:t>
            </a:r>
          </a:p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27a_Hormony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Regulace metabolismu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Neurohumorální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regulace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Propojení signálních a regulačních systémů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Nervový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Hormonální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Imunitní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Hledisko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biochemické (obecné principy, mechanismy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	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fysiologické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medicinské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chemeClr val="tx1"/>
                </a:solidFill>
                <a:latin typeface="Times New Roman"/>
              </a:rPr>
              <a:t>Hierarchie </a:t>
            </a:r>
          </a:p>
          <a:p>
            <a:pPr lvl="0">
              <a:buFont typeface="Times New Roman"/>
              <a:buChar char="-"/>
              <a:tabLst>
                <a:tab pos="1123950" algn="l"/>
              </a:tabLst>
            </a:pP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kaskáda – zesílení signálu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1123950" algn="l"/>
              </a:tabLst>
            </a:pP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zpětná vazba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hormonů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256098" y="1432648"/>
            <a:ext cx="15856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Hypotalamus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36674" y="2666217"/>
            <a:ext cx="18245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Adenohypofysa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73117" y="4019238"/>
            <a:ext cx="1351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Endokrinní</a:t>
            </a:r>
          </a:p>
          <a:p>
            <a:pPr algn="ctr"/>
            <a:r>
              <a:rPr lang="cs-CZ" dirty="0" smtClean="0"/>
              <a:t>žlázy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56098" y="5501172"/>
            <a:ext cx="1797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Cílové periferní</a:t>
            </a:r>
          </a:p>
          <a:p>
            <a:r>
              <a:rPr lang="cs-CZ" dirty="0" smtClean="0"/>
              <a:t>buňky a tkáně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26089" y="1432648"/>
            <a:ext cx="16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Nervové vlivy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99868" y="2313745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Neurohormony</a:t>
            </a:r>
          </a:p>
          <a:p>
            <a:r>
              <a:rPr lang="cs-CZ" dirty="0" err="1" smtClean="0"/>
              <a:t>liberiny</a:t>
            </a:r>
            <a:r>
              <a:rPr lang="cs-CZ" dirty="0" smtClean="0"/>
              <a:t>    </a:t>
            </a:r>
            <a:r>
              <a:rPr lang="cs-CZ" dirty="0" err="1" smtClean="0"/>
              <a:t>statiny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372907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Glandotropní</a:t>
            </a:r>
            <a:r>
              <a:rPr lang="cs-CZ" dirty="0" smtClean="0"/>
              <a:t> hormony</a:t>
            </a:r>
          </a:p>
          <a:p>
            <a:pPr algn="ctr"/>
            <a:r>
              <a:rPr lang="cs-CZ" dirty="0" smtClean="0"/>
              <a:t>tropiny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29286" y="455988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Hormony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54797" y="5656876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Projev biochemický</a:t>
            </a:r>
          </a:p>
          <a:p>
            <a:pPr algn="ctr"/>
            <a:r>
              <a:rPr lang="cs-CZ" dirty="0" smtClean="0"/>
              <a:t>fyziologický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2868923" y="2075640"/>
            <a:ext cx="1800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50" y="3357845"/>
            <a:ext cx="23359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33" y="4665569"/>
            <a:ext cx="238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ahnutá šipka doleva 18"/>
          <p:cNvSpPr/>
          <p:nvPr/>
        </p:nvSpPr>
        <p:spPr>
          <a:xfrm>
            <a:off x="6959840" y="1617314"/>
            <a:ext cx="579578" cy="9104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94" y="2803807"/>
            <a:ext cx="609600" cy="9382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36" y="3806331"/>
            <a:ext cx="6096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ahnutá šipka doprava 19"/>
          <p:cNvSpPr/>
          <p:nvPr/>
        </p:nvSpPr>
        <p:spPr>
          <a:xfrm>
            <a:off x="4752020" y="1542490"/>
            <a:ext cx="504056" cy="985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51" y="2727007"/>
            <a:ext cx="53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5162449" y="1666239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+         -</a:t>
            </a:r>
            <a:endParaRPr lang="cs-CZ" sz="44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69" y="2821391"/>
            <a:ext cx="2401887" cy="8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330377" y="389612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+</a:t>
            </a:r>
            <a:endParaRPr lang="cs-CZ" sz="4400" dirty="0"/>
          </a:p>
        </p:txBody>
      </p:sp>
      <p:sp>
        <p:nvSpPr>
          <p:cNvPr id="23" name="Šipka dolů 22"/>
          <p:cNvSpPr/>
          <p:nvPr/>
        </p:nvSpPr>
        <p:spPr>
          <a:xfrm>
            <a:off x="5994872" y="4893716"/>
            <a:ext cx="360040" cy="882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hnutá šipka 23"/>
          <p:cNvSpPr/>
          <p:nvPr/>
        </p:nvSpPr>
        <p:spPr>
          <a:xfrm>
            <a:off x="8146012" y="2527717"/>
            <a:ext cx="813816" cy="2401496"/>
          </a:xfrm>
          <a:prstGeom prst="bentArrow">
            <a:avLst/>
          </a:prstGeom>
          <a:scene3d>
            <a:camera prst="orthographicFront">
              <a:rot lat="108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76" y="3252908"/>
            <a:ext cx="8778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99398" y="4559881"/>
            <a:ext cx="172515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Další regulační</a:t>
            </a:r>
          </a:p>
          <a:p>
            <a:r>
              <a:rPr lang="cs-CZ" dirty="0"/>
              <a:t>m</a:t>
            </a:r>
            <a:r>
              <a:rPr lang="cs-CZ" dirty="0" smtClean="0"/>
              <a:t>olekuly</a:t>
            </a:r>
          </a:p>
          <a:p>
            <a:r>
              <a:rPr lang="cs-CZ" dirty="0" smtClean="0"/>
              <a:t>Tkáně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7523" name="Picture 3" descr="22f23-21.jpg                                                   000072A0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84510" y="2924944"/>
            <a:ext cx="17075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Hypofýza – přední </a:t>
            </a:r>
          </a:p>
          <a:p>
            <a:r>
              <a:rPr lang="cs-CZ" sz="1100" dirty="0" smtClean="0"/>
              <a:t>a zadní lalok</a:t>
            </a:r>
          </a:p>
          <a:p>
            <a:r>
              <a:rPr lang="cs-CZ" sz="1100" dirty="0" err="1" smtClean="0"/>
              <a:t>Adeno</a:t>
            </a:r>
            <a:r>
              <a:rPr lang="cs-CZ" sz="1100" dirty="0" smtClean="0"/>
              <a:t>- a neurohypofýza</a:t>
            </a:r>
            <a:endParaRPr lang="cs-CZ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43" y="9978"/>
            <a:ext cx="197358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7742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6352"/>
            <a:ext cx="4572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6857"/>
            <a:ext cx="2962913" cy="43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9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tx1"/>
                </a:solidFill>
                <a:latin typeface="Times New Roman"/>
              </a:rPr>
              <a:t>Třídicí hlediska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Živočišné, rostlinné, hmyzí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Celkové (endokrinní efekt), lokální (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</a:rPr>
              <a:t>parakrinní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 hormony, tkáňové, 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</a:rPr>
              <a:t>autokrinní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 efekt)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Podle účinku, místa vzniku</a:t>
            </a:r>
          </a:p>
          <a:p>
            <a:pPr>
              <a:spcAft>
                <a:spcPts val="0"/>
              </a:spcAft>
            </a:pPr>
            <a:r>
              <a:rPr lang="cs-CZ" sz="2800" b="1" dirty="0" smtClean="0">
                <a:solidFill>
                  <a:schemeClr val="tx1"/>
                </a:solidFill>
                <a:latin typeface="Times New Roman"/>
              </a:rPr>
              <a:t>Chemická podstata hormonů </a:t>
            </a:r>
            <a:r>
              <a:rPr lang="cs-CZ" sz="2800" b="1" dirty="0">
                <a:solidFill>
                  <a:schemeClr val="tx1"/>
                </a:solidFill>
                <a:latin typeface="Times New Roman"/>
              </a:rPr>
              <a:t>– </a:t>
            </a:r>
            <a:r>
              <a:rPr lang="cs-CZ" sz="2800" b="1" dirty="0" smtClean="0">
                <a:solidFill>
                  <a:schemeClr val="tx1"/>
                </a:solidFill>
                <a:latin typeface="Times New Roman"/>
              </a:rPr>
              <a:t>vlastnosti</a:t>
            </a: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/>
              </a:rPr>
              <a:t>Polární	</a:t>
            </a:r>
            <a:endParaRPr lang="cs-CZ" sz="2400" dirty="0" smtClean="0">
              <a:solidFill>
                <a:schemeClr val="tx1"/>
              </a:solidFill>
              <a:latin typeface="Times New Roman"/>
            </a:endParaRP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</a:rPr>
              <a:t>peptidové – tropiny</a:t>
            </a:r>
            <a:r>
              <a:rPr lang="cs-CZ" sz="2000" dirty="0">
                <a:solidFill>
                  <a:schemeClr val="tx1"/>
                </a:solidFill>
                <a:latin typeface="Times New Roman"/>
              </a:rPr>
              <a:t>, insulin, </a:t>
            </a:r>
            <a:r>
              <a:rPr lang="cs-CZ" sz="2000" dirty="0" err="1">
                <a:solidFill>
                  <a:schemeClr val="tx1"/>
                </a:solidFill>
                <a:latin typeface="Times New Roman"/>
              </a:rPr>
              <a:t>glukagon</a:t>
            </a:r>
            <a:r>
              <a:rPr lang="cs-CZ" sz="20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Times New Roman"/>
              </a:rPr>
              <a:t>ocytocin</a:t>
            </a:r>
            <a:r>
              <a:rPr lang="cs-CZ" sz="2000" dirty="0">
                <a:solidFill>
                  <a:schemeClr val="tx1"/>
                </a:solidFill>
                <a:latin typeface="Times New Roman"/>
              </a:rPr>
              <a:t>, vasopresin 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deriváty 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aminokyselin, 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aminy</a:t>
            </a:r>
            <a:endParaRPr lang="cs-CZ" sz="2000" dirty="0">
              <a:solidFill>
                <a:schemeClr val="tx1"/>
              </a:solidFill>
              <a:latin typeface="Times New Roman"/>
            </a:endParaRPr>
          </a:p>
          <a:p>
            <a:pPr lvl="1"/>
            <a:r>
              <a:rPr lang="cs-CZ" sz="2400" dirty="0">
                <a:solidFill>
                  <a:schemeClr val="tx1"/>
                </a:solidFill>
                <a:latin typeface="Times New Roman"/>
                <a:ea typeface="Times New Roman"/>
              </a:rPr>
              <a:t>Nepolární	</a:t>
            </a:r>
            <a:endParaRPr lang="cs-CZ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steroidy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deriváty MK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Typy hormonů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12447" cy="524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Způsoby účinku hormonů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enzymové aktivity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Ovlivnění nervové regulace – pocity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Vazba na receptor – specificita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Membránový – polární sloučeniny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Nitrobuněčný – nepolární sloučeniny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Steroly 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Nutný přenašeč v krvi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Hormonální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hormony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Např. adrenalin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Mechanismus druhého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posla – zde </a:t>
            </a:r>
            <a:r>
              <a:rPr lang="cs-CZ" dirty="0" err="1" smtClean="0">
                <a:solidFill>
                  <a:schemeClr val="tx1"/>
                </a:solidFill>
              </a:rPr>
              <a:t>cAMP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293481" cy="50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Hormonální regulace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 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– steroidy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087723" cy="49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Principy metabolických regulací, </a:t>
            </a:r>
            <a:r>
              <a:rPr lang="cs-CZ" dirty="0" smtClean="0">
                <a:solidFill>
                  <a:schemeClr val="tx1"/>
                </a:solidFill>
              </a:rPr>
              <a:t>úrovně.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Mechanismy </a:t>
            </a:r>
            <a:r>
              <a:rPr lang="cs-CZ" dirty="0">
                <a:solidFill>
                  <a:schemeClr val="tx1"/>
                </a:solidFill>
              </a:rPr>
              <a:t>(kinetická, efektory, regulace konečným produktem, </a:t>
            </a:r>
            <a:r>
              <a:rPr lang="cs-CZ" dirty="0" err="1">
                <a:solidFill>
                  <a:schemeClr val="tx1"/>
                </a:solidFill>
              </a:rPr>
              <a:t>allosterie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kooperativita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Hillova</a:t>
            </a:r>
            <a:r>
              <a:rPr lang="cs-CZ" dirty="0">
                <a:solidFill>
                  <a:schemeClr val="tx1"/>
                </a:solidFill>
              </a:rPr>
              <a:t> rovnice). 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Molekulové </a:t>
            </a:r>
            <a:r>
              <a:rPr lang="cs-CZ" dirty="0">
                <a:solidFill>
                  <a:schemeClr val="tx1"/>
                </a:solidFill>
              </a:rPr>
              <a:t>základy hormonální regulace, hierarchie a struktura.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>
                <a:solidFill>
                  <a:schemeClr val="tx1"/>
                </a:solidFill>
              </a:rPr>
              <a:t>Asociovány s membránovým receptorem, vážou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Oddělí se podjednotka, hydrolýza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Asociace s efektorem (</a:t>
            </a:r>
            <a:r>
              <a:rPr lang="cs-CZ" dirty="0" err="1" smtClean="0">
                <a:solidFill>
                  <a:schemeClr val="tx1"/>
                </a:solidFill>
              </a:rPr>
              <a:t>adenylát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cyklázou</a:t>
            </a:r>
            <a:r>
              <a:rPr lang="cs-CZ" dirty="0" smtClean="0">
                <a:solidFill>
                  <a:schemeClr val="tx1"/>
                </a:solidFill>
              </a:rPr>
              <a:t>), tvorba </a:t>
            </a:r>
            <a:r>
              <a:rPr lang="cs-CZ" dirty="0" err="1" smtClean="0">
                <a:solidFill>
                  <a:schemeClr val="tx1"/>
                </a:solidFill>
              </a:rPr>
              <a:t>cAMP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185715" cy="39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Produkce </a:t>
            </a:r>
            <a:r>
              <a:rPr lang="cs-CZ" sz="2400" dirty="0" err="1" smtClean="0">
                <a:solidFill>
                  <a:schemeClr val="tx1"/>
                </a:solidFill>
              </a:rPr>
              <a:t>cAMP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7626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Úloha G-proteinů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Produkce inositol-</a:t>
            </a:r>
            <a:r>
              <a:rPr lang="cs-CZ" sz="2400" dirty="0" err="1" smtClean="0">
                <a:solidFill>
                  <a:schemeClr val="tx1"/>
                </a:solidFill>
              </a:rPr>
              <a:t>trisfosfátu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7626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11/26/2013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Regulace metabolismu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principy (Norbert </a:t>
            </a:r>
            <a:r>
              <a:rPr lang="cs-CZ" dirty="0" err="1">
                <a:solidFill>
                  <a:schemeClr val="tx1"/>
                </a:solidFill>
              </a:rPr>
              <a:t>Wiener</a:t>
            </a:r>
            <a:r>
              <a:rPr lang="cs-CZ" dirty="0">
                <a:solidFill>
                  <a:schemeClr val="tx1"/>
                </a:solidFill>
              </a:rPr>
              <a:t> – kybernetika)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příjem </a:t>
            </a:r>
            <a:r>
              <a:rPr lang="cs-CZ" sz="2000" dirty="0" smtClean="0">
                <a:solidFill>
                  <a:schemeClr val="tx1"/>
                </a:solidFill>
              </a:rPr>
              <a:t>signálu – úroveň, intenzita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vyhodnocení</a:t>
            </a:r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</a:t>
            </a:r>
            <a:r>
              <a:rPr lang="cs-CZ" sz="2000" dirty="0" smtClean="0">
                <a:solidFill>
                  <a:schemeClr val="tx1"/>
                </a:solidFill>
              </a:rPr>
              <a:t>dezva – rychlost a rozsah 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Úrovně regulace – rychlost a efektivita odezvy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Složitost, vzájemná propojenost, vyváženost – sítě +-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Regulace metabolismu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ea typeface="Times New Roman"/>
              </a:rPr>
              <a:t>Regulace na enzymové úrovni 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- rychlá odezva </a:t>
            </a:r>
            <a:endParaRPr lang="cs-CZ" dirty="0" smtClean="0">
              <a:solidFill>
                <a:srgbClr val="000000"/>
              </a:solidFill>
              <a:ea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  <a:ea typeface="Times New Roman"/>
              </a:rPr>
              <a:t>Změna rychlosti, aktivity x látkové množství </a:t>
            </a:r>
            <a:r>
              <a:rPr lang="cs-CZ" sz="1800" dirty="0" err="1" smtClean="0">
                <a:solidFill>
                  <a:srgbClr val="000000"/>
                </a:solidFill>
                <a:ea typeface="Times New Roman"/>
              </a:rPr>
              <a:t>konst</a:t>
            </a:r>
            <a:r>
              <a:rPr lang="cs-CZ" sz="18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cs-CZ" sz="1800" dirty="0">
              <a:ea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cs-CZ" dirty="0" err="1">
                <a:solidFill>
                  <a:srgbClr val="000000"/>
                </a:solidFill>
                <a:ea typeface="Times New Roman"/>
              </a:rPr>
              <a:t>Michaelisovskou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 kinetikou – </a:t>
            </a:r>
            <a:r>
              <a:rPr lang="cs-CZ" dirty="0" smtClean="0">
                <a:solidFill>
                  <a:srgbClr val="000000"/>
                </a:solidFill>
                <a:ea typeface="Times New Roman"/>
              </a:rPr>
              <a:t>rychlá odezva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sz="1800" dirty="0" err="1">
                <a:solidFill>
                  <a:srgbClr val="000000"/>
                </a:solidFill>
                <a:ea typeface="Times New Roman"/>
              </a:rPr>
              <a:t>hexokinasa</a:t>
            </a:r>
            <a:r>
              <a:rPr lang="cs-CZ" sz="1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1800" i="1" dirty="0">
                <a:solidFill>
                  <a:srgbClr val="000000"/>
                </a:solidFill>
                <a:ea typeface="Times New Roman"/>
              </a:rPr>
              <a:t>K</a:t>
            </a:r>
            <a:r>
              <a:rPr lang="cs-CZ" sz="1800" i="1" baseline="-25000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cs-CZ" sz="1800" dirty="0">
                <a:solidFill>
                  <a:srgbClr val="000000"/>
                </a:solidFill>
                <a:ea typeface="Times New Roman"/>
              </a:rPr>
              <a:t>  </a:t>
            </a:r>
            <a:r>
              <a:rPr lang="cs-CZ" sz="1800" dirty="0">
                <a:solidFill>
                  <a:srgbClr val="000000"/>
                </a:solidFill>
                <a:ea typeface="Times New Roman"/>
                <a:sym typeface="Symbol"/>
              </a:rPr>
              <a:t></a:t>
            </a:r>
            <a:r>
              <a:rPr lang="cs-CZ" sz="1800" dirty="0">
                <a:solidFill>
                  <a:srgbClr val="000000"/>
                </a:solidFill>
                <a:ea typeface="Times New Roman"/>
              </a:rPr>
              <a:t> 10</a:t>
            </a:r>
            <a:r>
              <a:rPr lang="cs-CZ" sz="1800" baseline="30000" dirty="0">
                <a:solidFill>
                  <a:srgbClr val="000000"/>
                </a:solidFill>
                <a:ea typeface="Times New Roman"/>
              </a:rPr>
              <a:t>-4 M</a:t>
            </a:r>
            <a:endParaRPr lang="cs-CZ" sz="1800" dirty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sz="1800" dirty="0" err="1" smtClean="0">
                <a:solidFill>
                  <a:srgbClr val="000000"/>
                </a:solidFill>
                <a:ea typeface="Times New Roman"/>
              </a:rPr>
              <a:t>glukokinasa</a:t>
            </a:r>
            <a:r>
              <a:rPr lang="cs-CZ" sz="1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1800" i="1" dirty="0">
                <a:solidFill>
                  <a:srgbClr val="000000"/>
                </a:solidFill>
                <a:ea typeface="Times New Roman"/>
              </a:rPr>
              <a:t>K</a:t>
            </a:r>
            <a:r>
              <a:rPr lang="cs-CZ" sz="1800" i="1" baseline="-25000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cs-CZ" sz="1800" i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1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cs-CZ" sz="1800" dirty="0">
                <a:solidFill>
                  <a:srgbClr val="000000"/>
                </a:solidFill>
                <a:ea typeface="Times New Roman"/>
                <a:sym typeface="Symbol"/>
              </a:rPr>
              <a:t></a:t>
            </a:r>
            <a:r>
              <a:rPr lang="cs-CZ" sz="1800" dirty="0">
                <a:solidFill>
                  <a:srgbClr val="000000"/>
                </a:solidFill>
                <a:ea typeface="Times New Roman"/>
              </a:rPr>
              <a:t> 10 </a:t>
            </a:r>
            <a:r>
              <a:rPr lang="cs-CZ" sz="1800" dirty="0" err="1">
                <a:solidFill>
                  <a:srgbClr val="000000"/>
                </a:solidFill>
                <a:ea typeface="Times New Roman"/>
              </a:rPr>
              <a:t>mM</a:t>
            </a:r>
            <a:r>
              <a:rPr lang="cs-CZ" sz="1800" dirty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Inhibicí </a:t>
            </a:r>
            <a:r>
              <a:rPr lang="cs-CZ" dirty="0" smtClean="0">
                <a:solidFill>
                  <a:srgbClr val="000000"/>
                </a:solidFill>
                <a:ea typeface="Times New Roman"/>
              </a:rPr>
              <a:t>či aktivací produktem 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Zpětnou vazbou - </a:t>
            </a:r>
            <a:r>
              <a:rPr lang="cs-CZ" dirty="0" err="1">
                <a:solidFill>
                  <a:srgbClr val="000000"/>
                </a:solidFill>
                <a:ea typeface="Times New Roman"/>
              </a:rPr>
              <a:t>allosterie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 negativní x pozitivní 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Řídícími enzymy v cyklech </a:t>
            </a:r>
            <a:endParaRPr lang="cs-CZ" sz="2000" dirty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sz="1800" dirty="0">
                <a:solidFill>
                  <a:srgbClr val="000000"/>
                </a:solidFill>
                <a:ea typeface="Times New Roman"/>
              </a:rPr>
              <a:t>citrátový cyklus - ICDH </a:t>
            </a:r>
          </a:p>
          <a:p>
            <a:pPr lvl="1">
              <a:buSzPts val="1000"/>
              <a:buFont typeface="Arial" pitchFamily="34" charset="0"/>
              <a:buChar char="•"/>
              <a:tabLst>
                <a:tab pos="914400" algn="l"/>
              </a:tabLst>
            </a:pPr>
            <a:r>
              <a:rPr lang="cs-CZ" sz="1800" dirty="0">
                <a:solidFill>
                  <a:srgbClr val="000000"/>
                </a:solidFill>
                <a:ea typeface="Times New Roman"/>
              </a:rPr>
              <a:t>glykolýza - PFK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cs-CZ" dirty="0">
                <a:solidFill>
                  <a:srgbClr val="000000"/>
                </a:solidFill>
                <a:ea typeface="Times New Roman"/>
              </a:rPr>
              <a:t>Kovalentní modifikací (</a:t>
            </a:r>
            <a:r>
              <a:rPr lang="cs-CZ" dirty="0" err="1">
                <a:solidFill>
                  <a:srgbClr val="000000"/>
                </a:solidFill>
                <a:ea typeface="Times New Roman"/>
              </a:rPr>
              <a:t>proteasy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cs-CZ" dirty="0" err="1">
                <a:solidFill>
                  <a:srgbClr val="000000"/>
                </a:solidFill>
                <a:ea typeface="Times New Roman"/>
              </a:rPr>
              <a:t>fosforylasa</a:t>
            </a:r>
            <a:r>
              <a:rPr lang="cs-CZ" dirty="0">
                <a:solidFill>
                  <a:srgbClr val="000000"/>
                </a:solidFill>
                <a:ea typeface="Times New Roman"/>
              </a:rPr>
              <a:t>)</a:t>
            </a:r>
            <a:r>
              <a:rPr lang="cs-CZ" b="1" dirty="0">
                <a:solidFill>
                  <a:srgbClr val="000000"/>
                </a:solidFill>
                <a:ea typeface="Times New Roman"/>
              </a:rPr>
              <a:t> </a:t>
            </a:r>
            <a:endParaRPr lang="cs-CZ" b="1" dirty="0" smtClean="0">
              <a:solidFill>
                <a:srgbClr val="000000"/>
              </a:solidFill>
              <a:ea typeface="Times New Roman"/>
            </a:endParaRPr>
          </a:p>
          <a:p>
            <a:pPr lvl="1"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1800" dirty="0" smtClean="0">
                <a:solidFill>
                  <a:srgbClr val="000000"/>
                </a:solidFill>
                <a:ea typeface="Times New Roman"/>
              </a:rPr>
              <a:t>pomalejší</a:t>
            </a:r>
            <a:endParaRPr lang="cs-CZ" sz="1800" dirty="0">
              <a:solidFill>
                <a:srgbClr val="000000"/>
              </a:solidFill>
              <a:ea typeface="Times New Roman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Regulace na enzymové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úrovni 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kinetická  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Regulace na enzymové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úrovni 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inhibice produktem – nejen termodynamicky </a:t>
            </a: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inhibice zpětnou vazbou (koncový produkt dráhy)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FFK</a:t>
            </a: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Inhibice </a:t>
            </a:r>
            <a:r>
              <a:rPr lang="cs-CZ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aminolevulinát</a:t>
            </a:r>
            <a:r>
              <a:rPr lang="cs-CZ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syntázy</a:t>
            </a:r>
            <a:r>
              <a:rPr lang="cs-CZ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hemem </a:t>
            </a:r>
            <a:endParaRPr lang="cs-CZ" sz="1800" dirty="0" smtClean="0"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64" y="2824611"/>
            <a:ext cx="6153334" cy="10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Regulace metabolismu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Regulace </a:t>
            </a: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na enzymové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úrovni 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aktivace produktem </a:t>
            </a:r>
            <a:endParaRPr lang="cs-CZ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Glutaminasa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Gln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+ H</a:t>
            </a:r>
            <a:r>
              <a:rPr lang="cs-CZ" sz="2000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O =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+ NH</a:t>
            </a:r>
            <a:r>
              <a:rPr lang="cs-CZ" sz="2000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  <a:p>
            <a:pPr lvl="1"/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Glu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NAc-Glu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kofaktor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CPS-I </a:t>
            </a:r>
          </a:p>
          <a:p>
            <a:pPr lvl="1"/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Zvýšení aktivity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synt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močoviny</a:t>
            </a: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Zahnutá šipka dolů 8"/>
          <p:cNvSpPr/>
          <p:nvPr/>
        </p:nvSpPr>
        <p:spPr>
          <a:xfrm>
            <a:off x="3995936" y="3356992"/>
            <a:ext cx="1080120" cy="365760"/>
          </a:xfrm>
          <a:prstGeom prst="curved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15423" y="35584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89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Regulace metabolismu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Změna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koncentrace enzymu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proteosyntesa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a -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lysa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Řízená </a:t>
            </a:r>
            <a:r>
              <a:rPr lang="cs-CZ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proteolysa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cs-CZ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ubikvitin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Regulace </a:t>
            </a: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na úrovni NK </a:t>
            </a:r>
            <a:endParaRPr lang="cs-CZ" sz="2000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67818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indukce a represe (JACOB MONOD (1961) operonový model)</a:t>
            </a:r>
            <a:endParaRPr lang="cs-CZ" sz="2000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678180" algn="l"/>
              </a:tabLst>
            </a:pP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pomalá odezva, větší kapacita </a:t>
            </a:r>
            <a:endParaRPr lang="cs-CZ" sz="2000" dirty="0"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Regulace metabolismu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Prostorové </a:t>
            </a:r>
            <a:r>
              <a:rPr lang="cs-CZ" b="1" dirty="0">
                <a:solidFill>
                  <a:srgbClr val="000000"/>
                </a:solidFill>
                <a:latin typeface="Times New Roman"/>
                <a:ea typeface="Times New Roman"/>
              </a:rPr>
              <a:t>uspořádání - </a:t>
            </a:r>
            <a:r>
              <a:rPr lang="cs-CZ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kompartmentace</a:t>
            </a:r>
            <a:endParaRPr lang="cs-CZ" sz="2000" dirty="0">
              <a:latin typeface="Times New Roman"/>
              <a:ea typeface="Times New Roman"/>
            </a:endParaRP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Kompartmentace –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eu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x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prokaryonti</a:t>
            </a: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2">
              <a:buSzPts val="1000"/>
              <a:buFont typeface="Symbol"/>
              <a:buChar char=""/>
              <a:tabLst>
                <a:tab pos="13716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mitochondrie (β-oxidace, citrátový cyklus, respirace) </a:t>
            </a:r>
          </a:p>
          <a:p>
            <a:pPr lvl="2">
              <a:buSzPts val="1000"/>
              <a:buFont typeface="Symbol"/>
              <a:buChar char=""/>
              <a:tabLst>
                <a:tab pos="13716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cytoplasma (</a:t>
            </a:r>
            <a:r>
              <a:rPr lang="cs-CZ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glykolysa</a:t>
            </a: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synthesa</a:t>
            </a: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 mastných kyselin) </a:t>
            </a: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>
                <a:solidFill>
                  <a:srgbClr val="000000"/>
                </a:solidFill>
                <a:latin typeface="Times New Roman"/>
                <a:ea typeface="Times New Roman"/>
              </a:rPr>
              <a:t>Transportní 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systémy</a:t>
            </a:r>
          </a:p>
          <a:p>
            <a:pPr lvl="1">
              <a:buSzPts val="1000"/>
              <a:buFont typeface="Symbol"/>
              <a:buChar char=""/>
              <a:tabLst>
                <a:tab pos="914400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Propojení </a:t>
            </a:r>
            <a:r>
              <a:rPr lang="cs-CZ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kompartmentů</a:t>
            </a:r>
            <a:r>
              <a:rPr lang="cs-CZ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(ornitinový cyklus, syntéza hemu)</a:t>
            </a:r>
            <a:endParaRPr lang="cs-CZ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364</TotalTime>
  <Words>539</Words>
  <Application>Microsoft Office PowerPoint</Application>
  <PresentationFormat>Předvádění na obrazovce (4:3)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Exekutivní</vt:lpstr>
      <vt:lpstr>Blends</vt:lpstr>
      <vt:lpstr>C4182 Biochemie</vt:lpstr>
      <vt:lpstr>Obsah</vt:lpstr>
      <vt:lpstr>Regulace metabolismu </vt:lpstr>
      <vt:lpstr>Regulace metabolismu </vt:lpstr>
      <vt:lpstr>Regulace metabolismu </vt:lpstr>
      <vt:lpstr>Regulace metabolismu </vt:lpstr>
      <vt:lpstr>Regulace metabolismu </vt:lpstr>
      <vt:lpstr>Regulace metabolismu </vt:lpstr>
      <vt:lpstr>Regulace metabolismu </vt:lpstr>
      <vt:lpstr>Regulace metabolismu</vt:lpstr>
      <vt:lpstr>Hormonální regulace</vt:lpstr>
      <vt:lpstr>Hierarchie hormonů</vt:lpstr>
      <vt:lpstr>Prezentace aplikace PowerPoint</vt:lpstr>
      <vt:lpstr>Prezentace aplikace PowerPoint</vt:lpstr>
      <vt:lpstr>Hormonální regulace</vt:lpstr>
      <vt:lpstr>Typy hormonů</vt:lpstr>
      <vt:lpstr>Hormonální regulace</vt:lpstr>
      <vt:lpstr>Hormonální regulace</vt:lpstr>
      <vt:lpstr>Hormonální regulace</vt:lpstr>
      <vt:lpstr>Úloha G-proteinů</vt:lpstr>
      <vt:lpstr>Úloha G-proteinů</vt:lpstr>
      <vt:lpstr>Úloha G-proteinů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47</cp:revision>
  <dcterms:created xsi:type="dcterms:W3CDTF">2012-05-21T09:08:24Z</dcterms:created>
  <dcterms:modified xsi:type="dcterms:W3CDTF">2013-11-26T06:22:46Z</dcterms:modified>
</cp:coreProperties>
</file>