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7" r:id="rId7"/>
    <p:sldId id="271" r:id="rId8"/>
    <p:sldId id="272" r:id="rId9"/>
    <p:sldId id="273" r:id="rId10"/>
    <p:sldId id="280" r:id="rId11"/>
    <p:sldId id="274" r:id="rId12"/>
    <p:sldId id="275" r:id="rId13"/>
    <p:sldId id="276" r:id="rId14"/>
    <p:sldId id="281" r:id="rId15"/>
    <p:sldId id="282" r:id="rId16"/>
    <p:sldId id="283" r:id="rId17"/>
    <p:sldId id="277" r:id="rId18"/>
    <p:sldId id="284" r:id="rId19"/>
    <p:sldId id="285" r:id="rId20"/>
    <p:sldId id="278" r:id="rId21"/>
    <p:sldId id="279" r:id="rId22"/>
    <p:sldId id="269" r:id="rId23"/>
    <p:sldId id="27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4" r:id="rId32"/>
    <p:sldId id="294" r:id="rId33"/>
    <p:sldId id="262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27b_Membránový transport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Chemicky </a:t>
            </a:r>
            <a:r>
              <a:rPr lang="cs-CZ" dirty="0">
                <a:solidFill>
                  <a:schemeClr val="tx1"/>
                </a:solidFill>
              </a:rPr>
              <a:t>řízené iontové kanálky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otevírání </a:t>
            </a:r>
            <a:r>
              <a:rPr lang="cs-CZ" dirty="0">
                <a:solidFill>
                  <a:schemeClr val="tx1"/>
                </a:solidFill>
              </a:rPr>
              <a:t>a uzavírání je dáno vazbou </a:t>
            </a:r>
            <a:r>
              <a:rPr lang="cs-CZ" dirty="0" smtClean="0">
                <a:solidFill>
                  <a:schemeClr val="tx1"/>
                </a:solidFill>
              </a:rPr>
              <a:t>ligandu, zde acetylcholinem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6" y="2276872"/>
            <a:ext cx="26384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8015"/>
            <a:ext cx="4457144" cy="17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1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bdoba </a:t>
            </a:r>
            <a:r>
              <a:rPr lang="cs-CZ" dirty="0">
                <a:solidFill>
                  <a:schemeClr val="tx1"/>
                </a:solidFill>
              </a:rPr>
              <a:t>kinetiky enzymů u zprostředkovaného </a:t>
            </a:r>
            <a:r>
              <a:rPr lang="cs-CZ" dirty="0" smtClean="0">
                <a:solidFill>
                  <a:schemeClr val="tx1"/>
                </a:solidFill>
              </a:rPr>
              <a:t>transportu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0576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65003"/>
            <a:ext cx="44577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Podstata usnadnění difuse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Analogie </a:t>
            </a:r>
            <a:r>
              <a:rPr lang="cs-CZ" sz="2200" dirty="0">
                <a:solidFill>
                  <a:schemeClr val="tx1"/>
                </a:solidFill>
              </a:rPr>
              <a:t>s aktivační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energií u </a:t>
            </a:r>
            <a:r>
              <a:rPr lang="cs-CZ" sz="2200" dirty="0">
                <a:solidFill>
                  <a:schemeClr val="tx1"/>
                </a:solidFill>
              </a:rPr>
              <a:t>chemických reakcí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>
                <a:solidFill>
                  <a:schemeClr val="tx1"/>
                </a:solidFill>
              </a:rPr>
              <a:t>jejím snížením působením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enzymů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20001" cy="50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5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Umělé kanálky a mobilní přenašeče (ionofory),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Přenos iontů je zprostředkován sloučeninami schopnými jejich vazby a transportu v membráně – typ mobilního přenašeče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2,4-dinitrofenol </a:t>
            </a:r>
            <a:r>
              <a:rPr lang="cs-CZ" sz="1600" dirty="0">
                <a:solidFill>
                  <a:schemeClr val="tx1"/>
                </a:solidFill>
              </a:rPr>
              <a:t>– přenos H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, působí jako rozpojovač (viz oxidační fosforylace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3950"/>
            <a:ext cx="28194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0364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4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Valinomycin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cs-CZ" sz="1800" dirty="0" smtClean="0">
                <a:solidFill>
                  <a:schemeClr val="tx1"/>
                </a:solidFill>
              </a:rPr>
              <a:t>Komplex s K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a volný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Depsipeptid</a:t>
            </a:r>
            <a:r>
              <a:rPr lang="cs-CZ" sz="1800" dirty="0">
                <a:solidFill>
                  <a:schemeClr val="tx1"/>
                </a:solidFill>
              </a:rPr>
              <a:t> (smíšený ester-amid) </a:t>
            </a:r>
            <a:r>
              <a:rPr lang="cs-CZ" sz="1800" dirty="0" err="1">
                <a:solidFill>
                  <a:schemeClr val="tx1"/>
                </a:solidFill>
              </a:rPr>
              <a:t>valinomycin</a:t>
            </a:r>
            <a:r>
              <a:rPr lang="cs-CZ" sz="1800" dirty="0">
                <a:solidFill>
                  <a:schemeClr val="tx1"/>
                </a:solidFill>
              </a:rPr>
              <a:t> – přenos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D- </a:t>
            </a:r>
            <a:r>
              <a:rPr lang="en-US" sz="1800" dirty="0" smtClean="0">
                <a:solidFill>
                  <a:schemeClr val="tx1"/>
                </a:solidFill>
              </a:rPr>
              <a:t>a L-</a:t>
            </a:r>
            <a:r>
              <a:rPr lang="en-US" sz="1800" dirty="0" err="1" smtClean="0">
                <a:solidFill>
                  <a:schemeClr val="tx1"/>
                </a:solidFill>
              </a:rPr>
              <a:t>valin</a:t>
            </a:r>
            <a:r>
              <a:rPr lang="en-US" sz="1800" dirty="0" smtClean="0">
                <a:solidFill>
                  <a:schemeClr val="tx1"/>
                </a:solidFill>
              </a:rPr>
              <a:t>, D-</a:t>
            </a:r>
            <a:r>
              <a:rPr lang="en-US" sz="1800" dirty="0" err="1" smtClean="0">
                <a:solidFill>
                  <a:schemeClr val="tx1"/>
                </a:solidFill>
              </a:rPr>
              <a:t>hydroxyvaler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 L-la</a:t>
            </a:r>
            <a:r>
              <a:rPr lang="cs-CZ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t</a:t>
            </a:r>
            <a:r>
              <a:rPr lang="cs-CZ" sz="1800" dirty="0" err="1" smtClean="0">
                <a:solidFill>
                  <a:schemeClr val="tx1"/>
                </a:solidFill>
              </a:rPr>
              <a:t>át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851429" cy="1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800350" cy="25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VALINOMYCIN </a:t>
            </a:r>
            <a:r>
              <a:rPr lang="cs-CZ" sz="1800" dirty="0">
                <a:solidFill>
                  <a:schemeClr val="tx1"/>
                </a:solidFill>
              </a:rPr>
              <a:t>– K</a:t>
            </a:r>
            <a:r>
              <a:rPr lang="cs-CZ" sz="1800" baseline="30000" dirty="0">
                <a:solidFill>
                  <a:schemeClr val="tx1"/>
                </a:solidFill>
              </a:rPr>
              <a:t>+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>
                <a:solidFill>
                  <a:schemeClr val="tx1"/>
                </a:solidFill>
              </a:rPr>
              <a:t>kavita molekuly </a:t>
            </a:r>
            <a:r>
              <a:rPr lang="cs-CZ" dirty="0" err="1">
                <a:solidFill>
                  <a:schemeClr val="tx1"/>
                </a:solidFill>
              </a:rPr>
              <a:t>valinomycinu</a:t>
            </a:r>
            <a:r>
              <a:rPr lang="cs-CZ" dirty="0">
                <a:solidFill>
                  <a:schemeClr val="tx1"/>
                </a:solidFill>
              </a:rPr>
              <a:t> odpovídá iontovému poloměru 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Podobnými vlastnostmi se vyznačují i tzv. „</a:t>
            </a:r>
            <a:r>
              <a:rPr lang="cs-CZ" dirty="0" err="1">
                <a:solidFill>
                  <a:schemeClr val="tx1"/>
                </a:solidFill>
              </a:rPr>
              <a:t>crown-etery</a:t>
            </a:r>
            <a:r>
              <a:rPr lang="cs-CZ" dirty="0">
                <a:solidFill>
                  <a:schemeClr val="tx1"/>
                </a:solidFill>
              </a:rPr>
              <a:t>“, kde velikost dutiny lze měnit počtem stavebních jednotek, </a:t>
            </a:r>
            <a:r>
              <a:rPr lang="cs-CZ" dirty="0" err="1">
                <a:solidFill>
                  <a:schemeClr val="tx1"/>
                </a:solidFill>
              </a:rPr>
              <a:t>cyklodextriny</a:t>
            </a:r>
            <a:r>
              <a:rPr lang="cs-CZ" dirty="0">
                <a:solidFill>
                  <a:schemeClr val="tx1"/>
                </a:solidFill>
              </a:rPr>
              <a:t> aj.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028572" cy="29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M</a:t>
            </a:r>
            <a:r>
              <a:rPr lang="cs-CZ" sz="4800" dirty="0" smtClean="0">
                <a:solidFill>
                  <a:schemeClr val="tx1"/>
                </a:solidFill>
              </a:rPr>
              <a:t>odely transportních systémů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Gramicidin – peptid – kanál přes membránu	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Struktura gramicidinu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Netvoří </a:t>
            </a:r>
            <a:r>
              <a:rPr lang="cs-CZ" sz="1800" dirty="0">
                <a:solidFill>
                  <a:schemeClr val="tx1"/>
                </a:solidFill>
              </a:rPr>
              <a:t>α-helix (obsahuje D- i </a:t>
            </a:r>
            <a:r>
              <a:rPr lang="cs-CZ" sz="1800" dirty="0" smtClean="0">
                <a:solidFill>
                  <a:schemeClr val="tx1"/>
                </a:solidFill>
              </a:rPr>
              <a:t>L-aminokyseliny)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Helix </a:t>
            </a:r>
            <a:r>
              <a:rPr lang="cs-CZ" sz="1800" dirty="0">
                <a:solidFill>
                  <a:schemeClr val="tx1"/>
                </a:solidFill>
              </a:rPr>
              <a:t>o 6,3 AK </a:t>
            </a:r>
            <a:r>
              <a:rPr lang="cs-CZ" sz="1800" dirty="0" smtClean="0">
                <a:solidFill>
                  <a:schemeClr val="tx1"/>
                </a:solidFill>
              </a:rPr>
              <a:t>zbytcích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připomíná </a:t>
            </a:r>
            <a:r>
              <a:rPr lang="cs-CZ" sz="1800" dirty="0">
                <a:solidFill>
                  <a:schemeClr val="tx1"/>
                </a:solidFill>
              </a:rPr>
              <a:t>β-skládaný </a:t>
            </a:r>
            <a:r>
              <a:rPr lang="cs-CZ" sz="1800" dirty="0" smtClean="0">
                <a:solidFill>
                  <a:schemeClr val="tx1"/>
                </a:solidFill>
              </a:rPr>
              <a:t>list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označovaný </a:t>
            </a:r>
            <a:r>
              <a:rPr lang="cs-CZ" sz="1800" dirty="0">
                <a:solidFill>
                  <a:schemeClr val="tx1"/>
                </a:solidFill>
              </a:rPr>
              <a:t>jako </a:t>
            </a:r>
            <a:r>
              <a:rPr lang="cs-CZ" sz="1800" dirty="0" smtClean="0">
                <a:solidFill>
                  <a:schemeClr val="tx1"/>
                </a:solidFill>
              </a:rPr>
              <a:t>β-helix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2 helixy pro překlenutí membrány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Podobné </a:t>
            </a:r>
            <a:r>
              <a:rPr lang="cs-CZ" sz="2000" dirty="0">
                <a:solidFill>
                  <a:schemeClr val="tx1"/>
                </a:solidFill>
              </a:rPr>
              <a:t>kanálky v membráně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tvoří </a:t>
            </a:r>
            <a:r>
              <a:rPr lang="cs-CZ" sz="2000" dirty="0">
                <a:solidFill>
                  <a:schemeClr val="tx1"/>
                </a:solidFill>
              </a:rPr>
              <a:t>bílkovina </a:t>
            </a:r>
            <a:r>
              <a:rPr lang="cs-CZ" sz="2000" dirty="0" err="1">
                <a:solidFill>
                  <a:schemeClr val="tx1"/>
                </a:solidFill>
              </a:rPr>
              <a:t>mellitin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obsažená </a:t>
            </a:r>
            <a:r>
              <a:rPr lang="cs-CZ" sz="2000" dirty="0">
                <a:solidFill>
                  <a:schemeClr val="tx1"/>
                </a:solidFill>
              </a:rPr>
              <a:t>ve včelím jedu.</a:t>
            </a:r>
            <a:r>
              <a:rPr lang="cs-CZ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5" y="2060848"/>
            <a:ext cx="1411428" cy="42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9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Pasivní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proti gradientu - energie vlastního potenciálu látky – difuse (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Fick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  <a:latin typeface="Arial"/>
                <a:ea typeface="Times New Roman"/>
              </a:rPr>
              <a:t>Aktivní transport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po gradientu - energie dodávána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zvenčí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primární 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- spřaženou chemickou reakcí (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ATPasa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cs-CZ" sz="1900" dirty="0" err="1">
                <a:solidFill>
                  <a:schemeClr val="tx1"/>
                </a:solidFill>
                <a:latin typeface="Arial"/>
                <a:ea typeface="Times New Roman"/>
              </a:rPr>
              <a:t>oxidoredukce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>
              <a:buFont typeface="Times New Roman"/>
              <a:buChar char="-"/>
              <a:tabLst>
                <a:tab pos="685800" algn="l"/>
              </a:tabLst>
            </a:pPr>
            <a:r>
              <a:rPr lang="cs-CZ" sz="1900" b="1" dirty="0">
                <a:solidFill>
                  <a:schemeClr val="tx1"/>
                </a:solidFill>
                <a:latin typeface="Arial"/>
                <a:ea typeface="Times New Roman"/>
              </a:rPr>
              <a:t>sekundární</a:t>
            </a:r>
            <a:r>
              <a:rPr lang="cs-CZ" sz="1900" dirty="0">
                <a:solidFill>
                  <a:schemeClr val="tx1"/>
                </a:solidFill>
                <a:latin typeface="Arial"/>
                <a:ea typeface="Times New Roman"/>
              </a:rPr>
              <a:t> - spřaženým exergonickým transportem jiné látky</a:t>
            </a:r>
            <a:endParaRPr lang="cs-CZ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Chemický potenciál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RT.ln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+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</a:t>
            </a:r>
            <a:r>
              <a:rPr lang="cs-CZ" baseline="-25000" dirty="0" smtClean="0">
                <a:solidFill>
                  <a:schemeClr val="tx1"/>
                </a:solidFill>
                <a:latin typeface="Arial"/>
                <a:ea typeface="Times New Roman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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  pro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přenos 1 molu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Elektrický potenciál –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sym typeface="Symbol"/>
              </a:rPr>
              <a:t>        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= (RT/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	- pro daný ion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Elektrochemický potenciál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	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G = RT .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ln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(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2</a:t>
            </a:r>
            <a:r>
              <a:rPr lang="cs-CZ" i="1" dirty="0">
                <a:solidFill>
                  <a:schemeClr val="tx1"/>
                </a:solidFill>
                <a:latin typeface="Arial"/>
                <a:ea typeface="Times New Roman"/>
              </a:rPr>
              <a:t>/c</a:t>
            </a:r>
            <a:r>
              <a:rPr lang="cs-CZ" i="1" baseline="-25000" dirty="0">
                <a:solidFill>
                  <a:schemeClr val="tx1"/>
                </a:solidFill>
                <a:latin typeface="Arial"/>
                <a:ea typeface="Times New Roman"/>
              </a:rPr>
              <a:t>1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) + </a:t>
            </a:r>
            <a:r>
              <a:rPr lang="cs-CZ" dirty="0" err="1">
                <a:solidFill>
                  <a:schemeClr val="tx1"/>
                </a:solidFill>
                <a:latin typeface="Arial"/>
                <a:ea typeface="Times New Roman"/>
              </a:rPr>
              <a:t>nF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  <a:cs typeface="Arial"/>
                <a:sym typeface="Symbol"/>
              </a:rPr>
              <a:t></a:t>
            </a:r>
            <a:r>
              <a:rPr lang="cs-CZ" dirty="0">
                <a:solidFill>
                  <a:schemeClr val="tx1"/>
                </a:solidFill>
                <a:latin typeface="Arial"/>
                <a:ea typeface="Times New Roman"/>
              </a:rPr>
              <a:t> - pro všechny ionty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AKTIVNÍ TRANSPORT - PRIMÁRNÍ A SEKUNDÁRNÍ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</a:t>
            </a:r>
            <a:r>
              <a:rPr lang="cs-CZ" baseline="30000" dirty="0" err="1">
                <a:solidFill>
                  <a:schemeClr val="tx1"/>
                </a:solidFill>
              </a:rPr>
              <a:t>+</a:t>
            </a:r>
            <a:r>
              <a:rPr lang="cs-CZ" dirty="0" err="1">
                <a:solidFill>
                  <a:schemeClr val="tx1"/>
                </a:solidFill>
              </a:rPr>
              <a:t>,K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ATPáza</a:t>
            </a:r>
            <a:r>
              <a:rPr lang="cs-CZ" dirty="0">
                <a:solidFill>
                  <a:schemeClr val="tx1"/>
                </a:solidFill>
              </a:rPr>
              <a:t> a přenašeč </a:t>
            </a:r>
            <a:r>
              <a:rPr lang="cs-CZ" dirty="0" err="1">
                <a:solidFill>
                  <a:schemeClr val="tx1"/>
                </a:solidFill>
              </a:rPr>
              <a:t>glukozy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symportem</a:t>
            </a:r>
            <a:r>
              <a:rPr lang="cs-CZ" dirty="0">
                <a:solidFill>
                  <a:schemeClr val="tx1"/>
                </a:solidFill>
              </a:rPr>
              <a:t> s Na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6"/>
            <a:ext cx="6160001" cy="28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6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Energetika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6544"/>
          </a:xfrm>
        </p:spPr>
        <p:txBody>
          <a:bodyPr>
            <a:normAutofit fontScale="92500"/>
          </a:bodyPr>
          <a:lstStyle/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/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Příklad </a:t>
            </a:r>
            <a:r>
              <a:rPr lang="cs-CZ" sz="1600" dirty="0">
                <a:solidFill>
                  <a:schemeClr val="tx1"/>
                </a:solidFill>
              </a:rPr>
              <a:t>energetických poměrů na membráně při transportu Na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a K</a:t>
            </a:r>
            <a:r>
              <a:rPr lang="cs-CZ" sz="1600" baseline="30000" dirty="0">
                <a:solidFill>
                  <a:schemeClr val="tx1"/>
                </a:solidFill>
              </a:rPr>
              <a:t>+</a:t>
            </a:r>
            <a:r>
              <a:rPr lang="cs-CZ" sz="1600" dirty="0">
                <a:solidFill>
                  <a:schemeClr val="tx1"/>
                </a:solidFill>
              </a:rPr>
              <a:t> poháněného ATP. Výpočte lze zjistit vztah mezi velikostí membránového potenciálu a potřebnou energií pro transport. 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340768"/>
            <a:ext cx="4186667" cy="4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Membránový </a:t>
            </a:r>
            <a:r>
              <a:rPr lang="cs-CZ" dirty="0">
                <a:solidFill>
                  <a:schemeClr val="tx1"/>
                </a:solidFill>
              </a:rPr>
              <a:t>transport, usnadněná difuze, aktivní transport, </a:t>
            </a:r>
            <a:r>
              <a:rPr lang="cs-CZ" dirty="0" smtClean="0">
                <a:solidFill>
                  <a:schemeClr val="tx1"/>
                </a:solidFill>
              </a:rPr>
              <a:t>mobilní přenašeče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iontové </a:t>
            </a:r>
            <a:r>
              <a:rPr lang="cs-CZ" dirty="0" smtClean="0">
                <a:solidFill>
                  <a:schemeClr val="tx1"/>
                </a:solidFill>
              </a:rPr>
              <a:t>kanály.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antiport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Fúze </a:t>
            </a:r>
            <a:r>
              <a:rPr lang="cs-CZ" dirty="0" smtClean="0">
                <a:solidFill>
                  <a:schemeClr val="tx1"/>
                </a:solidFill>
              </a:rPr>
              <a:t>membrán.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Významné transportní systémy</a:t>
            </a:r>
            <a:r>
              <a:rPr lang="cs-CZ" dirty="0">
                <a:solidFill>
                  <a:schemeClr val="tx1"/>
                </a:solidFill>
              </a:rPr>
              <a:t>. Transport aminokyselin, cukrů a iontů.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a funkce K-Na-</a:t>
            </a:r>
            <a:r>
              <a:rPr lang="cs-CZ" dirty="0" err="1">
                <a:solidFill>
                  <a:schemeClr val="tx1"/>
                </a:solidFill>
              </a:rPr>
              <a:t>ATPasy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glukosový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přenašeč, </a:t>
            </a:r>
            <a:r>
              <a:rPr lang="cs-CZ" dirty="0" smtClean="0">
                <a:solidFill>
                  <a:schemeClr val="tx1"/>
                </a:solidFill>
              </a:rPr>
              <a:t>mitochondriální transport.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Způsoby </a:t>
            </a:r>
            <a:r>
              <a:rPr lang="cs-CZ" dirty="0">
                <a:solidFill>
                  <a:schemeClr val="tx1"/>
                </a:solidFill>
              </a:rPr>
              <a:t>transportu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UNIPORT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jen </a:t>
            </a:r>
            <a:r>
              <a:rPr lang="cs-CZ" dirty="0">
                <a:solidFill>
                  <a:schemeClr val="tx1"/>
                </a:solidFill>
              </a:rPr>
              <a:t>u pasivního nebo primárního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KOTRANSPORT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současný </a:t>
            </a:r>
            <a:r>
              <a:rPr lang="cs-CZ" dirty="0">
                <a:solidFill>
                  <a:schemeClr val="tx1"/>
                </a:solidFill>
              </a:rPr>
              <a:t>transport - vždy u sekundárního, může být i u </a:t>
            </a:r>
            <a:r>
              <a:rPr lang="cs-CZ" dirty="0" smtClean="0">
                <a:solidFill>
                  <a:schemeClr val="tx1"/>
                </a:solidFill>
              </a:rPr>
              <a:t>primárního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antiport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Neelektrogenní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elektrogenní</a:t>
            </a:r>
            <a:r>
              <a:rPr lang="cs-CZ" dirty="0">
                <a:solidFill>
                  <a:schemeClr val="tx1"/>
                </a:solidFill>
              </a:rPr>
              <a:t> transport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628572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7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přenosu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Přehled a srovnání různých typů a způsobů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76375"/>
            <a:ext cx="45815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Souhrnný přehled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62857" cy="46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FÚZE </a:t>
            </a:r>
            <a:r>
              <a:rPr lang="cs-CZ" dirty="0" smtClean="0">
                <a:solidFill>
                  <a:schemeClr val="tx1"/>
                </a:solidFill>
              </a:rPr>
              <a:t>MEMBRÁN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Splynutí bimolekulárních </a:t>
            </a:r>
            <a:r>
              <a:rPr lang="cs-CZ" dirty="0" err="1">
                <a:solidFill>
                  <a:schemeClr val="tx1"/>
                </a:solidFill>
              </a:rPr>
              <a:t>fosfolipidových</a:t>
            </a:r>
            <a:r>
              <a:rPr lang="cs-CZ" dirty="0">
                <a:solidFill>
                  <a:schemeClr val="tx1"/>
                </a:solidFill>
              </a:rPr>
              <a:t> vrstev – překážka – odpor hydratace, náboje apod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Fúzogenní</a:t>
            </a:r>
            <a:r>
              <a:rPr lang="cs-CZ" dirty="0">
                <a:solidFill>
                  <a:schemeClr val="tx1"/>
                </a:solidFill>
              </a:rPr>
              <a:t> faktory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bílkoviny (</a:t>
            </a:r>
            <a:r>
              <a:rPr lang="cs-CZ" dirty="0" err="1" smtClean="0">
                <a:solidFill>
                  <a:schemeClr val="tx1"/>
                </a:solidFill>
              </a:rPr>
              <a:t>klatrin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– kaskády reakcí – nakonec </a:t>
            </a:r>
            <a:r>
              <a:rPr lang="cs-CZ" dirty="0" smtClean="0">
                <a:solidFill>
                  <a:schemeClr val="tx1"/>
                </a:solidFill>
              </a:rPr>
              <a:t>fúze – viz synapse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umělé – </a:t>
            </a:r>
            <a:r>
              <a:rPr lang="cs-CZ" dirty="0" err="1">
                <a:solidFill>
                  <a:schemeClr val="tx1"/>
                </a:solidFill>
              </a:rPr>
              <a:t>polyetylenglykol</a:t>
            </a:r>
            <a:r>
              <a:rPr lang="cs-CZ" dirty="0">
                <a:solidFill>
                  <a:schemeClr val="tx1"/>
                </a:solidFill>
              </a:rPr>
              <a:t> (odnímání vody)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model – fúze ok tuku na hladině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49" y="4057038"/>
            <a:ext cx="2203809" cy="14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7" y="4057037"/>
            <a:ext cx="2154286" cy="14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3" y="4057038"/>
            <a:ext cx="2216191" cy="14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" y="4019892"/>
            <a:ext cx="2166667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endocytozy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2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Fúze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membránových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veziklů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2" y="1412776"/>
            <a:ext cx="2651429" cy="53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Na-K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Generuje membránový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Postupné kroky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Konformační změny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3" y="1340768"/>
            <a:ext cx="3334286" cy="53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Využití gradientu iontů pro sekundární transport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NaK</a:t>
            </a:r>
            <a:r>
              <a:rPr lang="cs-CZ" dirty="0" smtClean="0">
                <a:solidFill>
                  <a:schemeClr val="tx1"/>
                </a:solidFill>
              </a:rPr>
              <a:t> pumpa a </a:t>
            </a:r>
            <a:r>
              <a:rPr lang="cs-CZ" dirty="0" err="1" smtClean="0">
                <a:solidFill>
                  <a:schemeClr val="tx1"/>
                </a:solidFill>
              </a:rPr>
              <a:t>symport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847975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554286" cy="40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Energetika </a:t>
            </a:r>
            <a:r>
              <a:rPr lang="cs-CZ" dirty="0" err="1" smtClean="0">
                <a:solidFill>
                  <a:schemeClr val="tx1"/>
                </a:solidFill>
              </a:rPr>
              <a:t>symportu</a:t>
            </a:r>
            <a:r>
              <a:rPr lang="cs-CZ" dirty="0" smtClean="0">
                <a:solidFill>
                  <a:schemeClr val="tx1"/>
                </a:solidFill>
              </a:rPr>
              <a:t> Na-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8" y="1596153"/>
            <a:ext cx="4152382" cy="39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Usnadněná difuse 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vliv insulinu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403810" cy="40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Membránový transport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Membrána </a:t>
            </a:r>
            <a:r>
              <a:rPr lang="cs-CZ" dirty="0">
                <a:solidFill>
                  <a:schemeClr val="tx1"/>
                </a:solidFill>
              </a:rPr>
              <a:t>jako </a:t>
            </a:r>
            <a:r>
              <a:rPr lang="cs-CZ" dirty="0" smtClean="0">
                <a:solidFill>
                  <a:schemeClr val="tx1"/>
                </a:solidFill>
              </a:rPr>
              <a:t>přepážka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Kompartmentace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Struktura buněk – organely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Významný </a:t>
            </a:r>
            <a:r>
              <a:rPr lang="cs-CZ" dirty="0">
                <a:solidFill>
                  <a:schemeClr val="tx1"/>
                </a:solidFill>
              </a:rPr>
              <a:t>regulační </a:t>
            </a:r>
            <a:r>
              <a:rPr lang="cs-CZ" dirty="0" smtClean="0">
                <a:solidFill>
                  <a:schemeClr val="tx1"/>
                </a:solidFill>
              </a:rPr>
              <a:t>princip – oddělení procesů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Komunikace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materiálu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informace </a:t>
            </a:r>
            <a:r>
              <a:rPr lang="cs-CZ" dirty="0">
                <a:solidFill>
                  <a:schemeClr val="tx1"/>
                </a:solidFill>
              </a:rPr>
              <a:t>a signálů </a:t>
            </a:r>
            <a:r>
              <a:rPr lang="cs-CZ" dirty="0" smtClean="0">
                <a:solidFill>
                  <a:schemeClr val="tx1"/>
                </a:solidFill>
              </a:rPr>
              <a:t>–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Receptory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Enzymové systémy v 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Organizované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Vektoriální</a:t>
            </a:r>
            <a:r>
              <a:rPr lang="cs-CZ" dirty="0" smtClean="0">
                <a:solidFill>
                  <a:schemeClr val="tx1"/>
                </a:solidFill>
              </a:rPr>
              <a:t> procesy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Významné transportní systémy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 err="1" smtClean="0">
                <a:solidFill>
                  <a:schemeClr val="tx1"/>
                </a:solidFill>
              </a:rPr>
              <a:t>HCl</a:t>
            </a:r>
            <a:r>
              <a:rPr lang="cs-CZ" dirty="0" smtClean="0">
                <a:solidFill>
                  <a:schemeClr val="tx1"/>
                </a:solidFill>
              </a:rPr>
              <a:t> do žaludku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97143" cy="3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Výměna ATP-ADP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dalších – di- a </a:t>
            </a:r>
            <a:r>
              <a:rPr lang="cs-CZ" dirty="0" err="1" smtClean="0">
                <a:solidFill>
                  <a:schemeClr val="tx1"/>
                </a:solidFill>
              </a:rPr>
              <a:t>trikarboxyláty</a:t>
            </a:r>
            <a:r>
              <a:rPr lang="cs-CZ" dirty="0" smtClean="0">
                <a:solidFill>
                  <a:schemeClr val="tx1"/>
                </a:solidFill>
              </a:rPr>
              <a:t>, AK, citrát – jinde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645714" cy="38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Mitochondriální transport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Přenos citrátu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 </a:t>
            </a:r>
            <a:r>
              <a:rPr lang="cs-CZ" dirty="0" err="1" smtClean="0">
                <a:solidFill>
                  <a:schemeClr val="tx1"/>
                </a:solidFill>
              </a:rPr>
              <a:t>AcCoA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91333"/>
            <a:ext cx="3846667" cy="5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roblém </a:t>
            </a:r>
            <a:r>
              <a:rPr lang="cs-CZ" dirty="0">
                <a:solidFill>
                  <a:schemeClr val="tx1"/>
                </a:solidFill>
              </a:rPr>
              <a:t>oxidace </a:t>
            </a:r>
            <a:r>
              <a:rPr lang="cs-CZ" dirty="0" err="1">
                <a:solidFill>
                  <a:schemeClr val="tx1"/>
                </a:solidFill>
              </a:rPr>
              <a:t>cytosolického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NADH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Glycerolfosfátový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(FADH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místo NADH) – rychlost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Létací svaly hmyzu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977143" cy="30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00969"/>
            <a:ext cx="3691429" cy="37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Oxidoredukční</a:t>
            </a:r>
            <a:r>
              <a:rPr lang="cs-CZ" dirty="0">
                <a:solidFill>
                  <a:schemeClr val="tx1"/>
                </a:solidFill>
              </a:rPr>
              <a:t> člunky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Malát-</a:t>
            </a:r>
            <a:r>
              <a:rPr lang="cs-CZ" dirty="0" err="1" smtClean="0">
                <a:solidFill>
                  <a:schemeClr val="tx1"/>
                </a:solidFill>
              </a:rPr>
              <a:t>Aspartátový</a:t>
            </a:r>
            <a:r>
              <a:rPr lang="cs-CZ" dirty="0" smtClean="0">
                <a:solidFill>
                  <a:schemeClr val="tx1"/>
                </a:solidFill>
              </a:rPr>
              <a:t> člunek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645714" cy="32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18095" cy="59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B0F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B0F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Klasifikace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Stránka materiálová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prostupnosti – polarita a velikost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Stránka energetická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Otázka gradientů koncentrací a náboje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Speciální hlediska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</a:t>
            </a:r>
            <a:r>
              <a:rPr lang="cs-CZ" dirty="0" smtClean="0">
                <a:solidFill>
                  <a:schemeClr val="tx1"/>
                </a:solidFill>
              </a:rPr>
              <a:t>transportů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536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Volně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Plyny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nenabité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Zprostředkovaně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nenabité polární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Nabité polární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Různé typy přenosu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21905" cy="44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M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ateriální hlediska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Volný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difuse </a:t>
            </a:r>
            <a:r>
              <a:rPr lang="cs-CZ" dirty="0">
                <a:solidFill>
                  <a:schemeClr val="tx1"/>
                </a:solidFill>
              </a:rPr>
              <a:t>přes membránovou strukturu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malé </a:t>
            </a:r>
            <a:r>
              <a:rPr lang="cs-CZ" dirty="0">
                <a:solidFill>
                  <a:schemeClr val="tx1"/>
                </a:solidFill>
              </a:rPr>
              <a:t>nepolární molekuly (plyny)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Zprostředkovaný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usnadněná </a:t>
            </a:r>
            <a:r>
              <a:rPr lang="cs-CZ" dirty="0">
                <a:solidFill>
                  <a:schemeClr val="tx1"/>
                </a:solidFill>
              </a:rPr>
              <a:t>difuse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transport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</a:t>
            </a:r>
            <a:r>
              <a:rPr lang="cs-CZ" dirty="0">
                <a:solidFill>
                  <a:schemeClr val="tx1"/>
                </a:solidFill>
              </a:rPr>
              <a:t>transportní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membránová bílkovina (komplex)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Typy zprostředkovaného transportu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mobilní </a:t>
            </a:r>
            <a:r>
              <a:rPr lang="cs-CZ" dirty="0">
                <a:solidFill>
                  <a:schemeClr val="tx1"/>
                </a:solidFill>
              </a:rPr>
              <a:t>přenašeč  - změna konformace otevírá vazná místa střídavě na jednu a druhou </a:t>
            </a:r>
            <a:r>
              <a:rPr lang="cs-CZ" dirty="0" smtClean="0">
                <a:solidFill>
                  <a:schemeClr val="tx1"/>
                </a:solidFill>
              </a:rPr>
              <a:t>stranu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kanál </a:t>
            </a:r>
            <a:r>
              <a:rPr lang="cs-CZ" dirty="0">
                <a:solidFill>
                  <a:schemeClr val="tx1"/>
                </a:solidFill>
              </a:rPr>
              <a:t>(iontový) – oboustranně buď uzavřen nebo otevřen – řízeno chemicky (vazba ligandů) nebo potenciálově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SCHEMA PROSTÉ A USNADNĚNÉ DIFUSE – kanálek a mobilní přenašeč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96" y="2924944"/>
            <a:ext cx="59721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USNADNĚNÁ DIFUSE GLUKOSY </a:t>
            </a:r>
            <a:endParaRPr lang="cs-CZ" b="1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zprostředkovaná </a:t>
            </a:r>
            <a:r>
              <a:rPr lang="cs-CZ" b="1" dirty="0">
                <a:solidFill>
                  <a:schemeClr val="tx1"/>
                </a:solidFill>
              </a:rPr>
              <a:t>mobilním přenašečem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07" y="2564904"/>
            <a:ext cx="43243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4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transportu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Iontové </a:t>
            </a:r>
            <a:r>
              <a:rPr lang="cs-CZ" b="1" i="1" dirty="0" smtClean="0">
                <a:solidFill>
                  <a:schemeClr val="tx1"/>
                </a:solidFill>
              </a:rPr>
              <a:t>kanálky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Řízené chemicky, potenciálově, tlakem, kombinací</a:t>
            </a: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Potenciálem </a:t>
            </a:r>
            <a:r>
              <a:rPr lang="cs-CZ" dirty="0">
                <a:solidFill>
                  <a:schemeClr val="tx1"/>
                </a:solidFill>
              </a:rPr>
              <a:t>řízené iontové kanálky - otevírání a </a:t>
            </a:r>
            <a:r>
              <a:rPr lang="cs-CZ" dirty="0" smtClean="0">
                <a:solidFill>
                  <a:schemeClr val="tx1"/>
                </a:solidFill>
              </a:rPr>
              <a:t>uzavírání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660953" cy="24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4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179</TotalTime>
  <Words>738</Words>
  <Application>Microsoft Office PowerPoint</Application>
  <PresentationFormat>Předvádění na obrazovce (4:3)</PresentationFormat>
  <Paragraphs>439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Exekutivní</vt:lpstr>
      <vt:lpstr>C4182 Biochemie</vt:lpstr>
      <vt:lpstr>Obsah</vt:lpstr>
      <vt:lpstr>Membránový transport</vt:lpstr>
      <vt:lpstr>Klasifikace </vt:lpstr>
      <vt:lpstr>Typy transportů</vt:lpstr>
      <vt:lpstr>Materiální hlediska</vt:lpstr>
      <vt:lpstr>Typy transportu</vt:lpstr>
      <vt:lpstr>Typy transportu</vt:lpstr>
      <vt:lpstr>Typy transportu</vt:lpstr>
      <vt:lpstr>Typy transportu</vt:lpstr>
      <vt:lpstr>Kinetika transportu</vt:lpstr>
      <vt:lpstr>Podstata usnadnění difuse</vt:lpstr>
      <vt:lpstr>Modely transportních systémů</vt:lpstr>
      <vt:lpstr>Modely transportních systémů</vt:lpstr>
      <vt:lpstr>Modely transportních systémů</vt:lpstr>
      <vt:lpstr>Modely transportních systémů</vt:lpstr>
      <vt:lpstr>Energetika transportu</vt:lpstr>
      <vt:lpstr>Energetika transportu</vt:lpstr>
      <vt:lpstr>Energetika transportu</vt:lpstr>
      <vt:lpstr>Způsoby transportu</vt:lpstr>
      <vt:lpstr>Typy přenosu</vt:lpstr>
      <vt:lpstr>Souhrnný přehled</vt:lpstr>
      <vt:lpstr>Fúze membrán</vt:lpstr>
      <vt:lpstr>Fúze membrán</vt:lpstr>
      <vt:lpstr>Fúze membrán</vt:lpstr>
      <vt:lpstr>Významné transportní systémy</vt:lpstr>
      <vt:lpstr>Významné transportní systémy</vt:lpstr>
      <vt:lpstr>Významné transportní systémy</vt:lpstr>
      <vt:lpstr>Významné transportní systémy</vt:lpstr>
      <vt:lpstr>Významné transportní systémy</vt:lpstr>
      <vt:lpstr>Mitochondriální transport</vt:lpstr>
      <vt:lpstr>Mitochondriální transport</vt:lpstr>
      <vt:lpstr>Oxidoredukční člunky</vt:lpstr>
      <vt:lpstr>Oxidoredukční člunky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49</cp:revision>
  <dcterms:created xsi:type="dcterms:W3CDTF">2012-05-21T09:08:24Z</dcterms:created>
  <dcterms:modified xsi:type="dcterms:W3CDTF">2013-11-26T06:27:34Z</dcterms:modified>
</cp:coreProperties>
</file>