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57" r:id="rId4"/>
    <p:sldId id="258" r:id="rId5"/>
    <p:sldId id="259" r:id="rId6"/>
    <p:sldId id="266" r:id="rId7"/>
    <p:sldId id="265" r:id="rId8"/>
    <p:sldId id="260" r:id="rId9"/>
    <p:sldId id="261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4615" autoAdjust="0"/>
  </p:normalViewPr>
  <p:slideViewPr>
    <p:cSldViewPr snapToGrid="0">
      <p:cViewPr varScale="1">
        <p:scale>
          <a:sx n="70" d="100"/>
          <a:sy n="70" d="100"/>
        </p:scale>
        <p:origin x="10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300C1-EB19-49EF-89C9-E73BF858CB5B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003E3-8844-4942-929F-44848EA5F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46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 svojí diplomové práci budu volně navazovat</a:t>
            </a:r>
            <a:r>
              <a:rPr lang="cs-CZ" baseline="0" dirty="0"/>
              <a:t> na svoji bakalářskou práci ve které jsem se věnoval hladinám </a:t>
            </a:r>
            <a:r>
              <a:rPr lang="cs-CZ" baseline="0" dirty="0" err="1"/>
              <a:t>isoflavonů</a:t>
            </a:r>
            <a:r>
              <a:rPr lang="cs-CZ" baseline="0" dirty="0"/>
              <a:t> </a:t>
            </a:r>
            <a:r>
              <a:rPr lang="cs-CZ" baseline="0"/>
              <a:t>v jogurtech.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6173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258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tomto</a:t>
            </a:r>
            <a:r>
              <a:rPr lang="cs-CZ" baseline="0" dirty="0"/>
              <a:t> snímku můžeme vidět základní informace o </a:t>
            </a:r>
            <a:r>
              <a:rPr lang="cs-CZ" baseline="0" dirty="0" err="1"/>
              <a:t>fytoestroegenech</a:t>
            </a:r>
            <a:r>
              <a:rPr lang="cs-CZ" baseline="0" dirty="0"/>
              <a:t>, což jsou látky rostlinného původu, které v rostlině působí jako ochranné látky vůči škůdcům ale i proti UV záření. Svému názvu také vděčí jejich podobné struktuře na </a:t>
            </a:r>
            <a:r>
              <a:rPr lang="cs-CZ" dirty="0"/>
              <a:t>17-β-estradiol, díky ní se také</a:t>
            </a:r>
            <a:r>
              <a:rPr lang="cs-CZ" baseline="0" dirty="0"/>
              <a:t> dokáží vázat na estrogenní receptory a tím vyvolat danou reakci. Hlavním zdrojem </a:t>
            </a:r>
            <a:r>
              <a:rPr lang="cs-CZ" baseline="0" dirty="0" err="1"/>
              <a:t>fytoestrogenů</a:t>
            </a:r>
            <a:r>
              <a:rPr lang="cs-CZ" baseline="0" dirty="0"/>
              <a:t> jsou rostliny čeledi bobovité, do které paří sója a jetel. Zájem o jejich studium začal v 40. letech kdy se zjistilo, že ovce, které se živily především červeným jetelem bývají často neplodné. </a:t>
            </a:r>
            <a:r>
              <a:rPr lang="cs-CZ" baseline="0" dirty="0" err="1"/>
              <a:t>Fytoestrogeny</a:t>
            </a:r>
            <a:r>
              <a:rPr lang="cs-CZ" baseline="0" dirty="0"/>
              <a:t> můžeme rozdělit jak je výše uvedeno a z toho nejzajímavější skupinou jsou </a:t>
            </a:r>
            <a:r>
              <a:rPr lang="cs-CZ" baseline="0" dirty="0" err="1"/>
              <a:t>isflavonoidy</a:t>
            </a:r>
            <a:r>
              <a:rPr lang="cs-CZ" baseline="0" dirty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866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Isoflavony</a:t>
            </a:r>
            <a:r>
              <a:rPr lang="cs-CZ" baseline="0" dirty="0"/>
              <a:t> jsou jednou z nejzajímavějších a nejprobádanějších skupin </a:t>
            </a:r>
            <a:r>
              <a:rPr lang="cs-CZ" baseline="0" dirty="0" err="1"/>
              <a:t>fytoestrogenů</a:t>
            </a:r>
            <a:r>
              <a:rPr lang="cs-CZ" baseline="0" dirty="0"/>
              <a:t>. Jedná se o nesteroidní </a:t>
            </a:r>
            <a:r>
              <a:rPr lang="cs-CZ" baseline="0" dirty="0" err="1"/>
              <a:t>polyfenolické</a:t>
            </a:r>
            <a:r>
              <a:rPr lang="cs-CZ" baseline="0" dirty="0"/>
              <a:t> látky se základní strukturou kterou můžeme vidět výše.</a:t>
            </a:r>
          </a:p>
          <a:p>
            <a:r>
              <a:rPr lang="cs-CZ" baseline="0" dirty="0"/>
              <a:t>V rostlinách se objevují v </a:t>
            </a:r>
            <a:r>
              <a:rPr lang="cs-CZ" baseline="0" dirty="0" err="1"/>
              <a:t>glykosylované</a:t>
            </a:r>
            <a:r>
              <a:rPr lang="cs-CZ" baseline="0" dirty="0"/>
              <a:t> formě (mají na sobě navázanou glukózu), tato forma není biologicky aktivní jelikož se nedokáže dostat do krevního oběhu přes stěnu zažívacího traktu do oběhu. Tzv. aglykony je forma </a:t>
            </a:r>
            <a:r>
              <a:rPr lang="cs-CZ" baseline="0" dirty="0" err="1"/>
              <a:t>isoflavonů</a:t>
            </a:r>
            <a:r>
              <a:rPr lang="cs-CZ" baseline="0" dirty="0"/>
              <a:t>, kterým je enzymaticky odštěpena glukóza, tato forma je dále metabolizována v těle.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80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</a:t>
            </a:r>
            <a:r>
              <a:rPr lang="cs-CZ" baseline="0" dirty="0"/>
              <a:t> tomto snímku můžeme vidět metabolismus </a:t>
            </a:r>
            <a:r>
              <a:rPr lang="cs-CZ" baseline="0" dirty="0" err="1"/>
              <a:t>isoflavonů</a:t>
            </a:r>
            <a:r>
              <a:rPr lang="cs-CZ" baseline="0" dirty="0"/>
              <a:t> a již dříve zmíněné odštěpení cukerné složky. </a:t>
            </a:r>
            <a:r>
              <a:rPr lang="cs-CZ" baseline="0" dirty="0" err="1"/>
              <a:t>Daidzein</a:t>
            </a:r>
            <a:r>
              <a:rPr lang="cs-CZ" baseline="0" dirty="0"/>
              <a:t> je dále metabolizován na </a:t>
            </a:r>
            <a:r>
              <a:rPr lang="cs-CZ" baseline="0" dirty="0" err="1"/>
              <a:t>Equol</a:t>
            </a:r>
            <a:r>
              <a:rPr lang="cs-CZ" baseline="0" dirty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205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Isoflavony</a:t>
            </a:r>
            <a:r>
              <a:rPr lang="cs-CZ" baseline="0" dirty="0"/>
              <a:t> jsou hlavně zastoupeny v sóje a výrobcích z ní. Je zajímavé srovnat koncentrace </a:t>
            </a:r>
            <a:r>
              <a:rPr lang="cs-CZ" baseline="0" dirty="0" err="1"/>
              <a:t>isoflavonů</a:t>
            </a:r>
            <a:r>
              <a:rPr lang="cs-CZ" baseline="0" dirty="0"/>
              <a:t> v tofu a </a:t>
            </a:r>
            <a:r>
              <a:rPr lang="cs-CZ" baseline="0" dirty="0" err="1"/>
              <a:t>temehu</a:t>
            </a:r>
            <a:r>
              <a:rPr lang="cs-CZ" baseline="0" dirty="0"/>
              <a:t>. V </a:t>
            </a:r>
            <a:r>
              <a:rPr lang="cs-CZ" baseline="0" dirty="0" err="1"/>
              <a:t>tempehu</a:t>
            </a:r>
            <a:r>
              <a:rPr lang="cs-CZ" baseline="0" dirty="0"/>
              <a:t> je vyšší koncentrace díky fermentační úpravě.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953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</a:t>
            </a:r>
            <a:r>
              <a:rPr lang="cs-CZ" baseline="0" dirty="0"/>
              <a:t> tomto snímku můžeme vidět jedny z kladných zdravotních účinků </a:t>
            </a:r>
            <a:r>
              <a:rPr lang="cs-CZ" baseline="0" dirty="0" err="1"/>
              <a:t>isoflavonů</a:t>
            </a:r>
            <a:r>
              <a:rPr lang="cs-CZ" baseline="0" dirty="0"/>
              <a:t>. Některé výzkumy ohledně kladných zdravotních účinků </a:t>
            </a:r>
            <a:r>
              <a:rPr lang="cs-CZ" baseline="0" dirty="0" err="1"/>
              <a:t>isoflavonů</a:t>
            </a:r>
            <a:r>
              <a:rPr lang="cs-CZ" baseline="0" dirty="0"/>
              <a:t> si protiřečí.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086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Výše můžeme vidět</a:t>
            </a:r>
            <a:r>
              <a:rPr lang="cs-CZ" baseline="0" dirty="0"/>
              <a:t> látky, které budu analyzovat v </a:t>
            </a:r>
            <a:r>
              <a:rPr lang="cs-CZ" baseline="0" dirty="0" err="1"/>
              <a:t>ruminální</a:t>
            </a:r>
            <a:r>
              <a:rPr lang="cs-CZ" baseline="0" dirty="0"/>
              <a:t> tekutině. Kromě </a:t>
            </a:r>
            <a:r>
              <a:rPr lang="cs-CZ" baseline="0" dirty="0" err="1"/>
              <a:t>daidzeinu</a:t>
            </a:r>
            <a:r>
              <a:rPr lang="cs-CZ" baseline="0" dirty="0"/>
              <a:t> a </a:t>
            </a:r>
            <a:r>
              <a:rPr lang="cs-CZ" baseline="0" dirty="0" err="1"/>
              <a:t>genisteinu</a:t>
            </a:r>
            <a:r>
              <a:rPr lang="cs-CZ" baseline="0" dirty="0"/>
              <a:t> budu zkoumat i jejich prekurzory </a:t>
            </a:r>
            <a:r>
              <a:rPr lang="cs-CZ" baseline="0" dirty="0" err="1"/>
              <a:t>formononetin</a:t>
            </a:r>
            <a:r>
              <a:rPr lang="cs-CZ" baseline="0" dirty="0"/>
              <a:t> a </a:t>
            </a:r>
            <a:r>
              <a:rPr lang="cs-CZ" baseline="0" dirty="0" err="1"/>
              <a:t>biochanin</a:t>
            </a:r>
            <a:r>
              <a:rPr lang="cs-CZ" baseline="0" dirty="0"/>
              <a:t> 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765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Equol</a:t>
            </a:r>
            <a:r>
              <a:rPr lang="cs-CZ" dirty="0"/>
              <a:t> je jedna</a:t>
            </a:r>
            <a:r>
              <a:rPr lang="cs-CZ" baseline="0" dirty="0"/>
              <a:t> z nejzajímavějších látek z skupiny </a:t>
            </a:r>
            <a:r>
              <a:rPr lang="cs-CZ" baseline="0" dirty="0" err="1"/>
              <a:t>fytoestrogenů</a:t>
            </a:r>
            <a:r>
              <a:rPr lang="cs-CZ" baseline="0" dirty="0"/>
              <a:t>, jelikož má vysokou afinitu k ER. Jedná se o metabolit </a:t>
            </a:r>
            <a:r>
              <a:rPr lang="cs-CZ" baseline="0" dirty="0" err="1"/>
              <a:t>daidzeinu</a:t>
            </a:r>
            <a:r>
              <a:rPr lang="cs-CZ" baseline="0" dirty="0"/>
              <a:t>. Pouze 30 – 50 % populace umí </a:t>
            </a:r>
            <a:r>
              <a:rPr lang="cs-CZ" baseline="0" dirty="0" err="1"/>
              <a:t>metabolitovat</a:t>
            </a:r>
            <a:r>
              <a:rPr lang="cs-CZ" baseline="0" dirty="0"/>
              <a:t> </a:t>
            </a:r>
            <a:r>
              <a:rPr lang="cs-CZ" baseline="0" dirty="0" err="1"/>
              <a:t>daidzein</a:t>
            </a:r>
            <a:r>
              <a:rPr lang="cs-CZ" baseline="0" dirty="0"/>
              <a:t> na </a:t>
            </a:r>
            <a:r>
              <a:rPr lang="cs-CZ" baseline="0" dirty="0" err="1"/>
              <a:t>equol</a:t>
            </a:r>
            <a:r>
              <a:rPr lang="cs-CZ" baseline="0" dirty="0"/>
              <a:t> a vyšší procento těchto lidí žije v Asii. (Pravděpodobně vyšší konzumaci sóji a výrobků z ní). Přežvýkavci ovšem umí všichni metabolizovat </a:t>
            </a:r>
            <a:r>
              <a:rPr lang="cs-CZ" baseline="0" dirty="0" err="1"/>
              <a:t>equol</a:t>
            </a:r>
            <a:r>
              <a:rPr lang="cs-CZ" baseline="0" dirty="0"/>
              <a:t> a ten se dále i s ostatními </a:t>
            </a:r>
            <a:r>
              <a:rPr lang="cs-CZ" baseline="0" dirty="0" err="1"/>
              <a:t>isoflavony</a:t>
            </a:r>
            <a:r>
              <a:rPr lang="cs-CZ" baseline="0" dirty="0"/>
              <a:t> dostane do mléka, čehož se dá využít.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465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Přesný</a:t>
            </a:r>
            <a:r>
              <a:rPr lang="cs-CZ" baseline="0" dirty="0"/>
              <a:t> postup analýzy vzorků ještě nevím ale takhle zhruba by to mělo vypadat.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003E3-8844-4942-929F-44848EA5F56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134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7" y="1862355"/>
            <a:ext cx="8361229" cy="1663597"/>
          </a:xfrm>
        </p:spPr>
        <p:txBody>
          <a:bodyPr/>
          <a:lstStyle/>
          <a:p>
            <a:r>
              <a:rPr lang="cs-CZ" sz="4400" b="1" dirty="0"/>
              <a:t>Studium </a:t>
            </a:r>
            <a:r>
              <a:rPr lang="cs-CZ" sz="4400" b="1" dirty="0" err="1"/>
              <a:t>fytoestrogenních</a:t>
            </a:r>
            <a:r>
              <a:rPr lang="cs-CZ" sz="4400" b="1" dirty="0"/>
              <a:t> látek v </a:t>
            </a:r>
            <a:r>
              <a:rPr lang="cs-CZ" sz="4400" b="1" dirty="0" err="1"/>
              <a:t>ruminální</a:t>
            </a:r>
            <a:r>
              <a:rPr lang="cs-CZ" sz="4400" b="1" dirty="0"/>
              <a:t> tekutině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4" y="4107281"/>
            <a:ext cx="6831673" cy="1086237"/>
          </a:xfrm>
        </p:spPr>
        <p:txBody>
          <a:bodyPr/>
          <a:lstStyle/>
          <a:p>
            <a:r>
              <a:rPr lang="cs-CZ" dirty="0"/>
              <a:t>Martin Štěpánek</a:t>
            </a:r>
          </a:p>
          <a:p>
            <a:r>
              <a:rPr lang="cs-CZ" dirty="0"/>
              <a:t>Vedoucí práce: Mgr. Tomáš Kašparovský, Ph. D.</a:t>
            </a:r>
          </a:p>
        </p:txBody>
      </p:sp>
    </p:spTree>
    <p:extLst>
      <p:ext uri="{BB962C8B-B14F-4D97-AF65-F5344CB8AC3E}">
        <p14:creationId xmlns:p14="http://schemas.microsoft.com/office/powerpoint/2010/main" val="12844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Sledování přeměny </a:t>
            </a:r>
            <a:r>
              <a:rPr lang="cs-CZ" dirty="0" err="1"/>
              <a:t>formononetinu</a:t>
            </a:r>
            <a:r>
              <a:rPr lang="cs-CZ" dirty="0"/>
              <a:t> a </a:t>
            </a:r>
            <a:r>
              <a:rPr lang="cs-CZ" dirty="0" err="1"/>
              <a:t>biochaninu</a:t>
            </a:r>
            <a:r>
              <a:rPr lang="cs-CZ" dirty="0"/>
              <a:t> A na </a:t>
            </a:r>
            <a:r>
              <a:rPr lang="cs-CZ" dirty="0" err="1"/>
              <a:t>daidzein</a:t>
            </a:r>
            <a:r>
              <a:rPr lang="cs-CZ" dirty="0"/>
              <a:t>, </a:t>
            </a:r>
            <a:r>
              <a:rPr lang="cs-CZ" dirty="0" err="1"/>
              <a:t>equol</a:t>
            </a:r>
            <a:r>
              <a:rPr lang="cs-CZ" dirty="0"/>
              <a:t> a </a:t>
            </a:r>
            <a:r>
              <a:rPr lang="cs-CZ" dirty="0" err="1"/>
              <a:t>genistein</a:t>
            </a:r>
            <a:r>
              <a:rPr lang="cs-CZ" dirty="0"/>
              <a:t> v </a:t>
            </a:r>
            <a:r>
              <a:rPr lang="cs-CZ" dirty="0" err="1"/>
              <a:t>ruminální</a:t>
            </a:r>
            <a:r>
              <a:rPr lang="cs-CZ" dirty="0"/>
              <a:t> tekutině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679" y="3155022"/>
            <a:ext cx="3978442" cy="333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443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464" y="1796716"/>
            <a:ext cx="8666746" cy="4333373"/>
          </a:xfrm>
        </p:spPr>
      </p:pic>
    </p:spTree>
    <p:extLst>
      <p:ext uri="{BB962C8B-B14F-4D97-AF65-F5344CB8AC3E}">
        <p14:creationId xmlns:p14="http://schemas.microsoft.com/office/powerpoint/2010/main" val="2147214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Fytoestrogeny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Sekundární metabolity rostlin – ochrana</a:t>
            </a:r>
          </a:p>
          <a:p>
            <a:r>
              <a:rPr lang="cs-CZ" dirty="0"/>
              <a:t>Hlavní zdroj – čeleď bobovité – jetel, sója</a:t>
            </a:r>
          </a:p>
          <a:p>
            <a:r>
              <a:rPr lang="cs-CZ" dirty="0"/>
              <a:t>Zájem o studium – 40. léta – neplodnost ovcí</a:t>
            </a:r>
          </a:p>
          <a:p>
            <a:r>
              <a:rPr lang="cs-CZ" dirty="0"/>
              <a:t>Podobná struktura na 17-β-estradiol </a:t>
            </a:r>
          </a:p>
          <a:p>
            <a:r>
              <a:rPr lang="cs-CZ" dirty="0"/>
              <a:t>Vazba na ERα a ERβ  – </a:t>
            </a:r>
            <a:r>
              <a:rPr lang="cs-CZ" dirty="0" err="1"/>
              <a:t>etrogenně</a:t>
            </a:r>
            <a:r>
              <a:rPr lang="cs-CZ" dirty="0"/>
              <a:t> aktivní</a:t>
            </a:r>
          </a:p>
          <a:p>
            <a:r>
              <a:rPr lang="cs-CZ" dirty="0"/>
              <a:t>Základní členění: </a:t>
            </a:r>
            <a:r>
              <a:rPr lang="cs-CZ" dirty="0" err="1"/>
              <a:t>isoflavonoidy</a:t>
            </a:r>
            <a:r>
              <a:rPr lang="cs-CZ" dirty="0"/>
              <a:t> (</a:t>
            </a:r>
            <a:r>
              <a:rPr lang="cs-CZ" dirty="0" err="1"/>
              <a:t>isoflavony</a:t>
            </a:r>
            <a:r>
              <a:rPr lang="cs-CZ" dirty="0"/>
              <a:t>), </a:t>
            </a:r>
            <a:r>
              <a:rPr lang="cs-CZ" dirty="0" err="1"/>
              <a:t>flavonoidy</a:t>
            </a:r>
            <a:r>
              <a:rPr lang="cs-CZ" dirty="0"/>
              <a:t>, stilbeny (</a:t>
            </a:r>
            <a:r>
              <a:rPr lang="cs-CZ" dirty="0" err="1"/>
              <a:t>resveratrol</a:t>
            </a:r>
            <a:r>
              <a:rPr lang="cs-CZ" dirty="0"/>
              <a:t>) a </a:t>
            </a:r>
            <a:r>
              <a:rPr lang="cs-CZ" dirty="0" err="1"/>
              <a:t>lignany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7116" y="304800"/>
            <a:ext cx="4214091" cy="269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2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Isoflavony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Nesteroidní </a:t>
            </a:r>
            <a:r>
              <a:rPr lang="cs-CZ" dirty="0" err="1"/>
              <a:t>polyfenolické</a:t>
            </a:r>
            <a:r>
              <a:rPr lang="cs-CZ" dirty="0"/>
              <a:t> látky z skupiny </a:t>
            </a:r>
          </a:p>
          <a:p>
            <a:r>
              <a:rPr lang="cs-CZ" dirty="0" err="1"/>
              <a:t>Glykosylované</a:t>
            </a:r>
            <a:r>
              <a:rPr lang="cs-CZ" dirty="0"/>
              <a:t> formy – rostliny – biologicky neaktivní</a:t>
            </a:r>
          </a:p>
          <a:p>
            <a:r>
              <a:rPr lang="cs-CZ" dirty="0"/>
              <a:t>Aglykony – přeměněny v zažívacím traktu bakteriemi (β - glukosidasa) – biologicky aktivní  (lepším přechod přes stěnu žaludku) – dále jsou v těle metabolizovány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096" y="685800"/>
            <a:ext cx="3982704" cy="269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715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Metabolismus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915" y="1331495"/>
            <a:ext cx="9095873" cy="536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21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214237"/>
              </p:ext>
            </p:extLst>
          </p:nvPr>
        </p:nvGraphicFramePr>
        <p:xfrm>
          <a:off x="1090863" y="1347536"/>
          <a:ext cx="10411325" cy="5271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8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5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Produkt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Celková koncentrace(mg/100g 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Daidzein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Genistein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Sójové boby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128,34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46,46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73,76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Sójová mouka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177,89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71,19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96,83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Natto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58,93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21,85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29,04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 err="1">
                          <a:effectLst/>
                        </a:rPr>
                        <a:t>Miso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42,55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16,13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24,56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7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Tempeh</a:t>
                      </a:r>
                      <a:endParaRPr lang="cs-CZ" sz="20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43,52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17,59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24,85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Tofu</a:t>
                      </a:r>
                      <a:endParaRPr lang="cs-CZ" sz="20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22,70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8,00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12,75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7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Sójové mléko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9,65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4,45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6,06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89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účinky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odstraňovat volné radikály</a:t>
            </a:r>
          </a:p>
          <a:p>
            <a:r>
              <a:rPr lang="cs-CZ" dirty="0"/>
              <a:t>Redukce příznaků menopauzy</a:t>
            </a:r>
          </a:p>
          <a:p>
            <a:r>
              <a:rPr lang="cs-CZ" dirty="0"/>
              <a:t>Stimulace osteoblastů</a:t>
            </a:r>
          </a:p>
          <a:p>
            <a:r>
              <a:rPr lang="cs-CZ" dirty="0"/>
              <a:t>Příznivé účinky na hladinu HDL/LDL – cholesterolu</a:t>
            </a:r>
          </a:p>
          <a:p>
            <a:r>
              <a:rPr lang="cs-CZ" dirty="0"/>
              <a:t>Bohatá strava na sóju v Asii – menší míra výskytu rakoviny prsu</a:t>
            </a:r>
          </a:p>
        </p:txBody>
      </p:sp>
    </p:spTree>
    <p:extLst>
      <p:ext uri="{BB962C8B-B14F-4D97-AF65-F5344CB8AC3E}">
        <p14:creationId xmlns:p14="http://schemas.microsoft.com/office/powerpoint/2010/main" val="210042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Analyzované látky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Daidzein – vzniká buďto z </a:t>
            </a:r>
            <a:r>
              <a:rPr lang="cs-CZ" dirty="0" err="1"/>
              <a:t>daidzinu</a:t>
            </a:r>
            <a:r>
              <a:rPr lang="cs-CZ" dirty="0"/>
              <a:t> nebo </a:t>
            </a:r>
            <a:r>
              <a:rPr lang="cs-CZ" dirty="0" err="1"/>
              <a:t>demethylací</a:t>
            </a:r>
            <a:r>
              <a:rPr lang="cs-CZ" dirty="0"/>
              <a:t> prekurzoru </a:t>
            </a:r>
            <a:r>
              <a:rPr lang="cs-CZ" dirty="0" err="1"/>
              <a:t>formononetiu</a:t>
            </a:r>
            <a:r>
              <a:rPr lang="cs-CZ" dirty="0"/>
              <a:t> nejvíce zastoupeným isoflavonem, prekurzorem Equolu</a:t>
            </a:r>
          </a:p>
          <a:p>
            <a:r>
              <a:rPr lang="cs-CZ" dirty="0" err="1"/>
              <a:t>Genistein</a:t>
            </a:r>
            <a:r>
              <a:rPr lang="cs-CZ" dirty="0"/>
              <a:t> – prekurzor </a:t>
            </a:r>
            <a:r>
              <a:rPr lang="cs-CZ" dirty="0" err="1"/>
              <a:t>biochanin</a:t>
            </a:r>
            <a:r>
              <a:rPr lang="cs-CZ" dirty="0"/>
              <a:t> A, inhibuje proliferaci rakovinných buněk rakoviny prsu a prostaty</a:t>
            </a:r>
          </a:p>
          <a:p>
            <a:r>
              <a:rPr lang="cs-CZ" dirty="0"/>
              <a:t>Glycitein – málo probádaný, 5 – 10 % isoflavonů v sóji</a:t>
            </a:r>
          </a:p>
        </p:txBody>
      </p:sp>
      <p:pic>
        <p:nvPicPr>
          <p:cNvPr id="4" name="Obrázek 2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037" y="4381659"/>
            <a:ext cx="2211070" cy="969645"/>
          </a:xfrm>
          <a:prstGeom prst="rect">
            <a:avLst/>
          </a:prstGeom>
        </p:spPr>
      </p:pic>
      <p:pic>
        <p:nvPicPr>
          <p:cNvPr id="5" name="Obrázek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614" y="4381659"/>
            <a:ext cx="2154555" cy="1017905"/>
          </a:xfrm>
          <a:prstGeom prst="rect">
            <a:avLst/>
          </a:prstGeom>
        </p:spPr>
      </p:pic>
      <p:pic>
        <p:nvPicPr>
          <p:cNvPr id="6" name="Obrázek 2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79" y="4436269"/>
            <a:ext cx="2289810" cy="96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977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Equol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Metabolit </a:t>
            </a:r>
            <a:r>
              <a:rPr lang="cs-CZ" dirty="0" err="1"/>
              <a:t>daidzeinu</a:t>
            </a:r>
            <a:endParaRPr lang="cs-CZ" dirty="0"/>
          </a:p>
          <a:p>
            <a:r>
              <a:rPr lang="cs-CZ" dirty="0"/>
              <a:t>Nejvyšší estrogenní aktivita</a:t>
            </a:r>
          </a:p>
          <a:p>
            <a:r>
              <a:rPr lang="cs-CZ" dirty="0"/>
              <a:t>Equol producenti 30 – 50 % populace (v Asii vyšší procento)</a:t>
            </a:r>
          </a:p>
          <a:p>
            <a:r>
              <a:rPr lang="cs-CZ" dirty="0"/>
              <a:t>Přežvýkavci 100 % </a:t>
            </a:r>
          </a:p>
          <a:p>
            <a:r>
              <a:rPr lang="cs-CZ" dirty="0"/>
              <a:t>Skvělý antioxidant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260" y="3802146"/>
            <a:ext cx="4598119" cy="206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893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Centrifugace pro odstranění nečistot</a:t>
            </a:r>
          </a:p>
          <a:p>
            <a:r>
              <a:rPr lang="cs-CZ" dirty="0"/>
              <a:t>Přidání vnitřního standardu (4-HBP) </a:t>
            </a:r>
          </a:p>
          <a:p>
            <a:r>
              <a:rPr lang="cs-CZ" dirty="0"/>
              <a:t>Extrakce 2 x 5 ml ethylacetátu</a:t>
            </a:r>
          </a:p>
          <a:p>
            <a:r>
              <a:rPr lang="cs-CZ" dirty="0"/>
              <a:t>Zmražení – odstranění tuků</a:t>
            </a:r>
          </a:p>
          <a:p>
            <a:r>
              <a:rPr lang="cs-CZ" dirty="0"/>
              <a:t>Odpaření na vakuové odsparce</a:t>
            </a:r>
          </a:p>
          <a:p>
            <a:r>
              <a:rPr lang="cs-CZ" dirty="0"/>
              <a:t>Příprava na měření – rozpuštění odparku v 50% methanolu</a:t>
            </a:r>
          </a:p>
          <a:p>
            <a:r>
              <a:rPr lang="cs-CZ" dirty="0"/>
              <a:t>Měření pomocí HPLC-MS-TOF</a:t>
            </a:r>
          </a:p>
        </p:txBody>
      </p:sp>
    </p:spTree>
    <p:extLst>
      <p:ext uri="{BB962C8B-B14F-4D97-AF65-F5344CB8AC3E}">
        <p14:creationId xmlns:p14="http://schemas.microsoft.com/office/powerpoint/2010/main" val="48956680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1079</TotalTime>
  <Words>724</Words>
  <Application>Microsoft Office PowerPoint</Application>
  <PresentationFormat>Širokoúhlá obrazovka</PresentationFormat>
  <Paragraphs>95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Franklin Gothic Book</vt:lpstr>
      <vt:lpstr>MS Mincho</vt:lpstr>
      <vt:lpstr>Times New Roman</vt:lpstr>
      <vt:lpstr>Crop</vt:lpstr>
      <vt:lpstr>Studium fytoestrogenních látek v ruminální tekutině</vt:lpstr>
      <vt:lpstr>Fytoestrogeny</vt:lpstr>
      <vt:lpstr>Isoflavony</vt:lpstr>
      <vt:lpstr>Metabolismus</vt:lpstr>
      <vt:lpstr>Zdroje</vt:lpstr>
      <vt:lpstr>Zdravotní účinky </vt:lpstr>
      <vt:lpstr>Analyzované látky</vt:lpstr>
      <vt:lpstr>Equol</vt:lpstr>
      <vt:lpstr>Analýza</vt:lpstr>
      <vt:lpstr>Cíl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Hladina equolu a isoflavonů v jogurtech v závislosti  na jejich dávce v krmivu</dc:title>
  <dc:creator>Markéta Wegschmiedová</dc:creator>
  <cp:lastModifiedBy>Filip Štěpánek</cp:lastModifiedBy>
  <cp:revision>43</cp:revision>
  <dcterms:created xsi:type="dcterms:W3CDTF">2016-04-11T13:04:24Z</dcterms:created>
  <dcterms:modified xsi:type="dcterms:W3CDTF">2016-12-14T22:11:41Z</dcterms:modified>
</cp:coreProperties>
</file>