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6" r:id="rId2"/>
    <p:sldId id="259" r:id="rId3"/>
    <p:sldId id="257" r:id="rId4"/>
    <p:sldId id="299" r:id="rId5"/>
    <p:sldId id="265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6" r:id="rId17"/>
    <p:sldId id="313" r:id="rId18"/>
    <p:sldId id="317" r:id="rId19"/>
    <p:sldId id="297" r:id="rId20"/>
    <p:sldId id="263" r:id="rId21"/>
    <p:sldId id="293" r:id="rId22"/>
    <p:sldId id="294" r:id="rId23"/>
    <p:sldId id="287" r:id="rId24"/>
    <p:sldId id="288" r:id="rId25"/>
    <p:sldId id="290" r:id="rId26"/>
    <p:sldId id="291" r:id="rId27"/>
    <p:sldId id="292" r:id="rId28"/>
    <p:sldId id="315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EC9E7-BE3E-408C-9BAB-C04C32C4FA9A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DAF3B-DE59-4073-B7E4-25DDDA368A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50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523BD5-8532-498E-908F-FD82B3C71CC4}" type="slidenum">
              <a:rPr lang="cs-CZ" altLang="cs-CZ" smtClean="0"/>
              <a:pPr eaLnBrk="1" hangingPunct="1"/>
              <a:t>6</a:t>
            </a:fld>
            <a:endParaRPr lang="cs-CZ" altLang="cs-CZ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7C196A-572E-4226-B07E-2D46073AE17A}" type="slidenum">
              <a:rPr lang="cs-CZ" altLang="cs-CZ"/>
              <a:pPr algn="r" eaLnBrk="1" hangingPunct="1"/>
              <a:t>6</a:t>
            </a:fld>
            <a:endParaRPr lang="cs-CZ" altLang="cs-CZ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7656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5FA48F-13BD-44B3-B028-B796B0FEFFD9}" type="slidenum">
              <a:rPr lang="cs-CZ" altLang="cs-CZ" smtClean="0"/>
              <a:pPr eaLnBrk="1" hangingPunct="1"/>
              <a:t>7</a:t>
            </a:fld>
            <a:endParaRPr lang="cs-CZ" altLang="cs-CZ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DD871D8-E8C9-46C8-A26F-517625A83A73}" type="slidenum">
              <a:rPr lang="cs-CZ" altLang="cs-CZ"/>
              <a:pPr algn="r" eaLnBrk="1" hangingPunct="1"/>
              <a:t>7</a:t>
            </a:fld>
            <a:endParaRPr lang="cs-CZ" altLang="cs-CZ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644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900EB9-9A0C-480C-A7E9-36AC1297F79C}" type="slidenum">
              <a:rPr lang="cs-CZ" altLang="cs-CZ" smtClean="0"/>
              <a:pPr eaLnBrk="1" hangingPunct="1"/>
              <a:t>8</a:t>
            </a:fld>
            <a:endParaRPr lang="cs-CZ" altLang="cs-CZ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A777110-E506-440D-BB8E-0CE296BE2309}" type="slidenum">
              <a:rPr lang="cs-CZ" altLang="cs-CZ"/>
              <a:pPr algn="r" eaLnBrk="1" hangingPunct="1"/>
              <a:t>8</a:t>
            </a:fld>
            <a:endParaRPr lang="cs-CZ" altLang="cs-CZ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2169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1CBEC2-1F74-4983-9319-F488B3B9ACD6}" type="slidenum">
              <a:rPr lang="cs-CZ" altLang="cs-CZ" smtClean="0"/>
              <a:pPr eaLnBrk="1" hangingPunct="1"/>
              <a:t>9</a:t>
            </a:fld>
            <a:endParaRPr lang="cs-CZ" alt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7925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6E1436-4871-4826-A381-64B65D575C89}" type="slidenum">
              <a:rPr lang="cs-CZ" altLang="cs-CZ" smtClean="0"/>
              <a:pPr eaLnBrk="1" hangingPunct="1"/>
              <a:t>10</a:t>
            </a:fld>
            <a:endParaRPr lang="cs-CZ" altLang="cs-CZ" smtClean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AAB9FD1-D25B-4D28-84F7-8E329ECE6BE3}" type="slidenum">
              <a:rPr lang="cs-CZ" altLang="cs-CZ"/>
              <a:pPr algn="r" eaLnBrk="1" hangingPunct="1"/>
              <a:t>10</a:t>
            </a:fld>
            <a:endParaRPr lang="cs-CZ" altLang="cs-CZ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77173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2AC023-2730-4FB5-94EC-7092667B186D}" type="slidenum">
              <a:rPr lang="cs-CZ" altLang="cs-CZ" smtClean="0"/>
              <a:pPr eaLnBrk="1" hangingPunct="1"/>
              <a:t>12</a:t>
            </a:fld>
            <a:endParaRPr lang="cs-CZ" altLang="cs-CZ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2710D9A-FDBD-4698-8FCF-BA43F0C61541}" type="slidenum">
              <a:rPr lang="cs-CZ" altLang="cs-CZ"/>
              <a:pPr algn="r" eaLnBrk="1" hangingPunct="1"/>
              <a:t>12</a:t>
            </a:fld>
            <a:endParaRPr lang="cs-CZ" altLang="cs-CZ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11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067D32-8276-4EC0-860D-5FE799C30BD7}" type="slidenum">
              <a:rPr lang="cs-CZ" altLang="cs-CZ" smtClean="0"/>
              <a:pPr eaLnBrk="1" hangingPunct="1"/>
              <a:t>15</a:t>
            </a:fld>
            <a:endParaRPr lang="cs-CZ" altLang="cs-CZ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782365C-0833-495E-BDD1-BE3503F9D2F3}" type="slidenum">
              <a:rPr lang="cs-CZ" altLang="cs-CZ"/>
              <a:pPr algn="r" eaLnBrk="1" hangingPunct="1"/>
              <a:t>15</a:t>
            </a:fld>
            <a:endParaRPr lang="cs-CZ" altLang="cs-CZ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08105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AF3B-DE59-4073-B7E4-25DDDA368AD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90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2ADC-48CF-466C-B7ED-C681D81A648D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744-2E08-4B11-AC63-6465F220D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32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2ADC-48CF-466C-B7ED-C681D81A648D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744-2E08-4B11-AC63-6465F220D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43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2ADC-48CF-466C-B7ED-C681D81A648D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744-2E08-4B11-AC63-6465F220D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747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C961-6EAA-496A-8E67-924E110B32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306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8F610-E460-41D8-9294-BDEA4E16B8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71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2ADC-48CF-466C-B7ED-C681D81A648D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744-2E08-4B11-AC63-6465F220D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04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2ADC-48CF-466C-B7ED-C681D81A648D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744-2E08-4B11-AC63-6465F220D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3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2ADC-48CF-466C-B7ED-C681D81A648D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744-2E08-4B11-AC63-6465F220D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85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2ADC-48CF-466C-B7ED-C681D81A648D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744-2E08-4B11-AC63-6465F220D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20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2ADC-48CF-466C-B7ED-C681D81A648D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744-2E08-4B11-AC63-6465F220D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33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2ADC-48CF-466C-B7ED-C681D81A648D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744-2E08-4B11-AC63-6465F220D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73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2ADC-48CF-466C-B7ED-C681D81A648D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744-2E08-4B11-AC63-6465F220D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53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2ADC-48CF-466C-B7ED-C681D81A648D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744-2E08-4B11-AC63-6465F220D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21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2ADC-48CF-466C-B7ED-C681D81A648D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89744-2E08-4B11-AC63-6465F220D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1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a8t7vwfDOAhWFvxQKHZ00CVgQjRwIBw&amp;url=http://watcut.uwaterloo.ca/webnotes/Pharmacology/cellneuDopamineSerotonin.html&amp;bvm=bv.131669213,d.d2s&amp;psig=AFQjCNGlv9iO7B2QgZ4W1HotLr0Jdf9fYw&amp;ust=147289988468158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z/url?sa=i&amp;rct=j&amp;q=&amp;esrc=s&amp;source=images&amp;cd=&amp;cad=rja&amp;uact=8&amp;ved=0ahUKEwig3a7_xPDOAhUBlhQKHSdnCAEQjRwIBw&amp;url=https://i12r-studfilesrv.informatik.tu-muenchen.de/wiki/index.php/Phenylketonuria_2012&amp;bvm=bv.131669213,d.d2s&amp;psig=AFQjCNGZmb9VKNHoFtcOv0BBA_YQNgnkrA&amp;ust=147290071162794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?_ob=MiamiCaptionURL&amp;_method=retrieve&amp;_udi=B6T1B-5192NSH-13&amp;_image=B6T1B-5192NSH-13-3&amp;_ba=&amp;_user=835458&amp;_coverDate=10/29/2010&amp;_rdoc=1&amp;_fmt=full&amp;_orig=search&amp;_cdi=4886&amp;_pii=S0140673610609610&amp;view=c&amp;_isHiQual=Y&amp;_acct=C000045159&amp;_version=1&amp;_urlVersion=0&amp;_userid=835458&amp;md5=c35d6f257dd6087145d4a0f0bfc93f8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75" y="1844824"/>
            <a:ext cx="4908289" cy="230668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67544" y="836712"/>
            <a:ext cx="8136904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bg1"/>
                </a:solidFill>
              </a:rPr>
              <a:t>Novorozenecký laboratorní </a:t>
            </a:r>
            <a:r>
              <a:rPr lang="cs-CZ" sz="3200" b="1" dirty="0" err="1" smtClean="0">
                <a:solidFill>
                  <a:schemeClr val="bg1"/>
                </a:solidFill>
              </a:rPr>
              <a:t>screening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4506618"/>
            <a:ext cx="8136904" cy="5785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cs-CZ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Hyperfenylalaninémie, fenylketonurie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466442" y="5514730"/>
            <a:ext cx="8138006" cy="5785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cs-CZ" sz="3200" b="1" kern="0" dirty="0" smtClean="0">
                <a:solidFill>
                  <a:schemeClr val="bg1"/>
                </a:solidFill>
                <a:latin typeface="+mn-lt"/>
              </a:rPr>
              <a:t>Kongenitální adrenální hyperplazie</a:t>
            </a:r>
            <a:endParaRPr lang="cs-CZ" sz="3200" b="1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226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5536" y="514415"/>
            <a:ext cx="8352928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cs-CZ" altLang="cs-CZ" sz="2400" b="1" dirty="0" smtClean="0">
                <a:latin typeface="Calibri" pitchFamily="34" charset="0"/>
              </a:rPr>
              <a:t>PAH - enzym fungující v jaterních buňkách  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itchFamily="34" charset="0"/>
              </a:rPr>
              <a:t>x</a:t>
            </a:r>
            <a:r>
              <a:rPr lang="cs-CZ" altLang="cs-CZ" sz="2400" b="1" dirty="0" smtClean="0">
                <a:latin typeface="Calibri" pitchFamily="34" charset="0"/>
              </a:rPr>
              <a:t>  mentální retardace jako klinický projev HPA/PKU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cs-CZ" altLang="cs-CZ" sz="2000" dirty="0" smtClean="0">
                <a:latin typeface="Calibri" pitchFamily="34" charset="0"/>
              </a:rPr>
              <a:t>Hematoencefalická bariéra – aminokyselinový transportér LAT1 – transport Phe a dalších velkých neutrálních aminokyselin </a:t>
            </a:r>
            <a:r>
              <a:rPr lang="cs-CZ" altLang="cs-CZ" sz="2000" dirty="0">
                <a:latin typeface="Calibri" pitchFamily="34" charset="0"/>
              </a:rPr>
              <a:t>(LNAA: Tyr, Trp) </a:t>
            </a:r>
            <a:r>
              <a:rPr lang="cs-CZ" altLang="cs-CZ" sz="2000" dirty="0" smtClean="0">
                <a:latin typeface="Calibri" pitchFamily="34" charset="0"/>
              </a:rPr>
              <a:t>z krve do mozku. Phe </a:t>
            </a:r>
            <a:r>
              <a:rPr lang="cs-CZ" altLang="cs-CZ" sz="2000" dirty="0">
                <a:latin typeface="Calibri" pitchFamily="34" charset="0"/>
              </a:rPr>
              <a:t>má </a:t>
            </a:r>
            <a:r>
              <a:rPr lang="cs-CZ" altLang="cs-CZ" sz="2000" dirty="0" smtClean="0">
                <a:latin typeface="Calibri" pitchFamily="34" charset="0"/>
              </a:rPr>
              <a:t>vyšší </a:t>
            </a:r>
            <a:r>
              <a:rPr lang="cs-CZ" altLang="cs-CZ" sz="2000" dirty="0">
                <a:latin typeface="Calibri" pitchFamily="34" charset="0"/>
              </a:rPr>
              <a:t>afinitu k </a:t>
            </a:r>
            <a:r>
              <a:rPr lang="cs-CZ" altLang="cs-CZ" sz="2000" dirty="0" smtClean="0">
                <a:latin typeface="Calibri" pitchFamily="34" charset="0"/>
              </a:rPr>
              <a:t>LAT1 než Tyr, Trp → </a:t>
            </a:r>
            <a:r>
              <a:rPr lang="cs-CZ" altLang="cs-CZ" sz="2000" dirty="0">
                <a:latin typeface="Calibri" pitchFamily="34" charset="0"/>
              </a:rPr>
              <a:t>vysokou koncentrací v </a:t>
            </a:r>
            <a:r>
              <a:rPr lang="cs-CZ" altLang="cs-CZ" sz="2000" dirty="0" smtClean="0">
                <a:latin typeface="Calibri" pitchFamily="34" charset="0"/>
              </a:rPr>
              <a:t>krvi </a:t>
            </a:r>
            <a:r>
              <a:rPr lang="cs-CZ" altLang="cs-CZ" sz="2000" dirty="0">
                <a:latin typeface="Calibri" pitchFamily="34" charset="0"/>
              </a:rPr>
              <a:t>Phe snižuje příjem </a:t>
            </a:r>
            <a:r>
              <a:rPr lang="cs-CZ" altLang="cs-CZ" sz="2000" dirty="0" smtClean="0">
                <a:latin typeface="Calibri" pitchFamily="34" charset="0"/>
              </a:rPr>
              <a:t>dalších LNAA </a:t>
            </a:r>
            <a:r>
              <a:rPr lang="cs-CZ" altLang="cs-CZ" sz="2000" dirty="0">
                <a:latin typeface="Calibri" pitchFamily="34" charset="0"/>
              </a:rPr>
              <a:t>do </a:t>
            </a:r>
            <a:r>
              <a:rPr lang="cs-CZ" altLang="cs-CZ" sz="2000" dirty="0" smtClean="0">
                <a:latin typeface="Calibri" pitchFamily="34" charset="0"/>
              </a:rPr>
              <a:t>mozku; tj tyrosinu </a:t>
            </a:r>
            <a:r>
              <a:rPr lang="cs-CZ" altLang="cs-CZ" sz="2000" dirty="0">
                <a:latin typeface="Calibri" pitchFamily="34" charset="0"/>
              </a:rPr>
              <a:t>a </a:t>
            </a:r>
            <a:r>
              <a:rPr lang="cs-CZ" altLang="cs-CZ" sz="2000" dirty="0" smtClean="0">
                <a:latin typeface="Calibri" pitchFamily="34" charset="0"/>
              </a:rPr>
              <a:t>tryptofanu </a:t>
            </a:r>
            <a:r>
              <a:rPr lang="cs-CZ" altLang="cs-CZ" sz="2000" dirty="0">
                <a:latin typeface="Calibri" pitchFamily="34" charset="0"/>
              </a:rPr>
              <a:t>(prekurzory dopaminu a </a:t>
            </a:r>
            <a:r>
              <a:rPr lang="cs-CZ" altLang="cs-CZ" sz="2000" dirty="0" smtClean="0">
                <a:latin typeface="Calibri" pitchFamily="34" charset="0"/>
              </a:rPr>
              <a:t>serotoninu; neurotransmitery). </a:t>
            </a:r>
            <a:endParaRPr lang="cs-CZ" altLang="cs-CZ" sz="2000" dirty="0">
              <a:latin typeface="Calibri" pitchFamily="34" charset="0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HPA/PKU, molekulární patologie onemocnění</a:t>
            </a:r>
          </a:p>
        </p:txBody>
      </p:sp>
      <p:pic>
        <p:nvPicPr>
          <p:cNvPr id="15367" name="Picture 7" descr="Výsledek obrázku pro tryptophan serotoni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3293460"/>
            <a:ext cx="5608574" cy="30963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552604" y="3127109"/>
            <a:ext cx="24838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Terapie – </a:t>
            </a:r>
            <a:r>
              <a:rPr lang="cs-CZ" sz="2000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nízkobílkoviná</a:t>
            </a: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 dieta </a:t>
            </a:r>
            <a:r>
              <a:rPr lang="cs-CZ" sz="2000" kern="0" dirty="0">
                <a:solidFill>
                  <a:sysClr val="windowText" lastClr="000000"/>
                </a:solidFill>
                <a:latin typeface="Calibri" pitchFamily="34" charset="0"/>
              </a:rPr>
              <a:t>s omezením fenylalaninu a podáváním směsi aminokyselin bez </a:t>
            </a: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fenylalaninu + podávání </a:t>
            </a:r>
            <a:r>
              <a:rPr lang="cs-CZ" sz="2000" kern="0" dirty="0">
                <a:solidFill>
                  <a:sysClr val="windowText" lastClr="000000"/>
                </a:solidFill>
                <a:latin typeface="Calibri" pitchFamily="34" charset="0"/>
              </a:rPr>
              <a:t>velkých neutrálních aminokyselin (</a:t>
            </a: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LNAA)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.</a:t>
            </a:r>
            <a:endParaRPr lang="cs-CZ" sz="20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ýsledek obrázku pro phenylalanine ammonia lya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77" y="3931170"/>
            <a:ext cx="4913903" cy="27381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Obdélník 2"/>
          <p:cNvSpPr>
            <a:spLocks noChangeArrowheads="1"/>
          </p:cNvSpPr>
          <p:nvPr/>
        </p:nvSpPr>
        <p:spPr bwMode="auto">
          <a:xfrm>
            <a:off x="179388" y="476250"/>
            <a:ext cx="871378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cs-CZ" sz="2000" dirty="0" err="1" smtClean="0">
                <a:latin typeface="Calibri" pitchFamily="34" charset="0"/>
              </a:rPr>
              <a:t>Enzym</a:t>
            </a:r>
            <a:r>
              <a:rPr lang="cs-CZ" altLang="cs-CZ" sz="2000" dirty="0" smtClean="0">
                <a:latin typeface="Calibri" pitchFamily="34" charset="0"/>
              </a:rPr>
              <a:t>ová substituční terapie pomocí f</a:t>
            </a:r>
            <a:r>
              <a:rPr lang="en-US" altLang="cs-CZ" sz="2000" dirty="0" err="1" smtClean="0">
                <a:latin typeface="Calibri" pitchFamily="34" charset="0"/>
              </a:rPr>
              <a:t>enylalanin</a:t>
            </a:r>
            <a:r>
              <a:rPr lang="en-US" altLang="cs-CZ" sz="2000" dirty="0" smtClean="0">
                <a:latin typeface="Calibri" pitchFamily="34" charset="0"/>
              </a:rPr>
              <a:t> </a:t>
            </a:r>
            <a:r>
              <a:rPr lang="cs-CZ" altLang="cs-CZ" sz="2000" dirty="0" smtClean="0">
                <a:latin typeface="Calibri" pitchFamily="34" charset="0"/>
              </a:rPr>
              <a:t>amonium-lyázy </a:t>
            </a:r>
            <a:r>
              <a:rPr lang="en-US" altLang="cs-CZ" sz="2000" dirty="0" smtClean="0">
                <a:latin typeface="Calibri" pitchFamily="34" charset="0"/>
              </a:rPr>
              <a:t>(</a:t>
            </a:r>
            <a:r>
              <a:rPr lang="en-US" altLang="cs-CZ" sz="2000" dirty="0">
                <a:latin typeface="Calibri" pitchFamily="34" charset="0"/>
              </a:rPr>
              <a:t>PAL)</a:t>
            </a:r>
            <a:endParaRPr lang="cs-CZ" altLang="cs-CZ" sz="2000" dirty="0">
              <a:latin typeface="Calibri" pitchFamily="34" charset="0"/>
            </a:endParaRPr>
          </a:p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cs-CZ" altLang="cs-CZ" sz="2000" dirty="0" smtClean="0">
                <a:latin typeface="Calibri" pitchFamily="34" charset="0"/>
              </a:rPr>
              <a:t>PAL – konvertuje </a:t>
            </a:r>
            <a:r>
              <a:rPr lang="en-US" altLang="cs-CZ" sz="2000" dirty="0" err="1" smtClean="0">
                <a:latin typeface="Calibri" pitchFamily="34" charset="0"/>
              </a:rPr>
              <a:t>Phe</a:t>
            </a:r>
            <a:r>
              <a:rPr lang="cs-CZ" altLang="cs-CZ" sz="2000" dirty="0">
                <a:latin typeface="Calibri" pitchFamily="34" charset="0"/>
              </a:rPr>
              <a:t> </a:t>
            </a:r>
            <a:r>
              <a:rPr lang="cs-CZ" altLang="cs-CZ" sz="2000" dirty="0" smtClean="0">
                <a:latin typeface="Calibri" pitchFamily="34" charset="0"/>
              </a:rPr>
              <a:t>na kyselinu skořicovou (</a:t>
            </a:r>
            <a:r>
              <a:rPr lang="en-US" altLang="cs-CZ" sz="2000" i="1" dirty="0" smtClean="0">
                <a:latin typeface="Calibri" pitchFamily="34" charset="0"/>
              </a:rPr>
              <a:t>trans</a:t>
            </a:r>
            <a:r>
              <a:rPr lang="en-US" altLang="cs-CZ" sz="2000" dirty="0" smtClean="0">
                <a:latin typeface="Calibri" pitchFamily="34" charset="0"/>
              </a:rPr>
              <a:t>-</a:t>
            </a:r>
            <a:r>
              <a:rPr lang="en-US" altLang="cs-CZ" sz="2000" dirty="0" err="1" smtClean="0">
                <a:latin typeface="Calibri" pitchFamily="34" charset="0"/>
              </a:rPr>
              <a:t>cinnamic</a:t>
            </a:r>
            <a:r>
              <a:rPr lang="cs-CZ" altLang="cs-CZ" sz="2000" dirty="0" smtClean="0">
                <a:latin typeface="Calibri" pitchFamily="34" charset="0"/>
              </a:rPr>
              <a:t> acid)</a:t>
            </a:r>
            <a:r>
              <a:rPr lang="en-US" altLang="cs-CZ" sz="2000" dirty="0" smtClean="0">
                <a:latin typeface="Calibri" pitchFamily="34" charset="0"/>
              </a:rPr>
              <a:t> a</a:t>
            </a:r>
            <a:r>
              <a:rPr lang="cs-CZ" altLang="cs-CZ" sz="2000" dirty="0" smtClean="0">
                <a:latin typeface="Calibri" pitchFamily="34" charset="0"/>
              </a:rPr>
              <a:t> amoniak</a:t>
            </a:r>
            <a:r>
              <a:rPr lang="en-US" altLang="cs-CZ" sz="2000" dirty="0" smtClean="0">
                <a:latin typeface="Calibri" pitchFamily="34" charset="0"/>
              </a:rPr>
              <a:t> </a:t>
            </a:r>
            <a:r>
              <a:rPr lang="cs-CZ" altLang="cs-CZ" sz="2000" dirty="0" smtClean="0">
                <a:latin typeface="Calibri" pitchFamily="34" charset="0"/>
              </a:rPr>
              <a:t>(rostliny, houby, kvasinky)</a:t>
            </a:r>
            <a:endParaRPr lang="cs-CZ" altLang="cs-CZ" sz="2000" dirty="0">
              <a:latin typeface="Calibri" pitchFamily="34" charset="0"/>
            </a:endParaRPr>
          </a:p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cs-CZ" altLang="cs-CZ" sz="2000" dirty="0" err="1" smtClean="0">
                <a:latin typeface="Calibri" pitchFamily="34" charset="0"/>
              </a:rPr>
              <a:t>Trapie</a:t>
            </a:r>
            <a:r>
              <a:rPr lang="cs-CZ" altLang="cs-CZ" sz="2000" dirty="0" smtClean="0">
                <a:latin typeface="Calibri" pitchFamily="34" charset="0"/>
              </a:rPr>
              <a:t>: i) orální podání je komplikováno proteolytickou degradací </a:t>
            </a:r>
            <a:r>
              <a:rPr lang="en-US" altLang="cs-CZ" sz="2000" dirty="0" err="1" smtClean="0">
                <a:latin typeface="Calibri" pitchFamily="34" charset="0"/>
              </a:rPr>
              <a:t>enzym</a:t>
            </a:r>
            <a:r>
              <a:rPr lang="cs-CZ" altLang="cs-CZ" sz="2000" dirty="0" smtClean="0">
                <a:latin typeface="Calibri" pitchFamily="34" charset="0"/>
              </a:rPr>
              <a:t>u; </a:t>
            </a:r>
            <a:r>
              <a:rPr lang="cs-CZ" altLang="cs-CZ" sz="2000" dirty="0" err="1" smtClean="0">
                <a:latin typeface="Calibri" pitchFamily="34" charset="0"/>
              </a:rPr>
              <a:t>ii</a:t>
            </a:r>
            <a:r>
              <a:rPr lang="cs-CZ" altLang="cs-CZ" sz="2000" dirty="0" smtClean="0">
                <a:latin typeface="Calibri" pitchFamily="34" charset="0"/>
              </a:rPr>
              <a:t>) injektovaná </a:t>
            </a:r>
            <a:r>
              <a:rPr lang="en-US" altLang="cs-CZ" sz="2000" dirty="0" smtClean="0">
                <a:latin typeface="Calibri" pitchFamily="34" charset="0"/>
              </a:rPr>
              <a:t>PAL </a:t>
            </a:r>
            <a:r>
              <a:rPr lang="cs-CZ" altLang="cs-CZ" sz="2000" dirty="0" smtClean="0">
                <a:latin typeface="Calibri" pitchFamily="34" charset="0"/>
              </a:rPr>
              <a:t>je imunogenní, konjugace PAL a p</a:t>
            </a:r>
            <a:r>
              <a:rPr lang="en-US" altLang="cs-CZ" sz="2000" dirty="0" err="1" smtClean="0">
                <a:latin typeface="Calibri" pitchFamily="34" charset="0"/>
              </a:rPr>
              <a:t>olyethylen</a:t>
            </a:r>
            <a:r>
              <a:rPr lang="cs-CZ" altLang="cs-CZ" sz="2000" dirty="0" smtClean="0">
                <a:latin typeface="Calibri" pitchFamily="34" charset="0"/>
              </a:rPr>
              <a:t>glykolu </a:t>
            </a:r>
            <a:r>
              <a:rPr lang="en-US" altLang="cs-CZ" sz="2000" dirty="0" smtClean="0">
                <a:latin typeface="Calibri" pitchFamily="34" charset="0"/>
              </a:rPr>
              <a:t>(PEG-PAL) </a:t>
            </a:r>
            <a:r>
              <a:rPr lang="cs-CZ" altLang="cs-CZ" sz="2000" dirty="0" smtClean="0">
                <a:latin typeface="Calibri" pitchFamily="34" charset="0"/>
              </a:rPr>
              <a:t>snižuje imunitní odpověď. 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cs-CZ" altLang="cs-CZ" sz="2000" dirty="0" smtClean="0">
                <a:latin typeface="Calibri" pitchFamily="34" charset="0"/>
              </a:rPr>
              <a:t>Byly provedeny klinické studie hodnotící bezpečnost a účinnost opakovaně podávaných injekci</a:t>
            </a:r>
            <a:r>
              <a:rPr lang="en-US" altLang="cs-CZ" sz="2000" dirty="0" smtClean="0">
                <a:latin typeface="Calibri" pitchFamily="34" charset="0"/>
              </a:rPr>
              <a:t> PEG-PAL</a:t>
            </a:r>
            <a:r>
              <a:rPr lang="cs-CZ" altLang="cs-CZ" sz="2000" dirty="0" smtClean="0">
                <a:latin typeface="Calibri" pitchFamily="34" charset="0"/>
              </a:rPr>
              <a:t> ..… podkožní podávání </a:t>
            </a:r>
            <a:r>
              <a:rPr lang="en-US" altLang="cs-CZ" sz="2000" dirty="0" smtClean="0">
                <a:latin typeface="Calibri" pitchFamily="34" charset="0"/>
              </a:rPr>
              <a:t>PEG</a:t>
            </a:r>
            <a:r>
              <a:rPr lang="cs-CZ" altLang="cs-CZ" sz="2000" dirty="0" smtClean="0">
                <a:latin typeface="Calibri" pitchFamily="34" charset="0"/>
              </a:rPr>
              <a:t>-PAL bylo bezpečné a dobře tolerované a zdá se účinné při </a:t>
            </a:r>
            <a:r>
              <a:rPr lang="cs-CZ" altLang="cs-CZ" sz="2000" dirty="0">
                <a:latin typeface="Calibri" pitchFamily="34" charset="0"/>
              </a:rPr>
              <a:t>snižování krevního Phe </a:t>
            </a:r>
            <a:r>
              <a:rPr lang="cs-CZ" altLang="cs-CZ" sz="2000" dirty="0" smtClean="0">
                <a:latin typeface="Calibri" pitchFamily="34" charset="0"/>
              </a:rPr>
              <a:t>......</a:t>
            </a:r>
            <a:endParaRPr lang="cs-CZ" altLang="cs-CZ" sz="2000" dirty="0">
              <a:latin typeface="Calibri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HPA/PKU, therapie pomocí PAL</a:t>
            </a:r>
          </a:p>
        </p:txBody>
      </p:sp>
    </p:spTree>
    <p:extLst>
      <p:ext uri="{BB962C8B-B14F-4D97-AF65-F5344CB8AC3E}">
        <p14:creationId xmlns:p14="http://schemas.microsoft.com/office/powerpoint/2010/main" val="72913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07504" y="582940"/>
            <a:ext cx="8856984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cs-CZ" altLang="cs-CZ" sz="2200" dirty="0" smtClean="0">
                <a:latin typeface="Calibri" pitchFamily="34" charset="0"/>
              </a:rPr>
              <a:t>Bylo zjištěno, že zvýšená hladina Phe může být redukována podáním BH4.</a:t>
            </a:r>
            <a:endParaRPr lang="cs-CZ" altLang="cs-CZ" sz="2200" dirty="0">
              <a:latin typeface="Calibri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cs-CZ" altLang="cs-CZ" sz="2200" dirty="0" smtClean="0">
                <a:latin typeface="Calibri" pitchFamily="34" charset="0"/>
              </a:rPr>
              <a:t>Klinické zkoušky ukázaly, že </a:t>
            </a:r>
            <a:r>
              <a:rPr lang="cs-CZ" altLang="cs-CZ" sz="2200" dirty="0">
                <a:latin typeface="Calibri" pitchFamily="34" charset="0"/>
              </a:rPr>
              <a:t>BH4 (</a:t>
            </a:r>
            <a:r>
              <a:rPr lang="cs-CZ" altLang="cs-CZ" sz="2200" dirty="0" err="1">
                <a:latin typeface="Calibri" pitchFamily="34" charset="0"/>
              </a:rPr>
              <a:t>Sapropterin</a:t>
            </a:r>
            <a:r>
              <a:rPr lang="cs-CZ" altLang="cs-CZ" sz="2200" dirty="0">
                <a:latin typeface="Calibri" pitchFamily="34" charset="0"/>
              </a:rPr>
              <a:t> </a:t>
            </a:r>
            <a:r>
              <a:rPr lang="cs-CZ" altLang="cs-CZ" sz="2200" dirty="0" err="1" smtClean="0">
                <a:latin typeface="Calibri" pitchFamily="34" charset="0"/>
              </a:rPr>
              <a:t>dihydrochlorid</a:t>
            </a:r>
            <a:r>
              <a:rPr lang="cs-CZ" altLang="cs-CZ" sz="2200" dirty="0" smtClean="0">
                <a:latin typeface="Calibri" pitchFamily="34" charset="0"/>
              </a:rPr>
              <a:t>, </a:t>
            </a:r>
            <a:r>
              <a:rPr lang="cs-CZ" altLang="cs-CZ" sz="2200" dirty="0" err="1" smtClean="0">
                <a:latin typeface="Calibri" pitchFamily="34" charset="0"/>
              </a:rPr>
              <a:t>Kuvan</a:t>
            </a:r>
            <a:r>
              <a:rPr lang="cs-CZ" altLang="cs-CZ" sz="2200" dirty="0" smtClean="0">
                <a:latin typeface="Calibri" pitchFamily="34" charset="0"/>
              </a:rPr>
              <a:t>) je bezpečný a efektivní v terapii pacientů s mírnou HPA a mírnou PKU.</a:t>
            </a:r>
            <a:endParaRPr lang="cs-CZ" altLang="cs-CZ" sz="2200" dirty="0">
              <a:latin typeface="Calibri" pitchFamily="34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-36513" y="0"/>
            <a:ext cx="9144001" cy="3698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HPA/PKU, terapie pomocí tetrahydrobiopterinu (BH4) 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5332730" cy="2219211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19263" y="2147952"/>
            <a:ext cx="4032448" cy="178510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cs-CZ" altLang="cs-CZ" sz="2200" dirty="0" smtClean="0">
                <a:latin typeface="Calibri" pitchFamily="34" charset="0"/>
              </a:rPr>
              <a:t>Hladina Phe v krvi: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smtClean="0">
                <a:latin typeface="Calibri" pitchFamily="34" charset="0"/>
              </a:rPr>
              <a:t>Norma: 50 - 110 μmol/L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smtClean="0">
                <a:latin typeface="Calibri" pitchFamily="34" charset="0"/>
              </a:rPr>
              <a:t>Mírná HPA: 120 - 600 </a:t>
            </a:r>
            <a:r>
              <a:rPr lang="cs-CZ" altLang="cs-CZ" sz="2200" dirty="0">
                <a:latin typeface="Calibri" pitchFamily="34" charset="0"/>
              </a:rPr>
              <a:t>μmol/L </a:t>
            </a:r>
            <a:endParaRPr lang="cs-CZ" altLang="cs-CZ" sz="2200" dirty="0" smtClean="0">
              <a:latin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smtClean="0">
                <a:latin typeface="Calibri" pitchFamily="34" charset="0"/>
              </a:rPr>
              <a:t>Mírná PKU: 600 - 1200 μmol/L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smtClean="0">
                <a:latin typeface="Calibri" pitchFamily="34" charset="0"/>
              </a:rPr>
              <a:t>Klasická PKU: </a:t>
            </a:r>
            <a:r>
              <a:rPr lang="cs-CZ" altLang="cs-CZ" sz="2200" dirty="0" smtClean="0">
                <a:latin typeface="Calibri" pitchFamily="34" charset="0"/>
                <a:sym typeface="Symbol"/>
              </a:rPr>
              <a:t> </a:t>
            </a:r>
            <a:r>
              <a:rPr lang="cs-CZ" altLang="cs-CZ" sz="2200" dirty="0" smtClean="0">
                <a:latin typeface="Calibri" pitchFamily="34" charset="0"/>
              </a:rPr>
              <a:t>1200 </a:t>
            </a:r>
            <a:r>
              <a:rPr lang="cs-CZ" altLang="cs-CZ" sz="2200" dirty="0">
                <a:latin typeface="Calibri" pitchFamily="34" charset="0"/>
              </a:rPr>
              <a:t>μmol/L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5" y="4524308"/>
            <a:ext cx="2753941" cy="220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3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5435600" y="404813"/>
            <a:ext cx="3529013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latin typeface="Calibri" pitchFamily="34" charset="0"/>
              </a:rPr>
              <a:t>- </a:t>
            </a:r>
            <a:r>
              <a:rPr lang="cs-CZ" altLang="cs-CZ" sz="2000" dirty="0" err="1">
                <a:latin typeface="Calibri" pitchFamily="34" charset="0"/>
              </a:rPr>
              <a:t>Partially</a:t>
            </a:r>
            <a:r>
              <a:rPr lang="cs-CZ" altLang="cs-CZ" sz="2000" dirty="0">
                <a:latin typeface="Calibri" pitchFamily="34" charset="0"/>
              </a:rPr>
              <a:t> </a:t>
            </a:r>
            <a:r>
              <a:rPr lang="cs-CZ" altLang="cs-CZ" sz="2000" dirty="0" err="1">
                <a:latin typeface="Calibri" pitchFamily="34" charset="0"/>
              </a:rPr>
              <a:t>folded</a:t>
            </a:r>
            <a:r>
              <a:rPr lang="cs-CZ" altLang="cs-CZ" sz="2000" dirty="0">
                <a:latin typeface="Calibri" pitchFamily="34" charset="0"/>
              </a:rPr>
              <a:t> </a:t>
            </a:r>
            <a:r>
              <a:rPr lang="cs-CZ" altLang="cs-CZ" sz="2000" dirty="0" err="1">
                <a:latin typeface="Calibri" pitchFamily="34" charset="0"/>
              </a:rPr>
              <a:t>states</a:t>
            </a:r>
            <a:r>
              <a:rPr lang="cs-CZ" altLang="cs-CZ" sz="2000" dirty="0">
                <a:latin typeface="Calibri" pitchFamily="34" charset="0"/>
              </a:rPr>
              <a:t> are </a:t>
            </a:r>
            <a:r>
              <a:rPr lang="cs-CZ" altLang="cs-CZ" sz="2000" dirty="0" err="1">
                <a:latin typeface="Calibri" pitchFamily="34" charset="0"/>
              </a:rPr>
              <a:t>problematic</a:t>
            </a:r>
            <a:r>
              <a:rPr lang="cs-CZ" altLang="cs-CZ" sz="2000" dirty="0">
                <a:latin typeface="Calibri" pitchFamily="34" charset="0"/>
              </a:rPr>
              <a:t> - </a:t>
            </a:r>
            <a:r>
              <a:rPr lang="cs-CZ" altLang="cs-CZ" sz="2000" dirty="0" err="1">
                <a:latin typeface="Calibri" pitchFamily="34" charset="0"/>
              </a:rPr>
              <a:t>proteins</a:t>
            </a:r>
            <a:r>
              <a:rPr lang="cs-CZ" altLang="cs-CZ" sz="2000" dirty="0">
                <a:latin typeface="Calibri" pitchFamily="34" charset="0"/>
              </a:rPr>
              <a:t> </a:t>
            </a:r>
            <a:r>
              <a:rPr lang="cs-CZ" altLang="cs-CZ" sz="2000" dirty="0" err="1">
                <a:latin typeface="Calibri" pitchFamily="34" charset="0"/>
              </a:rPr>
              <a:t>tend</a:t>
            </a:r>
            <a:r>
              <a:rPr lang="cs-CZ" altLang="cs-CZ" sz="2000" dirty="0">
                <a:latin typeface="Calibri" pitchFamily="34" charset="0"/>
              </a:rPr>
              <a:t> to </a:t>
            </a:r>
            <a:r>
              <a:rPr lang="cs-CZ" altLang="cs-CZ" sz="2000" dirty="0" err="1">
                <a:latin typeface="Calibri" pitchFamily="34" charset="0"/>
              </a:rPr>
              <a:t>aggregate</a:t>
            </a:r>
            <a:r>
              <a:rPr lang="cs-CZ" altLang="cs-CZ" sz="2000" dirty="0">
                <a:latin typeface="Calibri" pitchFamily="34" charset="0"/>
              </a:rPr>
              <a:t> in </a:t>
            </a:r>
            <a:r>
              <a:rPr lang="cs-CZ" altLang="cs-CZ" sz="2000" dirty="0" err="1">
                <a:latin typeface="Calibri" pitchFamily="34" charset="0"/>
              </a:rPr>
              <a:t>concentration</a:t>
            </a:r>
            <a:r>
              <a:rPr lang="cs-CZ" altLang="cs-CZ" sz="2000" dirty="0">
                <a:latin typeface="Calibri" pitchFamily="34" charset="0"/>
              </a:rPr>
              <a:t> </a:t>
            </a:r>
            <a:r>
              <a:rPr lang="cs-CZ" altLang="cs-CZ" sz="2000" dirty="0" err="1">
                <a:latin typeface="Calibri" pitchFamily="34" charset="0"/>
              </a:rPr>
              <a:t>dependent</a:t>
            </a:r>
            <a:r>
              <a:rPr lang="cs-CZ" altLang="cs-CZ" sz="2000" dirty="0">
                <a:latin typeface="Calibri" pitchFamily="34" charset="0"/>
              </a:rPr>
              <a:t> </a:t>
            </a:r>
            <a:r>
              <a:rPr lang="cs-CZ" altLang="cs-CZ" sz="2000" dirty="0" err="1">
                <a:latin typeface="Calibri" pitchFamily="34" charset="0"/>
              </a:rPr>
              <a:t>manner</a:t>
            </a:r>
            <a:r>
              <a:rPr lang="cs-CZ" altLang="cs-CZ" sz="2000" dirty="0">
                <a:latin typeface="Calibri" pitchFamily="34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latin typeface="Calibri" pitchFamily="34" charset="0"/>
              </a:rPr>
              <a:t>- Aggregation primarily results in amorphous </a:t>
            </a:r>
            <a:r>
              <a:rPr lang="cs-CZ" altLang="cs-CZ" sz="2000" dirty="0" smtClean="0">
                <a:latin typeface="Calibri" pitchFamily="34" charset="0"/>
              </a:rPr>
              <a:t>structures, oligomers, and </a:t>
            </a:r>
            <a:r>
              <a:rPr lang="cs-CZ" altLang="cs-CZ" sz="2000" dirty="0">
                <a:latin typeface="Calibri" pitchFamily="34" charset="0"/>
              </a:rPr>
              <a:t>amyloid fibrils. Formation of these </a:t>
            </a:r>
            <a:r>
              <a:rPr lang="cs-CZ" altLang="cs-CZ" sz="2000" dirty="0" smtClean="0">
                <a:latin typeface="Calibri" pitchFamily="34" charset="0"/>
              </a:rPr>
              <a:t>structures </a:t>
            </a:r>
            <a:r>
              <a:rPr lang="cs-CZ" altLang="cs-CZ" sz="2000" dirty="0">
                <a:latin typeface="Calibri" pitchFamily="34" charset="0"/>
              </a:rPr>
              <a:t>is strongly restricted by chaperones.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latin typeface="Calibri" pitchFamily="34" charset="0"/>
              </a:rPr>
              <a:t>- </a:t>
            </a:r>
            <a:r>
              <a:rPr lang="en-US" altLang="cs-CZ" sz="2000" b="1" dirty="0">
                <a:solidFill>
                  <a:srgbClr val="008000"/>
                </a:solidFill>
                <a:latin typeface="Calibri" pitchFamily="34" charset="0"/>
              </a:rPr>
              <a:t>Molecular chaperone interact with, stabilize</a:t>
            </a:r>
            <a:r>
              <a:rPr lang="cs-CZ" altLang="cs-CZ" sz="2000" b="1" dirty="0">
                <a:solidFill>
                  <a:srgbClr val="008000"/>
                </a:solidFill>
                <a:latin typeface="Calibri" pitchFamily="34" charset="0"/>
              </a:rPr>
              <a:t>,</a:t>
            </a:r>
            <a:r>
              <a:rPr lang="en-US" altLang="cs-CZ" sz="2000" b="1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cs-CZ" altLang="cs-CZ" sz="2000" b="1" dirty="0">
                <a:solidFill>
                  <a:srgbClr val="008000"/>
                </a:solidFill>
                <a:latin typeface="Calibri" pitchFamily="34" charset="0"/>
              </a:rPr>
              <a:t>and</a:t>
            </a:r>
            <a:r>
              <a:rPr lang="en-US" altLang="cs-CZ" sz="2000" b="1" dirty="0">
                <a:solidFill>
                  <a:srgbClr val="008000"/>
                </a:solidFill>
                <a:latin typeface="Calibri" pitchFamily="34" charset="0"/>
              </a:rPr>
              <a:t> help proteins to acquire its functionally active conformation, without being present in its final structure.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latin typeface="Calibri" pitchFamily="34" charset="0"/>
              </a:rPr>
              <a:t>- </a:t>
            </a:r>
            <a:r>
              <a:rPr lang="en-US" altLang="cs-CZ" sz="2000" dirty="0">
                <a:latin typeface="Calibri" pitchFamily="34" charset="0"/>
              </a:rPr>
              <a:t>Different classes of structurally unrelated chaperones exist in cells</a:t>
            </a:r>
            <a:r>
              <a:rPr lang="cs-CZ" altLang="cs-CZ" sz="2000" dirty="0">
                <a:latin typeface="Calibri" pitchFamily="34" charset="0"/>
              </a:rPr>
              <a:t>.</a:t>
            </a: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338"/>
            <a:ext cx="5435600" cy="534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dirty="0">
                <a:solidFill>
                  <a:schemeClr val="bg1"/>
                </a:solidFill>
                <a:latin typeface="Calibri" panose="020F0502020204030204" pitchFamily="34" charset="0"/>
              </a:rPr>
              <a:t>Protein folding</a:t>
            </a: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107950" y="406400"/>
            <a:ext cx="496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itchFamily="34" charset="0"/>
              </a:rPr>
              <a:t>The surface free-energy changes  of proteins during their moving  towards the native state. 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179388" y="6521450"/>
            <a:ext cx="2333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 dirty="0">
                <a:latin typeface="Calibri" pitchFamily="34" charset="0"/>
              </a:rPr>
              <a:t>NATURE | VOL 475 | 21 JULY 2011</a:t>
            </a:r>
          </a:p>
        </p:txBody>
      </p:sp>
    </p:spTree>
    <p:extLst>
      <p:ext uri="{BB962C8B-B14F-4D97-AF65-F5344CB8AC3E}">
        <p14:creationId xmlns:p14="http://schemas.microsoft.com/office/powerpoint/2010/main" val="34707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5155" y="498440"/>
            <a:ext cx="4104797" cy="6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cs-CZ" altLang="cs-CZ" sz="2000" dirty="0">
                <a:latin typeface="Calibri" pitchFamily="34" charset="0"/>
              </a:rPr>
              <a:t>Molekulární </a:t>
            </a:r>
            <a:r>
              <a:rPr lang="cs-CZ" altLang="cs-CZ" sz="2000" dirty="0" err="1">
                <a:latin typeface="Calibri" pitchFamily="34" charset="0"/>
              </a:rPr>
              <a:t>chaperony</a:t>
            </a:r>
            <a:r>
              <a:rPr lang="cs-CZ" altLang="cs-CZ" sz="2000" dirty="0">
                <a:latin typeface="Calibri" pitchFamily="34" charset="0"/>
              </a:rPr>
              <a:t> – zabraňují „</a:t>
            </a:r>
            <a:r>
              <a:rPr lang="cs-CZ" altLang="cs-CZ" sz="2000" dirty="0" err="1">
                <a:latin typeface="Calibri" pitchFamily="34" charset="0"/>
              </a:rPr>
              <a:t>misfoldingu</a:t>
            </a:r>
            <a:r>
              <a:rPr lang="cs-CZ" altLang="cs-CZ" sz="2000" dirty="0">
                <a:latin typeface="Calibri" pitchFamily="34" charset="0"/>
              </a:rPr>
              <a:t>“ proteinu, pomáhají proteinu získat funkční konformaci, nejsou přítomny v konečné struktuře proteinu. 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cs-CZ" altLang="cs-CZ" sz="2000" dirty="0" smtClean="0">
                <a:latin typeface="Calibri" pitchFamily="34" charset="0"/>
              </a:rPr>
              <a:t>Mutace v </a:t>
            </a:r>
            <a:r>
              <a:rPr lang="cs-CZ" altLang="cs-CZ" sz="2000" i="1" dirty="0" smtClean="0">
                <a:latin typeface="Calibri" pitchFamily="34" charset="0"/>
              </a:rPr>
              <a:t>PAH</a:t>
            </a:r>
            <a:r>
              <a:rPr lang="cs-CZ" altLang="cs-CZ" sz="2000" dirty="0" smtClean="0">
                <a:latin typeface="Calibri" pitchFamily="34" charset="0"/>
              </a:rPr>
              <a:t> genu mohou vést ke změnám ve výsledné struktuře proteinu („protein misfolding“), které následně vedou k jeho degradaci event. agregaci. 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cs-CZ" altLang="cs-CZ" sz="2000" b="1" dirty="0" err="1" smtClean="0">
                <a:solidFill>
                  <a:srgbClr val="00B050"/>
                </a:solidFill>
                <a:latin typeface="Calibri" pitchFamily="34" charset="0"/>
              </a:rPr>
              <a:t>Tetrahydrobiopterin</a:t>
            </a:r>
            <a:r>
              <a:rPr lang="cs-CZ" altLang="cs-CZ" sz="2000" b="1" dirty="0" smtClean="0">
                <a:solidFill>
                  <a:srgbClr val="00B050"/>
                </a:solidFill>
                <a:latin typeface="Calibri" pitchFamily="34" charset="0"/>
              </a:rPr>
              <a:t>, BH4 – molekulární chaperon pro PAH.</a:t>
            </a:r>
            <a:endParaRPr lang="en-US" altLang="cs-CZ" sz="20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cs-CZ" altLang="cs-CZ" sz="2000" b="1" dirty="0" smtClean="0">
                <a:solidFill>
                  <a:srgbClr val="C00000"/>
                </a:solidFill>
                <a:latin typeface="Calibri" pitchFamily="34" charset="0"/>
              </a:rPr>
              <a:t>Odpověď na terapii BH4 závisí u pacienta s HPA/PKU na typu mutací v </a:t>
            </a:r>
            <a:r>
              <a:rPr lang="cs-CZ" altLang="cs-CZ" sz="2000" b="1" i="1" dirty="0" smtClean="0">
                <a:solidFill>
                  <a:srgbClr val="C00000"/>
                </a:solidFill>
                <a:latin typeface="Calibri" pitchFamily="34" charset="0"/>
              </a:rPr>
              <a:t>PAH </a:t>
            </a:r>
            <a:r>
              <a:rPr lang="cs-CZ" altLang="cs-CZ" sz="2000" b="1" dirty="0" smtClean="0">
                <a:solidFill>
                  <a:srgbClr val="C00000"/>
                </a:solidFill>
                <a:latin typeface="Calibri" pitchFamily="34" charset="0"/>
              </a:rPr>
              <a:t>genu – pacienti s mutací zachovávající zbytkovou aktivitu PAH (tj. pacienti s mírnějšími fenotypy) reagují na léčbu BH4.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HPA/PKU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748011" cy="2895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501008"/>
            <a:ext cx="4748011" cy="3019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4208" y="6525344"/>
            <a:ext cx="2573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200" dirty="0">
                <a:latin typeface="Calibri" pitchFamily="34" charset="0"/>
              </a:rPr>
              <a:t>J Inherit Metab Dis (2010) 33:649–658</a:t>
            </a:r>
          </a:p>
        </p:txBody>
      </p:sp>
    </p:spTree>
    <p:extLst>
      <p:ext uri="{BB962C8B-B14F-4D97-AF65-F5344CB8AC3E}">
        <p14:creationId xmlns:p14="http://schemas.microsoft.com/office/powerpoint/2010/main" val="19783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0304"/>
            <a:ext cx="5780682" cy="418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6444209" y="772830"/>
            <a:ext cx="252028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cs-CZ" altLang="cs-CZ" sz="1800" dirty="0">
                <a:latin typeface="Calibri" pitchFamily="34" charset="0"/>
              </a:rPr>
              <a:t>Efficacy of </a:t>
            </a:r>
            <a:r>
              <a:rPr lang="cs-CZ" altLang="cs-CZ" sz="1800" dirty="0" smtClean="0">
                <a:latin typeface="Calibri" pitchFamily="34" charset="0"/>
              </a:rPr>
              <a:t>BH4 therapy in </a:t>
            </a:r>
            <a:r>
              <a:rPr lang="cs-CZ" altLang="cs-CZ" sz="1800" dirty="0">
                <a:latin typeface="Calibri" pitchFamily="34" charset="0"/>
              </a:rPr>
              <a:t>the management of </a:t>
            </a:r>
            <a:r>
              <a:rPr lang="cs-CZ" altLang="cs-CZ" sz="1800" dirty="0" smtClean="0">
                <a:latin typeface="Calibri" pitchFamily="34" charset="0"/>
              </a:rPr>
              <a:t>HPA/PKU.</a:t>
            </a:r>
            <a:endParaRPr lang="cs-CZ" altLang="cs-CZ" sz="1800" dirty="0">
              <a:latin typeface="Calibri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altLang="cs-CZ" sz="1800" dirty="0" smtClean="0">
                <a:latin typeface="Calibri" pitchFamily="34" charset="0"/>
              </a:rPr>
              <a:t>(</a:t>
            </a:r>
            <a:r>
              <a:rPr lang="cs-CZ" altLang="cs-CZ" sz="1800" dirty="0">
                <a:latin typeface="Calibri" pitchFamily="34" charset="0"/>
              </a:rPr>
              <a:t>A) Response rates (%) according to blood phenylalanine levels after sapropterin treatment (10 mg/kg/day) over a period of 8 days. 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565202" y="4005064"/>
            <a:ext cx="2232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dirty="0">
                <a:latin typeface="Calibri" pitchFamily="34" charset="0"/>
              </a:rPr>
              <a:t>Molecular Genetics and Metabolism 96 (2009) 158–163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45329" y="5125439"/>
            <a:ext cx="3882855" cy="1323439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cs-CZ" altLang="cs-CZ" sz="2000" dirty="0" smtClean="0">
                <a:solidFill>
                  <a:srgbClr val="0070C0"/>
                </a:solidFill>
                <a:latin typeface="Calibri" pitchFamily="34" charset="0"/>
              </a:rPr>
              <a:t>Hladina Phe v krvi: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0070C0"/>
                </a:solidFill>
                <a:latin typeface="Calibri" pitchFamily="34" charset="0"/>
              </a:rPr>
              <a:t>Mírná HPA: 120 - 600 </a:t>
            </a:r>
            <a:r>
              <a:rPr lang="cs-CZ" altLang="cs-CZ" sz="2000" dirty="0">
                <a:solidFill>
                  <a:srgbClr val="0070C0"/>
                </a:solidFill>
                <a:latin typeface="Calibri" pitchFamily="34" charset="0"/>
              </a:rPr>
              <a:t>μmol/L </a:t>
            </a:r>
            <a:endParaRPr lang="cs-CZ" altLang="cs-CZ" sz="20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0070C0"/>
                </a:solidFill>
                <a:latin typeface="Calibri" pitchFamily="34" charset="0"/>
              </a:rPr>
              <a:t>Mírná PKU: 600 - 1200 μmol/L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0070C0"/>
                </a:solidFill>
                <a:latin typeface="Calibri" pitchFamily="34" charset="0"/>
              </a:rPr>
              <a:t>Klasická PKU: </a:t>
            </a:r>
            <a:r>
              <a:rPr lang="cs-CZ" altLang="cs-CZ" sz="2000" dirty="0" smtClean="0">
                <a:solidFill>
                  <a:srgbClr val="0070C0"/>
                </a:solidFill>
                <a:latin typeface="Calibri" pitchFamily="34" charset="0"/>
                <a:sym typeface="Symbol"/>
              </a:rPr>
              <a:t> </a:t>
            </a:r>
            <a:r>
              <a:rPr lang="cs-CZ" altLang="cs-CZ" sz="2000" dirty="0" smtClean="0">
                <a:solidFill>
                  <a:srgbClr val="0070C0"/>
                </a:solidFill>
                <a:latin typeface="Calibri" pitchFamily="34" charset="0"/>
              </a:rPr>
              <a:t>1200 </a:t>
            </a:r>
            <a:r>
              <a:rPr lang="cs-CZ" altLang="cs-CZ" sz="2000" dirty="0">
                <a:solidFill>
                  <a:srgbClr val="0070C0"/>
                </a:solidFill>
                <a:latin typeface="Calibri" pitchFamily="34" charset="0"/>
              </a:rPr>
              <a:t>μmol/L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36513" y="0"/>
            <a:ext cx="9144001" cy="3698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HPA/PKU, terapie pomocí tetrahydrobiopterinu (BH4) </a:t>
            </a:r>
          </a:p>
        </p:txBody>
      </p:sp>
    </p:spTree>
    <p:extLst>
      <p:ext uri="{BB962C8B-B14F-4D97-AF65-F5344CB8AC3E}">
        <p14:creationId xmlns:p14="http://schemas.microsoft.com/office/powerpoint/2010/main" val="41135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619375" y="523875"/>
            <a:ext cx="6335713" cy="2555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alibri" pitchFamily="34" charset="0"/>
              </a:rPr>
              <a:t>Amyloid </a:t>
            </a:r>
            <a:r>
              <a:rPr lang="cs-CZ" sz="2000" dirty="0">
                <a:latin typeface="Calibri" pitchFamily="34" charset="0"/>
              </a:rPr>
              <a:t>fibril </a:t>
            </a:r>
            <a:r>
              <a:rPr lang="en-US" sz="2000" dirty="0">
                <a:latin typeface="Calibri" pitchFamily="34" charset="0"/>
              </a:rPr>
              <a:t>formation by proteins and polypeptides</a:t>
            </a:r>
            <a:r>
              <a:rPr lang="cs-CZ" sz="2000" dirty="0">
                <a:latin typeface="Calibri" pitchFamily="34" charset="0"/>
              </a:rPr>
              <a:t>:</a:t>
            </a:r>
            <a:endParaRPr lang="en-US" sz="20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sz="2000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ell-known amyloid-associated disease </a:t>
            </a:r>
            <a:r>
              <a:rPr lang="cs-CZ" sz="2000" dirty="0">
                <a:latin typeface="Calibri" pitchFamily="34" charset="0"/>
              </a:rPr>
              <a:t>- </a:t>
            </a:r>
            <a:r>
              <a:rPr lang="en-US" sz="2000" dirty="0">
                <a:latin typeface="Calibri" pitchFamily="34" charset="0"/>
              </a:rPr>
              <a:t>Alzheimer’s disease, in which the β-amyloid polypeptide aggregates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and learning and memory is affected; Parkinson’s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disease, in which α-</a:t>
            </a:r>
            <a:r>
              <a:rPr lang="en-US" sz="2000" dirty="0" err="1">
                <a:latin typeface="Calibri" pitchFamily="34" charset="0"/>
              </a:rPr>
              <a:t>synuclein</a:t>
            </a:r>
            <a:r>
              <a:rPr lang="en-US" sz="2000" dirty="0">
                <a:latin typeface="Calibri" pitchFamily="34" charset="0"/>
              </a:rPr>
              <a:t> protein aggregates and motor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function is affected; and type 2 diabetes, in which the islet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amyloid polypeptide (IAPP, or amylin) aggregates and pancreatic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β-cell function is affected</a:t>
            </a:r>
            <a:r>
              <a:rPr lang="cs-CZ" sz="2000" dirty="0">
                <a:latin typeface="Calibri" pitchFamily="34" charset="0"/>
              </a:rPr>
              <a:t>.</a:t>
            </a:r>
          </a:p>
        </p:txBody>
      </p:sp>
      <p:sp>
        <p:nvSpPr>
          <p:cNvPr id="23555" name="Obdélník 6"/>
          <p:cNvSpPr>
            <a:spLocks noChangeArrowheads="1"/>
          </p:cNvSpPr>
          <p:nvPr/>
        </p:nvSpPr>
        <p:spPr bwMode="auto">
          <a:xfrm>
            <a:off x="134938" y="3213100"/>
            <a:ext cx="68103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altLang="cs-CZ" sz="2000" dirty="0">
                <a:latin typeface="Calibri" pitchFamily="34" charset="0"/>
              </a:rPr>
              <a:t>It </a:t>
            </a:r>
            <a:r>
              <a:rPr lang="en-US" altLang="cs-CZ" sz="2000" dirty="0">
                <a:latin typeface="Calibri" pitchFamily="34" charset="0"/>
              </a:rPr>
              <a:t>was determined that the single amino acid could form</a:t>
            </a:r>
            <a:r>
              <a:rPr lang="cs-CZ" altLang="cs-CZ" sz="2000" dirty="0">
                <a:latin typeface="Calibri" pitchFamily="34" charset="0"/>
              </a:rPr>
              <a:t> </a:t>
            </a:r>
            <a:r>
              <a:rPr lang="en-US" altLang="cs-CZ" sz="2000" dirty="0">
                <a:latin typeface="Calibri" pitchFamily="34" charset="0"/>
              </a:rPr>
              <a:t>amyloid-like assemblies</a:t>
            </a:r>
            <a:r>
              <a:rPr lang="cs-CZ" altLang="cs-CZ" sz="2000" dirty="0">
                <a:latin typeface="Calibri" pitchFamily="34" charset="0"/>
              </a:rPr>
              <a:t>. </a:t>
            </a:r>
            <a:r>
              <a:rPr lang="en-US" altLang="cs-CZ" sz="2000" dirty="0">
                <a:latin typeface="Calibri" pitchFamily="34" charset="0"/>
              </a:rPr>
              <a:t>The formed assemblies had the same typical ultrastructural</a:t>
            </a:r>
            <a:r>
              <a:rPr lang="cs-CZ" altLang="cs-CZ" sz="2000" dirty="0">
                <a:latin typeface="Calibri" pitchFamily="34" charset="0"/>
              </a:rPr>
              <a:t> </a:t>
            </a:r>
            <a:r>
              <a:rPr lang="en-US" altLang="cs-CZ" sz="2000" dirty="0">
                <a:latin typeface="Calibri" pitchFamily="34" charset="0"/>
              </a:rPr>
              <a:t>morphology as protein amyloids when visualized using electron</a:t>
            </a:r>
            <a:r>
              <a:rPr lang="cs-CZ" altLang="cs-CZ" sz="2000" dirty="0">
                <a:latin typeface="Calibri" pitchFamily="34" charset="0"/>
              </a:rPr>
              <a:t> microscopy.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cs-CZ" sz="2000" b="1" dirty="0">
                <a:latin typeface="Calibri" pitchFamily="34" charset="0"/>
              </a:rPr>
              <a:t>The ability of phenylalanine to form amyloid assemblies was </a:t>
            </a:r>
            <a:r>
              <a:rPr lang="cs-CZ" altLang="cs-CZ" sz="2000" b="1" dirty="0">
                <a:latin typeface="Calibri" pitchFamily="34" charset="0"/>
              </a:rPr>
              <a:t>demonstrate in the brains of PKU-mice and PKU human patients</a:t>
            </a:r>
            <a:r>
              <a:rPr lang="en-US" altLang="cs-CZ" sz="2000" b="1" dirty="0">
                <a:latin typeface="Calibri" pitchFamily="34" charset="0"/>
              </a:rPr>
              <a:t>, in which </a:t>
            </a:r>
            <a:r>
              <a:rPr lang="cs-CZ" altLang="cs-CZ" sz="2000" b="1" dirty="0">
                <a:latin typeface="Calibri" pitchFamily="34" charset="0"/>
              </a:rPr>
              <a:t>Phe</a:t>
            </a:r>
            <a:r>
              <a:rPr lang="en-US" altLang="cs-CZ" sz="2000" b="1" dirty="0">
                <a:latin typeface="Calibri" pitchFamily="34" charset="0"/>
              </a:rPr>
              <a:t> is accumulated due malfunction of</a:t>
            </a:r>
            <a:r>
              <a:rPr lang="cs-CZ" altLang="cs-CZ" sz="2000" b="1" dirty="0">
                <a:latin typeface="Calibri" pitchFamily="34" charset="0"/>
              </a:rPr>
              <a:t> PAH.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cs-CZ" sz="2000" dirty="0">
                <a:latin typeface="Calibri" pitchFamily="34" charset="0"/>
              </a:rPr>
              <a:t>The mechanism of degeneration appears to be the induction of apoptotic cell death in various organs and tissues in which </a:t>
            </a:r>
            <a:r>
              <a:rPr lang="cs-CZ" altLang="cs-CZ" sz="2000" dirty="0">
                <a:latin typeface="Calibri" pitchFamily="34" charset="0"/>
              </a:rPr>
              <a:t>assemblies </a:t>
            </a:r>
            <a:r>
              <a:rPr lang="en-US" altLang="cs-CZ" sz="2000" dirty="0">
                <a:latin typeface="Calibri" pitchFamily="34" charset="0"/>
              </a:rPr>
              <a:t>are being accumulated.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2000"/>
            <a:ext cx="200660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3727450"/>
            <a:ext cx="208915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Obdélník 11"/>
          <p:cNvSpPr>
            <a:spLocks noChangeArrowheads="1"/>
          </p:cNvSpPr>
          <p:nvPr/>
        </p:nvSpPr>
        <p:spPr bwMode="auto">
          <a:xfrm>
            <a:off x="7024688" y="5445125"/>
            <a:ext cx="2009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>
                <a:latin typeface="Calibri" pitchFamily="34" charset="0"/>
              </a:rPr>
              <a:t>Ehud Gazit</a:t>
            </a:r>
            <a:r>
              <a:rPr lang="de-DE" altLang="cs-CZ" i="1">
                <a:latin typeface="Calibri" pitchFamily="34" charset="0"/>
              </a:rPr>
              <a:t>J Inherit Metab Dis (2016) 39:483–488</a:t>
            </a:r>
            <a:endParaRPr lang="cs-CZ" altLang="cs-CZ" i="1">
              <a:latin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Amyloid </a:t>
            </a:r>
            <a:r>
              <a:rPr lang="cs-CZ" altLang="cs-CZ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fibrils</a:t>
            </a: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</a:t>
            </a:r>
            <a:r>
              <a:rPr lang="cs-CZ" altLang="cs-CZ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elongated</a:t>
            </a: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nanoscale</a:t>
            </a: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structures</a:t>
            </a:r>
            <a:endParaRPr lang="cs-CZ" altLang="cs-CZ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06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194305" y="3140968"/>
            <a:ext cx="6185122" cy="1656184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ts val="1200"/>
              </a:spcBef>
            </a:pPr>
            <a:r>
              <a:rPr lang="cs-CZ" sz="2000" b="1" dirty="0" smtClean="0">
                <a:solidFill>
                  <a:srgbClr val="C00000"/>
                </a:solidFill>
              </a:rPr>
              <a:t>Celkový počet </a:t>
            </a:r>
            <a:r>
              <a:rPr lang="cs-CZ" sz="2000" b="1" dirty="0">
                <a:solidFill>
                  <a:srgbClr val="C00000"/>
                </a:solidFill>
              </a:rPr>
              <a:t>pacientů: </a:t>
            </a:r>
            <a:r>
              <a:rPr lang="cs-CZ" sz="2000" b="1" dirty="0" smtClean="0">
                <a:solidFill>
                  <a:srgbClr val="C00000"/>
                </a:solidFill>
              </a:rPr>
              <a:t>758</a:t>
            </a:r>
          </a:p>
          <a:p>
            <a:pPr marL="342900" indent="-342900" algn="l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C00000"/>
                </a:solidFill>
              </a:rPr>
              <a:t>Počet pacientů kompletním genotypem (2 mutace): 751 (99,1%)</a:t>
            </a:r>
          </a:p>
          <a:p>
            <a:pPr marL="342900" indent="-342900" algn="l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C00000"/>
                </a:solidFill>
              </a:rPr>
              <a:t>Počet pacientů s jednou mutací: 7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HPA/PKU, DNA diagnostika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09" y="548680"/>
            <a:ext cx="5454463" cy="19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620688"/>
            <a:ext cx="29710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cs-CZ" b="1" dirty="0" smtClean="0"/>
              <a:t>Detekce sekvenčních změn malého rozsahu: </a:t>
            </a:r>
            <a:r>
              <a:rPr lang="cs-CZ" dirty="0" smtClean="0"/>
              <a:t>PCR + sekvenční analýza exonů a přilehlých intronových oblastí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cs-CZ" b="1" dirty="0" smtClean="0"/>
              <a:t>Detekce rozsáhlých delecí/duplikací: </a:t>
            </a:r>
            <a:r>
              <a:rPr lang="cs-CZ" dirty="0" smtClean="0"/>
              <a:t>MLPA</a:t>
            </a:r>
            <a:endParaRPr lang="cs-CZ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2637422"/>
            <a:ext cx="2364308" cy="419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2915816" y="6525344"/>
            <a:ext cx="35616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K. </a:t>
            </a:r>
            <a:r>
              <a:rPr lang="cs-CZ" sz="1200" dirty="0" err="1"/>
              <a:t>Réblová</a:t>
            </a:r>
            <a:r>
              <a:rPr lang="cs-CZ" sz="1200" dirty="0"/>
              <a:t> et </a:t>
            </a:r>
            <a:r>
              <a:rPr lang="cs-CZ" sz="1200" dirty="0" smtClean="0"/>
              <a:t>al., </a:t>
            </a:r>
            <a:r>
              <a:rPr lang="cs-CZ" sz="1200" dirty="0" err="1" smtClean="0"/>
              <a:t>Clinica</a:t>
            </a:r>
            <a:r>
              <a:rPr lang="cs-CZ" sz="1200" dirty="0" smtClean="0"/>
              <a:t> </a:t>
            </a:r>
            <a:r>
              <a:rPr lang="cs-CZ" sz="1200" dirty="0" err="1"/>
              <a:t>Chimica</a:t>
            </a:r>
            <a:r>
              <a:rPr lang="cs-CZ" sz="1200" dirty="0"/>
              <a:t> Acta 419 (2013) 1–10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94306" y="5036983"/>
            <a:ext cx="6185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77% mutací je typu </a:t>
            </a:r>
            <a:r>
              <a:rPr lang="cs-CZ" i="1" dirty="0" err="1" smtClean="0"/>
              <a:t>missense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Nejčastější mutace: </a:t>
            </a:r>
            <a:r>
              <a:rPr lang="cs-CZ" dirty="0"/>
              <a:t>c.1222C&gt;T, p.(Arg408Trp</a:t>
            </a:r>
            <a:r>
              <a:rPr lang="cs-CZ" dirty="0" smtClean="0"/>
              <a:t>) – 42% mutantních alel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849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40084"/>
            <a:ext cx="3352800" cy="684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07950" y="513248"/>
            <a:ext cx="5335588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cs-CZ" sz="2000" b="1" dirty="0"/>
              <a:t>PAH </a:t>
            </a:r>
            <a:r>
              <a:rPr lang="cs-CZ" altLang="cs-CZ" sz="2000" b="1" dirty="0"/>
              <a:t>m</a:t>
            </a:r>
            <a:r>
              <a:rPr lang="en-US" altLang="cs-CZ" sz="2000" b="1" dirty="0" err="1"/>
              <a:t>utations</a:t>
            </a:r>
            <a:r>
              <a:rPr lang="en-US" altLang="cs-CZ" sz="2000" b="1" dirty="0"/>
              <a:t> </a:t>
            </a:r>
            <a:r>
              <a:rPr lang="cs-CZ" altLang="cs-CZ" sz="2000" b="1" dirty="0" smtClean="0"/>
              <a:t>c</a:t>
            </a:r>
            <a:r>
              <a:rPr lang="en-US" altLang="cs-CZ" sz="2000" b="1" dirty="0"/>
              <a:t>an </a:t>
            </a:r>
            <a:r>
              <a:rPr lang="cs-CZ" altLang="cs-CZ" sz="2000" b="1" dirty="0"/>
              <a:t>l</a:t>
            </a:r>
            <a:r>
              <a:rPr lang="en-US" altLang="cs-CZ" sz="2000" b="1" dirty="0" err="1"/>
              <a:t>ead</a:t>
            </a:r>
            <a:r>
              <a:rPr lang="en-US" altLang="cs-CZ" sz="2000" b="1" dirty="0"/>
              <a:t> to</a:t>
            </a:r>
            <a:r>
              <a:rPr lang="cs-CZ" altLang="cs-CZ" sz="2000" b="1" dirty="0"/>
              <a:t> </a:t>
            </a:r>
            <a:r>
              <a:rPr lang="cs-CZ" altLang="cs-CZ" sz="2000" b="1" dirty="0" smtClean="0"/>
              <a:t>i</a:t>
            </a:r>
            <a:r>
              <a:rPr lang="en-US" altLang="cs-CZ" sz="2000" b="1" dirty="0" err="1"/>
              <a:t>mpaired</a:t>
            </a:r>
            <a:r>
              <a:rPr lang="en-US" altLang="cs-CZ" sz="2000" b="1" dirty="0"/>
              <a:t> </a:t>
            </a:r>
            <a:r>
              <a:rPr lang="cs-CZ" altLang="cs-CZ" sz="2000" b="1" dirty="0"/>
              <a:t>t</a:t>
            </a:r>
            <a:r>
              <a:rPr lang="en-US" altLang="cs-CZ" sz="2000" b="1" dirty="0" err="1"/>
              <a:t>etramer</a:t>
            </a:r>
            <a:r>
              <a:rPr lang="en-US" altLang="cs-CZ" sz="2000" b="1" dirty="0"/>
              <a:t> </a:t>
            </a:r>
            <a:r>
              <a:rPr lang="cs-CZ" altLang="cs-CZ" sz="2000" b="1" dirty="0"/>
              <a:t>a</a:t>
            </a:r>
            <a:r>
              <a:rPr lang="en-US" altLang="cs-CZ" sz="2000" b="1" dirty="0" err="1"/>
              <a:t>ssembly</a:t>
            </a:r>
            <a:endParaRPr lang="en-US" altLang="cs-CZ" sz="2000" b="1" dirty="0"/>
          </a:p>
          <a:p>
            <a:r>
              <a:rPr lang="en-US" altLang="cs-CZ" sz="2000" dirty="0" err="1"/>
              <a:t>Oligomerization</a:t>
            </a:r>
            <a:r>
              <a:rPr lang="en-US" altLang="cs-CZ" sz="2000" dirty="0"/>
              <a:t> profiles of wild-type and variant PAH were</a:t>
            </a:r>
            <a:r>
              <a:rPr lang="cs-CZ" altLang="cs-CZ" sz="2000" dirty="0"/>
              <a:t> </a:t>
            </a:r>
            <a:r>
              <a:rPr lang="en-US" altLang="cs-CZ" sz="2000" dirty="0"/>
              <a:t>determined by size-exclusion chromatography. Arrows mark the elution volumes of soluble aggregates, tetramers, dimers, and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monomers</a:t>
            </a:r>
            <a:r>
              <a:rPr lang="cs-CZ" altLang="cs-CZ" sz="2000" dirty="0"/>
              <a:t>.</a:t>
            </a:r>
          </a:p>
          <a:p>
            <a:r>
              <a:rPr lang="cs-CZ" altLang="cs-CZ" sz="2000" dirty="0"/>
              <a:t>(</a:t>
            </a:r>
            <a:r>
              <a:rPr lang="en-US" altLang="cs-CZ" sz="2000" dirty="0"/>
              <a:t>A) Profiles of variants arising from mutations located in the</a:t>
            </a:r>
            <a:r>
              <a:rPr lang="cs-CZ" altLang="cs-CZ" sz="2000" dirty="0"/>
              <a:t> </a:t>
            </a:r>
            <a:r>
              <a:rPr lang="en-US" altLang="cs-CZ" sz="2000" dirty="0"/>
              <a:t>regulatory </a:t>
            </a:r>
            <a:r>
              <a:rPr lang="en-US" altLang="cs-CZ" sz="2000" dirty="0" smtClean="0"/>
              <a:t>domain</a:t>
            </a:r>
            <a:r>
              <a:rPr lang="cs-CZ" altLang="cs-CZ" sz="2000" dirty="0" smtClean="0"/>
              <a:t> (R)</a:t>
            </a:r>
            <a:r>
              <a:rPr lang="en-US" altLang="cs-CZ" sz="2000" dirty="0" smtClean="0"/>
              <a:t>. </a:t>
            </a:r>
            <a:r>
              <a:rPr lang="en-US" altLang="cs-CZ" sz="2000" dirty="0"/>
              <a:t>I65S showed increased amounts of dimers</a:t>
            </a:r>
            <a:r>
              <a:rPr lang="cs-CZ" altLang="cs-CZ" sz="2000" dirty="0"/>
              <a:t>. </a:t>
            </a:r>
          </a:p>
          <a:p>
            <a:r>
              <a:rPr lang="cs-CZ" altLang="cs-CZ" sz="2000" dirty="0"/>
              <a:t>(</a:t>
            </a:r>
            <a:r>
              <a:rPr lang="en-US" altLang="cs-CZ" sz="2000" dirty="0"/>
              <a:t>B) Profiles of variants arising from mutations located in the</a:t>
            </a:r>
            <a:r>
              <a:rPr lang="cs-CZ" altLang="cs-CZ" sz="2000" dirty="0"/>
              <a:t> </a:t>
            </a:r>
            <a:r>
              <a:rPr lang="en-US" altLang="cs-CZ" sz="2000" dirty="0"/>
              <a:t>catalytic </a:t>
            </a:r>
            <a:r>
              <a:rPr lang="en-US" altLang="cs-CZ" sz="2000" dirty="0" smtClean="0"/>
              <a:t>domain</a:t>
            </a:r>
            <a:r>
              <a:rPr lang="cs-CZ" altLang="cs-CZ" sz="2000" dirty="0" smtClean="0"/>
              <a:t> (C)</a:t>
            </a:r>
            <a:r>
              <a:rPr lang="en-US" altLang="cs-CZ" sz="2000" dirty="0" smtClean="0"/>
              <a:t>. </a:t>
            </a:r>
            <a:r>
              <a:rPr lang="en-US" altLang="cs-CZ" sz="2000" b="1" dirty="0"/>
              <a:t>S310Y and R408W eluted as high-molecular-weight aggregates without any detectable tetramers.</a:t>
            </a:r>
            <a:endParaRPr lang="cs-CZ" altLang="cs-CZ" sz="2000" b="1" dirty="0"/>
          </a:p>
          <a:p>
            <a:r>
              <a:rPr lang="en-US" altLang="cs-CZ" sz="2000" dirty="0"/>
              <a:t>(C) Profiles of variants arising from mutations mapping to the</a:t>
            </a:r>
            <a:r>
              <a:rPr lang="cs-CZ" altLang="cs-CZ" sz="2000" dirty="0"/>
              <a:t> </a:t>
            </a:r>
            <a:r>
              <a:rPr lang="en-US" altLang="cs-CZ" sz="2000" dirty="0"/>
              <a:t>dimerization motif of the </a:t>
            </a:r>
            <a:r>
              <a:rPr lang="en-US" altLang="cs-CZ" sz="2000" dirty="0" err="1"/>
              <a:t>oligomerization</a:t>
            </a:r>
            <a:r>
              <a:rPr lang="en-US" altLang="cs-CZ" sz="2000" dirty="0"/>
              <a:t> domain (O). Y417H</a:t>
            </a:r>
            <a:r>
              <a:rPr lang="cs-CZ" altLang="cs-CZ" sz="2000" dirty="0"/>
              <a:t> </a:t>
            </a:r>
            <a:r>
              <a:rPr lang="en-US" altLang="cs-CZ" sz="2000" dirty="0"/>
              <a:t>showed significant amounts of monomers and </a:t>
            </a:r>
            <a:r>
              <a:rPr lang="cs-CZ" altLang="cs-CZ" sz="2000" dirty="0"/>
              <a:t>i</a:t>
            </a:r>
            <a:r>
              <a:rPr lang="en-US" altLang="cs-CZ" sz="2000" dirty="0" err="1"/>
              <a:t>ncreased</a:t>
            </a:r>
            <a:r>
              <a:rPr lang="cs-CZ" altLang="cs-CZ" sz="2000" dirty="0"/>
              <a:t> </a:t>
            </a:r>
            <a:r>
              <a:rPr lang="en-US" altLang="cs-CZ" sz="2000" dirty="0"/>
              <a:t>amounts of dimers</a:t>
            </a:r>
            <a:r>
              <a:rPr lang="cs-CZ" altLang="cs-CZ" sz="2000" dirty="0"/>
              <a:t>.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730770" y="6610350"/>
            <a:ext cx="48969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dirty="0"/>
              <a:t>S.W. </a:t>
            </a:r>
            <a:r>
              <a:rPr lang="cs-CZ" altLang="cs-CZ" sz="1200" dirty="0" err="1"/>
              <a:t>Gersting</a:t>
            </a:r>
            <a:r>
              <a:rPr lang="cs-CZ" altLang="cs-CZ" sz="1200" dirty="0"/>
              <a:t>, </a:t>
            </a:r>
            <a:r>
              <a:rPr lang="en-US" altLang="cs-CZ" sz="1200" dirty="0"/>
              <a:t>The American Journal of Human Genetics 83, 5–17, July 2008</a:t>
            </a:r>
            <a:endParaRPr lang="cs-CZ" altLang="cs-CZ" sz="1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5627688" cy="3698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HPA/PKU – </a:t>
            </a:r>
            <a:r>
              <a:rPr lang="cs-CZ" altLang="cs-CZ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functional</a:t>
            </a: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analysis</a:t>
            </a: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mutant protein</a:t>
            </a:r>
          </a:p>
        </p:txBody>
      </p:sp>
    </p:spTree>
    <p:extLst>
      <p:ext uri="{BB962C8B-B14F-4D97-AF65-F5344CB8AC3E}">
        <p14:creationId xmlns:p14="http://schemas.microsoft.com/office/powerpoint/2010/main" val="40931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16632"/>
            <a:ext cx="5040560" cy="66516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0" y="-26988"/>
            <a:ext cx="3995936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</a:rPr>
              <a:t>Kongenitální</a:t>
            </a:r>
            <a:r>
              <a:rPr lang="cs-CZ" dirty="0" smtClean="0">
                <a:solidFill>
                  <a:schemeClr val="bg1"/>
                </a:solidFill>
              </a:rPr>
              <a:t> adrenální hyperplazie (CAH)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4530" y="740356"/>
            <a:ext cx="378687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/>
              <a:t>Deficit enzymu 21-hydroxylázy (21-OH), 95% CAH</a:t>
            </a:r>
          </a:p>
          <a:p>
            <a:endParaRPr lang="cs-CZ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/>
              <a:t>21-OH metabolizuje progesteron a 17</a:t>
            </a:r>
            <a:r>
              <a:rPr lang="el-GR" sz="2200" dirty="0"/>
              <a:t>α</a:t>
            </a:r>
            <a:r>
              <a:rPr lang="cs-CZ" sz="2200" dirty="0" smtClean="0"/>
              <a:t>-</a:t>
            </a:r>
            <a:r>
              <a:rPr lang="cs-CZ" sz="2200" dirty="0" err="1" smtClean="0"/>
              <a:t>hydroxyprogesteron</a:t>
            </a:r>
            <a:r>
              <a:rPr lang="cs-CZ" sz="2200" dirty="0" smtClean="0"/>
              <a:t> na </a:t>
            </a:r>
            <a:r>
              <a:rPr lang="cs-CZ" sz="2200" dirty="0" err="1" smtClean="0"/>
              <a:t>deoxykortikosteron</a:t>
            </a:r>
            <a:r>
              <a:rPr lang="cs-CZ" sz="2200" dirty="0" smtClean="0"/>
              <a:t> a 11-deoxykortisol. </a:t>
            </a:r>
          </a:p>
          <a:p>
            <a:endParaRPr lang="cs-CZ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/>
              <a:t>Deficit 21-OH má za následek deficit </a:t>
            </a:r>
            <a:r>
              <a:rPr lang="cs-CZ" sz="2200" dirty="0" err="1" smtClean="0"/>
              <a:t>kortisolu</a:t>
            </a:r>
            <a:r>
              <a:rPr lang="cs-CZ" sz="2200" dirty="0" smtClean="0"/>
              <a:t> (g</a:t>
            </a:r>
            <a:r>
              <a:rPr lang="en-US" sz="2200" dirty="0" err="1" smtClean="0"/>
              <a:t>lu</a:t>
            </a:r>
            <a:r>
              <a:rPr lang="cs-CZ" sz="2200" dirty="0" err="1" smtClean="0"/>
              <a:t>kokortikoid</a:t>
            </a:r>
            <a:r>
              <a:rPr lang="cs-CZ" sz="2200" dirty="0" smtClean="0"/>
              <a:t>) a aldosteronu (</a:t>
            </a:r>
            <a:r>
              <a:rPr lang="en-US" sz="2200" dirty="0" err="1" smtClean="0"/>
              <a:t>mineralo</a:t>
            </a:r>
            <a:r>
              <a:rPr lang="cs-CZ" sz="2200" dirty="0" smtClean="0"/>
              <a:t>kortikoid) a současně nadbytek </a:t>
            </a:r>
            <a:r>
              <a:rPr lang="en-US" sz="2200" dirty="0" smtClean="0"/>
              <a:t>androgen</a:t>
            </a:r>
            <a:r>
              <a:rPr lang="cs-CZ" sz="2200" dirty="0" err="1" smtClean="0"/>
              <a:t>ních</a:t>
            </a:r>
            <a:r>
              <a:rPr lang="cs-CZ" sz="2200" dirty="0" smtClean="0"/>
              <a:t> hormonů</a:t>
            </a:r>
            <a:r>
              <a:rPr lang="en-US" sz="2200" dirty="0" smtClean="0"/>
              <a:t>.</a:t>
            </a: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57918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83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Novorozenecký laboratorní </a:t>
            </a:r>
            <a:r>
              <a:rPr lang="cs-CZ" sz="2000" b="1" dirty="0" err="1" smtClean="0"/>
              <a:t>screening</a:t>
            </a:r>
            <a:r>
              <a:rPr lang="cs-CZ" sz="2000" b="1" dirty="0" smtClean="0"/>
              <a:t> (NLS) je </a:t>
            </a:r>
            <a:r>
              <a:rPr lang="cs-CZ" sz="2000" b="1" dirty="0" smtClean="0">
                <a:effectLst/>
              </a:rPr>
              <a:t>aktivní vyhledávání chorob</a:t>
            </a:r>
            <a:r>
              <a:rPr lang="cs-CZ" sz="2000" b="1" dirty="0" smtClean="0"/>
              <a:t> v jejich časném, preklinickém stadiu </a:t>
            </a:r>
            <a:r>
              <a:rPr lang="cs-CZ" sz="2000" dirty="0" smtClean="0"/>
              <a:t>tak, aby se tyto choroby diagnostikovaly a léčily dříve, než se stačí projevit a způsobit nevratné poškození.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NLS spočívá v diagnostice </a:t>
            </a:r>
            <a:r>
              <a:rPr lang="cs-CZ" sz="2000" dirty="0" smtClean="0">
                <a:effectLst/>
              </a:rPr>
              <a:t>onemocnění</a:t>
            </a:r>
            <a:r>
              <a:rPr lang="cs-CZ" sz="2000" dirty="0" smtClean="0"/>
              <a:t> na základě </a:t>
            </a:r>
            <a:r>
              <a:rPr lang="cs-CZ" sz="2000" b="1" dirty="0" smtClean="0"/>
              <a:t>stanovení koncentrace specifické látky v </a:t>
            </a:r>
            <a:r>
              <a:rPr lang="cs-CZ" sz="2000" b="1" dirty="0" smtClean="0">
                <a:effectLst/>
              </a:rPr>
              <a:t>suché kapce krve</a:t>
            </a:r>
            <a:r>
              <a:rPr lang="cs-CZ" sz="2000" b="1" dirty="0" smtClean="0"/>
              <a:t> na tzv. novorozenecké screeningové </a:t>
            </a:r>
            <a:r>
              <a:rPr lang="cs-CZ" sz="2000" b="1" dirty="0"/>
              <a:t>kartičce. </a:t>
            </a:r>
            <a:endParaRPr lang="cs-CZ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 ČR se od </a:t>
            </a:r>
            <a:r>
              <a:rPr lang="cs-CZ" sz="2000" dirty="0"/>
              <a:t>1. 6. 2016 vyšetřuje 18 onemocnění:</a:t>
            </a:r>
          </a:p>
        </p:txBody>
      </p:sp>
      <p:sp>
        <p:nvSpPr>
          <p:cNvPr id="6" name="Rectangle 1"/>
          <p:cNvSpPr/>
          <p:nvPr/>
        </p:nvSpPr>
        <p:spPr>
          <a:xfrm>
            <a:off x="0" y="1916832"/>
            <a:ext cx="9144000" cy="4924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 smtClean="0"/>
              <a:t>- </a:t>
            </a:r>
            <a:r>
              <a:rPr lang="cs-CZ" b="1" dirty="0" smtClean="0"/>
              <a:t>snížená funkce štítné žlázy (kongenitální hypotyreóza - CH)</a:t>
            </a:r>
          </a:p>
          <a:p>
            <a:r>
              <a:rPr lang="cs-CZ" b="1" dirty="0" smtClean="0"/>
              <a:t>- nedostatečnost tvorby hormonů v nadledvinách (kongenitální adrenální hyperplazie - CAH)</a:t>
            </a:r>
          </a:p>
          <a:p>
            <a:r>
              <a:rPr lang="cs-CZ" b="1" dirty="0" smtClean="0"/>
              <a:t>- porucha tvorby hlenu (cystická fibróza - CF)</a:t>
            </a:r>
          </a:p>
          <a:p>
            <a:r>
              <a:rPr lang="cs-CZ" sz="1600" dirty="0" smtClean="0"/>
              <a:t>- poruchy látkové výměny aminokyselin </a:t>
            </a:r>
          </a:p>
          <a:p>
            <a:pPr marL="742950" lvl="1" indent="-285750">
              <a:buFont typeface="Arial"/>
              <a:buChar char="•"/>
            </a:pPr>
            <a:r>
              <a:rPr lang="cs-CZ" b="1" dirty="0" smtClean="0"/>
              <a:t>vrozená porucha látkové výměny aminokyseliny fenylalaninu (fenylketonurie – PKU, </a:t>
            </a:r>
            <a:r>
              <a:rPr lang="cs-CZ" b="1" dirty="0" err="1" smtClean="0"/>
              <a:t>hyperfenylalaninemie</a:t>
            </a:r>
            <a:r>
              <a:rPr lang="cs-CZ" b="1" dirty="0" smtClean="0"/>
              <a:t> - HPA)</a:t>
            </a:r>
          </a:p>
          <a:p>
            <a:pPr marL="742950" lvl="1" indent="-285750">
              <a:buFont typeface="Arial"/>
              <a:buChar char="•"/>
            </a:pPr>
            <a:r>
              <a:rPr lang="cs-CZ" sz="1600" dirty="0" smtClean="0"/>
              <a:t>argininémie (ARG); </a:t>
            </a:r>
            <a:r>
              <a:rPr lang="cs-CZ" sz="1600" dirty="0" err="1" smtClean="0"/>
              <a:t>citrulinémie</a:t>
            </a:r>
            <a:r>
              <a:rPr lang="cs-CZ" sz="1600" dirty="0" smtClean="0"/>
              <a:t> I. typu (CIT); porucha látkové výměny větvených aminokyselin (leucinóza, nemoc javorového sirupu – MSUD); </a:t>
            </a:r>
            <a:r>
              <a:rPr lang="cs-CZ" sz="1600" dirty="0" err="1" smtClean="0"/>
              <a:t>homocystinurie</a:t>
            </a:r>
            <a:r>
              <a:rPr lang="cs-CZ" sz="1600" dirty="0" smtClean="0"/>
              <a:t> z deficitu cystathionin beta-syntázy (CBS), pyridoxin non-responzivní forma; </a:t>
            </a:r>
            <a:r>
              <a:rPr lang="cs-CZ" sz="1600" dirty="0" err="1" smtClean="0"/>
              <a:t>homocystinurie</a:t>
            </a:r>
            <a:r>
              <a:rPr lang="cs-CZ" sz="1600" dirty="0" smtClean="0"/>
              <a:t> z deficitu </a:t>
            </a:r>
            <a:r>
              <a:rPr lang="cs-CZ" sz="1600" dirty="0" err="1" smtClean="0"/>
              <a:t>methylentetrahydrofolátreduktázy</a:t>
            </a:r>
            <a:r>
              <a:rPr lang="cs-CZ" sz="1600" dirty="0" smtClean="0"/>
              <a:t> (MTHFR); </a:t>
            </a:r>
            <a:r>
              <a:rPr lang="cs-CZ" sz="1600" dirty="0" err="1" smtClean="0"/>
              <a:t>glutarová</a:t>
            </a:r>
            <a:r>
              <a:rPr lang="cs-CZ" sz="1600" dirty="0" smtClean="0"/>
              <a:t> acidurie typ I (GA I); </a:t>
            </a:r>
            <a:r>
              <a:rPr lang="cs-CZ" sz="1600" dirty="0" err="1" smtClean="0"/>
              <a:t>izovalerová</a:t>
            </a:r>
            <a:r>
              <a:rPr lang="cs-CZ" sz="1600" dirty="0" smtClean="0"/>
              <a:t> acidurie (IVA)</a:t>
            </a:r>
          </a:p>
          <a:p>
            <a:r>
              <a:rPr lang="cs-CZ" sz="1600" dirty="0" smtClean="0"/>
              <a:t>- dědičné poruchy látkové výměny mastných kyselin</a:t>
            </a:r>
          </a:p>
          <a:p>
            <a:pPr marL="742950" lvl="1" indent="-285750">
              <a:buFont typeface="Arial"/>
              <a:buChar char="•"/>
            </a:pPr>
            <a:r>
              <a:rPr lang="cs-CZ" sz="1600" dirty="0" smtClean="0"/>
              <a:t>deficit acyl-CoA dehydrogenázy mastných kyselin se středně dlouhým řetězcem (deficit MCAD); deficit 3-hydroxyacyl-CoA dehydrogenázy mastných kyselin s dlouhým řetězcem (deficit LCHAD); deficit acyl-CoA dehydrogenázy mastných kyselin s velmi dlouhým řetězcem (deficit VLCAD); deficit karnitinpalmitoyltransferázy I (deficit CPT I); deficit karnitinpalmitoyltransferázy II (deficit CPT II); deficit karnitinacylkarnitintranslokázy (deficit CACT)</a:t>
            </a:r>
          </a:p>
          <a:p>
            <a:r>
              <a:rPr lang="cs-CZ" sz="1600" dirty="0" smtClean="0"/>
              <a:t>- dědičná porucha přeměny vitamínů</a:t>
            </a:r>
          </a:p>
          <a:p>
            <a:pPr marL="742950" lvl="1" indent="-285750">
              <a:buFont typeface="Arial"/>
              <a:buChar char="•"/>
            </a:pPr>
            <a:r>
              <a:rPr lang="cs-CZ" sz="1600" dirty="0" smtClean="0"/>
              <a:t>deficit biotinidázy (BTD)</a:t>
            </a:r>
          </a:p>
        </p:txBody>
      </p:sp>
    </p:spTree>
    <p:extLst>
      <p:ext uri="{BB962C8B-B14F-4D97-AF65-F5344CB8AC3E}">
        <p14:creationId xmlns:p14="http://schemas.microsoft.com/office/powerpoint/2010/main" val="21676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201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Klasifikace:</a:t>
            </a:r>
            <a:r>
              <a:rPr lang="cs-CZ" sz="2000" dirty="0" smtClean="0"/>
              <a:t> Onemocnění žláz s vnitřní sekrecí, porucha steroidogeneze v kůře nadledvin </a:t>
            </a:r>
          </a:p>
          <a:p>
            <a:r>
              <a:rPr lang="cs-CZ" sz="2000" b="1" dirty="0" smtClean="0"/>
              <a:t>Dědičnost:</a:t>
            </a:r>
            <a:r>
              <a:rPr lang="cs-CZ" sz="2000" dirty="0" smtClean="0"/>
              <a:t> Autosomálně recesivní </a:t>
            </a:r>
          </a:p>
          <a:p>
            <a:r>
              <a:rPr lang="cs-CZ" sz="2000" b="1" dirty="0" smtClean="0"/>
              <a:t>Incidence:</a:t>
            </a:r>
            <a:r>
              <a:rPr lang="cs-CZ" sz="2000" dirty="0" smtClean="0"/>
              <a:t> 1:10 000 - 1:15 000 v Evropě (v ČR 1 : 12 000) </a:t>
            </a:r>
          </a:p>
          <a:p>
            <a:r>
              <a:rPr lang="cs-CZ" sz="2000" b="1" dirty="0" smtClean="0"/>
              <a:t>Etnická incidence:</a:t>
            </a:r>
            <a:r>
              <a:rPr lang="cs-CZ" sz="2000" dirty="0" smtClean="0"/>
              <a:t> Eskymáci na Aljašce 1:280, ostrov </a:t>
            </a:r>
            <a:r>
              <a:rPr lang="cs-CZ" sz="2000" dirty="0" err="1" smtClean="0"/>
              <a:t>Reunion</a:t>
            </a:r>
            <a:r>
              <a:rPr lang="cs-CZ" sz="2000" dirty="0" smtClean="0"/>
              <a:t> 1:2 100 </a:t>
            </a:r>
          </a:p>
          <a:p>
            <a:r>
              <a:rPr lang="cs-CZ" sz="2000" b="1" dirty="0" smtClean="0"/>
              <a:t>Enzym a lokalizace:</a:t>
            </a:r>
            <a:r>
              <a:rPr lang="cs-CZ" sz="2000" dirty="0" smtClean="0"/>
              <a:t> 21-hydroxyláza, kůra nadledvin; </a:t>
            </a:r>
            <a:r>
              <a:rPr lang="cs-CZ" sz="2000" b="1" dirty="0" smtClean="0"/>
              <a:t>Gen a lokalizace:</a:t>
            </a:r>
            <a:r>
              <a:rPr lang="cs-CZ" sz="2000" dirty="0" smtClean="0"/>
              <a:t> </a:t>
            </a:r>
            <a:r>
              <a:rPr lang="cs-CZ" sz="2000" i="1" dirty="0" smtClean="0"/>
              <a:t>CYP21A2</a:t>
            </a:r>
            <a:r>
              <a:rPr lang="cs-CZ" sz="2000" dirty="0" smtClean="0"/>
              <a:t>, 6p21.3 </a:t>
            </a:r>
          </a:p>
          <a:p>
            <a:r>
              <a:rPr lang="cs-CZ" sz="2000" b="1" dirty="0" smtClean="0"/>
              <a:t>Informace o onemocnění </a:t>
            </a:r>
          </a:p>
          <a:p>
            <a:r>
              <a:rPr lang="cs-CZ" sz="2000" b="1" dirty="0" smtClean="0"/>
              <a:t>Důsledek a(hypo)funkčního enzymu:</a:t>
            </a:r>
            <a:r>
              <a:rPr lang="cs-CZ" sz="2000" dirty="0" smtClean="0"/>
              <a:t> nedostatek kortizolu a aldosteronu, nadbytek androgenů. </a:t>
            </a:r>
          </a:p>
          <a:p>
            <a:r>
              <a:rPr lang="cs-CZ" sz="2000" b="1" dirty="0" smtClean="0"/>
              <a:t>Symptomy: </a:t>
            </a:r>
            <a:r>
              <a:rPr lang="cs-CZ" sz="2000" dirty="0" smtClean="0"/>
              <a:t>u dívek již při narození (obojetný genitál, </a:t>
            </a:r>
            <a:r>
              <a:rPr lang="cs-CZ" sz="2000" dirty="0" err="1" smtClean="0"/>
              <a:t>virilizace</a:t>
            </a:r>
            <a:r>
              <a:rPr lang="cs-CZ" sz="2000" dirty="0" smtClean="0"/>
              <a:t> genitálu), pokud není onemocnění </a:t>
            </a:r>
            <a:r>
              <a:rPr lang="cs-CZ" sz="2000" dirty="0"/>
              <a:t>léčeno </a:t>
            </a:r>
            <a:r>
              <a:rPr lang="cs-CZ" sz="2000" dirty="0" smtClean="0"/>
              <a:t>další symptomy se projeví buď v 2</a:t>
            </a:r>
            <a:r>
              <a:rPr lang="cs-CZ" sz="2000" dirty="0"/>
              <a:t>.-4. </a:t>
            </a:r>
            <a:r>
              <a:rPr lang="cs-CZ" sz="2000" dirty="0" smtClean="0"/>
              <a:t>týdnu </a:t>
            </a:r>
            <a:r>
              <a:rPr lang="cs-CZ" sz="2000" dirty="0"/>
              <a:t>života </a:t>
            </a:r>
            <a:r>
              <a:rPr lang="cs-CZ" sz="2000" dirty="0" smtClean="0"/>
              <a:t>- zvracení</a:t>
            </a:r>
            <a:r>
              <a:rPr lang="cs-CZ" sz="2000" dirty="0"/>
              <a:t>, </a:t>
            </a:r>
            <a:r>
              <a:rPr lang="cs-CZ" sz="2000" dirty="0" smtClean="0"/>
              <a:t>hypotonie</a:t>
            </a:r>
            <a:r>
              <a:rPr lang="cs-CZ" sz="2000" dirty="0"/>
              <a:t>, </a:t>
            </a:r>
            <a:r>
              <a:rPr lang="cs-CZ" sz="2000" dirty="0" smtClean="0"/>
              <a:t>křeče, </a:t>
            </a:r>
            <a:r>
              <a:rPr lang="cs-CZ" sz="2000" dirty="0"/>
              <a:t>porucha vědomí, úmrtí v rámci metabolického </a:t>
            </a:r>
            <a:r>
              <a:rPr lang="cs-CZ" sz="2000" dirty="0" smtClean="0"/>
              <a:t>rozvratu (forma </a:t>
            </a:r>
            <a:r>
              <a:rPr lang="cs-CZ" sz="2000" dirty="0"/>
              <a:t>se solnou poruchou tzv. "</a:t>
            </a:r>
            <a:r>
              <a:rPr lang="cs-CZ" sz="2000" dirty="0" smtClean="0"/>
              <a:t>salt-</a:t>
            </a:r>
            <a:r>
              <a:rPr lang="cs-CZ" sz="2000" dirty="0" err="1" smtClean="0"/>
              <a:t>wasting</a:t>
            </a:r>
            <a:r>
              <a:rPr lang="cs-CZ" sz="2000" dirty="0" smtClean="0"/>
              <a:t>“) </a:t>
            </a:r>
            <a:r>
              <a:rPr lang="cs-CZ" sz="2000" dirty="0"/>
              <a:t>nebo </a:t>
            </a:r>
            <a:r>
              <a:rPr lang="cs-CZ" sz="2000" dirty="0" smtClean="0"/>
              <a:t>v 2.-</a:t>
            </a:r>
            <a:r>
              <a:rPr lang="cs-CZ" sz="2000" dirty="0"/>
              <a:t>8. </a:t>
            </a:r>
            <a:r>
              <a:rPr lang="cs-CZ" sz="2000" dirty="0" smtClean="0"/>
              <a:t>roku - </a:t>
            </a:r>
            <a:r>
              <a:rPr lang="cs-CZ" sz="2000" dirty="0"/>
              <a:t>předčasná puberta s růstovou akcelerací v 3.-8. roce života a ztrátou finální dospělé </a:t>
            </a:r>
            <a:r>
              <a:rPr lang="cs-CZ" sz="2000" dirty="0" smtClean="0"/>
              <a:t>výšky, riziko </a:t>
            </a:r>
            <a:r>
              <a:rPr lang="cs-CZ" sz="2000" dirty="0"/>
              <a:t>úmrtí v akutní zátěžové </a:t>
            </a:r>
            <a:r>
              <a:rPr lang="cs-CZ" sz="2000" dirty="0" smtClean="0"/>
              <a:t>situaci (forma </a:t>
            </a:r>
            <a:r>
              <a:rPr lang="cs-CZ" sz="2000" dirty="0"/>
              <a:t>bez solné </a:t>
            </a:r>
            <a:r>
              <a:rPr lang="cs-CZ" sz="2000" dirty="0" smtClean="0"/>
              <a:t>poruchy, tzv</a:t>
            </a:r>
            <a:r>
              <a:rPr lang="cs-CZ" sz="2000" dirty="0"/>
              <a:t>. "</a:t>
            </a:r>
            <a:r>
              <a:rPr lang="cs-CZ" sz="2000" dirty="0" err="1"/>
              <a:t>simple</a:t>
            </a:r>
            <a:r>
              <a:rPr lang="cs-CZ" sz="2000" dirty="0"/>
              <a:t> </a:t>
            </a:r>
            <a:r>
              <a:rPr lang="cs-CZ" sz="2000" dirty="0" err="1" smtClean="0"/>
              <a:t>virilizing</a:t>
            </a:r>
            <a:r>
              <a:rPr lang="cs-CZ" sz="2000" dirty="0" smtClean="0"/>
              <a:t>“). </a:t>
            </a:r>
            <a:endParaRPr lang="cs-CZ" sz="2000" dirty="0"/>
          </a:p>
          <a:p>
            <a:r>
              <a:rPr lang="cs-CZ" sz="2000" b="1" dirty="0" smtClean="0"/>
              <a:t>Léčba: </a:t>
            </a:r>
            <a:r>
              <a:rPr lang="cs-CZ" sz="2000" dirty="0" smtClean="0"/>
              <a:t>substituce glukokortikoidy a mineralokortikoidy. </a:t>
            </a:r>
          </a:p>
          <a:p>
            <a:r>
              <a:rPr lang="cs-CZ" sz="2000" b="1" dirty="0" smtClean="0"/>
              <a:t>Průběh onemocnění s léčbou: </a:t>
            </a:r>
            <a:r>
              <a:rPr lang="cs-CZ" sz="2000" dirty="0" smtClean="0"/>
              <a:t>normální kvalita života, u dívek operace s cílem normalizace vzhledu a funkce genitálu, fertilita zachována. </a:t>
            </a:r>
            <a:endParaRPr lang="cs-CZ" sz="2000" b="1" dirty="0" smtClean="0"/>
          </a:p>
          <a:p>
            <a:r>
              <a:rPr lang="cs-CZ" sz="2000" b="1" dirty="0" smtClean="0"/>
              <a:t>Vyšetřovaný analyt: </a:t>
            </a:r>
            <a:r>
              <a:rPr lang="cs-CZ" sz="2000" dirty="0" smtClean="0"/>
              <a:t>17-hydroxyprogesteron (17-OHP), u CAH je zvýšen. 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0" y="-26988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dirty="0" smtClean="0">
                <a:solidFill>
                  <a:schemeClr val="bg1"/>
                </a:solidFill>
                <a:latin typeface="+mn-lt"/>
              </a:rPr>
              <a:t>Kongenitální adrenální hyperplazie (CAH)                         http</a:t>
            </a:r>
            <a:r>
              <a:rPr lang="cs-CZ" dirty="0">
                <a:solidFill>
                  <a:schemeClr val="bg1"/>
                </a:solidFill>
                <a:latin typeface="+mn-lt"/>
              </a:rPr>
              <a:t>://www.novorozeneckyscreening.cz/</a:t>
            </a:r>
          </a:p>
        </p:txBody>
      </p:sp>
    </p:spTree>
    <p:extLst>
      <p:ext uri="{BB962C8B-B14F-4D97-AF65-F5344CB8AC3E}">
        <p14:creationId xmlns:p14="http://schemas.microsoft.com/office/powerpoint/2010/main" val="25101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9866" y="416858"/>
            <a:ext cx="89849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Na </a:t>
            </a:r>
            <a:r>
              <a:rPr lang="cs-CZ" sz="2000" b="1" dirty="0"/>
              <a:t>základě </a:t>
            </a:r>
            <a:r>
              <a:rPr lang="cs-CZ" sz="2000" b="1" dirty="0" smtClean="0"/>
              <a:t>závažnosti klinických </a:t>
            </a:r>
            <a:r>
              <a:rPr lang="cs-CZ" sz="2000" b="1" dirty="0"/>
              <a:t>projevů </a:t>
            </a:r>
            <a:r>
              <a:rPr lang="cs-CZ" sz="2000" b="1" dirty="0" smtClean="0"/>
              <a:t>CAH dělen na klasickou a neklasickou formu. </a:t>
            </a:r>
          </a:p>
          <a:p>
            <a:r>
              <a:rPr lang="cs-CZ" sz="2000" b="1" dirty="0" smtClean="0"/>
              <a:t>Klasická forma CAH dále dělena na „</a:t>
            </a:r>
            <a:r>
              <a:rPr lang="en-US" sz="2000" b="1" dirty="0" smtClean="0"/>
              <a:t>salt</a:t>
            </a:r>
            <a:r>
              <a:rPr lang="cs-CZ" sz="2000" b="1" dirty="0" smtClean="0"/>
              <a:t>-</a:t>
            </a:r>
            <a:r>
              <a:rPr lang="en-US" sz="2000" b="1" dirty="0" smtClean="0"/>
              <a:t>wasting</a:t>
            </a:r>
            <a:r>
              <a:rPr lang="cs-CZ" sz="2000" b="1" dirty="0" smtClean="0"/>
              <a:t>“ (SW) a „s</a:t>
            </a:r>
            <a:r>
              <a:rPr lang="en-US" sz="2000" b="1" dirty="0" err="1" smtClean="0"/>
              <a:t>imple</a:t>
            </a:r>
            <a:r>
              <a:rPr lang="cs-CZ" sz="2000" b="1" dirty="0" smtClean="0"/>
              <a:t> </a:t>
            </a:r>
            <a:r>
              <a:rPr lang="en-US" sz="2000" b="1" dirty="0" err="1" smtClean="0"/>
              <a:t>virilizing</a:t>
            </a:r>
            <a:r>
              <a:rPr lang="cs-CZ" sz="2000" b="1" dirty="0" smtClean="0"/>
              <a:t>“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smtClean="0"/>
              <a:t>SV).  </a:t>
            </a:r>
            <a:endParaRPr lang="cs-CZ" sz="2000" b="1" dirty="0"/>
          </a:p>
        </p:txBody>
      </p:sp>
      <p:sp>
        <p:nvSpPr>
          <p:cNvPr id="4" name="Obdélník 3"/>
          <p:cNvSpPr/>
          <p:nvPr/>
        </p:nvSpPr>
        <p:spPr>
          <a:xfrm>
            <a:off x="99866" y="1484784"/>
            <a:ext cx="88875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„Salt-</a:t>
            </a:r>
            <a:r>
              <a:rPr lang="cs-CZ" sz="2000" b="1" dirty="0" err="1" smtClean="0"/>
              <a:t>wasting</a:t>
            </a:r>
            <a:r>
              <a:rPr lang="cs-CZ" sz="2000" b="1" dirty="0" smtClean="0"/>
              <a:t>“ CAH </a:t>
            </a:r>
            <a:r>
              <a:rPr lang="cs-CZ" sz="2000" dirty="0" smtClean="0"/>
              <a:t>- závažné narušení enzymové aktivity 21-OH (</a:t>
            </a:r>
            <a:r>
              <a:rPr lang="en-US" sz="2000" dirty="0" smtClean="0"/>
              <a:t>&lt;</a:t>
            </a:r>
            <a:r>
              <a:rPr lang="cs-CZ" sz="2000" dirty="0" smtClean="0"/>
              <a:t>1</a:t>
            </a:r>
            <a:r>
              <a:rPr lang="en-US" sz="2000" dirty="0" smtClean="0"/>
              <a:t>%</a:t>
            </a:r>
            <a:r>
              <a:rPr lang="cs-CZ" sz="2000" dirty="0" smtClean="0"/>
              <a:t> normálu) - </a:t>
            </a:r>
            <a:r>
              <a:rPr lang="cs-CZ" sz="2000" b="1" dirty="0" smtClean="0"/>
              <a:t>nedostatečná produkce </a:t>
            </a:r>
            <a:r>
              <a:rPr lang="cs-CZ" sz="2000" b="1" dirty="0" err="1" smtClean="0"/>
              <a:t>kortisolu</a:t>
            </a:r>
            <a:r>
              <a:rPr lang="cs-CZ" sz="2000" b="1" dirty="0" smtClean="0"/>
              <a:t> i aldosteronu </a:t>
            </a:r>
            <a:r>
              <a:rPr lang="cs-CZ" sz="2000" dirty="0" smtClean="0"/>
              <a:t>(</a:t>
            </a:r>
            <a:r>
              <a:rPr lang="cs-CZ" sz="2000" dirty="0" err="1" smtClean="0"/>
              <a:t>mineralokortikoid</a:t>
            </a:r>
            <a:r>
              <a:rPr lang="cs-CZ" sz="2000" dirty="0" smtClean="0"/>
              <a:t>, nedostatek vede k </a:t>
            </a:r>
            <a:r>
              <a:rPr lang="cs-CZ" sz="2000" dirty="0" err="1" smtClean="0"/>
              <a:t>hyponatremii</a:t>
            </a:r>
            <a:r>
              <a:rPr lang="cs-CZ" sz="2000" dirty="0" smtClean="0"/>
              <a:t>, </a:t>
            </a:r>
            <a:r>
              <a:rPr lang="cs-CZ" sz="2000" dirty="0" err="1" smtClean="0"/>
              <a:t>hyperkalemii</a:t>
            </a:r>
            <a:r>
              <a:rPr lang="cs-CZ" sz="2000" dirty="0" smtClean="0"/>
              <a:t>, neprospívání</a:t>
            </a:r>
            <a:r>
              <a:rPr lang="cs-CZ" sz="2000" dirty="0"/>
              <a:t>, </a:t>
            </a:r>
            <a:r>
              <a:rPr lang="cs-CZ" sz="2000" dirty="0" smtClean="0"/>
              <a:t>záchvatům </a:t>
            </a:r>
            <a:r>
              <a:rPr lang="cs-CZ" sz="2000" dirty="0"/>
              <a:t>a </a:t>
            </a:r>
            <a:r>
              <a:rPr lang="cs-CZ" sz="2000" dirty="0" smtClean="0"/>
              <a:t>k smrti novorozence; pokud neléčeno)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„</a:t>
            </a:r>
            <a:r>
              <a:rPr lang="cs-CZ" sz="2000" b="1" dirty="0" err="1" smtClean="0"/>
              <a:t>Simple</a:t>
            </a:r>
            <a:r>
              <a:rPr lang="cs-CZ" sz="2000" b="1" dirty="0" smtClean="0"/>
              <a:t> </a:t>
            </a:r>
            <a:r>
              <a:rPr lang="cs-CZ" sz="2000" b="1" dirty="0" err="1"/>
              <a:t>virilizing</a:t>
            </a:r>
            <a:r>
              <a:rPr lang="cs-CZ" sz="2000" b="1" dirty="0"/>
              <a:t>“ CAH </a:t>
            </a:r>
            <a:r>
              <a:rPr lang="cs-CZ" sz="2000" dirty="0" smtClean="0"/>
              <a:t>- </a:t>
            </a:r>
            <a:r>
              <a:rPr lang="cs-CZ" sz="2000" dirty="0"/>
              <a:t>méně závažné narušení enzymové </a:t>
            </a:r>
            <a:r>
              <a:rPr lang="cs-CZ" sz="2000" dirty="0" smtClean="0"/>
              <a:t>aktivity 21-OH ve </a:t>
            </a:r>
            <a:r>
              <a:rPr lang="cs-CZ" sz="2000" dirty="0"/>
              <a:t>srovnání s </a:t>
            </a:r>
            <a:r>
              <a:rPr lang="cs-CZ" sz="2000" dirty="0" smtClean="0"/>
              <a:t>SW-CAH</a:t>
            </a:r>
            <a:r>
              <a:rPr lang="cs-CZ" sz="2000" dirty="0"/>
              <a:t>, </a:t>
            </a:r>
            <a:r>
              <a:rPr lang="cs-CZ" sz="2000" b="1" dirty="0"/>
              <a:t>aldosteron je produkován v dostatečném množství.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5535" y="4005064"/>
            <a:ext cx="30243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SW-CAH i SV-CAH vedou k akumulaci produktů před enzymovým defektem a zvýšené </a:t>
            </a:r>
            <a:r>
              <a:rPr lang="cs-CZ" sz="2000" b="1" dirty="0"/>
              <a:t>produkci androgenních hormonů</a:t>
            </a:r>
            <a:r>
              <a:rPr lang="cs-CZ" sz="2000" b="1" dirty="0" smtClean="0"/>
              <a:t>.</a:t>
            </a:r>
            <a:endParaRPr lang="cs-CZ" sz="2000" b="1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0" y="-26988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dirty="0" smtClean="0">
                <a:solidFill>
                  <a:schemeClr val="bg1"/>
                </a:solidFill>
                <a:latin typeface="+mn-lt"/>
              </a:rPr>
              <a:t>CAH, deficit 21-hydroxylázy (21-OH)</a:t>
            </a:r>
            <a:endParaRPr lang="cs-CZ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3496339"/>
            <a:ext cx="4780378" cy="3290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824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10" y="442407"/>
            <a:ext cx="86934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Neklasická forma CAH </a:t>
            </a:r>
            <a:r>
              <a:rPr lang="en-US" sz="2000" b="1" dirty="0" smtClean="0"/>
              <a:t>(NC</a:t>
            </a:r>
            <a:r>
              <a:rPr lang="cs-CZ" sz="2000" b="1" dirty="0"/>
              <a:t>-</a:t>
            </a:r>
            <a:r>
              <a:rPr lang="en-US" sz="2000" b="1" dirty="0"/>
              <a:t>CAH) </a:t>
            </a:r>
            <a:r>
              <a:rPr lang="cs-CZ" sz="2000" b="1" dirty="0" smtClean="0"/>
              <a:t>- je zachována částečná enzymová aktivita </a:t>
            </a:r>
          </a:p>
          <a:p>
            <a:r>
              <a:rPr lang="en-US" sz="2000" b="1" dirty="0" smtClean="0"/>
              <a:t>21-OH</a:t>
            </a:r>
            <a:r>
              <a:rPr lang="cs-CZ" sz="2000" b="1" dirty="0" smtClean="0"/>
              <a:t> (</a:t>
            </a:r>
            <a:r>
              <a:rPr lang="en-US" sz="2000" b="1" dirty="0" smtClean="0"/>
              <a:t>20</a:t>
            </a:r>
            <a:r>
              <a:rPr lang="cs-CZ" sz="2000" b="1" dirty="0" smtClean="0"/>
              <a:t>-</a:t>
            </a:r>
            <a:r>
              <a:rPr lang="en-US" sz="2000" b="1" dirty="0" smtClean="0"/>
              <a:t>50</a:t>
            </a:r>
            <a:r>
              <a:rPr lang="en-US" sz="2000" b="1" dirty="0"/>
              <a:t>% </a:t>
            </a:r>
            <a:r>
              <a:rPr lang="en-US" sz="2000" b="1" dirty="0" smtClean="0"/>
              <a:t>norm</a:t>
            </a:r>
            <a:r>
              <a:rPr lang="cs-CZ" sz="2000" b="1" dirty="0" err="1" smtClean="0"/>
              <a:t>álu</a:t>
            </a:r>
            <a:r>
              <a:rPr lang="cs-CZ" sz="2000" b="1" dirty="0" smtClean="0"/>
              <a:t>)</a:t>
            </a:r>
            <a:r>
              <a:rPr lang="en-US" sz="2000" b="1" dirty="0" smtClean="0"/>
              <a:t>. </a:t>
            </a:r>
            <a:endParaRPr lang="cs-CZ" sz="2000" b="1" dirty="0" smtClean="0"/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Kortisol</a:t>
            </a:r>
            <a:r>
              <a:rPr lang="cs-CZ" sz="2000" dirty="0" smtClean="0"/>
              <a:t> a aldosteron jsou produkovány v takovém množství, že není vyžadována substituční terapie</a:t>
            </a:r>
            <a:r>
              <a:rPr lang="en-US" sz="2000" dirty="0" smtClean="0"/>
              <a:t> </a:t>
            </a:r>
            <a:r>
              <a:rPr lang="en-US" sz="2000" dirty="0"/>
              <a:t>pro </a:t>
            </a:r>
            <a:r>
              <a:rPr lang="en-US" sz="2000" dirty="0" err="1" smtClean="0"/>
              <a:t>přežití</a:t>
            </a:r>
            <a:r>
              <a:rPr lang="cs-CZ" sz="20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Produkce </a:t>
            </a:r>
            <a:r>
              <a:rPr lang="cs-CZ" sz="2000" b="1" dirty="0" err="1" smtClean="0"/>
              <a:t>ko</a:t>
            </a:r>
            <a:r>
              <a:rPr lang="en-US" sz="2000" b="1" dirty="0" err="1" smtClean="0"/>
              <a:t>rtizolu</a:t>
            </a:r>
            <a:r>
              <a:rPr lang="en-US" sz="2000" b="1" dirty="0" smtClean="0"/>
              <a:t> </a:t>
            </a:r>
            <a:r>
              <a:rPr lang="cs-CZ" sz="2000" b="1" dirty="0" smtClean="0"/>
              <a:t>je ale nedostatečná aby </a:t>
            </a:r>
            <a:r>
              <a:rPr lang="en-US" sz="2000" b="1" dirty="0" err="1" smtClean="0"/>
              <a:t>odpovídajícím</a:t>
            </a:r>
            <a:r>
              <a:rPr lang="en-US" sz="2000" b="1" dirty="0" smtClean="0"/>
              <a:t> </a:t>
            </a:r>
            <a:r>
              <a:rPr lang="en-US" sz="2000" b="1" dirty="0" err="1"/>
              <a:t>způsobem</a:t>
            </a:r>
            <a:r>
              <a:rPr lang="en-US" sz="2000" b="1" dirty="0"/>
              <a:t> </a:t>
            </a:r>
            <a:r>
              <a:rPr lang="en-US" sz="2000" b="1" dirty="0" err="1" smtClean="0"/>
              <a:t>potlači</a:t>
            </a:r>
            <a:r>
              <a:rPr lang="cs-CZ" sz="2000" b="1" dirty="0" smtClean="0"/>
              <a:t>la produkci </a:t>
            </a:r>
            <a:r>
              <a:rPr lang="en-US" sz="2000" b="1" dirty="0" err="1" smtClean="0"/>
              <a:t>adrenokortikotropní</a:t>
            </a:r>
            <a:r>
              <a:rPr lang="cs-CZ" sz="2000" b="1" dirty="0" smtClean="0"/>
              <a:t>ho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hormon</a:t>
            </a:r>
            <a:r>
              <a:rPr lang="cs-CZ" sz="2000" b="1" dirty="0" smtClean="0"/>
              <a:t>u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smtClean="0"/>
              <a:t>ACTH)</a:t>
            </a:r>
            <a:r>
              <a:rPr lang="en-US" sz="2000" dirty="0" smtClean="0"/>
              <a:t>, </a:t>
            </a:r>
            <a:r>
              <a:rPr lang="cs-CZ" sz="2000" dirty="0" smtClean="0"/>
              <a:t>který </a:t>
            </a:r>
            <a:r>
              <a:rPr lang="en-US" sz="2000" dirty="0" err="1" smtClean="0"/>
              <a:t>stimul</a:t>
            </a:r>
            <a:r>
              <a:rPr lang="cs-CZ" sz="2000" dirty="0" err="1" smtClean="0"/>
              <a:t>uje</a:t>
            </a:r>
            <a:r>
              <a:rPr lang="en-US" sz="2000" dirty="0" smtClean="0"/>
              <a:t> </a:t>
            </a:r>
            <a:r>
              <a:rPr lang="cs-CZ" sz="2000" dirty="0" smtClean="0"/>
              <a:t>přeměnu </a:t>
            </a:r>
            <a:r>
              <a:rPr lang="en-US" sz="2000" dirty="0" err="1"/>
              <a:t>cholesterolu</a:t>
            </a:r>
            <a:r>
              <a:rPr lang="cs-CZ" sz="2000" dirty="0"/>
              <a:t> na </a:t>
            </a:r>
            <a:r>
              <a:rPr lang="cs-CZ" sz="2000" dirty="0" err="1"/>
              <a:t>pregnenolon</a:t>
            </a:r>
            <a:r>
              <a:rPr lang="cs-CZ" sz="2000" dirty="0"/>
              <a:t> </a:t>
            </a:r>
            <a:r>
              <a:rPr lang="cs-CZ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err="1" smtClean="0"/>
              <a:t>nadprod</a:t>
            </a:r>
            <a:r>
              <a:rPr lang="cs-CZ" sz="2000" b="1" dirty="0" err="1" smtClean="0"/>
              <a:t>ukce</a:t>
            </a:r>
            <a:r>
              <a:rPr lang="cs-CZ" sz="2000" b="1" dirty="0" smtClean="0"/>
              <a:t> </a:t>
            </a:r>
            <a:r>
              <a:rPr lang="en-US" sz="2000" b="1" dirty="0" smtClean="0"/>
              <a:t>ad</a:t>
            </a:r>
            <a:r>
              <a:rPr lang="cs-CZ" sz="2000" b="1" dirty="0" err="1" smtClean="0"/>
              <a:t>rogenních</a:t>
            </a:r>
            <a:r>
              <a:rPr lang="cs-CZ" sz="2000" b="1" dirty="0" smtClean="0"/>
              <a:t> hormonů</a:t>
            </a:r>
            <a:r>
              <a:rPr lang="en-US" sz="2000" b="1" dirty="0" smtClean="0"/>
              <a:t>. </a:t>
            </a:r>
            <a:endParaRPr lang="cs-CZ" sz="2000" b="1" dirty="0" smtClean="0"/>
          </a:p>
        </p:txBody>
      </p:sp>
      <p:sp>
        <p:nvSpPr>
          <p:cNvPr id="3" name="Obdélník 2"/>
          <p:cNvSpPr/>
          <p:nvPr/>
        </p:nvSpPr>
        <p:spPr>
          <a:xfrm>
            <a:off x="251520" y="3445141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Pacienti s NC-CAH mají po narození normální hladinu </a:t>
            </a:r>
            <a:r>
              <a:rPr lang="en-US" sz="2000" dirty="0" smtClean="0"/>
              <a:t>17-</a:t>
            </a:r>
            <a:r>
              <a:rPr lang="cs-CZ" sz="2000" dirty="0" smtClean="0"/>
              <a:t> </a:t>
            </a:r>
            <a:r>
              <a:rPr lang="en-US" sz="2000" dirty="0" err="1" smtClean="0"/>
              <a:t>hydroxyprogesteron</a:t>
            </a:r>
            <a:r>
              <a:rPr lang="cs-CZ" sz="2000" dirty="0" smtClean="0"/>
              <a:t>u bez klinických příznaků CAH</a:t>
            </a:r>
            <a:r>
              <a:rPr lang="en-US" sz="2000" dirty="0" smtClean="0"/>
              <a:t>.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NC-CAH se může projevit předčasnou pubertou, </a:t>
            </a:r>
            <a:r>
              <a:rPr lang="cs-CZ" sz="2000" dirty="0"/>
              <a:t>urychleným růstem </a:t>
            </a:r>
            <a:r>
              <a:rPr lang="cs-CZ" sz="2000" dirty="0" smtClean="0"/>
              <a:t>s redukcí </a:t>
            </a:r>
            <a:r>
              <a:rPr lang="cs-CZ" sz="2000" dirty="0"/>
              <a:t>finální dospělé výšky, </a:t>
            </a:r>
            <a:r>
              <a:rPr lang="cs-CZ" sz="2000" dirty="0" smtClean="0"/>
              <a:t>…..</a:t>
            </a:r>
            <a:endParaRPr lang="cs-CZ" sz="2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73" y="3140968"/>
            <a:ext cx="5108823" cy="352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6cípá hvězda 11"/>
          <p:cNvSpPr/>
          <p:nvPr/>
        </p:nvSpPr>
        <p:spPr>
          <a:xfrm>
            <a:off x="4499992" y="3501008"/>
            <a:ext cx="216024" cy="209059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0" y="-26988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dirty="0" smtClean="0">
                <a:solidFill>
                  <a:schemeClr val="bg1"/>
                </a:solidFill>
                <a:latin typeface="+mn-lt"/>
              </a:rPr>
              <a:t>CAH, deficit 21-hydroxylázy (21-OH)</a:t>
            </a:r>
            <a:endParaRPr lang="cs-CZ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505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548258"/>
            <a:ext cx="5184130" cy="612110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altLang="cs-CZ" sz="2000" dirty="0" smtClean="0">
                <a:latin typeface="Calibri" pitchFamily="34" charset="0"/>
              </a:rPr>
              <a:t>Deficit 21-hydroxylázy (21-OH), 90% CAH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000" dirty="0" smtClean="0">
                <a:latin typeface="Calibri" pitchFamily="34" charset="0"/>
              </a:rPr>
              <a:t>způsobena mutacemi v genu </a:t>
            </a:r>
            <a:r>
              <a:rPr lang="cs-CZ" altLang="cs-CZ" sz="2000" b="1" i="1" dirty="0" smtClean="0">
                <a:latin typeface="Calibri" pitchFamily="34" charset="0"/>
              </a:rPr>
              <a:t>CYP21A2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000" b="1" i="1" dirty="0" smtClean="0">
                <a:latin typeface="Calibri" pitchFamily="34" charset="0"/>
              </a:rPr>
              <a:t>CYP21A2</a:t>
            </a:r>
            <a:r>
              <a:rPr lang="cs-CZ" altLang="cs-CZ" sz="2000" b="1" dirty="0" smtClean="0">
                <a:latin typeface="Calibri" pitchFamily="34" charset="0"/>
              </a:rPr>
              <a:t> gen</a:t>
            </a:r>
            <a:r>
              <a:rPr lang="cs-CZ" altLang="cs-CZ" sz="2000" dirty="0" smtClean="0">
                <a:latin typeface="Calibri" pitchFamily="34" charset="0"/>
              </a:rPr>
              <a:t> a </a:t>
            </a:r>
            <a:r>
              <a:rPr lang="cs-CZ" altLang="cs-CZ" sz="2000" b="1" i="1" dirty="0" smtClean="0">
                <a:latin typeface="Calibri" pitchFamily="34" charset="0"/>
              </a:rPr>
              <a:t>CYP21A1P</a:t>
            </a:r>
            <a:r>
              <a:rPr lang="cs-CZ" altLang="cs-CZ" sz="2000" b="1" dirty="0" smtClean="0">
                <a:latin typeface="Calibri" pitchFamily="34" charset="0"/>
              </a:rPr>
              <a:t> </a:t>
            </a:r>
            <a:r>
              <a:rPr lang="cs-CZ" altLang="cs-CZ" sz="2000" b="1" dirty="0" err="1" smtClean="0">
                <a:latin typeface="Calibri" pitchFamily="34" charset="0"/>
              </a:rPr>
              <a:t>pseudogen</a:t>
            </a:r>
            <a:r>
              <a:rPr lang="cs-CZ" altLang="cs-CZ" sz="2000" dirty="0" smtClean="0">
                <a:latin typeface="Calibri" pitchFamily="34" charset="0"/>
              </a:rPr>
              <a:t>, lokalizace na chromosomu 6p21.3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000" i="1" dirty="0" smtClean="0">
                <a:latin typeface="Calibri" pitchFamily="34" charset="0"/>
              </a:rPr>
              <a:t>CYP21A2</a:t>
            </a:r>
            <a:r>
              <a:rPr lang="cs-CZ" altLang="cs-CZ" sz="2000" dirty="0" smtClean="0">
                <a:latin typeface="Calibri" pitchFamily="34" charset="0"/>
              </a:rPr>
              <a:t> a </a:t>
            </a:r>
            <a:r>
              <a:rPr lang="cs-CZ" altLang="cs-CZ" sz="2000" i="1" dirty="0" smtClean="0">
                <a:latin typeface="Calibri" pitchFamily="34" charset="0"/>
              </a:rPr>
              <a:t>CYP21A1P</a:t>
            </a:r>
            <a:r>
              <a:rPr lang="cs-CZ" altLang="cs-CZ" sz="2000" dirty="0" smtClean="0">
                <a:latin typeface="Calibri" pitchFamily="34" charset="0"/>
              </a:rPr>
              <a:t>: každý obsahuje 10 exonů, nukleotidové sekvence jsou v exonech identické z 98% a v intronech z 96%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000" dirty="0" smtClean="0">
                <a:latin typeface="Calibri" pitchFamily="34" charset="0"/>
              </a:rPr>
              <a:t>Typy mutací v genu </a:t>
            </a:r>
            <a:r>
              <a:rPr lang="cs-CZ" altLang="cs-CZ" sz="2000" i="1" dirty="0" smtClean="0">
                <a:latin typeface="Calibri" pitchFamily="34" charset="0"/>
              </a:rPr>
              <a:t>CYP21A2</a:t>
            </a:r>
            <a:r>
              <a:rPr lang="cs-CZ" altLang="cs-CZ" sz="2000" dirty="0" smtClean="0">
                <a:latin typeface="Calibri" pitchFamily="34" charset="0"/>
              </a:rPr>
              <a:t>: </a:t>
            </a:r>
            <a:r>
              <a:rPr lang="cs-CZ" altLang="cs-CZ" sz="2000" b="1" dirty="0" smtClean="0">
                <a:latin typeface="Calibri" pitchFamily="34" charset="0"/>
              </a:rPr>
              <a:t>rekombinace mezi </a:t>
            </a:r>
            <a:r>
              <a:rPr lang="cs-CZ" altLang="cs-CZ" sz="2000" b="1" i="1" dirty="0" smtClean="0">
                <a:latin typeface="Calibri" pitchFamily="34" charset="0"/>
              </a:rPr>
              <a:t>CYP21A2</a:t>
            </a:r>
            <a:r>
              <a:rPr lang="cs-CZ" altLang="cs-CZ" sz="2000" b="1" dirty="0" smtClean="0">
                <a:latin typeface="Calibri" pitchFamily="34" charset="0"/>
              </a:rPr>
              <a:t> genem a </a:t>
            </a:r>
            <a:r>
              <a:rPr lang="cs-CZ" altLang="cs-CZ" sz="2000" b="1" i="1" dirty="0" smtClean="0">
                <a:latin typeface="Calibri" pitchFamily="34" charset="0"/>
              </a:rPr>
              <a:t>CYP21A1P</a:t>
            </a:r>
            <a:r>
              <a:rPr lang="cs-CZ" altLang="cs-CZ" sz="2000" b="1" dirty="0" smtClean="0">
                <a:latin typeface="Calibri" pitchFamily="34" charset="0"/>
              </a:rPr>
              <a:t> </a:t>
            </a:r>
            <a:r>
              <a:rPr lang="cs-CZ" altLang="cs-CZ" sz="2000" b="1" dirty="0" err="1" smtClean="0">
                <a:latin typeface="Calibri" pitchFamily="34" charset="0"/>
              </a:rPr>
              <a:t>pseudogenem</a:t>
            </a:r>
            <a:r>
              <a:rPr lang="cs-CZ" altLang="cs-CZ" sz="2000" b="1" dirty="0" smtClean="0">
                <a:latin typeface="Calibri" pitchFamily="34" charset="0"/>
              </a:rPr>
              <a:t> (95%),</a:t>
            </a:r>
            <a:r>
              <a:rPr lang="cs-CZ" altLang="cs-CZ" sz="2000" dirty="0" smtClean="0">
                <a:latin typeface="Calibri" pitchFamily="34" charset="0"/>
              </a:rPr>
              <a:t> nově vzniklé mutace v genu </a:t>
            </a:r>
            <a:r>
              <a:rPr lang="cs-CZ" altLang="cs-CZ" sz="2000" i="1" dirty="0" smtClean="0">
                <a:latin typeface="Calibri" pitchFamily="34" charset="0"/>
              </a:rPr>
              <a:t>CYP21A2</a:t>
            </a:r>
            <a:r>
              <a:rPr lang="cs-CZ" altLang="cs-CZ" sz="2000" dirty="0" smtClean="0">
                <a:latin typeface="Calibri" pitchFamily="34" charset="0"/>
              </a:rPr>
              <a:t> (5%)</a:t>
            </a:r>
          </a:p>
          <a:p>
            <a:pPr>
              <a:lnSpc>
                <a:spcPct val="110000"/>
              </a:lnSpc>
            </a:pPr>
            <a:r>
              <a:rPr lang="cs-CZ" altLang="cs-CZ" sz="2000" b="1" dirty="0" smtClean="0">
                <a:latin typeface="Calibri" pitchFamily="34" charset="0"/>
              </a:rPr>
              <a:t>Silná korelace mezi genotypem </a:t>
            </a:r>
            <a:r>
              <a:rPr lang="cs-CZ" altLang="cs-CZ" sz="2000" b="1" dirty="0">
                <a:latin typeface="Calibri" pitchFamily="34" charset="0"/>
              </a:rPr>
              <a:t>a fenotypem </a:t>
            </a:r>
            <a:r>
              <a:rPr lang="cs-CZ" altLang="cs-CZ" sz="2000" dirty="0" smtClean="0">
                <a:latin typeface="Calibri" pitchFamily="34" charset="0"/>
              </a:rPr>
              <a:t>(SW-CAH: p.Q318X</a:t>
            </a:r>
            <a:r>
              <a:rPr lang="cs-CZ" altLang="cs-CZ" sz="2000" dirty="0">
                <a:latin typeface="Calibri" pitchFamily="34" charset="0"/>
              </a:rPr>
              <a:t>, p.G110VfsX21</a:t>
            </a:r>
            <a:r>
              <a:rPr lang="cs-CZ" altLang="cs-CZ" sz="2000" dirty="0" smtClean="0">
                <a:latin typeface="Calibri" pitchFamily="34" charset="0"/>
              </a:rPr>
              <a:t>,</a:t>
            </a:r>
            <a:r>
              <a:rPr lang="cs-CZ" altLang="cs-CZ" sz="2000" dirty="0">
                <a:latin typeface="Calibri" pitchFamily="34" charset="0"/>
              </a:rPr>
              <a:t> </a:t>
            </a:r>
            <a:r>
              <a:rPr lang="cs-CZ" altLang="cs-CZ" sz="2000" dirty="0" err="1">
                <a:latin typeface="Calibri" pitchFamily="34" charset="0"/>
              </a:rPr>
              <a:t>chimérní</a:t>
            </a:r>
            <a:r>
              <a:rPr lang="cs-CZ" altLang="cs-CZ" sz="2000" dirty="0">
                <a:latin typeface="Calibri" pitchFamily="34" charset="0"/>
              </a:rPr>
              <a:t> </a:t>
            </a:r>
            <a:r>
              <a:rPr lang="cs-CZ" altLang="cs-CZ" sz="2000" dirty="0" smtClean="0">
                <a:latin typeface="Calibri" pitchFamily="34" charset="0"/>
              </a:rPr>
              <a:t>geny, delece, </a:t>
            </a:r>
            <a:r>
              <a:rPr lang="cs-CZ" altLang="cs-CZ" sz="2000" dirty="0">
                <a:latin typeface="Calibri" pitchFamily="34" charset="0"/>
              </a:rPr>
              <a:t>p.R356W, </a:t>
            </a:r>
            <a:r>
              <a:rPr lang="cs-CZ" altLang="cs-CZ" sz="2000" dirty="0" smtClean="0">
                <a:latin typeface="Calibri" pitchFamily="34" charset="0"/>
              </a:rPr>
              <a:t>…….; SV-CAH: </a:t>
            </a:r>
            <a:r>
              <a:rPr lang="cs-CZ" altLang="cs-CZ" sz="2000" dirty="0">
                <a:latin typeface="Calibri" pitchFamily="34" charset="0"/>
              </a:rPr>
              <a:t>p.I172N a </a:t>
            </a:r>
            <a:r>
              <a:rPr lang="cs-CZ" altLang="cs-CZ" sz="2000" dirty="0" smtClean="0">
                <a:latin typeface="Calibri" pitchFamily="34" charset="0"/>
              </a:rPr>
              <a:t>c.290-13A/C&gt;G, ……; NC-CAH: p.P30L, p.V281L, …..)</a:t>
            </a:r>
            <a:endParaRPr lang="cs-CZ" altLang="cs-CZ" sz="2000" dirty="0">
              <a:latin typeface="Calibri" pitchFamily="34" charset="0"/>
            </a:endParaRPr>
          </a:p>
          <a:p>
            <a:pPr>
              <a:lnSpc>
                <a:spcPct val="110000"/>
              </a:lnSpc>
            </a:pPr>
            <a:endParaRPr lang="cs-CZ" altLang="cs-CZ" sz="2000" dirty="0" smtClean="0">
              <a:latin typeface="Calibri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cs-CZ" altLang="cs-CZ" sz="2000" dirty="0" smtClean="0">
              <a:latin typeface="Calibri" pitchFamily="34" charset="0"/>
            </a:endParaRPr>
          </a:p>
        </p:txBody>
      </p:sp>
      <p:pic>
        <p:nvPicPr>
          <p:cNvPr id="25603" name="Picture 6" descr="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077072"/>
            <a:ext cx="3600400" cy="161812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dirty="0" smtClean="0">
                <a:solidFill>
                  <a:srgbClr val="FFFFFF"/>
                </a:solidFill>
                <a:latin typeface="Calibri" panose="020F0502020204030204" pitchFamily="34" charset="0"/>
              </a:rPr>
              <a:t>CAH, deficit 21-hydroxylázy (21-OH)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600400" cy="248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42"/>
          <p:cNvSpPr txBox="1">
            <a:spLocks noChangeArrowheads="1"/>
          </p:cNvSpPr>
          <p:nvPr/>
        </p:nvSpPr>
        <p:spPr bwMode="auto">
          <a:xfrm>
            <a:off x="106363" y="5571817"/>
            <a:ext cx="8929687" cy="116955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 i="1" dirty="0" err="1">
                <a:latin typeface="Calibri" pitchFamily="34" charset="0"/>
                <a:cs typeface="Arial" charset="0"/>
              </a:rPr>
              <a:t>Types</a:t>
            </a:r>
            <a:r>
              <a:rPr lang="cs-CZ" altLang="cs-CZ" sz="1400" b="1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b="1" i="1" dirty="0" err="1">
                <a:latin typeface="Calibri" pitchFamily="34" charset="0"/>
                <a:cs typeface="Arial" charset="0"/>
              </a:rPr>
              <a:t>of</a:t>
            </a:r>
            <a:r>
              <a:rPr lang="cs-CZ" altLang="cs-CZ" sz="1400" b="1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b="1" i="1" dirty="0" err="1">
                <a:latin typeface="Calibri" pitchFamily="34" charset="0"/>
                <a:cs typeface="Arial" charset="0"/>
              </a:rPr>
              <a:t>chimeric</a:t>
            </a:r>
            <a:r>
              <a:rPr lang="cs-CZ" altLang="cs-CZ" sz="1400" b="1" i="1" dirty="0">
                <a:latin typeface="Calibri" pitchFamily="34" charset="0"/>
                <a:cs typeface="Arial" charset="0"/>
              </a:rPr>
              <a:t> CYP21A1P/CYP21A2 </a:t>
            </a:r>
            <a:r>
              <a:rPr lang="cs-CZ" altLang="cs-CZ" sz="1400" b="1" i="1" dirty="0" err="1">
                <a:latin typeface="Calibri" pitchFamily="34" charset="0"/>
                <a:cs typeface="Arial" charset="0"/>
              </a:rPr>
              <a:t>genes</a:t>
            </a:r>
            <a:r>
              <a:rPr lang="cs-CZ" altLang="cs-CZ" sz="1400" b="1" i="1" dirty="0">
                <a:latin typeface="Calibri" pitchFamily="34" charset="0"/>
                <a:cs typeface="Arial" charset="0"/>
              </a:rPr>
              <a:t>.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The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structure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of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the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functional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CYP21A2 gene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is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depicted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by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white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boxes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;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black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boxes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represent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the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nonfunctional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CYP21A1P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pseudogene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.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The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arrows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indicate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mutations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which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exist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in CYP21A1P. 236/237/239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depicts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mutations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p.Ile236Asn, p.Val237Glu, and p.Met239Lys. In CH-4,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the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CYP21A1P-CYP21A2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junction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site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is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localised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inside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intron 2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upstream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of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c.290-13A/C&gt;G. In CH-6,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the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CYP21A1P-CYP21A2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junction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site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is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localised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between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1400" i="1" dirty="0" err="1">
                <a:latin typeface="Calibri" pitchFamily="34" charset="0"/>
                <a:cs typeface="Arial" charset="0"/>
              </a:rPr>
              <a:t>mutations</a:t>
            </a:r>
            <a:r>
              <a:rPr lang="cs-CZ" altLang="cs-CZ" sz="1400" i="1" dirty="0">
                <a:latin typeface="Calibri" pitchFamily="34" charset="0"/>
                <a:cs typeface="Arial" charset="0"/>
              </a:rPr>
              <a:t> c.290-13A/C&gt;G and p.Gly110ValfsX2.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197"/>
            <a:ext cx="8422056" cy="514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9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44463" y="476250"/>
            <a:ext cx="8855075" cy="10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2003</a:t>
            </a:r>
            <a:r>
              <a:rPr lang="cs-CZ" altLang="cs-CZ" sz="20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: DNA analýza pro potvrzení CAH u </a:t>
            </a:r>
            <a:r>
              <a:rPr lang="cs-CZ" altLang="cs-CZ" sz="2000" dirty="0" err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probandky</a:t>
            </a:r>
            <a:r>
              <a:rPr lang="cs-CZ" altLang="cs-CZ" sz="20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(7letá dívka, v 5 letech nástup předčasné puberty, středně </a:t>
            </a:r>
            <a:r>
              <a:rPr lang="cs-CZ" altLang="cs-CZ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virilizovaný</a:t>
            </a:r>
            <a:r>
              <a:rPr lang="cs-CZ" altLang="cs-CZ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sz="20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genitál) </a:t>
            </a:r>
            <a:r>
              <a:rPr lang="cs-CZ" altLang="cs-CZ" sz="2000" dirty="0">
                <a:latin typeface="Calibri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</a:t>
            </a:r>
            <a:r>
              <a:rPr lang="cs-CZ" altLang="cs-CZ" sz="20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forma </a:t>
            </a:r>
            <a:r>
              <a:rPr lang="cs-CZ" altLang="cs-CZ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„</a:t>
            </a:r>
            <a:r>
              <a:rPr lang="cs-CZ" altLang="cs-CZ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simple</a:t>
            </a:r>
            <a:r>
              <a:rPr lang="cs-CZ" altLang="cs-CZ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virilizing</a:t>
            </a:r>
            <a:r>
              <a:rPr lang="cs-CZ" altLang="cs-CZ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“, </a:t>
            </a:r>
            <a:r>
              <a:rPr lang="cs-CZ" altLang="cs-CZ" sz="20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17-OHP 133 </a:t>
            </a:r>
            <a:r>
              <a:rPr lang="cs-CZ" altLang="cs-CZ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nmol</a:t>
            </a:r>
            <a:r>
              <a:rPr lang="cs-CZ" altLang="cs-CZ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/l (norma: 17-OHP </a:t>
            </a:r>
            <a:r>
              <a:rPr lang="cs-CZ" altLang="cs-CZ" sz="20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3-17nmol/l</a:t>
            </a:r>
            <a:r>
              <a:rPr lang="cs-CZ" altLang="cs-CZ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).</a:t>
            </a:r>
            <a:endParaRPr lang="cs-CZ" altLang="cs-CZ" sz="200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377" y="1587054"/>
            <a:ext cx="3367087" cy="1985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8105" y="1593376"/>
            <a:ext cx="4989959" cy="2123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7" tIns="45719" rIns="91437" b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defRPr/>
            </a:pPr>
            <a:r>
              <a:rPr lang="cs-CZ" sz="2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Metody analýzy DNA: </a:t>
            </a:r>
          </a:p>
          <a:p>
            <a:pPr>
              <a:buFontTx/>
              <a:buAutoNum type="arabicPeriod"/>
              <a:defRPr/>
            </a:pPr>
            <a:r>
              <a:rPr lang="cs-CZ" sz="2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genově selektivní PCR pro stanovení delece genu </a:t>
            </a:r>
            <a:r>
              <a:rPr lang="cs-CZ" sz="22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CYP21A2</a:t>
            </a:r>
            <a:r>
              <a:rPr lang="cs-CZ" sz="2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 a přítomnosti </a:t>
            </a:r>
            <a:r>
              <a:rPr lang="cs-CZ" sz="22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chimérního</a:t>
            </a:r>
            <a:r>
              <a:rPr lang="cs-CZ" sz="2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cs-CZ" sz="2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genu </a:t>
            </a:r>
            <a:r>
              <a:rPr lang="cs-CZ" sz="22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CYP21A1P/CYP21A2</a:t>
            </a:r>
            <a:r>
              <a:rPr lang="cs-CZ" sz="2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  <a:p>
            <a:pPr>
              <a:buFontTx/>
              <a:buAutoNum type="arabicPeriod"/>
              <a:defRPr/>
            </a:pPr>
            <a:r>
              <a:rPr lang="cs-CZ" sz="2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PCR/RFLP – stanovení 10 mutací přítomných v genu </a:t>
            </a:r>
            <a:r>
              <a:rPr lang="cs-CZ" sz="22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CYP21A2</a:t>
            </a:r>
          </a:p>
        </p:txBody>
      </p:sp>
      <p:sp>
        <p:nvSpPr>
          <p:cNvPr id="28677" name="Text Box 2"/>
          <p:cNvSpPr txBox="1">
            <a:spLocks noChangeArrowheads="1"/>
          </p:cNvSpPr>
          <p:nvPr/>
        </p:nvSpPr>
        <p:spPr bwMode="auto">
          <a:xfrm>
            <a:off x="163513" y="3981450"/>
            <a:ext cx="4306887" cy="247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cs-CZ" altLang="cs-CZ" sz="2000" dirty="0" smtClean="0">
                <a:latin typeface="Calibri" pitchFamily="34" charset="0"/>
                <a:cs typeface="Arial" charset="0"/>
              </a:rPr>
              <a:t>2003: </a:t>
            </a:r>
            <a:r>
              <a:rPr lang="cs-CZ" altLang="cs-CZ" sz="2000" dirty="0">
                <a:latin typeface="Calibri" pitchFamily="34" charset="0"/>
                <a:cs typeface="Arial" charset="0"/>
              </a:rPr>
              <a:t>prenatální diagnostika u matky </a:t>
            </a:r>
            <a:r>
              <a:rPr lang="cs-CZ" altLang="cs-CZ" sz="2000" dirty="0" err="1" smtClean="0">
                <a:latin typeface="Calibri" pitchFamily="34" charset="0"/>
                <a:cs typeface="Arial" charset="0"/>
              </a:rPr>
              <a:t>probandky</a:t>
            </a:r>
            <a:r>
              <a:rPr lang="cs-CZ" altLang="cs-CZ" sz="2000" dirty="0" smtClean="0">
                <a:latin typeface="Calibri" pitchFamily="34" charset="0"/>
                <a:cs typeface="Arial" charset="0"/>
              </a:rPr>
              <a:t>, kultivované </a:t>
            </a:r>
            <a:r>
              <a:rPr lang="cs-CZ" altLang="cs-CZ" sz="2000" dirty="0">
                <a:latin typeface="Calibri" pitchFamily="34" charset="0"/>
                <a:cs typeface="Arial" charset="0"/>
              </a:rPr>
              <a:t>AMC 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" pitchFamily="34" charset="0"/>
                <a:cs typeface="Arial" charset="0"/>
              </a:rPr>
              <a:t>výsledný </a:t>
            </a:r>
            <a:r>
              <a:rPr lang="cs-CZ" altLang="cs-CZ" sz="2000" dirty="0">
                <a:latin typeface="Calibri" pitchFamily="34" charset="0"/>
                <a:cs typeface="Arial" charset="0"/>
              </a:rPr>
              <a:t>genotyp plodu </a:t>
            </a:r>
            <a:r>
              <a:rPr lang="cs-CZ" altLang="cs-CZ" sz="2000" dirty="0" smtClean="0">
                <a:latin typeface="Calibri" pitchFamily="34" charset="0"/>
                <a:cs typeface="Arial" charset="0"/>
              </a:rPr>
              <a:t>– </a:t>
            </a:r>
            <a:r>
              <a:rPr lang="cs-CZ" altLang="cs-CZ" sz="2000" b="1" dirty="0" smtClean="0">
                <a:latin typeface="Calibri" pitchFamily="34" charset="0"/>
                <a:cs typeface="Arial" charset="0"/>
              </a:rPr>
              <a:t>DVĚ PATOGENNÍ MUTACE</a:t>
            </a:r>
            <a:endParaRPr lang="cs-CZ" altLang="cs-CZ" sz="2000" b="1" dirty="0">
              <a:latin typeface="Calibri" pitchFamily="34" charset="0"/>
              <a:cs typeface="Arial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" pitchFamily="34" charset="0"/>
                <a:cs typeface="Arial" charset="0"/>
              </a:rPr>
              <a:t>stanovení 17-OHP z plodové </a:t>
            </a:r>
            <a:r>
              <a:rPr lang="cs-CZ" altLang="cs-CZ" sz="2000" dirty="0">
                <a:latin typeface="Calibri" pitchFamily="34" charset="0"/>
                <a:cs typeface="Arial" charset="0"/>
              </a:rPr>
              <a:t>vody: 17-OHP 4,81 </a:t>
            </a:r>
            <a:r>
              <a:rPr lang="cs-CZ" altLang="cs-CZ" sz="2000" dirty="0" err="1" smtClean="0">
                <a:latin typeface="Calibri" pitchFamily="34" charset="0"/>
                <a:cs typeface="Arial" charset="0"/>
              </a:rPr>
              <a:t>nmol</a:t>
            </a:r>
            <a:r>
              <a:rPr lang="cs-CZ" altLang="cs-CZ" sz="2000" dirty="0" smtClean="0">
                <a:latin typeface="Calibri" pitchFamily="34" charset="0"/>
                <a:cs typeface="Arial" charset="0"/>
              </a:rPr>
              <a:t>/l – </a:t>
            </a:r>
            <a:r>
              <a:rPr lang="cs-CZ" altLang="cs-CZ" sz="2000" b="1" dirty="0" smtClean="0">
                <a:latin typeface="Calibri" pitchFamily="34" charset="0"/>
                <a:cs typeface="Arial" charset="0"/>
              </a:rPr>
              <a:t>NORMA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latin typeface="Calibri" pitchFamily="34" charset="0"/>
                <a:cs typeface="Arial" charset="0"/>
              </a:rPr>
              <a:t>?????</a:t>
            </a:r>
            <a:endParaRPr lang="en-GB" altLang="cs-CZ" sz="20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3" descr="Fujtíc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36131"/>
            <a:ext cx="4452938" cy="2589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13176"/>
            <a:ext cx="439738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dirty="0" smtClean="0">
                <a:solidFill>
                  <a:srgbClr val="FFFFFF"/>
                </a:solidFill>
                <a:latin typeface="Calibri" panose="020F0502020204030204" pitchFamily="34" charset="0"/>
              </a:rPr>
              <a:t>CAH, kazuistika</a:t>
            </a:r>
          </a:p>
        </p:txBody>
      </p:sp>
      <p:pic>
        <p:nvPicPr>
          <p:cNvPr id="2868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06" y="2708920"/>
            <a:ext cx="43973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2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92088" y="832646"/>
            <a:ext cx="3995737" cy="230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cs-CZ" altLang="cs-CZ" sz="2400" dirty="0">
                <a:latin typeface="Calibri" pitchFamily="34" charset="0"/>
                <a:cs typeface="Arial" charset="0"/>
              </a:rPr>
              <a:t>Po narození </a:t>
            </a:r>
            <a:r>
              <a:rPr lang="cs-CZ" altLang="cs-CZ" sz="2400" dirty="0" smtClean="0">
                <a:latin typeface="Calibri" pitchFamily="34" charset="0"/>
                <a:cs typeface="Arial" charset="0"/>
              </a:rPr>
              <a:t>syna bez klinických a biochemických projevů CAH bylo </a:t>
            </a:r>
            <a:r>
              <a:rPr lang="cs-CZ" altLang="cs-CZ" sz="2400" dirty="0">
                <a:latin typeface="Calibri" pitchFamily="34" charset="0"/>
                <a:cs typeface="Arial" charset="0"/>
              </a:rPr>
              <a:t>provedeno ověření genotypu z prenatální dg. – stejný </a:t>
            </a:r>
            <a:r>
              <a:rPr lang="cs-CZ" altLang="cs-CZ" sz="2400" dirty="0" smtClean="0">
                <a:latin typeface="Calibri" pitchFamily="34" charset="0"/>
                <a:cs typeface="Arial" charset="0"/>
              </a:rPr>
              <a:t>výsledek; tj. dvě patogenní mutace</a:t>
            </a:r>
            <a:endParaRPr lang="en-GB" altLang="cs-CZ" sz="2400" dirty="0">
              <a:latin typeface="Calibri" pitchFamily="34" charset="0"/>
              <a:cs typeface="Arial" charset="0"/>
            </a:endParaRPr>
          </a:p>
        </p:txBody>
      </p:sp>
      <p:pic>
        <p:nvPicPr>
          <p:cNvPr id="5" name="Picture 3" descr="Fujtíc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9438" y="639763"/>
            <a:ext cx="4452937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23" y="1871663"/>
            <a:ext cx="4397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 Box 2"/>
          <p:cNvSpPr txBox="1">
            <a:spLocks noChangeArrowheads="1"/>
          </p:cNvSpPr>
          <p:nvPr/>
        </p:nvSpPr>
        <p:spPr bwMode="auto">
          <a:xfrm>
            <a:off x="200025" y="3713063"/>
            <a:ext cx="3995738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 smtClean="0">
                <a:latin typeface="Calibri" pitchFamily="34" charset="0"/>
                <a:cs typeface="Arial" charset="0"/>
              </a:rPr>
              <a:t>2005</a:t>
            </a:r>
            <a:r>
              <a:rPr lang="cs-CZ" altLang="cs-CZ" sz="2400" dirty="0">
                <a:latin typeface="Calibri" pitchFamily="34" charset="0"/>
                <a:cs typeface="Arial" charset="0"/>
              </a:rPr>
              <a:t>: rozšíření DNA diagnostiky CAH – </a:t>
            </a:r>
            <a:r>
              <a:rPr lang="cs-CZ" altLang="cs-CZ" sz="2400" b="1" dirty="0" err="1">
                <a:latin typeface="Calibri" pitchFamily="34" charset="0"/>
                <a:cs typeface="Arial" charset="0"/>
              </a:rPr>
              <a:t>sekvenování</a:t>
            </a:r>
            <a:r>
              <a:rPr lang="cs-CZ" altLang="cs-CZ" sz="2400" b="1" dirty="0">
                <a:latin typeface="Calibri" pitchFamily="34" charset="0"/>
                <a:cs typeface="Arial" charset="0"/>
              </a:rPr>
              <a:t> celé kódující sekvence</a:t>
            </a:r>
            <a:r>
              <a:rPr lang="cs-CZ" altLang="cs-CZ" sz="2400" dirty="0">
                <a:latin typeface="Calibri" pitchFamily="34" charset="0"/>
                <a:cs typeface="Arial" charset="0"/>
              </a:rPr>
              <a:t> </a:t>
            </a:r>
            <a:r>
              <a:rPr lang="cs-CZ" altLang="cs-CZ" sz="2400" dirty="0">
                <a:latin typeface="Calibri" pitchFamily="34" charset="0"/>
                <a:cs typeface="Arial" charset="0"/>
                <a:sym typeface="Symbol" pitchFamily="18" charset="2"/>
              </a:rPr>
              <a:t> </a:t>
            </a:r>
            <a:r>
              <a:rPr lang="cs-CZ" altLang="cs-CZ" sz="2400" dirty="0">
                <a:latin typeface="Calibri" pitchFamily="34" charset="0"/>
                <a:cs typeface="Arial" charset="0"/>
              </a:rPr>
              <a:t>detekce bodové mutace </a:t>
            </a:r>
            <a:r>
              <a:rPr lang="cs-CZ" altLang="cs-CZ" sz="2400" b="1" dirty="0">
                <a:latin typeface="Calibri" pitchFamily="34" charset="0"/>
                <a:cs typeface="Arial" charset="0"/>
              </a:rPr>
              <a:t>p.P459S</a:t>
            </a:r>
            <a:r>
              <a:rPr lang="cs-CZ" altLang="cs-CZ" sz="2400" dirty="0">
                <a:latin typeface="Calibri" pitchFamily="34" charset="0"/>
                <a:cs typeface="Arial" charset="0"/>
              </a:rPr>
              <a:t> na </a:t>
            </a:r>
            <a:r>
              <a:rPr lang="cs-CZ" altLang="cs-CZ" sz="2400" dirty="0" err="1">
                <a:latin typeface="Calibri" pitchFamily="34" charset="0"/>
                <a:cs typeface="Arial" charset="0"/>
              </a:rPr>
              <a:t>maternální</a:t>
            </a:r>
            <a:r>
              <a:rPr lang="cs-CZ" altLang="cs-CZ" sz="2400" dirty="0">
                <a:latin typeface="Calibri" pitchFamily="34" charset="0"/>
                <a:cs typeface="Arial" charset="0"/>
              </a:rPr>
              <a:t> alele</a:t>
            </a:r>
          </a:p>
        </p:txBody>
      </p:sp>
      <p:pic>
        <p:nvPicPr>
          <p:cNvPr id="8" name="Picture 3" descr="Fujtíci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9438" y="3544888"/>
            <a:ext cx="4481512" cy="2598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508875" y="4076700"/>
            <a:ext cx="865188" cy="431800"/>
          </a:xfrm>
          <a:prstGeom prst="ellipse">
            <a:avLst/>
          </a:prstGeom>
          <a:noFill/>
          <a:ln w="1905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4600575" y="5683250"/>
            <a:ext cx="936625" cy="469900"/>
          </a:xfrm>
          <a:prstGeom prst="ellipse">
            <a:avLst/>
          </a:prstGeom>
          <a:noFill/>
          <a:ln w="1905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868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dirty="0" smtClean="0">
                <a:solidFill>
                  <a:srgbClr val="FFFFFF"/>
                </a:solidFill>
                <a:latin typeface="Calibri" panose="020F0502020204030204" pitchFamily="34" charset="0"/>
              </a:rPr>
              <a:t>CAH, kazuistika</a:t>
            </a:r>
          </a:p>
        </p:txBody>
      </p:sp>
    </p:spTree>
    <p:extLst>
      <p:ext uri="{BB962C8B-B14F-4D97-AF65-F5344CB8AC3E}">
        <p14:creationId xmlns:p14="http://schemas.microsoft.com/office/powerpoint/2010/main" val="14711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355976" y="848037"/>
            <a:ext cx="4477891" cy="156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7" tIns="45719" rIns="91437" bIns="45719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latin typeface="Calibri" pitchFamily="34" charset="0"/>
                <a:cs typeface="Arial" charset="0"/>
              </a:rPr>
              <a:t>2</a:t>
            </a:r>
            <a:r>
              <a:rPr lang="cs-CZ" altLang="cs-CZ" sz="2400" dirty="0" smtClean="0">
                <a:latin typeface="Calibri" pitchFamily="34" charset="0"/>
                <a:cs typeface="Arial" charset="0"/>
              </a:rPr>
              <a:t>007</a:t>
            </a:r>
            <a:r>
              <a:rPr lang="cs-CZ" altLang="cs-CZ" sz="2400" dirty="0">
                <a:latin typeface="Calibri" pitchFamily="34" charset="0"/>
                <a:cs typeface="Arial" charset="0"/>
              </a:rPr>
              <a:t>: další rozšíření DNA diagnostiky </a:t>
            </a:r>
            <a:r>
              <a:rPr lang="cs-CZ" altLang="cs-CZ" sz="2400" dirty="0" smtClean="0">
                <a:latin typeface="Calibri" pitchFamily="34" charset="0"/>
                <a:cs typeface="Arial" charset="0"/>
              </a:rPr>
              <a:t>CAH - </a:t>
            </a:r>
            <a:r>
              <a:rPr lang="cs-CZ" altLang="cs-CZ" sz="2400" b="1" dirty="0" smtClean="0">
                <a:latin typeface="Calibri" pitchFamily="34" charset="0"/>
                <a:cs typeface="Arial" charset="0"/>
              </a:rPr>
              <a:t>MLPA </a:t>
            </a:r>
            <a:r>
              <a:rPr lang="cs-CZ" altLang="cs-CZ" sz="2400" dirty="0" smtClean="0">
                <a:latin typeface="Calibri" pitchFamily="34" charset="0"/>
                <a:cs typeface="Arial" charset="0"/>
                <a:sym typeface="Symbol" pitchFamily="18" charset="2"/>
              </a:rPr>
              <a:t> </a:t>
            </a:r>
            <a:r>
              <a:rPr lang="cs-CZ" altLang="cs-CZ" sz="2400" dirty="0">
                <a:latin typeface="Calibri" pitchFamily="34" charset="0"/>
                <a:cs typeface="Arial" charset="0"/>
              </a:rPr>
              <a:t>detekce duplikace </a:t>
            </a:r>
            <a:r>
              <a:rPr lang="cs-CZ" altLang="cs-CZ" sz="2400" i="1" dirty="0">
                <a:latin typeface="Calibri" pitchFamily="34" charset="0"/>
                <a:cs typeface="Arial" charset="0"/>
              </a:rPr>
              <a:t>CYP21A2</a:t>
            </a:r>
            <a:r>
              <a:rPr lang="cs-CZ" altLang="cs-CZ" sz="2400" dirty="0">
                <a:latin typeface="Calibri" pitchFamily="34" charset="0"/>
                <a:cs typeface="Arial" charset="0"/>
              </a:rPr>
              <a:t> genu </a:t>
            </a:r>
            <a:r>
              <a:rPr lang="cs-CZ" altLang="cs-CZ" sz="2400" dirty="0" smtClean="0">
                <a:latin typeface="Calibri" pitchFamily="34" charset="0"/>
                <a:cs typeface="Arial" charset="0"/>
              </a:rPr>
              <a:t>na </a:t>
            </a:r>
            <a:r>
              <a:rPr lang="cs-CZ" altLang="cs-CZ" sz="2400" dirty="0" err="1" smtClean="0">
                <a:latin typeface="Calibri" pitchFamily="34" charset="0"/>
                <a:cs typeface="Arial" charset="0"/>
              </a:rPr>
              <a:t>maternální</a:t>
            </a:r>
            <a:r>
              <a:rPr lang="cs-CZ" altLang="cs-CZ" sz="2400" dirty="0" smtClean="0">
                <a:latin typeface="Calibri" pitchFamily="34" charset="0"/>
                <a:cs typeface="Arial" charset="0"/>
              </a:rPr>
              <a:t> alele </a:t>
            </a:r>
            <a:endParaRPr lang="cs-CZ" altLang="cs-CZ" sz="2400" dirty="0">
              <a:latin typeface="Calibri" pitchFamily="34" charset="0"/>
              <a:cs typeface="Arial" charset="0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" y="4702175"/>
            <a:ext cx="4968875" cy="18605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graphicFrame>
        <p:nvGraphicFramePr>
          <p:cNvPr id="30724" name="Object 4"/>
          <p:cNvGraphicFramePr>
            <a:graphicFrameLocks noGrp="1" noChangeAspect="1"/>
          </p:cNvGraphicFramePr>
          <p:nvPr>
            <p:ph/>
          </p:nvPr>
        </p:nvGraphicFramePr>
        <p:xfrm>
          <a:off x="30163" y="3067050"/>
          <a:ext cx="496887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Rastrový obrázek" r:id="rId4" imgW="6792273" imgH="2123810" progId="Paint.Picture">
                  <p:embed/>
                </p:oleObj>
              </mc:Choice>
              <mc:Fallback>
                <p:oleObj name="Rastrový obrázek" r:id="rId4" imgW="6792273" imgH="21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067050"/>
                        <a:ext cx="4968875" cy="14065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A6A6A6"/>
                        </a:solidFill>
                        <a:miter lim="800000"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Oval 6"/>
          <p:cNvSpPr>
            <a:spLocks noChangeArrowheads="1"/>
          </p:cNvSpPr>
          <p:nvPr/>
        </p:nvSpPr>
        <p:spPr bwMode="auto">
          <a:xfrm>
            <a:off x="1763713" y="4702175"/>
            <a:ext cx="3000375" cy="110331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100" y="565150"/>
            <a:ext cx="3930650" cy="228758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3789363"/>
            <a:ext cx="3930650" cy="231616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100" y="2852738"/>
            <a:ext cx="877888" cy="369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/>
              <a:t>Otec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300" y="6365875"/>
            <a:ext cx="863600" cy="3698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/>
              <a:t>Matka</a:t>
            </a:r>
          </a:p>
        </p:txBody>
      </p:sp>
      <p:sp>
        <p:nvSpPr>
          <p:cNvPr id="30730" name="TextBox 3"/>
          <p:cNvSpPr txBox="1">
            <a:spLocks noChangeArrowheads="1"/>
          </p:cNvSpPr>
          <p:nvPr/>
        </p:nvSpPr>
        <p:spPr bwMode="auto">
          <a:xfrm>
            <a:off x="5143499" y="3212976"/>
            <a:ext cx="36903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200" b="1" dirty="0" smtClean="0">
                <a:latin typeface="Calibri" pitchFamily="34" charset="0"/>
              </a:rPr>
              <a:t>Výsledné genotypy v rodině:</a:t>
            </a:r>
            <a:endParaRPr lang="cs-CZ" altLang="cs-CZ" sz="2200" b="1" dirty="0">
              <a:latin typeface="Calibri" pitchFamily="34" charset="0"/>
            </a:endParaRPr>
          </a:p>
        </p:txBody>
      </p:sp>
      <p:sp>
        <p:nvSpPr>
          <p:cNvPr id="2970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dirty="0" smtClean="0">
                <a:solidFill>
                  <a:srgbClr val="FFFFFF"/>
                </a:solidFill>
                <a:latin typeface="Calibri" panose="020F0502020204030204" pitchFamily="34" charset="0"/>
              </a:rPr>
              <a:t>CAH, kazuistika</a:t>
            </a:r>
          </a:p>
        </p:txBody>
      </p:sp>
    </p:spTree>
    <p:extLst>
      <p:ext uri="{BB962C8B-B14F-4D97-AF65-F5344CB8AC3E}">
        <p14:creationId xmlns:p14="http://schemas.microsoft.com/office/powerpoint/2010/main" val="27043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8712968" cy="2808312"/>
          </a:xfrm>
        </p:spPr>
        <p:txBody>
          <a:bodyPr>
            <a:noAutofit/>
          </a:bodyPr>
          <a:lstStyle/>
          <a:p>
            <a:pPr marL="0" eaLnBrk="1" hangingPunct="1"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None/>
              <a:defRPr/>
            </a:pPr>
            <a:r>
              <a:rPr lang="cs-CZ" sz="2200" dirty="0" smtClean="0">
                <a:solidFill>
                  <a:schemeClr val="tx1"/>
                </a:solidFill>
                <a:ea typeface="ＭＳ Ｐゴシック" pitchFamily="34" charset="-128"/>
              </a:rPr>
              <a:t>DNA analýza provedena u 986 pacientů s podezřením na CAH (SW, SV, NC):</a:t>
            </a:r>
          </a:p>
          <a:p>
            <a:pPr marL="0"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defRPr/>
            </a:pPr>
            <a:r>
              <a:rPr lang="cs-CZ" sz="2200" dirty="0" smtClean="0">
                <a:solidFill>
                  <a:schemeClr val="tx1"/>
                </a:solidFill>
                <a:ea typeface="ＭＳ Ｐゴシック" pitchFamily="34" charset="-128"/>
              </a:rPr>
              <a:t>diagnóza potvrzena u 415 probandů (42%), identifikovány 2 mutace</a:t>
            </a:r>
          </a:p>
          <a:p>
            <a:pPr marL="0"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defRPr/>
            </a:pPr>
            <a:r>
              <a:rPr lang="cs-CZ" sz="2200" dirty="0">
                <a:ea typeface="ＭＳ Ｐゴシック" pitchFamily="34" charset="-128"/>
                <a:sym typeface="Symbol" pitchFamily="18" charset="2"/>
              </a:rPr>
              <a:t>u</a:t>
            </a:r>
            <a:r>
              <a:rPr lang="cs-CZ" sz="2200" dirty="0" smtClean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 98</a:t>
            </a:r>
            <a:r>
              <a:rPr lang="cs-CZ" sz="2200" dirty="0" smtClean="0">
                <a:solidFill>
                  <a:schemeClr val="tx1"/>
                </a:solidFill>
                <a:ea typeface="ＭＳ Ｐゴシック" pitchFamily="34" charset="-128"/>
              </a:rPr>
              <a:t> pacientů identifikována pouze 1 mutace</a:t>
            </a:r>
          </a:p>
          <a:p>
            <a:pPr marL="0" eaLnBrk="1" hangingPunct="1"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Wingdings 2" pitchFamily="18" charset="2"/>
              <a:buNone/>
              <a:defRPr/>
            </a:pPr>
            <a:endParaRPr lang="cs-CZ" sz="2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eaLnBrk="1" hangingPunct="1"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cs-CZ" sz="2200" b="1" dirty="0" smtClean="0">
                <a:solidFill>
                  <a:schemeClr val="tx1"/>
                </a:solidFill>
                <a:ea typeface="ＭＳ Ｐゴシック" pitchFamily="34" charset="-128"/>
              </a:rPr>
              <a:t>65,4 </a:t>
            </a:r>
            <a:r>
              <a:rPr lang="en-US" sz="2200" b="1" dirty="0" smtClean="0">
                <a:solidFill>
                  <a:schemeClr val="tx1"/>
                </a:solidFill>
                <a:ea typeface="ＭＳ Ｐゴシック" pitchFamily="34" charset="-128"/>
              </a:rPr>
              <a:t>%</a:t>
            </a:r>
            <a:r>
              <a:rPr lang="cs-CZ" sz="2200" b="1" dirty="0">
                <a:ea typeface="ＭＳ Ｐゴシック" pitchFamily="34" charset="-128"/>
              </a:rPr>
              <a:t> </a:t>
            </a:r>
            <a:r>
              <a:rPr lang="cs-CZ" sz="2200" b="1" dirty="0" smtClean="0">
                <a:solidFill>
                  <a:schemeClr val="tx1"/>
                </a:solidFill>
                <a:ea typeface="ＭＳ Ｐゴシック" pitchFamily="34" charset="-128"/>
              </a:rPr>
              <a:t>bodové mutace </a:t>
            </a:r>
          </a:p>
          <a:p>
            <a:pPr marL="0" eaLnBrk="1" hangingPunct="1"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cs-CZ" sz="2200" b="1" dirty="0" smtClean="0">
                <a:solidFill>
                  <a:schemeClr val="tx1"/>
                </a:solidFill>
                <a:ea typeface="ＭＳ Ｐゴシック" pitchFamily="34" charset="-128"/>
              </a:rPr>
              <a:t>29,2 </a:t>
            </a:r>
            <a:r>
              <a:rPr lang="en-US" sz="2200" b="1" dirty="0" smtClean="0">
                <a:solidFill>
                  <a:schemeClr val="tx1"/>
                </a:solidFill>
                <a:ea typeface="ＭＳ Ｐゴシック" pitchFamily="34" charset="-128"/>
              </a:rPr>
              <a:t>%</a:t>
            </a:r>
            <a:r>
              <a:rPr lang="cs-CZ" sz="2200" b="1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cs-CZ" sz="2200" b="1" dirty="0" err="1" smtClean="0">
                <a:solidFill>
                  <a:schemeClr val="tx1"/>
                </a:solidFill>
                <a:ea typeface="ＭＳ Ｐゴシック" pitchFamily="34" charset="-128"/>
              </a:rPr>
              <a:t>chimérní</a:t>
            </a:r>
            <a:r>
              <a:rPr lang="cs-CZ" sz="2200" b="1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cs-CZ" sz="2200" b="1" i="1" dirty="0" smtClean="0">
                <a:solidFill>
                  <a:schemeClr val="tx1"/>
                </a:solidFill>
                <a:ea typeface="ＭＳ Ｐゴシック" pitchFamily="34" charset="-128"/>
              </a:rPr>
              <a:t>CYP21A1P/CYP21A2</a:t>
            </a:r>
            <a:r>
              <a:rPr lang="cs-CZ" sz="2200" b="1" dirty="0" smtClean="0">
                <a:solidFill>
                  <a:schemeClr val="tx1"/>
                </a:solidFill>
                <a:ea typeface="ＭＳ Ｐゴシック" pitchFamily="34" charset="-128"/>
              </a:rPr>
              <a:t> geny</a:t>
            </a:r>
          </a:p>
          <a:p>
            <a:pPr marL="0" eaLnBrk="1" hangingPunct="1"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chemeClr val="tx1"/>
                </a:solidFill>
                <a:ea typeface="ＭＳ Ｐゴシック" pitchFamily="34" charset="-128"/>
              </a:rPr>
              <a:t>4,</a:t>
            </a:r>
            <a:r>
              <a:rPr lang="cs-CZ" sz="2200" b="1" dirty="0" smtClean="0">
                <a:solidFill>
                  <a:schemeClr val="tx1"/>
                </a:solidFill>
                <a:ea typeface="ＭＳ Ｐゴシック" pitchFamily="34" charset="-128"/>
              </a:rPr>
              <a:t>3 </a:t>
            </a:r>
            <a:r>
              <a:rPr lang="en-US" sz="2200" b="1" dirty="0" smtClean="0">
                <a:solidFill>
                  <a:schemeClr val="tx1"/>
                </a:solidFill>
                <a:ea typeface="ＭＳ Ｐゴシック" pitchFamily="34" charset="-128"/>
              </a:rPr>
              <a:t>%</a:t>
            </a:r>
            <a:r>
              <a:rPr lang="cs-CZ" sz="2200" b="1" dirty="0" smtClean="0">
                <a:solidFill>
                  <a:schemeClr val="tx1"/>
                </a:solidFill>
                <a:ea typeface="ＭＳ Ｐゴシック" pitchFamily="34" charset="-128"/>
              </a:rPr>
              <a:t> delece </a:t>
            </a:r>
            <a:r>
              <a:rPr lang="cs-CZ" sz="2200" b="1" i="1" dirty="0" smtClean="0">
                <a:solidFill>
                  <a:schemeClr val="tx1"/>
                </a:solidFill>
                <a:ea typeface="ＭＳ Ｐゴシック" pitchFamily="34" charset="-128"/>
              </a:rPr>
              <a:t>CYP21A2</a:t>
            </a:r>
            <a:r>
              <a:rPr lang="cs-CZ" sz="2200" b="1" dirty="0" smtClean="0">
                <a:solidFill>
                  <a:schemeClr val="tx1"/>
                </a:solidFill>
                <a:ea typeface="ＭＳ Ｐゴシック" pitchFamily="34" charset="-128"/>
              </a:rPr>
              <a:t> genu</a:t>
            </a:r>
          </a:p>
          <a:p>
            <a:pPr marL="0" eaLnBrk="1" hangingPunct="1"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cs-CZ" sz="2200" b="1" dirty="0" smtClean="0">
                <a:solidFill>
                  <a:schemeClr val="tx1"/>
                </a:solidFill>
                <a:ea typeface="ＭＳ Ｐゴシック" pitchFamily="34" charset="-128"/>
              </a:rPr>
              <a:t>2</a:t>
            </a:r>
            <a:r>
              <a:rPr lang="en-US" sz="2200" b="1" dirty="0" smtClean="0">
                <a:solidFill>
                  <a:schemeClr val="tx1"/>
                </a:solidFill>
                <a:ea typeface="ＭＳ Ｐゴシック" pitchFamily="34" charset="-128"/>
              </a:rPr>
              <a:t>,</a:t>
            </a:r>
            <a:r>
              <a:rPr lang="cs-CZ" sz="2200" b="1" dirty="0" smtClean="0">
                <a:solidFill>
                  <a:schemeClr val="tx1"/>
                </a:solidFill>
                <a:ea typeface="ＭＳ Ｐゴシック" pitchFamily="34" charset="-128"/>
              </a:rPr>
              <a:t>1 </a:t>
            </a:r>
            <a:r>
              <a:rPr lang="en-US" sz="2200" b="1" dirty="0" smtClean="0">
                <a:solidFill>
                  <a:schemeClr val="tx1"/>
                </a:solidFill>
                <a:ea typeface="ＭＳ Ｐゴシック" pitchFamily="34" charset="-128"/>
              </a:rPr>
              <a:t>%</a:t>
            </a:r>
            <a:r>
              <a:rPr lang="cs-CZ" sz="2200" b="1" dirty="0" smtClean="0">
                <a:solidFill>
                  <a:schemeClr val="tx1"/>
                </a:solidFill>
                <a:ea typeface="ＭＳ Ｐゴシック" pitchFamily="34" charset="-128"/>
              </a:rPr>
              <a:t> duplikace </a:t>
            </a:r>
            <a:r>
              <a:rPr lang="cs-CZ" sz="2200" b="1" i="1" dirty="0" smtClean="0">
                <a:solidFill>
                  <a:schemeClr val="tx1"/>
                </a:solidFill>
                <a:ea typeface="ＭＳ Ｐゴシック" pitchFamily="34" charset="-128"/>
              </a:rPr>
              <a:t>CYP21A2</a:t>
            </a:r>
            <a:r>
              <a:rPr lang="cs-CZ" sz="2200" b="1" dirty="0" smtClean="0">
                <a:solidFill>
                  <a:schemeClr val="tx1"/>
                </a:solidFill>
                <a:ea typeface="ＭＳ Ｐゴシック" pitchFamily="34" charset="-128"/>
              </a:rPr>
              <a:t> genu s bodovými mutacemi</a:t>
            </a:r>
          </a:p>
          <a:p>
            <a:pPr marL="0">
              <a:spcBef>
                <a:spcPts val="0"/>
              </a:spcBef>
              <a:defRPr/>
            </a:pP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4" name="TextovéPole 2"/>
          <p:cNvSpPr txBox="1">
            <a:spLocks noChangeArrowheads="1"/>
          </p:cNvSpPr>
          <p:nvPr/>
        </p:nvSpPr>
        <p:spPr bwMode="auto">
          <a:xfrm>
            <a:off x="431453" y="3933056"/>
            <a:ext cx="8317011" cy="2448272"/>
          </a:xfrm>
          <a:prstGeom prst="rect">
            <a:avLst/>
          </a:prstGeom>
          <a:noFill/>
          <a:ln w="635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tIns="108000"/>
          <a:lstStyle/>
          <a:p>
            <a:pPr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2400" b="1" dirty="0"/>
              <a:t>Korelace mezi stanoveným genotypem a závažností onemocnění </a:t>
            </a:r>
          </a:p>
          <a:p>
            <a:pPr algn="l">
              <a:lnSpc>
                <a:spcPct val="80000"/>
              </a:lnSpc>
              <a:buFont typeface="Arial" charset="0"/>
              <a:buNone/>
              <a:defRPr/>
            </a:pPr>
            <a:r>
              <a:rPr kumimoji="1" lang="cs-CZ" sz="2400" b="1" dirty="0"/>
              <a:t>genotyp                        </a:t>
            </a:r>
            <a:r>
              <a:rPr lang="cs-CZ" sz="2400" dirty="0">
                <a:ea typeface="ＭＳ Ｐゴシック" pitchFamily="34" charset="-128"/>
                <a:sym typeface="Symbol" pitchFamily="18" charset="2"/>
              </a:rPr>
              <a:t>  </a:t>
            </a:r>
            <a:r>
              <a:rPr lang="cs-CZ" sz="2400" b="1" dirty="0">
                <a:ea typeface="ＭＳ Ｐゴシック" pitchFamily="34" charset="-128"/>
                <a:sym typeface="Symbol" pitchFamily="18" charset="2"/>
              </a:rPr>
              <a:t>fenotyp</a:t>
            </a:r>
          </a:p>
          <a:p>
            <a:pPr algn="l">
              <a:lnSpc>
                <a:spcPct val="80000"/>
              </a:lnSpc>
              <a:buFont typeface="Arial" charset="0"/>
              <a:buNone/>
              <a:defRPr/>
            </a:pPr>
            <a:endParaRPr kumimoji="1" lang="cs-CZ" sz="2400" dirty="0"/>
          </a:p>
          <a:p>
            <a:pPr algn="l">
              <a:lnSpc>
                <a:spcPct val="80000"/>
              </a:lnSpc>
              <a:buFont typeface="Arial" charset="0"/>
              <a:buNone/>
              <a:defRPr/>
            </a:pPr>
            <a:r>
              <a:rPr kumimoji="1" lang="cs-CZ" sz="2400" dirty="0"/>
              <a:t>SW/SW                                   </a:t>
            </a:r>
            <a:r>
              <a:rPr kumimoji="1" lang="cs-CZ" sz="2400" dirty="0" err="1"/>
              <a:t>SW</a:t>
            </a:r>
            <a:endParaRPr kumimoji="1" lang="cs-CZ" sz="2400" dirty="0"/>
          </a:p>
          <a:p>
            <a:pPr algn="l">
              <a:lnSpc>
                <a:spcPct val="80000"/>
              </a:lnSpc>
              <a:buFont typeface="Arial" charset="0"/>
              <a:buNone/>
              <a:defRPr/>
            </a:pPr>
            <a:r>
              <a:rPr kumimoji="1" lang="cs-CZ" sz="2400" dirty="0"/>
              <a:t>SW/SV a SV/SV                      </a:t>
            </a:r>
            <a:r>
              <a:rPr kumimoji="1" lang="cs-CZ" sz="2400" dirty="0" err="1"/>
              <a:t>SV</a:t>
            </a:r>
            <a:endParaRPr kumimoji="1" lang="cs-CZ" sz="2400" dirty="0"/>
          </a:p>
          <a:p>
            <a:pPr algn="l">
              <a:lnSpc>
                <a:spcPct val="80000"/>
              </a:lnSpc>
              <a:buFont typeface="Arial" charset="0"/>
              <a:buNone/>
              <a:defRPr/>
            </a:pPr>
            <a:r>
              <a:rPr kumimoji="1" lang="cs-CZ" sz="2400" dirty="0"/>
              <a:t>SW/NC, SV/NC, NC/NC        </a:t>
            </a:r>
            <a:r>
              <a:rPr kumimoji="1" lang="cs-CZ" sz="2400" dirty="0" err="1" smtClean="0"/>
              <a:t>NC</a:t>
            </a:r>
            <a:r>
              <a:rPr kumimoji="1" lang="cs-CZ" sz="2400" dirty="0" smtClean="0"/>
              <a:t>         </a:t>
            </a:r>
            <a:endParaRPr lang="cs-CZ" sz="2400" dirty="0"/>
          </a:p>
        </p:txBody>
      </p:sp>
      <p:pic>
        <p:nvPicPr>
          <p:cNvPr id="29701" name="Picture 2" descr="korelace g-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0" r="-900"/>
          <a:stretch>
            <a:fillRect/>
          </a:stretch>
        </p:blipFill>
        <p:spPr bwMode="auto">
          <a:xfrm>
            <a:off x="5255840" y="4581128"/>
            <a:ext cx="3276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dirty="0" smtClean="0">
                <a:solidFill>
                  <a:srgbClr val="FFFFFF"/>
                </a:solidFill>
                <a:latin typeface="Calibri" panose="020F0502020204030204" pitchFamily="34" charset="0"/>
              </a:rPr>
              <a:t>CAH, výsledky analýzy </a:t>
            </a:r>
            <a:r>
              <a:rPr lang="cs-CZ" altLang="cs-CZ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CYP21A2</a:t>
            </a:r>
            <a:r>
              <a:rPr lang="cs-CZ" altLang="cs-CZ" dirty="0" smtClean="0">
                <a:solidFill>
                  <a:srgbClr val="FFFFFF"/>
                </a:solidFill>
                <a:latin typeface="Calibri" panose="020F0502020204030204" pitchFamily="34" charset="0"/>
              </a:rPr>
              <a:t> genu</a:t>
            </a:r>
          </a:p>
        </p:txBody>
      </p:sp>
    </p:spTree>
    <p:extLst>
      <p:ext uri="{BB962C8B-B14F-4D97-AF65-F5344CB8AC3E}">
        <p14:creationId xmlns:p14="http://schemas.microsoft.com/office/powerpoint/2010/main" val="172909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49377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Výsledky novorozeneckého laboratorního </a:t>
            </a:r>
            <a:r>
              <a:rPr lang="cs-CZ" sz="2000" b="1" dirty="0" err="1" smtClean="0"/>
              <a:t>screeningu</a:t>
            </a:r>
            <a:r>
              <a:rPr lang="cs-CZ" sz="2000" b="1" dirty="0" smtClean="0"/>
              <a:t> v ČR v roce 2015: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 roce 2015 se narodilo 110 800 živých novorozenců.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NLS bylo zachyceno 87 novorozenců s některou ze 13 vyšetřovaných nemocí</a:t>
            </a:r>
            <a:endParaRPr lang="cs-CZ" sz="2000" dirty="0"/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0" y="-26988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dirty="0">
                <a:solidFill>
                  <a:schemeClr val="bg1"/>
                </a:solidFill>
              </a:rPr>
              <a:t>http://</a:t>
            </a:r>
            <a:r>
              <a:rPr lang="cs-CZ" dirty="0">
                <a:solidFill>
                  <a:schemeClr val="bg1"/>
                </a:solidFill>
                <a:latin typeface="+mn-lt"/>
              </a:rPr>
              <a:t>www.novorozeneckyscreening.cz</a:t>
            </a:r>
            <a:r>
              <a:rPr lang="cs-CZ" dirty="0">
                <a:solidFill>
                  <a:schemeClr val="bg1"/>
                </a:solidFill>
              </a:rPr>
              <a:t>/</a:t>
            </a:r>
          </a:p>
        </p:txBody>
      </p:sp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148651"/>
              </p:ext>
            </p:extLst>
          </p:nvPr>
        </p:nvGraphicFramePr>
        <p:xfrm>
          <a:off x="971602" y="1556792"/>
          <a:ext cx="7128790" cy="5151862"/>
        </p:xfrm>
        <a:graphic>
          <a:graphicData uri="http://schemas.openxmlformats.org/drawingml/2006/table">
            <a:tbl>
              <a:tblPr/>
              <a:tblGrid>
                <a:gridCol w="1425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5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57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57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57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47653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Onemocnění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effectLst/>
                        </a:rPr>
                        <a:t>Počet </a:t>
                      </a:r>
                      <a:br>
                        <a:rPr lang="pl-PL" sz="1600" dirty="0">
                          <a:effectLst/>
                        </a:rPr>
                      </a:br>
                      <a:r>
                        <a:rPr lang="pl-PL" sz="1600" dirty="0">
                          <a:effectLst/>
                        </a:rPr>
                        <a:t>zachycených </a:t>
                      </a:r>
                      <a:br>
                        <a:rPr lang="pl-PL" sz="1600" dirty="0">
                          <a:effectLst/>
                        </a:rPr>
                      </a:br>
                      <a:endParaRPr lang="pl-PL" sz="1600" dirty="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Prevalence </a:t>
                      </a:r>
                      <a:br>
                        <a:rPr lang="cs-CZ" sz="1400" dirty="0">
                          <a:effectLst/>
                        </a:rPr>
                      </a:br>
                      <a:endParaRPr lang="cs-CZ" sz="1400" dirty="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effectLst/>
                        </a:rPr>
                        <a:t>Počet pacientů </a:t>
                      </a:r>
                      <a:r>
                        <a:rPr lang="cs-CZ" sz="1400" b="1" dirty="0">
                          <a:effectLst/>
                        </a:rPr>
                        <a:t>od r. 2010</a:t>
                      </a:r>
                      <a:endParaRPr lang="cs-CZ" sz="1400" dirty="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effectLst/>
                        </a:rPr>
                        <a:t>Prevalence</a:t>
                      </a:r>
                      <a:br>
                        <a:rPr lang="cs-CZ" sz="1400" b="1" dirty="0">
                          <a:effectLst/>
                        </a:rPr>
                      </a:br>
                      <a:r>
                        <a:rPr lang="cs-CZ" sz="1400" b="1" dirty="0">
                          <a:effectLst/>
                        </a:rPr>
                        <a:t>(kumulativní)</a:t>
                      </a:r>
                      <a:endParaRPr lang="cs-CZ" sz="1400" dirty="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CH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36 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1 : 3 078 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248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1 : 2 669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CAH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1 : 11 080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50 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1 : 13 236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HPA/PKU</a:t>
                      </a:r>
                      <a:endParaRPr lang="cs-CZ" sz="16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21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1 : 5 276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125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effectLst/>
                        </a:rPr>
                        <a:t>1 : 5 295</a:t>
                      </a:r>
                      <a:endParaRPr lang="cs-CZ" sz="1400" dirty="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MSUD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0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 -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1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1 : 661 823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MCADD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4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1 : 27 700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32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1 : 20 682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LCHADD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0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-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10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effectLst/>
                        </a:rPr>
                        <a:t>1 : 66 182</a:t>
                      </a:r>
                      <a:endParaRPr lang="cs-CZ" sz="1400" dirty="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VLCADD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0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-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4 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1 : 165 456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CPT I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0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-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0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-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CPT II / CACT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0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-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0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-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GA I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1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 : 110 800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4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1 : 165 456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IVA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0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-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3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1 : 220 608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CF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1 : 7 387</a:t>
                      </a: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95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1 : 6 967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r>
                        <a:rPr lang="cs-CZ" sz="1600" b="1">
                          <a:effectLst/>
                        </a:rPr>
                        <a:t>CELKEM</a:t>
                      </a:r>
                      <a:endParaRPr lang="cs-CZ" sz="16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87</a:t>
                      </a:r>
                      <a:endParaRPr lang="cs-CZ" sz="1600" dirty="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1 : 1 274 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572</a:t>
                      </a:r>
                      <a:endParaRPr lang="cs-CZ" sz="140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effectLst/>
                        </a:rPr>
                        <a:t>1 : 1 157</a:t>
                      </a:r>
                      <a:endParaRPr lang="cs-CZ" sz="1400" dirty="0">
                        <a:effectLst/>
                      </a:endParaRPr>
                    </a:p>
                  </a:txBody>
                  <a:tcPr marL="34371" marR="34371" marT="34371" marB="3437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64" y="2923101"/>
            <a:ext cx="7620660" cy="31701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0" y="-26988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Hyperfenylalaninémie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</a:rPr>
              <a:t> (HPA), fenylketonurie (PKU)</a:t>
            </a:r>
            <a:endParaRPr lang="cs-CZ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9647" y="548680"/>
            <a:ext cx="879484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" panose="020F0502020204030204" pitchFamily="34" charset="0"/>
              </a:rPr>
              <a:t>Autosomálně recesivní onemocnění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" panose="020F0502020204030204" pitchFamily="34" charset="0"/>
              </a:rPr>
              <a:t>Porucha metabolismu aminokyseliny </a:t>
            </a:r>
            <a:r>
              <a:rPr lang="cs-CZ" altLang="cs-CZ" sz="2000" b="1" dirty="0" smtClean="0">
                <a:latin typeface="Calibri" panose="020F0502020204030204" pitchFamily="34" charset="0"/>
              </a:rPr>
              <a:t>fenylalaninu (</a:t>
            </a:r>
            <a:r>
              <a:rPr lang="cs-CZ" altLang="cs-CZ" sz="2000" b="1" dirty="0" err="1" smtClean="0">
                <a:latin typeface="Calibri" panose="020F0502020204030204" pitchFamily="34" charset="0"/>
              </a:rPr>
              <a:t>Phe</a:t>
            </a:r>
            <a:r>
              <a:rPr lang="cs-CZ" altLang="cs-CZ" sz="2000" b="1" dirty="0" smtClean="0">
                <a:latin typeface="Calibri" panose="020F0502020204030204" pitchFamily="34" charset="0"/>
              </a:rPr>
              <a:t>) 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" panose="020F0502020204030204" pitchFamily="34" charset="0"/>
              </a:rPr>
              <a:t>Mutace v genu </a:t>
            </a:r>
            <a:r>
              <a:rPr lang="cs-CZ" altLang="cs-CZ" sz="2000" i="1" dirty="0" smtClean="0">
                <a:latin typeface="Calibri" panose="020F0502020204030204" pitchFamily="34" charset="0"/>
              </a:rPr>
              <a:t>PAH</a:t>
            </a:r>
            <a:r>
              <a:rPr lang="cs-CZ" altLang="cs-CZ" sz="2000" dirty="0" smtClean="0">
                <a:latin typeface="Calibri" panose="020F0502020204030204" pitchFamily="34" charset="0"/>
              </a:rPr>
              <a:t> (</a:t>
            </a:r>
            <a:r>
              <a:rPr lang="cs-CZ" altLang="cs-CZ" sz="2000" dirty="0" err="1" smtClean="0">
                <a:latin typeface="Calibri" panose="020F0502020204030204" pitchFamily="34" charset="0"/>
              </a:rPr>
              <a:t>fenylalaninhydroxyláza</a:t>
            </a:r>
            <a:r>
              <a:rPr lang="cs-CZ" altLang="cs-CZ" sz="2000" dirty="0" smtClean="0">
                <a:latin typeface="Calibri" panose="020F0502020204030204" pitchFamily="34" charset="0"/>
              </a:rPr>
              <a:t>), </a:t>
            </a:r>
            <a:r>
              <a:rPr lang="en-US" altLang="cs-CZ" sz="2000" dirty="0" err="1" smtClean="0">
                <a:latin typeface="Calibri" panose="020F0502020204030204" pitchFamily="34" charset="0"/>
              </a:rPr>
              <a:t>chromosom</a:t>
            </a:r>
            <a:r>
              <a:rPr lang="cs-CZ" altLang="cs-CZ" sz="2000" dirty="0" smtClean="0">
                <a:latin typeface="Calibri" panose="020F0502020204030204" pitchFamily="34" charset="0"/>
              </a:rPr>
              <a:t> </a:t>
            </a:r>
            <a:r>
              <a:rPr lang="en-US" altLang="cs-CZ" sz="2000" dirty="0" smtClean="0">
                <a:latin typeface="Calibri" panose="020F0502020204030204" pitchFamily="34" charset="0"/>
              </a:rPr>
              <a:t>12q23.2</a:t>
            </a:r>
            <a:endParaRPr lang="cs-CZ" altLang="cs-CZ" sz="2000" dirty="0" smtClean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" panose="020F0502020204030204" pitchFamily="34" charset="0"/>
              </a:rPr>
              <a:t>PAH metabolizuje fenylalanin (</a:t>
            </a:r>
            <a:r>
              <a:rPr lang="cs-CZ" altLang="cs-CZ" sz="2000" dirty="0" err="1" smtClean="0">
                <a:latin typeface="Calibri" panose="020F0502020204030204" pitchFamily="34" charset="0"/>
              </a:rPr>
              <a:t>Phe</a:t>
            </a:r>
            <a:r>
              <a:rPr lang="cs-CZ" altLang="cs-CZ" sz="2000" dirty="0" smtClean="0">
                <a:latin typeface="Calibri" panose="020F0502020204030204" pitchFamily="34" charset="0"/>
              </a:rPr>
              <a:t>) za vzniku tyrozinu (</a:t>
            </a:r>
            <a:r>
              <a:rPr lang="cs-CZ" altLang="cs-CZ" sz="2000" dirty="0" err="1" smtClean="0">
                <a:latin typeface="Calibri" panose="020F0502020204030204" pitchFamily="34" charset="0"/>
              </a:rPr>
              <a:t>Tyr</a:t>
            </a:r>
            <a:r>
              <a:rPr lang="cs-CZ" altLang="cs-CZ" sz="2000" dirty="0" smtClean="0">
                <a:latin typeface="Calibri" panose="020F0502020204030204" pitchFamily="34" charset="0"/>
              </a:rPr>
              <a:t>), jako </a:t>
            </a:r>
            <a:r>
              <a:rPr lang="cs-CZ" altLang="cs-CZ" sz="2000" dirty="0" err="1" smtClean="0">
                <a:latin typeface="Calibri" panose="020F0502020204030204" pitchFamily="34" charset="0"/>
              </a:rPr>
              <a:t>kofaktor</a:t>
            </a:r>
            <a:r>
              <a:rPr lang="cs-CZ" altLang="cs-CZ" sz="2000" dirty="0" smtClean="0">
                <a:latin typeface="Calibri" panose="020F0502020204030204" pitchFamily="34" charset="0"/>
              </a:rPr>
              <a:t> je vyžadován </a:t>
            </a:r>
            <a:r>
              <a:rPr lang="cs-CZ" altLang="cs-CZ" sz="2000" dirty="0" err="1" smtClean="0">
                <a:latin typeface="Calibri" panose="020F0502020204030204" pitchFamily="34" charset="0"/>
              </a:rPr>
              <a:t>tetrahydrobiopterin</a:t>
            </a:r>
            <a:r>
              <a:rPr lang="cs-CZ" altLang="cs-CZ" sz="2000" dirty="0" smtClean="0">
                <a:latin typeface="Calibri" panose="020F0502020204030204" pitchFamily="34" charset="0"/>
              </a:rPr>
              <a:t> (BH4).</a:t>
            </a:r>
          </a:p>
        </p:txBody>
      </p:sp>
    </p:spTree>
    <p:extLst>
      <p:ext uri="{BB962C8B-B14F-4D97-AF65-F5344CB8AC3E}">
        <p14:creationId xmlns:p14="http://schemas.microsoft.com/office/powerpoint/2010/main" val="225930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b="1" dirty="0" smtClean="0">
                <a:effectLst/>
              </a:rPr>
              <a:t>Klasifikace</a:t>
            </a:r>
            <a:r>
              <a:rPr lang="cs-CZ" sz="2000" dirty="0" smtClean="0"/>
              <a:t>: Porucha metabolismu aminokyselin </a:t>
            </a:r>
            <a:br>
              <a:rPr lang="cs-CZ" sz="2000" dirty="0" smtClean="0"/>
            </a:br>
            <a:r>
              <a:rPr lang="cs-CZ" sz="2000" b="1" dirty="0" smtClean="0">
                <a:effectLst/>
              </a:rPr>
              <a:t>Dědičnost</a:t>
            </a:r>
            <a:r>
              <a:rPr lang="cs-CZ" sz="2000" dirty="0" smtClean="0"/>
              <a:t>: Autosomálně recesivní</a:t>
            </a:r>
            <a:br>
              <a:rPr lang="cs-CZ" sz="2000" dirty="0" smtClean="0"/>
            </a:br>
            <a:r>
              <a:rPr lang="cs-CZ" sz="2000" b="1" dirty="0" smtClean="0">
                <a:effectLst/>
              </a:rPr>
              <a:t>Incidence</a:t>
            </a:r>
            <a:r>
              <a:rPr lang="cs-CZ" sz="2000" dirty="0" smtClean="0"/>
              <a:t>: 1:13 000 (v ČR 1 : 6 500)</a:t>
            </a:r>
            <a:br>
              <a:rPr lang="cs-CZ" sz="2000" dirty="0" smtClean="0"/>
            </a:br>
            <a:r>
              <a:rPr lang="cs-CZ" sz="2000" b="1" dirty="0" smtClean="0">
                <a:effectLst/>
              </a:rPr>
              <a:t>Etnicita</a:t>
            </a:r>
            <a:r>
              <a:rPr lang="cs-CZ" sz="2000" dirty="0" smtClean="0"/>
              <a:t>: Severní Evropa, Irsko (1:4 500), Turecko (1:3 000)</a:t>
            </a:r>
            <a:br>
              <a:rPr lang="cs-CZ" sz="2000" dirty="0" smtClean="0"/>
            </a:br>
            <a:r>
              <a:rPr lang="cs-CZ" sz="2000" b="1" dirty="0">
                <a:solidFill>
                  <a:prstClr val="black"/>
                </a:solidFill>
              </a:rPr>
              <a:t>Enzym a lokalizace</a:t>
            </a:r>
            <a:r>
              <a:rPr lang="cs-CZ" sz="2000" dirty="0">
                <a:solidFill>
                  <a:prstClr val="black"/>
                </a:solidFill>
              </a:rPr>
              <a:t>: </a:t>
            </a:r>
            <a:r>
              <a:rPr lang="cs-CZ" sz="2000" dirty="0" err="1" smtClean="0">
                <a:solidFill>
                  <a:prstClr val="black"/>
                </a:solidFill>
              </a:rPr>
              <a:t>fenylalaninhydroxyláza</a:t>
            </a:r>
            <a:r>
              <a:rPr lang="cs-CZ" sz="2000" dirty="0" smtClean="0">
                <a:solidFill>
                  <a:prstClr val="black"/>
                </a:solidFill>
              </a:rPr>
              <a:t>, játra; </a:t>
            </a:r>
            <a:r>
              <a:rPr lang="cs-CZ" sz="2000" b="1" dirty="0" smtClean="0">
                <a:effectLst/>
              </a:rPr>
              <a:t>Gen a lokalizace</a:t>
            </a:r>
            <a:r>
              <a:rPr lang="cs-CZ" sz="2000" dirty="0" smtClean="0"/>
              <a:t>: </a:t>
            </a:r>
            <a:r>
              <a:rPr lang="cs-CZ" sz="2000" i="1" dirty="0" smtClean="0"/>
              <a:t>PAH</a:t>
            </a:r>
            <a:r>
              <a:rPr lang="cs-CZ" sz="2000" dirty="0" smtClean="0"/>
              <a:t>, 12q24.1</a:t>
            </a:r>
            <a:br>
              <a:rPr lang="cs-CZ" sz="2000" dirty="0" smtClean="0"/>
            </a:br>
            <a:r>
              <a:rPr lang="cs-CZ" sz="2000" b="1" dirty="0" smtClean="0">
                <a:effectLst/>
              </a:rPr>
              <a:t>Informace o onemocnění</a:t>
            </a:r>
            <a:br>
              <a:rPr lang="cs-CZ" sz="2000" b="1" dirty="0" smtClean="0">
                <a:effectLst/>
              </a:rPr>
            </a:br>
            <a:r>
              <a:rPr lang="cs-CZ" sz="2000" b="1" dirty="0" smtClean="0">
                <a:effectLst/>
              </a:rPr>
              <a:t>Průběh onemocnění bez léčby:</a:t>
            </a:r>
            <a:r>
              <a:rPr lang="cs-CZ" sz="2000" dirty="0" smtClean="0"/>
              <a:t> Pozvolná mentální retardace (patrná od 6 měsíců věku). Ostatní symptomy - ekzém, zápach moče, křeče, světlejší pigmentace, zvláštnosti chůze a držení těla. Rozsah klinických příznaků je závislý na stupni enzymového deficitu. </a:t>
            </a:r>
          </a:p>
          <a:p>
            <a:r>
              <a:rPr lang="cs-CZ" sz="2000" b="1" dirty="0" smtClean="0">
                <a:effectLst/>
              </a:rPr>
              <a:t>Léčba</a:t>
            </a:r>
            <a:r>
              <a:rPr lang="cs-CZ" sz="2000" dirty="0" smtClean="0"/>
              <a:t>: Standardní péče je léčba všech osob s hladinou fenylalaninu nad 350-400 </a:t>
            </a:r>
            <a:r>
              <a:rPr lang="el-GR" sz="2000" dirty="0" smtClean="0"/>
              <a:t>μ</a:t>
            </a:r>
            <a:r>
              <a:rPr lang="cs-CZ" sz="2000" dirty="0" smtClean="0"/>
              <a:t>mol/l, spočívá v nízkobílkovinné dietě s omezením fenylalaninu a podáváním směsi aminokyselin bez fenylalaninu. Dieta je doporučována po celý život a její dodržování je považováno za nejdůležitější faktor normálního vývoje mozku. </a:t>
            </a:r>
          </a:p>
          <a:p>
            <a:r>
              <a:rPr lang="cs-CZ" sz="2000" b="1" dirty="0" smtClean="0">
                <a:effectLst/>
              </a:rPr>
              <a:t>Průběh onemocnění s léčbou: </a:t>
            </a:r>
            <a:r>
              <a:rPr lang="cs-CZ" sz="2000" dirty="0" smtClean="0"/>
              <a:t>Není mentální retardace, mohou být specifické poruchy učení. Při přerušení diety se sníženým obsahem fenylalaninu dochází k poklesu IQ, poruchám chování a soustředění, objevuje se ekzém, zápach a mohou se objevit křeče. Ženy s PKU/HPA mají vysokou pravděpodobnost narození postiženého dítěte (mikrocefalie a postižení mozku plodu, vrozené srdeční vady), jestliže nedrží přísnou dietu před plánovaným otěhotněním a během těhotenství.</a:t>
            </a:r>
          </a:p>
          <a:p>
            <a:r>
              <a:rPr lang="cs-CZ" sz="2000" b="1" dirty="0"/>
              <a:t>Nález při novorozeneckém </a:t>
            </a:r>
            <a:r>
              <a:rPr lang="cs-CZ" sz="2000" b="1" dirty="0" err="1"/>
              <a:t>screeningu</a:t>
            </a:r>
            <a:r>
              <a:rPr lang="cs-CZ" sz="2000" b="1" dirty="0"/>
              <a:t>: </a:t>
            </a:r>
            <a:r>
              <a:rPr lang="cs-CZ" sz="2000" dirty="0"/>
              <a:t>zvýšený fenylalanin a poměr </a:t>
            </a:r>
            <a:r>
              <a:rPr lang="cs-CZ" sz="2000" dirty="0" err="1" smtClean="0"/>
              <a:t>Phe</a:t>
            </a:r>
            <a:r>
              <a:rPr lang="cs-CZ" sz="2000" dirty="0" smtClean="0"/>
              <a:t>/</a:t>
            </a:r>
            <a:r>
              <a:rPr lang="cs-CZ" sz="2000" dirty="0" err="1" smtClean="0"/>
              <a:t>Tyr</a:t>
            </a:r>
            <a:endParaRPr lang="cs-CZ" sz="2000" dirty="0" smtClean="0"/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0" y="-26988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dirty="0" err="1" smtClean="0">
                <a:solidFill>
                  <a:schemeClr val="bg1"/>
                </a:solidFill>
                <a:latin typeface="+mn-lt"/>
              </a:rPr>
              <a:t>Hyperfenylalaninémie</a:t>
            </a:r>
            <a:r>
              <a:rPr lang="cs-CZ" dirty="0" smtClean="0">
                <a:solidFill>
                  <a:schemeClr val="bg1"/>
                </a:solidFill>
                <a:latin typeface="+mn-lt"/>
              </a:rPr>
              <a:t> (HPA), fenylketonurie (PKU), http</a:t>
            </a:r>
            <a:r>
              <a:rPr lang="cs-CZ" dirty="0">
                <a:solidFill>
                  <a:schemeClr val="bg1"/>
                </a:solidFill>
                <a:latin typeface="+mn-lt"/>
              </a:rPr>
              <a:t>://www.novorozeneckyscreening.cz/</a:t>
            </a:r>
          </a:p>
        </p:txBody>
      </p:sp>
    </p:spTree>
    <p:extLst>
      <p:ext uri="{BB962C8B-B14F-4D97-AF65-F5344CB8AC3E}">
        <p14:creationId xmlns:p14="http://schemas.microsoft.com/office/powerpoint/2010/main" val="17612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07504" y="476672"/>
            <a:ext cx="4667409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b="1" dirty="0" err="1" smtClean="0">
                <a:latin typeface="Calibri" pitchFamily="34" charset="0"/>
              </a:rPr>
              <a:t>Fenylalaninhydroxyláza</a:t>
            </a:r>
            <a:r>
              <a:rPr lang="cs-CZ" altLang="cs-CZ" sz="2400" b="1" dirty="0" smtClean="0">
                <a:latin typeface="Calibri" pitchFamily="34" charset="0"/>
              </a:rPr>
              <a:t> </a:t>
            </a:r>
            <a:r>
              <a:rPr lang="cs-CZ" altLang="cs-CZ" sz="2400" dirty="0" smtClean="0">
                <a:latin typeface="Calibri" pitchFamily="34" charset="0"/>
              </a:rPr>
              <a:t>– enzym obsahující tři funkční domény: </a:t>
            </a:r>
          </a:p>
          <a:p>
            <a:pPr marL="7200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" pitchFamily="34" charset="0"/>
              </a:rPr>
              <a:t>N-koncová regulační doména </a:t>
            </a:r>
          </a:p>
          <a:p>
            <a:pPr marL="7200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" pitchFamily="34" charset="0"/>
              </a:rPr>
              <a:t>katalytická doména </a:t>
            </a:r>
          </a:p>
          <a:p>
            <a:pPr marL="7200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" pitchFamily="34" charset="0"/>
              </a:rPr>
              <a:t>C-koncová </a:t>
            </a:r>
            <a:r>
              <a:rPr lang="cs-CZ" altLang="cs-CZ" sz="2000" dirty="0" err="1" smtClean="0">
                <a:latin typeface="Calibri" pitchFamily="34" charset="0"/>
              </a:rPr>
              <a:t>oligomerizační</a:t>
            </a:r>
            <a:r>
              <a:rPr lang="cs-CZ" altLang="cs-CZ" sz="2000" dirty="0" smtClean="0">
                <a:latin typeface="Calibri" pitchFamily="34" charset="0"/>
              </a:rPr>
              <a:t> doména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Calibri" pitchFamily="34" charset="0"/>
              </a:rPr>
              <a:t>Katalytická doména - vazba fenylalaninu, kofaktoru (</a:t>
            </a:r>
            <a:r>
              <a:rPr lang="en-US" altLang="cs-CZ" sz="2400" dirty="0" smtClean="0">
                <a:latin typeface="Calibri" pitchFamily="34" charset="0"/>
              </a:rPr>
              <a:t>tetrahydrobiopterin</a:t>
            </a:r>
            <a:r>
              <a:rPr lang="en-US" altLang="cs-CZ" sz="2400" dirty="0">
                <a:latin typeface="Calibri" pitchFamily="34" charset="0"/>
              </a:rPr>
              <a:t>, BH4), </a:t>
            </a:r>
            <a:r>
              <a:rPr lang="cs-CZ" altLang="cs-CZ" sz="2400" dirty="0" smtClean="0">
                <a:latin typeface="Calibri" pitchFamily="34" charset="0"/>
              </a:rPr>
              <a:t>iontu železa</a:t>
            </a:r>
            <a:endParaRPr lang="cs-CZ" altLang="cs-CZ" sz="2400" dirty="0"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 err="1" smtClean="0">
                <a:latin typeface="Calibri" pitchFamily="34" charset="0"/>
              </a:rPr>
              <a:t>Oligomerizační</a:t>
            </a:r>
            <a:r>
              <a:rPr lang="cs-CZ" altLang="cs-CZ" sz="2400" dirty="0" smtClean="0">
                <a:latin typeface="Calibri" pitchFamily="34" charset="0"/>
              </a:rPr>
              <a:t> doména – tvorba </a:t>
            </a:r>
            <a:r>
              <a:rPr lang="cs-CZ" altLang="cs-CZ" sz="2400" dirty="0" err="1" smtClean="0">
                <a:latin typeface="Calibri" pitchFamily="34" charset="0"/>
              </a:rPr>
              <a:t>homotetrameru</a:t>
            </a:r>
            <a:r>
              <a:rPr lang="cs-CZ" altLang="cs-CZ" sz="2400" dirty="0" smtClean="0">
                <a:latin typeface="Calibri" pitchFamily="34" charset="0"/>
              </a:rPr>
              <a:t> (aktivní forma enzymu) </a:t>
            </a:r>
            <a:endParaRPr lang="cs-CZ" altLang="cs-CZ" sz="2400" dirty="0">
              <a:latin typeface="Calibri" pitchFamily="34" charset="0"/>
            </a:endParaRPr>
          </a:p>
        </p:txBody>
      </p:sp>
      <p:pic>
        <p:nvPicPr>
          <p:cNvPr id="8195" name="Picture 6" descr="The functional phenylalanine hydroxylase enzyme is made up of four identical subunits.  The enzyme converts the amino acid phenylalanine to another amino acid, tyrosin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16" y="601545"/>
            <a:ext cx="4043872" cy="323744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Fenylalaninhydroxyláza (PAH)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78" y="3981530"/>
            <a:ext cx="2542510" cy="254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7" y="5019423"/>
            <a:ext cx="5535141" cy="166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2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79512" y="449377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000" dirty="0" smtClean="0">
                <a:latin typeface="Calibri" panose="020F0502020204030204" pitchFamily="34" charset="0"/>
              </a:rPr>
              <a:t>98% způsobeno mutacemi v genu </a:t>
            </a:r>
            <a:r>
              <a:rPr lang="cs-CZ" altLang="cs-CZ" sz="2000" i="1" dirty="0" smtClean="0">
                <a:latin typeface="Calibri" panose="020F0502020204030204" pitchFamily="34" charset="0"/>
              </a:rPr>
              <a:t>PAH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000" dirty="0" smtClean="0">
                <a:latin typeface="Calibri" panose="020F0502020204030204" pitchFamily="34" charset="0"/>
              </a:rPr>
              <a:t>2% mutacemi v genech kódujících enzymy podílejících se na syntéze a regeneraci kofaktoru (tetrahydrobiopterin, BH4)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HPA/PKU</a:t>
            </a:r>
          </a:p>
        </p:txBody>
      </p:sp>
      <p:pic>
        <p:nvPicPr>
          <p:cNvPr id="6" name="Picture 5" descr="High-quality image (276K) - Opens new windo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17986"/>
            <a:ext cx="5688632" cy="402261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1"/>
          <p:cNvSpPr/>
          <p:nvPr/>
        </p:nvSpPr>
        <p:spPr>
          <a:xfrm>
            <a:off x="0" y="5688449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i="1" dirty="0">
                <a:solidFill>
                  <a:prstClr val="black"/>
                </a:solidFill>
                <a:latin typeface="Calibri" pitchFamily="34" charset="0"/>
              </a:rPr>
              <a:t>During the hydroxylation of phenylalanine by </a:t>
            </a:r>
            <a:r>
              <a:rPr lang="cs-CZ" altLang="cs-CZ" sz="1400" b="1" i="1" dirty="0">
                <a:solidFill>
                  <a:prstClr val="black"/>
                </a:solidFill>
                <a:latin typeface="Calibri" pitchFamily="34" charset="0"/>
              </a:rPr>
              <a:t>PAH</a:t>
            </a:r>
            <a:r>
              <a:rPr lang="cs-CZ" altLang="cs-CZ" sz="1400" i="1" dirty="0">
                <a:solidFill>
                  <a:prstClr val="black"/>
                </a:solidFill>
                <a:latin typeface="Calibri" pitchFamily="34" charset="0"/>
              </a:rPr>
              <a:t> (O2, Fe+3), tetrahydrobiopterin (BH4) is oxidised to 4a-hydroxy-BH4 intermediate, which is subsequently regenerated back to BH4 by the enzymes </a:t>
            </a:r>
            <a:r>
              <a:rPr lang="cs-CZ" altLang="cs-CZ" sz="1400" b="1" i="1" dirty="0">
                <a:solidFill>
                  <a:prstClr val="black"/>
                </a:solidFill>
                <a:latin typeface="Calibri" pitchFamily="34" charset="0"/>
              </a:rPr>
              <a:t>carbinolamine-4a-dehydratase (PCD)</a:t>
            </a:r>
            <a:r>
              <a:rPr lang="cs-CZ" altLang="cs-CZ" sz="1400" i="1" dirty="0">
                <a:solidFill>
                  <a:prstClr val="black"/>
                </a:solidFill>
                <a:latin typeface="Calibri" pitchFamily="34" charset="0"/>
              </a:rPr>
              <a:t> and by the NADH-dependent </a:t>
            </a:r>
            <a:r>
              <a:rPr lang="cs-CZ" altLang="cs-CZ" sz="1400" b="1" i="1" dirty="0">
                <a:solidFill>
                  <a:prstClr val="black"/>
                </a:solidFill>
                <a:latin typeface="Calibri" pitchFamily="34" charset="0"/>
              </a:rPr>
              <a:t>dihydropteridine reductase (DHPR).</a:t>
            </a:r>
            <a:r>
              <a:rPr lang="cs-CZ" altLang="cs-CZ" sz="1400" i="1" dirty="0">
                <a:solidFill>
                  <a:prstClr val="black"/>
                </a:solidFill>
                <a:latin typeface="Calibri" pitchFamily="34" charset="0"/>
              </a:rPr>
              <a:t> BH4 is synthesised from guanosine triphosphate (GTP) by three additional enzymes GTP cyclohydrolase I (GTPCH), 6-pyruvoyl-tetrahydropterin synthase (PTPS), and sepiapterin reductase (SR). Mutations in genes coding for PCD, DHPR, GTPCH, PTPS, and SR result in BH4 deficiency.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80286" y="1517986"/>
            <a:ext cx="19440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itchFamily="34" charset="0"/>
              </a:rPr>
              <a:t>Lancet 2010; 376: 1417–27</a:t>
            </a:r>
          </a:p>
        </p:txBody>
      </p:sp>
    </p:spTree>
    <p:extLst>
      <p:ext uri="{BB962C8B-B14F-4D97-AF65-F5344CB8AC3E}">
        <p14:creationId xmlns:p14="http://schemas.microsoft.com/office/powerpoint/2010/main" val="38569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79512" y="548680"/>
            <a:ext cx="7344816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cs-CZ" altLang="cs-CZ" sz="2400" dirty="0" smtClean="0">
                <a:latin typeface="Calibri" pitchFamily="34" charset="0"/>
              </a:rPr>
              <a:t>Tři mílníky spojené s diagnostikou a léčbou HPA/PKU: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~"/>
            </a:pPr>
            <a:r>
              <a:rPr lang="cs-CZ" altLang="cs-CZ" sz="2400" b="1" dirty="0" smtClean="0">
                <a:solidFill>
                  <a:prstClr val="black"/>
                </a:solidFill>
                <a:latin typeface="Calibri" pitchFamily="34" charset="0"/>
              </a:rPr>
              <a:t>1930</a:t>
            </a:r>
            <a:r>
              <a:rPr lang="cs-CZ" altLang="cs-CZ" sz="2400" b="1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cs-CZ" altLang="cs-CZ" sz="2400" b="1" u="sng" dirty="0">
                <a:solidFill>
                  <a:prstClr val="black"/>
                </a:solidFill>
                <a:latin typeface="Calibri" pitchFamily="34" charset="0"/>
              </a:rPr>
              <a:t>Asbjorn Folling</a:t>
            </a:r>
            <a:r>
              <a:rPr lang="cs-CZ" altLang="cs-CZ" sz="2400" b="1" dirty="0">
                <a:solidFill>
                  <a:prstClr val="black"/>
                </a:solidFill>
                <a:latin typeface="Calibri" pitchFamily="34" charset="0"/>
              </a:rPr>
              <a:t> (norský lékař a biochemik) identifikoval u části pacientů s mentální </a:t>
            </a:r>
            <a:r>
              <a:rPr lang="cs-CZ" altLang="cs-CZ" sz="2400" b="1" dirty="0" smtClean="0">
                <a:solidFill>
                  <a:prstClr val="black"/>
                </a:solidFill>
                <a:latin typeface="Calibri" pitchFamily="34" charset="0"/>
              </a:rPr>
              <a:t>retardací</a:t>
            </a:r>
            <a:r>
              <a:rPr lang="cs-CZ" altLang="cs-CZ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altLang="cs-CZ" sz="2400" b="1" dirty="0" smtClean="0">
                <a:solidFill>
                  <a:prstClr val="black"/>
                </a:solidFill>
                <a:latin typeface="Calibri" pitchFamily="34" charset="0"/>
              </a:rPr>
              <a:t>zvýšenou </a:t>
            </a:r>
            <a:r>
              <a:rPr lang="cs-CZ" altLang="cs-CZ" sz="2400" b="1" dirty="0">
                <a:solidFill>
                  <a:prstClr val="black"/>
                </a:solidFill>
                <a:latin typeface="Calibri" pitchFamily="34" charset="0"/>
              </a:rPr>
              <a:t>hladinu Phe v krvi </a:t>
            </a:r>
            <a:endParaRPr lang="cs-CZ" altLang="cs-CZ" sz="24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~"/>
            </a:pPr>
            <a:r>
              <a:rPr lang="cs-CZ" altLang="cs-CZ" sz="2400" b="1" dirty="0" smtClean="0">
                <a:solidFill>
                  <a:prstClr val="black"/>
                </a:solidFill>
                <a:latin typeface="Calibri" pitchFamily="34" charset="0"/>
              </a:rPr>
              <a:t>1950</a:t>
            </a:r>
            <a:r>
              <a:rPr lang="cs-CZ" altLang="cs-CZ" sz="2400" b="1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cs-CZ" altLang="cs-CZ" sz="2400" b="1" u="sng" dirty="0">
                <a:solidFill>
                  <a:prstClr val="black"/>
                </a:solidFill>
                <a:latin typeface="Calibri" pitchFamily="34" charset="0"/>
              </a:rPr>
              <a:t>Horst Bickel</a:t>
            </a:r>
            <a:r>
              <a:rPr lang="cs-CZ" altLang="cs-CZ" sz="2400" b="1" dirty="0">
                <a:solidFill>
                  <a:prstClr val="black"/>
                </a:solidFill>
                <a:latin typeface="Calibri" pitchFamily="34" charset="0"/>
              </a:rPr>
              <a:t> (německý lékař) zavedl dietu s nízkým obsahem Phe pro pacienty </a:t>
            </a:r>
            <a:r>
              <a:rPr lang="cs-CZ" altLang="cs-CZ" sz="2400" b="1" dirty="0" smtClean="0">
                <a:solidFill>
                  <a:prstClr val="black"/>
                </a:solidFill>
                <a:latin typeface="Calibri" pitchFamily="34" charset="0"/>
              </a:rPr>
              <a:t>se zvýšenou hladinou </a:t>
            </a:r>
            <a:r>
              <a:rPr lang="cs-CZ" altLang="cs-CZ" sz="2400" b="1" dirty="0" err="1" smtClean="0">
                <a:solidFill>
                  <a:prstClr val="black"/>
                </a:solidFill>
                <a:latin typeface="Calibri" pitchFamily="34" charset="0"/>
              </a:rPr>
              <a:t>Phe</a:t>
            </a:r>
            <a:r>
              <a:rPr lang="cs-CZ" altLang="cs-CZ" sz="2400" b="1" dirty="0" smtClean="0">
                <a:solidFill>
                  <a:prstClr val="black"/>
                </a:solidFill>
                <a:latin typeface="Calibri" pitchFamily="34" charset="0"/>
              </a:rPr>
              <a:t> v krvi.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~"/>
            </a:pPr>
            <a:r>
              <a:rPr lang="cs-CZ" altLang="cs-CZ" sz="2400" b="1" dirty="0" smtClean="0">
                <a:solidFill>
                  <a:prstClr val="black"/>
                </a:solidFill>
                <a:latin typeface="Calibri" pitchFamily="34" charset="0"/>
              </a:rPr>
              <a:t>1960</a:t>
            </a:r>
            <a:r>
              <a:rPr lang="cs-CZ" altLang="cs-CZ" sz="2400" b="1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cs-CZ" altLang="cs-CZ" sz="2400" b="1" u="sng" dirty="0">
                <a:solidFill>
                  <a:prstClr val="black"/>
                </a:solidFill>
                <a:latin typeface="Calibri" pitchFamily="34" charset="0"/>
              </a:rPr>
              <a:t>Robert Guthrie</a:t>
            </a:r>
            <a:r>
              <a:rPr lang="cs-CZ" altLang="cs-CZ" sz="2400" b="1" dirty="0">
                <a:solidFill>
                  <a:prstClr val="black"/>
                </a:solidFill>
                <a:latin typeface="Calibri" pitchFamily="34" charset="0"/>
              </a:rPr>
              <a:t> (americký mikrobiolog) zavedl diagnostický test vhodný pro screening HPA/PKU</a:t>
            </a:r>
            <a:r>
              <a:rPr lang="cs-CZ" altLang="cs-CZ" sz="2400" b="1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cs-CZ" altLang="cs-CZ" sz="2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0" y="-6350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HPA/PKU, historie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36" y="764704"/>
            <a:ext cx="1053128" cy="127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348880"/>
            <a:ext cx="954519" cy="127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7" y="4221088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4546189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 smtClean="0">
                <a:latin typeface="Calibri" pitchFamily="34" charset="0"/>
              </a:rPr>
              <a:t>Současný novorozenecký laboratorní screening HPA/PKU – </a:t>
            </a:r>
            <a:r>
              <a:rPr lang="cs-CZ" altLang="cs-CZ" sz="2400" b="1" dirty="0" smtClean="0">
                <a:latin typeface="Calibri" pitchFamily="34" charset="0"/>
              </a:rPr>
              <a:t>tandemová hmotnostní spektrometrie </a:t>
            </a:r>
            <a:r>
              <a:rPr lang="cs-CZ" altLang="cs-CZ" sz="2400" dirty="0" smtClean="0">
                <a:latin typeface="Calibri" pitchFamily="34" charset="0"/>
              </a:rPr>
              <a:t>– </a:t>
            </a:r>
            <a:r>
              <a:rPr lang="cs-CZ" altLang="cs-CZ" sz="2400" dirty="0">
                <a:latin typeface="Calibri" pitchFamily="34" charset="0"/>
              </a:rPr>
              <a:t>analýza </a:t>
            </a:r>
            <a:r>
              <a:rPr lang="cs-CZ" altLang="cs-CZ" sz="2400" dirty="0" smtClean="0">
                <a:latin typeface="Calibri" pitchFamily="34" charset="0"/>
              </a:rPr>
              <a:t>hladiny fenylalaninu </a:t>
            </a:r>
            <a:r>
              <a:rPr lang="cs-CZ" altLang="cs-CZ" sz="2400" dirty="0">
                <a:latin typeface="Calibri" pitchFamily="34" charset="0"/>
              </a:rPr>
              <a:t>a </a:t>
            </a:r>
            <a:r>
              <a:rPr lang="cs-CZ" altLang="cs-CZ" sz="2400" dirty="0" smtClean="0">
                <a:latin typeface="Calibri" pitchFamily="34" charset="0"/>
              </a:rPr>
              <a:t>poměru fenylalanin/tyrosin.</a:t>
            </a:r>
            <a:endParaRPr lang="cs-CZ" altLang="cs-CZ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MGA2-03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1" y="3858320"/>
            <a:ext cx="2569031" cy="216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MGA2-03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194400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abb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59" y="3175233"/>
            <a:ext cx="4176629" cy="363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Guthriho test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Semikvantitativní test </a:t>
            </a:r>
            <a:r>
              <a:rPr lang="cs-CZ" sz="2000" dirty="0" smtClean="0"/>
              <a:t>určený </a:t>
            </a:r>
            <a:r>
              <a:rPr lang="cs-CZ" sz="2000" dirty="0"/>
              <a:t>pro detekci zvýšené hladiny </a:t>
            </a:r>
            <a:r>
              <a:rPr lang="cs-CZ" sz="2000" dirty="0" smtClean="0"/>
              <a:t>Phe využívající schopnosti Phe usnadnit růst bakterií v kultivačním </a:t>
            </a:r>
            <a:r>
              <a:rPr lang="cs-CZ" sz="2000" dirty="0"/>
              <a:t>médiu s </a:t>
            </a:r>
            <a:r>
              <a:rPr lang="cs-CZ" sz="2000" dirty="0" smtClean="0"/>
              <a:t>inhibitorem.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Malý </a:t>
            </a:r>
            <a:r>
              <a:rPr lang="cs-CZ" sz="2000" dirty="0"/>
              <a:t>disk filtračního papíru </a:t>
            </a:r>
            <a:r>
              <a:rPr lang="cs-CZ" sz="2000" dirty="0" smtClean="0"/>
              <a:t>se zaschlou krví se umístí </a:t>
            </a:r>
            <a:r>
              <a:rPr lang="cs-CZ" sz="2000" dirty="0"/>
              <a:t>na </a:t>
            </a:r>
            <a:r>
              <a:rPr lang="cs-CZ" sz="2000" dirty="0" smtClean="0"/>
              <a:t>agarový gel obsahující bakterii </a:t>
            </a:r>
            <a:r>
              <a:rPr lang="cs-CZ" sz="2000" i="1" dirty="0" smtClean="0"/>
              <a:t>Bacillus </a:t>
            </a:r>
            <a:r>
              <a:rPr lang="cs-CZ" sz="2000" i="1" dirty="0"/>
              <a:t>subtilis </a:t>
            </a:r>
            <a:r>
              <a:rPr lang="cs-CZ" sz="2000" dirty="0"/>
              <a:t>a </a:t>
            </a:r>
            <a:r>
              <a:rPr lang="cs-CZ" sz="2000" dirty="0" smtClean="0"/>
              <a:t>inhibitor B-2-thienylalanin</a:t>
            </a:r>
            <a:r>
              <a:rPr lang="cs-CZ" sz="2000" dirty="0"/>
              <a:t>. Agarový gel je schopen podporovat růst bakterií, ale B-2-thienylalanin </a:t>
            </a:r>
            <a:r>
              <a:rPr lang="cs-CZ" sz="2000" dirty="0" smtClean="0"/>
              <a:t>teto růst inhibuje.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přítomnosti </a:t>
            </a:r>
            <a:r>
              <a:rPr lang="cs-CZ" sz="2000" dirty="0" smtClean="0"/>
              <a:t>zvýšeného množství Phe je inhibice překonána </a:t>
            </a:r>
            <a:r>
              <a:rPr lang="cs-CZ" sz="2000" dirty="0"/>
              <a:t>a bakterie rostou. </a:t>
            </a:r>
            <a:r>
              <a:rPr lang="cs-CZ" sz="2000" dirty="0" smtClean="0"/>
              <a:t>Intenzita růstu bakterií je přímo </a:t>
            </a:r>
            <a:r>
              <a:rPr lang="cs-CZ" sz="2000" dirty="0"/>
              <a:t>úměrná množství </a:t>
            </a:r>
            <a:r>
              <a:rPr lang="cs-CZ" sz="2000" dirty="0" smtClean="0"/>
              <a:t>Phe v krvi, který se vyluhuje z filtračního papíru do agaru.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773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2802</Words>
  <Application>Microsoft Office PowerPoint</Application>
  <PresentationFormat>Předvádění na obrazovce (4:3)</PresentationFormat>
  <Paragraphs>270</Paragraphs>
  <Slides>28</Slides>
  <Notes>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0" baseType="lpstr">
      <vt:lpstr>Office Theme</vt:lpstr>
      <vt:lpstr>Rastrový obrázek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Jiri</dc:creator>
  <cp:lastModifiedBy>Fajkusova Lenka</cp:lastModifiedBy>
  <cp:revision>93</cp:revision>
  <dcterms:created xsi:type="dcterms:W3CDTF">2016-09-05T05:58:43Z</dcterms:created>
  <dcterms:modified xsi:type="dcterms:W3CDTF">2016-10-24T05:41:52Z</dcterms:modified>
</cp:coreProperties>
</file>