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19" r:id="rId2"/>
    <p:sldId id="413" r:id="rId3"/>
    <p:sldId id="405" r:id="rId4"/>
    <p:sldId id="406" r:id="rId5"/>
    <p:sldId id="407" r:id="rId6"/>
    <p:sldId id="409" r:id="rId7"/>
    <p:sldId id="379" r:id="rId8"/>
    <p:sldId id="414" r:id="rId9"/>
    <p:sldId id="415" r:id="rId10"/>
    <p:sldId id="416" r:id="rId11"/>
    <p:sldId id="418" r:id="rId12"/>
    <p:sldId id="429" r:id="rId13"/>
    <p:sldId id="430" r:id="rId14"/>
    <p:sldId id="421" r:id="rId15"/>
    <p:sldId id="427" r:id="rId16"/>
    <p:sldId id="428" r:id="rId17"/>
    <p:sldId id="431" r:id="rId18"/>
    <p:sldId id="432" r:id="rId19"/>
    <p:sldId id="43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76" autoAdjust="0"/>
  </p:normalViewPr>
  <p:slideViewPr>
    <p:cSldViewPr>
      <p:cViewPr varScale="1">
        <p:scale>
          <a:sx n="101" d="100"/>
          <a:sy n="101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FC7E9-EB4D-4CCF-B8C5-DE5A5E78A79A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6C28F-8096-4D12-9514-962FD8532A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02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6C28F-8096-4D12-9514-962FD8532A0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52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2713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62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06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66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9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95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68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9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9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6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89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008CD-74ED-4BA6-813A-CCDC909D0A03}" type="datetimeFigureOut">
              <a:rPr lang="cs-CZ" smtClean="0"/>
              <a:t>24.10.2016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26AE-3031-4B2D-972D-503E3CF095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72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journal/10.1002/(ISSN)1757-7012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aarthritis.com/images_slides/images_slides_11d_larger_slides.ht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195.83.227.65/4DACTION/Blob_groupe12" TargetMode="External"/><Relationship Id="rId13" Type="http://schemas.openxmlformats.org/officeDocument/2006/relationships/hyperlink" Target="http://195.83.227.65/4DACTION/Blob_groupe2" TargetMode="External"/><Relationship Id="rId18" Type="http://schemas.openxmlformats.org/officeDocument/2006/relationships/hyperlink" Target="http://195.83.227.65/4DACTION/Blob_groupe14" TargetMode="External"/><Relationship Id="rId3" Type="http://schemas.openxmlformats.org/officeDocument/2006/relationships/hyperlink" Target="http://195.83.227.65/4DACTION/Blob_groupe11" TargetMode="External"/><Relationship Id="rId7" Type="http://schemas.openxmlformats.org/officeDocument/2006/relationships/hyperlink" Target="http://195.83.227.65/4DACTION/Blob_groupe1" TargetMode="External"/><Relationship Id="rId12" Type="http://schemas.openxmlformats.org/officeDocument/2006/relationships/hyperlink" Target="http://195.83.227.65/4DACTION/Blob_groupe9" TargetMode="External"/><Relationship Id="rId17" Type="http://schemas.openxmlformats.org/officeDocument/2006/relationships/hyperlink" Target="http://195.83.227.65/4DACTION/Blob_groupe15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195.83.227.65/4DACTION/Blob_groupe1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95.83.227.65/4DACTION/Blob_groupe5" TargetMode="External"/><Relationship Id="rId11" Type="http://schemas.openxmlformats.org/officeDocument/2006/relationships/hyperlink" Target="http://195.83.227.65/4DACTION/Blob_groupe3" TargetMode="External"/><Relationship Id="rId5" Type="http://schemas.openxmlformats.org/officeDocument/2006/relationships/hyperlink" Target="http://195.83.227.65/4DACTION/Blob_groupe10" TargetMode="External"/><Relationship Id="rId15" Type="http://schemas.openxmlformats.org/officeDocument/2006/relationships/hyperlink" Target="http://195.83.227.65/4DACTION/Blob_groupe4" TargetMode="External"/><Relationship Id="rId10" Type="http://schemas.openxmlformats.org/officeDocument/2006/relationships/hyperlink" Target="http://195.83.227.65/4DACTION/Blob_groupe7" TargetMode="External"/><Relationship Id="rId4" Type="http://schemas.openxmlformats.org/officeDocument/2006/relationships/hyperlink" Target="http://195.83.227.65/4DACTION/Blob_groupe13" TargetMode="External"/><Relationship Id="rId9" Type="http://schemas.openxmlformats.org/officeDocument/2006/relationships/hyperlink" Target="http://195.83.227.65/4DACTION/Blob_groupe6" TargetMode="External"/><Relationship Id="rId14" Type="http://schemas.openxmlformats.org/officeDocument/2006/relationships/hyperlink" Target="http://195.83.227.65/4DACTION/Blob_groupe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im.org/entry/117000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omim.org/geneMap/19/540?start=-3&amp;limit=10&amp;highlight=54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omim.org/entry/255320" TargetMode="External"/><Relationship Id="rId4" Type="http://schemas.openxmlformats.org/officeDocument/2006/relationships/hyperlink" Target="http://www.omim.org/entry/14560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879" y="3717032"/>
            <a:ext cx="7772400" cy="1470025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bg1"/>
                </a:solidFill>
              </a:rPr>
              <a:t>Nonsense mediated mRNA decay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66146" y="1556792"/>
            <a:ext cx="7772400" cy="14700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bg1"/>
                </a:solidFill>
              </a:rPr>
              <a:t>NGS, </a:t>
            </a:r>
            <a:r>
              <a:rPr lang="cs-CZ" b="1" dirty="0" err="1" smtClean="0">
                <a:solidFill>
                  <a:schemeClr val="bg1"/>
                </a:solidFill>
              </a:rPr>
              <a:t>Repeat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primed</a:t>
            </a:r>
            <a:r>
              <a:rPr lang="cs-CZ" b="1" dirty="0" smtClean="0">
                <a:solidFill>
                  <a:schemeClr val="bg1"/>
                </a:solidFill>
              </a:rPr>
              <a:t>-PCR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" y="40481"/>
            <a:ext cx="4125913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Obdélník 2"/>
          <p:cNvSpPr>
            <a:spLocks noChangeArrowheads="1"/>
          </p:cNvSpPr>
          <p:nvPr/>
        </p:nvSpPr>
        <p:spPr bwMode="auto">
          <a:xfrm>
            <a:off x="2123728" y="6580187"/>
            <a:ext cx="20184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1200" dirty="0" err="1"/>
              <a:t>Warner</a:t>
            </a:r>
            <a:r>
              <a:rPr lang="cs-CZ" altLang="cs-CZ" sz="1200" dirty="0"/>
              <a:t> JP, J Med </a:t>
            </a:r>
            <a:r>
              <a:rPr lang="cs-CZ" altLang="cs-CZ" sz="1200" dirty="0" err="1"/>
              <a:t>Genet</a:t>
            </a:r>
            <a:r>
              <a:rPr lang="cs-CZ" altLang="cs-CZ" sz="1200" dirty="0"/>
              <a:t> 1996</a:t>
            </a:r>
          </a:p>
        </p:txBody>
      </p:sp>
      <p:sp>
        <p:nvSpPr>
          <p:cNvPr id="24580" name="Obdélník 1"/>
          <p:cNvSpPr>
            <a:spLocks noChangeArrowheads="1"/>
          </p:cNvSpPr>
          <p:nvPr/>
        </p:nvSpPr>
        <p:spPr bwMode="auto">
          <a:xfrm>
            <a:off x="4143817" y="40481"/>
            <a:ext cx="50001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dirty="0" err="1"/>
              <a:t>Electrophoreogram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repeat-primed</a:t>
            </a:r>
            <a:r>
              <a:rPr lang="cs-CZ" altLang="cs-CZ" dirty="0"/>
              <a:t> PCR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primers</a:t>
            </a:r>
            <a:r>
              <a:rPr lang="cs-CZ" altLang="cs-CZ" dirty="0" smtClean="0"/>
              <a:t> P1+P3+P4</a:t>
            </a:r>
            <a:r>
              <a:rPr lang="cs-CZ" altLang="cs-CZ" dirty="0"/>
              <a:t>) </a:t>
            </a:r>
          </a:p>
          <a:p>
            <a:r>
              <a:rPr lang="en-US" altLang="cs-CZ" dirty="0"/>
              <a:t>The axis</a:t>
            </a:r>
            <a:r>
              <a:rPr lang="cs-CZ" altLang="cs-CZ" dirty="0"/>
              <a:t> </a:t>
            </a:r>
            <a:r>
              <a:rPr lang="en-US" altLang="cs-CZ" dirty="0"/>
              <a:t>shows migration time in minutes. CAG allele sizes shown with the arrows. </a:t>
            </a:r>
            <a:r>
              <a:rPr lang="en-US" altLang="cs-CZ" dirty="0" smtClean="0"/>
              <a:t>Note </a:t>
            </a:r>
            <a:r>
              <a:rPr lang="en-US" altLang="cs-CZ" dirty="0"/>
              <a:t>the characteristic ladder with a 3 </a:t>
            </a:r>
            <a:r>
              <a:rPr lang="en-US" altLang="cs-CZ" dirty="0" err="1"/>
              <a:t>bp</a:t>
            </a:r>
            <a:r>
              <a:rPr lang="cs-CZ" altLang="cs-CZ" dirty="0"/>
              <a:t> </a:t>
            </a:r>
            <a:r>
              <a:rPr lang="en-US" altLang="cs-CZ" dirty="0"/>
              <a:t>periodicity. </a:t>
            </a:r>
            <a:endParaRPr lang="cs-CZ" altLang="cs-CZ" dirty="0"/>
          </a:p>
          <a:p>
            <a:r>
              <a:rPr lang="en-US" altLang="cs-CZ" dirty="0"/>
              <a:t>(A) Both alleles give peaks and all the intermediate priming sites give peaks.</a:t>
            </a:r>
          </a:p>
          <a:p>
            <a:r>
              <a:rPr lang="en-US" altLang="cs-CZ" dirty="0" smtClean="0"/>
              <a:t>(</a:t>
            </a:r>
            <a:r>
              <a:rPr lang="en-US" altLang="cs-CZ" dirty="0"/>
              <a:t>B) Both</a:t>
            </a:r>
            <a:r>
              <a:rPr lang="cs-CZ" altLang="cs-CZ" dirty="0"/>
              <a:t> </a:t>
            </a:r>
            <a:r>
              <a:rPr lang="en-US" altLang="cs-CZ" dirty="0"/>
              <a:t>alleles give peaks as in (A). </a:t>
            </a:r>
            <a:endParaRPr lang="cs-CZ" altLang="cs-CZ" dirty="0"/>
          </a:p>
          <a:p>
            <a:r>
              <a:rPr lang="en-US" altLang="cs-CZ" dirty="0"/>
              <a:t>(C) The ladder shows the presence of a large CAG allele</a:t>
            </a:r>
            <a:r>
              <a:rPr lang="cs-CZ" altLang="cs-CZ" dirty="0"/>
              <a:t> </a:t>
            </a:r>
            <a:r>
              <a:rPr lang="cs-CZ" altLang="cs-CZ" dirty="0" err="1"/>
              <a:t>undetectable</a:t>
            </a:r>
            <a:r>
              <a:rPr lang="cs-CZ" altLang="cs-CZ" dirty="0"/>
              <a:t> </a:t>
            </a:r>
            <a:r>
              <a:rPr lang="cs-CZ" altLang="cs-CZ" dirty="0" err="1"/>
              <a:t>using</a:t>
            </a:r>
            <a:r>
              <a:rPr lang="cs-CZ" altLang="cs-CZ" dirty="0"/>
              <a:t> </a:t>
            </a:r>
            <a:r>
              <a:rPr lang="cs-CZ" altLang="cs-CZ" dirty="0" err="1"/>
              <a:t>flanking</a:t>
            </a:r>
            <a:r>
              <a:rPr lang="cs-CZ" altLang="cs-CZ" dirty="0"/>
              <a:t> </a:t>
            </a:r>
            <a:r>
              <a:rPr lang="cs-CZ" altLang="cs-CZ" dirty="0" err="1"/>
              <a:t>primers</a:t>
            </a:r>
            <a:r>
              <a:rPr lang="cs-CZ" altLang="cs-CZ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13434"/>
            <a:ext cx="3240360" cy="392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8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Southern%20Blot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4987925" cy="37655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5219700" y="332656"/>
            <a:ext cx="381635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 smtClean="0">
                <a:latin typeface="+mn-lt"/>
              </a:rPr>
              <a:t>Restrikční štěpení DNA.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 smtClean="0">
                <a:latin typeface="+mn-lt"/>
              </a:rPr>
              <a:t>Elektroforetické rozdělení naštěpené DNA v agarózovém gelu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altLang="cs-CZ" sz="2000" b="1" dirty="0" smtClean="0">
                <a:latin typeface="+mn-lt"/>
              </a:rPr>
              <a:t>Southern blot:</a:t>
            </a:r>
            <a:r>
              <a:rPr lang="cs-CZ" altLang="cs-CZ" sz="2000" dirty="0" smtClean="0">
                <a:latin typeface="+mn-lt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 smtClean="0">
                <a:latin typeface="+mn-lt"/>
              </a:rPr>
              <a:t>0,25 M HCl - depurinace DNA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 smtClean="0">
                <a:latin typeface="+mn-lt"/>
              </a:rPr>
              <a:t>0,5M NaOH - denaturace DNA, rozštěpení cukr-fosfátové vazby v místě depurinace (účinnější přenos DNA z gelu na membránu).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cs-CZ" altLang="cs-CZ" sz="2000" dirty="0" smtClean="0">
                <a:latin typeface="+mn-lt"/>
              </a:rPr>
              <a:t>Alkalický přenos DNA na membránu v 0.5 M NaOH</a:t>
            </a:r>
            <a:r>
              <a:rPr lang="cs-CZ" altLang="cs-CZ" sz="2000" dirty="0" smtClean="0">
                <a:latin typeface="+mn-lt"/>
              </a:rPr>
              <a:t> (vazba negativně nabité DNA k pozitivně nabité membráně), </a:t>
            </a:r>
            <a:r>
              <a:rPr lang="cs-CZ" altLang="cs-CZ" sz="2000" i="1" dirty="0" smtClean="0">
                <a:latin typeface="+mn-lt"/>
              </a:rPr>
              <a:t>různé možnosti</a:t>
            </a:r>
            <a:r>
              <a:rPr lang="cs-CZ" altLang="cs-CZ" sz="2000" dirty="0" smtClean="0"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cs-CZ" altLang="cs-CZ" sz="2000" b="1" dirty="0" smtClean="0">
                <a:latin typeface="+mn-lt"/>
              </a:rPr>
              <a:t>Hybridizace s radioaktivně značenou sondou</a:t>
            </a:r>
            <a:endParaRPr lang="cs-CZ" altLang="cs-CZ" sz="2000" b="1" dirty="0" smtClean="0">
              <a:latin typeface="+mn-lt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35450"/>
            <a:ext cx="3671887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2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827088" y="981075"/>
            <a:ext cx="7543800" cy="1989138"/>
            <a:chOff x="528" y="624"/>
            <a:chExt cx="4752" cy="1253"/>
          </a:xfrm>
        </p:grpSpPr>
        <p:sp>
          <p:nvSpPr>
            <p:cNvPr id="25606" name="Rectangle 3"/>
            <p:cNvSpPr>
              <a:spLocks noChangeArrowheads="1"/>
            </p:cNvSpPr>
            <p:nvPr/>
          </p:nvSpPr>
          <p:spPr bwMode="auto">
            <a:xfrm>
              <a:off x="3360" y="1647"/>
              <a:ext cx="1920" cy="23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cs-CZ" b="1"/>
                <a:t>1468C</a:t>
              </a:r>
              <a:r>
                <a:rPr lang="en-GB" altLang="cs-CZ" b="1">
                  <a:cs typeface="Times New Roman" pitchFamily="18" charset="0"/>
                </a:rPr>
                <a:t>&gt;</a:t>
              </a:r>
              <a:r>
                <a:rPr lang="en-GB" altLang="cs-CZ" b="1"/>
                <a:t>T,</a:t>
              </a:r>
              <a:r>
                <a:rPr lang="cs-CZ" altLang="cs-CZ" b="1"/>
                <a:t> </a:t>
              </a:r>
              <a:r>
                <a:rPr lang="en-GB" altLang="cs-CZ" b="1"/>
                <a:t>R490W</a:t>
              </a:r>
              <a:endParaRPr lang="en-GB" altLang="cs-CZ"/>
            </a:p>
          </p:txBody>
        </p:sp>
        <p:sp>
          <p:nvSpPr>
            <p:cNvPr id="25607" name="Rectangle 4"/>
            <p:cNvSpPr>
              <a:spLocks noChangeArrowheads="1"/>
            </p:cNvSpPr>
            <p:nvPr/>
          </p:nvSpPr>
          <p:spPr bwMode="auto">
            <a:xfrm>
              <a:off x="1090" y="1647"/>
              <a:ext cx="2270" cy="23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cs-CZ" b="1" i="1">
                  <a:solidFill>
                    <a:srgbClr val="FF0000"/>
                  </a:solidFill>
                </a:rPr>
                <a:t>550delA,</a:t>
              </a:r>
              <a:r>
                <a:rPr lang="cs-CZ" altLang="cs-CZ" b="1" i="1">
                  <a:solidFill>
                    <a:srgbClr val="FF0000"/>
                  </a:solidFill>
                </a:rPr>
                <a:t> </a:t>
              </a:r>
              <a:r>
                <a:rPr lang="en-GB" altLang="cs-CZ" b="1" i="1">
                  <a:solidFill>
                    <a:srgbClr val="FF0000"/>
                  </a:solidFill>
                </a:rPr>
                <a:t>T184RfsX36</a:t>
              </a:r>
              <a:endParaRPr lang="en-GB" altLang="cs-CZ" i="1">
                <a:solidFill>
                  <a:srgbClr val="FF0000"/>
                </a:solidFill>
              </a:endParaRPr>
            </a:p>
          </p:txBody>
        </p:sp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528" y="1647"/>
              <a:ext cx="562" cy="23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cs-CZ" altLang="cs-CZ" sz="1200" b="1"/>
                <a:t>4</a:t>
              </a:r>
              <a:endParaRPr lang="en-GB" altLang="cs-CZ" sz="1200"/>
            </a:p>
          </p:txBody>
        </p:sp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3360" y="1417"/>
              <a:ext cx="1920" cy="23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cs-CZ" b="1" smtClean="0"/>
                <a:t>598-612del,</a:t>
              </a:r>
              <a:r>
                <a:rPr lang="cs-CZ" altLang="cs-CZ" b="1" smtClean="0"/>
                <a:t> </a:t>
              </a:r>
              <a:r>
                <a:rPr lang="en-GB" altLang="cs-CZ" b="1" smtClean="0"/>
                <a:t>F200_L204del</a:t>
              </a:r>
              <a:endParaRPr lang="en-GB" altLang="cs-CZ" b="1" dirty="0"/>
            </a:p>
          </p:txBody>
        </p:sp>
        <p:sp>
          <p:nvSpPr>
            <p:cNvPr id="25610" name="Rectangle 7"/>
            <p:cNvSpPr>
              <a:spLocks noChangeArrowheads="1"/>
            </p:cNvSpPr>
            <p:nvPr/>
          </p:nvSpPr>
          <p:spPr bwMode="auto">
            <a:xfrm>
              <a:off x="1090" y="1417"/>
              <a:ext cx="2270" cy="23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cs-CZ" b="1" i="1" dirty="0" smtClean="0">
                  <a:solidFill>
                    <a:srgbClr val="FF0000"/>
                  </a:solidFill>
                </a:rPr>
                <a:t>550delA,</a:t>
              </a:r>
              <a:r>
                <a:rPr lang="cs-CZ" altLang="cs-CZ" b="1" i="1" dirty="0" smtClean="0">
                  <a:solidFill>
                    <a:srgbClr val="FF0000"/>
                  </a:solidFill>
                </a:rPr>
                <a:t> </a:t>
              </a:r>
              <a:r>
                <a:rPr lang="en-GB" altLang="cs-CZ" b="1" i="1" dirty="0" smtClean="0">
                  <a:solidFill>
                    <a:srgbClr val="FF0000"/>
                  </a:solidFill>
                </a:rPr>
                <a:t>T184RfsX36</a:t>
              </a:r>
              <a:endParaRPr lang="en-GB" altLang="cs-CZ" sz="1400" dirty="0"/>
            </a:p>
          </p:txBody>
        </p:sp>
        <p:sp>
          <p:nvSpPr>
            <p:cNvPr id="25611" name="Rectangle 8"/>
            <p:cNvSpPr>
              <a:spLocks noChangeArrowheads="1"/>
            </p:cNvSpPr>
            <p:nvPr/>
          </p:nvSpPr>
          <p:spPr bwMode="auto">
            <a:xfrm>
              <a:off x="528" y="1417"/>
              <a:ext cx="562" cy="23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cs-CZ" altLang="cs-CZ" sz="1200" b="1"/>
                <a:t>3</a:t>
              </a:r>
              <a:endParaRPr lang="en-GB" altLang="cs-CZ" sz="1200"/>
            </a:p>
          </p:txBody>
        </p:sp>
        <p:sp>
          <p:nvSpPr>
            <p:cNvPr id="25612" name="Rectangle 9"/>
            <p:cNvSpPr>
              <a:spLocks noChangeArrowheads="1"/>
            </p:cNvSpPr>
            <p:nvPr/>
          </p:nvSpPr>
          <p:spPr bwMode="auto">
            <a:xfrm>
              <a:off x="3360" y="1026"/>
              <a:ext cx="1920" cy="39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cs-CZ" b="1" i="1">
                  <a:solidFill>
                    <a:srgbClr val="FF0000"/>
                  </a:solidFill>
                </a:rPr>
                <a:t>2314-2317del,</a:t>
              </a:r>
              <a:endParaRPr lang="cs-CZ" altLang="cs-CZ" b="1" i="1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20000"/>
                </a:spcBef>
              </a:pPr>
              <a:r>
                <a:rPr lang="en-GB" altLang="cs-CZ" b="1" i="1">
                  <a:solidFill>
                    <a:srgbClr val="FF0000"/>
                  </a:solidFill>
                </a:rPr>
                <a:t>D772delK773NfsX3</a:t>
              </a:r>
              <a:endParaRPr lang="en-GB" altLang="cs-CZ" b="1"/>
            </a:p>
          </p:txBody>
        </p:sp>
        <p:sp>
          <p:nvSpPr>
            <p:cNvPr id="25613" name="Rectangle 10"/>
            <p:cNvSpPr>
              <a:spLocks noChangeArrowheads="1"/>
            </p:cNvSpPr>
            <p:nvPr/>
          </p:nvSpPr>
          <p:spPr bwMode="auto">
            <a:xfrm>
              <a:off x="1090" y="1026"/>
              <a:ext cx="2270" cy="39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cs-CZ" b="1"/>
                <a:t>245C</a:t>
              </a:r>
              <a:r>
                <a:rPr lang="en-GB" altLang="cs-CZ" b="1">
                  <a:cs typeface="Times New Roman" pitchFamily="18" charset="0"/>
                </a:rPr>
                <a:t>&gt;</a:t>
              </a:r>
              <a:r>
                <a:rPr lang="en-GB" altLang="cs-CZ" b="1"/>
                <a:t>T,</a:t>
              </a:r>
              <a:r>
                <a:rPr lang="cs-CZ" altLang="cs-CZ" b="1"/>
                <a:t> </a:t>
              </a:r>
              <a:r>
                <a:rPr lang="en-GB" altLang="cs-CZ" b="1"/>
                <a:t>P82L</a:t>
              </a:r>
              <a:endParaRPr lang="en-GB" altLang="cs-CZ" sz="1600"/>
            </a:p>
          </p:txBody>
        </p:sp>
        <p:sp>
          <p:nvSpPr>
            <p:cNvPr id="25614" name="Rectangle 11"/>
            <p:cNvSpPr>
              <a:spLocks noChangeArrowheads="1"/>
            </p:cNvSpPr>
            <p:nvPr/>
          </p:nvSpPr>
          <p:spPr bwMode="auto">
            <a:xfrm>
              <a:off x="528" y="1026"/>
              <a:ext cx="562" cy="391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cs-CZ" altLang="cs-CZ" sz="1200" b="1"/>
                <a:t>2</a:t>
              </a:r>
              <a:endParaRPr lang="en-GB" altLang="cs-CZ" sz="1200"/>
            </a:p>
          </p:txBody>
        </p:sp>
        <p:sp>
          <p:nvSpPr>
            <p:cNvPr id="25615" name="Rectangle 12"/>
            <p:cNvSpPr>
              <a:spLocks noChangeArrowheads="1"/>
            </p:cNvSpPr>
            <p:nvPr/>
          </p:nvSpPr>
          <p:spPr bwMode="auto">
            <a:xfrm>
              <a:off x="3360" y="796"/>
              <a:ext cx="1920" cy="23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cs-CZ" b="1" i="1">
                  <a:solidFill>
                    <a:srgbClr val="FF0000"/>
                  </a:solidFill>
                </a:rPr>
                <a:t>550delA,</a:t>
              </a:r>
              <a:r>
                <a:rPr lang="cs-CZ" altLang="cs-CZ" b="1" i="1">
                  <a:solidFill>
                    <a:srgbClr val="FF0000"/>
                  </a:solidFill>
                </a:rPr>
                <a:t> </a:t>
              </a:r>
              <a:r>
                <a:rPr lang="en-GB" altLang="cs-CZ" b="1" i="1">
                  <a:solidFill>
                    <a:srgbClr val="FF0000"/>
                  </a:solidFill>
                </a:rPr>
                <a:t>T184RfsX36</a:t>
              </a:r>
            </a:p>
          </p:txBody>
        </p:sp>
        <p:sp>
          <p:nvSpPr>
            <p:cNvPr id="25616" name="Rectangle 13"/>
            <p:cNvSpPr>
              <a:spLocks noChangeArrowheads="1"/>
            </p:cNvSpPr>
            <p:nvPr/>
          </p:nvSpPr>
          <p:spPr bwMode="auto">
            <a:xfrm>
              <a:off x="1090" y="796"/>
              <a:ext cx="2270" cy="23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cs-CZ" b="1"/>
                <a:t>245C</a:t>
              </a:r>
              <a:r>
                <a:rPr lang="en-GB" altLang="cs-CZ" b="1">
                  <a:cs typeface="Times New Roman" pitchFamily="18" charset="0"/>
                </a:rPr>
                <a:t>&gt;</a:t>
              </a:r>
              <a:r>
                <a:rPr lang="en-GB" altLang="cs-CZ" b="1"/>
                <a:t>T,</a:t>
              </a:r>
              <a:r>
                <a:rPr lang="cs-CZ" altLang="cs-CZ" b="1"/>
                <a:t> </a:t>
              </a:r>
              <a:r>
                <a:rPr lang="en-GB" altLang="cs-CZ" b="1"/>
                <a:t>P82L</a:t>
              </a:r>
              <a:endParaRPr lang="en-GB" altLang="cs-CZ"/>
            </a:p>
          </p:txBody>
        </p:sp>
        <p:sp>
          <p:nvSpPr>
            <p:cNvPr id="25617" name="Rectangle 14"/>
            <p:cNvSpPr>
              <a:spLocks noChangeArrowheads="1"/>
            </p:cNvSpPr>
            <p:nvPr/>
          </p:nvSpPr>
          <p:spPr bwMode="auto">
            <a:xfrm>
              <a:off x="528" y="796"/>
              <a:ext cx="562" cy="23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cs-CZ" altLang="cs-CZ" sz="1200" b="1"/>
                <a:t>1</a:t>
              </a:r>
              <a:endParaRPr lang="en-GB" altLang="cs-CZ" sz="1200"/>
            </a:p>
          </p:txBody>
        </p:sp>
        <p:sp>
          <p:nvSpPr>
            <p:cNvPr id="25618" name="Rectangle 15"/>
            <p:cNvSpPr>
              <a:spLocks noChangeArrowheads="1"/>
            </p:cNvSpPr>
            <p:nvPr/>
          </p:nvSpPr>
          <p:spPr bwMode="auto">
            <a:xfrm>
              <a:off x="3360" y="624"/>
              <a:ext cx="1920" cy="17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cs-CZ" altLang="cs-CZ" sz="1200" b="1"/>
                <a:t>MUTACE DETEKOVANÁ NA ALELE 2</a:t>
              </a:r>
              <a:endParaRPr lang="en-GB" altLang="cs-CZ" sz="1200" b="1"/>
            </a:p>
          </p:txBody>
        </p:sp>
        <p:sp>
          <p:nvSpPr>
            <p:cNvPr id="25619" name="Rectangle 16"/>
            <p:cNvSpPr>
              <a:spLocks noChangeArrowheads="1"/>
            </p:cNvSpPr>
            <p:nvPr/>
          </p:nvSpPr>
          <p:spPr bwMode="auto">
            <a:xfrm>
              <a:off x="1090" y="624"/>
              <a:ext cx="2270" cy="17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cs-CZ" altLang="cs-CZ" sz="1200" b="1" dirty="0"/>
                <a:t>MUTACE DETEKOVANÁ NA ALELE 1</a:t>
              </a:r>
              <a:endParaRPr lang="en-GB" altLang="cs-CZ" sz="1200" b="1" dirty="0"/>
            </a:p>
          </p:txBody>
        </p:sp>
        <p:sp>
          <p:nvSpPr>
            <p:cNvPr id="25620" name="Rectangle 17"/>
            <p:cNvSpPr>
              <a:spLocks noChangeArrowheads="1"/>
            </p:cNvSpPr>
            <p:nvPr/>
          </p:nvSpPr>
          <p:spPr bwMode="auto">
            <a:xfrm>
              <a:off x="528" y="624"/>
              <a:ext cx="562" cy="17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2449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2449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cs-CZ" altLang="cs-CZ" sz="1200" b="1"/>
                <a:t>PACIENT</a:t>
              </a:r>
              <a:endParaRPr lang="en-GB" altLang="cs-CZ" sz="1200" b="1"/>
            </a:p>
          </p:txBody>
        </p:sp>
        <p:sp>
          <p:nvSpPr>
            <p:cNvPr id="25621" name="Line 18"/>
            <p:cNvSpPr>
              <a:spLocks noChangeShapeType="1"/>
            </p:cNvSpPr>
            <p:nvPr/>
          </p:nvSpPr>
          <p:spPr bwMode="auto">
            <a:xfrm>
              <a:off x="528" y="624"/>
              <a:ext cx="47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2" name="Line 19"/>
            <p:cNvSpPr>
              <a:spLocks noChangeShapeType="1"/>
            </p:cNvSpPr>
            <p:nvPr/>
          </p:nvSpPr>
          <p:spPr bwMode="auto">
            <a:xfrm>
              <a:off x="528" y="796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3" name="Line 20"/>
            <p:cNvSpPr>
              <a:spLocks noChangeShapeType="1"/>
            </p:cNvSpPr>
            <p:nvPr/>
          </p:nvSpPr>
          <p:spPr bwMode="auto">
            <a:xfrm>
              <a:off x="528" y="1026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4" name="Line 21"/>
            <p:cNvSpPr>
              <a:spLocks noChangeShapeType="1"/>
            </p:cNvSpPr>
            <p:nvPr/>
          </p:nvSpPr>
          <p:spPr bwMode="auto">
            <a:xfrm>
              <a:off x="528" y="1417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5" name="Line 22"/>
            <p:cNvSpPr>
              <a:spLocks noChangeShapeType="1"/>
            </p:cNvSpPr>
            <p:nvPr/>
          </p:nvSpPr>
          <p:spPr bwMode="auto">
            <a:xfrm>
              <a:off x="528" y="1647"/>
              <a:ext cx="47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6" name="Line 23"/>
            <p:cNvSpPr>
              <a:spLocks noChangeShapeType="1"/>
            </p:cNvSpPr>
            <p:nvPr/>
          </p:nvSpPr>
          <p:spPr bwMode="auto">
            <a:xfrm>
              <a:off x="528" y="1877"/>
              <a:ext cx="47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7" name="Line 24"/>
            <p:cNvSpPr>
              <a:spLocks noChangeShapeType="1"/>
            </p:cNvSpPr>
            <p:nvPr/>
          </p:nvSpPr>
          <p:spPr bwMode="auto">
            <a:xfrm>
              <a:off x="528" y="624"/>
              <a:ext cx="0" cy="125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8" name="Line 25"/>
            <p:cNvSpPr>
              <a:spLocks noChangeShapeType="1"/>
            </p:cNvSpPr>
            <p:nvPr/>
          </p:nvSpPr>
          <p:spPr bwMode="auto">
            <a:xfrm>
              <a:off x="1090" y="624"/>
              <a:ext cx="0" cy="12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29" name="Line 26"/>
            <p:cNvSpPr>
              <a:spLocks noChangeShapeType="1"/>
            </p:cNvSpPr>
            <p:nvPr/>
          </p:nvSpPr>
          <p:spPr bwMode="auto">
            <a:xfrm>
              <a:off x="3360" y="624"/>
              <a:ext cx="0" cy="12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630" name="Line 27"/>
            <p:cNvSpPr>
              <a:spLocks noChangeShapeType="1"/>
            </p:cNvSpPr>
            <p:nvPr/>
          </p:nvSpPr>
          <p:spPr bwMode="auto">
            <a:xfrm>
              <a:off x="5280" y="624"/>
              <a:ext cx="0" cy="125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5603" name="Rectangle 28"/>
          <p:cNvSpPr>
            <a:spLocks noChangeArrowheads="1"/>
          </p:cNvSpPr>
          <p:nvPr/>
        </p:nvSpPr>
        <p:spPr bwMode="auto">
          <a:xfrm>
            <a:off x="179512" y="3276600"/>
            <a:ext cx="8712968" cy="301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cs-CZ" altLang="cs-CZ" sz="2400" dirty="0">
                <a:latin typeface="+mn-lt"/>
              </a:rPr>
              <a:t>mRNA: homozygotní výskyt </a:t>
            </a:r>
            <a:r>
              <a:rPr lang="cs-CZ" altLang="cs-CZ" sz="2400" i="1" dirty="0">
                <a:latin typeface="+mn-lt"/>
              </a:rPr>
              <a:t>missense</a:t>
            </a:r>
            <a:r>
              <a:rPr lang="cs-CZ" altLang="cs-CZ" sz="2400" dirty="0">
                <a:latin typeface="+mn-lt"/>
              </a:rPr>
              <a:t> mutace nebo </a:t>
            </a:r>
            <a:r>
              <a:rPr lang="cs-CZ" altLang="cs-CZ" sz="2400" i="1" dirty="0">
                <a:latin typeface="+mn-lt"/>
              </a:rPr>
              <a:t>in-frame</a:t>
            </a:r>
            <a:r>
              <a:rPr lang="cs-CZ" altLang="cs-CZ" sz="2400" dirty="0">
                <a:latin typeface="+mn-lt"/>
              </a:rPr>
              <a:t> delece</a:t>
            </a:r>
          </a:p>
          <a:p>
            <a:endParaRPr lang="cs-CZ" altLang="cs-CZ" sz="24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altLang="cs-CZ" sz="2400" dirty="0">
                <a:latin typeface="+mn-lt"/>
              </a:rPr>
              <a:t>DNA: heterozygotní výskyt </a:t>
            </a:r>
            <a:r>
              <a:rPr lang="cs-CZ" altLang="cs-CZ" sz="2400" i="1" dirty="0">
                <a:latin typeface="+mn-lt"/>
              </a:rPr>
              <a:t>missense</a:t>
            </a:r>
            <a:r>
              <a:rPr lang="cs-CZ" altLang="cs-CZ" sz="2400" dirty="0">
                <a:latin typeface="+mn-lt"/>
              </a:rPr>
              <a:t> mutace nebo </a:t>
            </a:r>
            <a:r>
              <a:rPr lang="cs-CZ" altLang="cs-CZ" sz="2400" i="1" dirty="0">
                <a:latin typeface="+mn-lt"/>
              </a:rPr>
              <a:t>in-frame</a:t>
            </a:r>
            <a:r>
              <a:rPr lang="cs-CZ" altLang="cs-CZ" sz="2400" dirty="0">
                <a:latin typeface="+mn-lt"/>
              </a:rPr>
              <a:t> delece + detekce </a:t>
            </a:r>
            <a:r>
              <a:rPr lang="cs-CZ" altLang="cs-CZ" sz="2400" dirty="0" smtClean="0">
                <a:latin typeface="+mn-lt"/>
              </a:rPr>
              <a:t>mutace vytvářející předčasný terminační kodon (PTC)</a:t>
            </a:r>
            <a:endParaRPr lang="cs-CZ" altLang="cs-CZ" sz="2400" dirty="0">
              <a:latin typeface="+mn-lt"/>
            </a:endParaRPr>
          </a:p>
          <a:p>
            <a:endParaRPr lang="cs-CZ" altLang="cs-CZ" sz="2400" dirty="0">
              <a:latin typeface="+mn-lt"/>
            </a:endParaRPr>
          </a:p>
          <a:p>
            <a:pPr>
              <a:lnSpc>
                <a:spcPct val="95000"/>
              </a:lnSpc>
            </a:pPr>
            <a:r>
              <a:rPr lang="cs-CZ" altLang="cs-CZ" sz="2400" b="1" dirty="0" smtClean="0">
                <a:solidFill>
                  <a:srgbClr val="FF0000"/>
                </a:solidFill>
                <a:latin typeface="+mn-lt"/>
                <a:sym typeface="Wingdings"/>
              </a:rPr>
              <a:t></a:t>
            </a:r>
            <a:r>
              <a:rPr lang="cs-CZ" altLang="cs-CZ" sz="2400" b="1" dirty="0" err="1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mRNA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+mn-lt"/>
                <a:sym typeface="Symbol" pitchFamily="18" charset="2"/>
              </a:rPr>
              <a:t>nesoucí 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PTC</a:t>
            </a:r>
            <a:r>
              <a:rPr lang="cs-CZ" altLang="cs-CZ" sz="2400" b="1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+mn-lt"/>
              </a:rPr>
              <a:t>byla degradována mechanismem </a:t>
            </a:r>
            <a:r>
              <a:rPr lang="cs-CZ" altLang="cs-CZ" sz="2400" b="1" i="1" dirty="0">
                <a:solidFill>
                  <a:srgbClr val="FF0000"/>
                </a:solidFill>
                <a:latin typeface="+mn-lt"/>
              </a:rPr>
              <a:t>nonsense mediated mRNA decay</a:t>
            </a:r>
            <a:endParaRPr lang="en-GB" altLang="cs-CZ" sz="24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604" name="Text Box 29"/>
          <p:cNvSpPr txBox="1">
            <a:spLocks noChangeArrowheads="1"/>
          </p:cNvSpPr>
          <p:nvPr/>
        </p:nvSpPr>
        <p:spPr bwMode="auto">
          <a:xfrm>
            <a:off x="755576" y="541338"/>
            <a:ext cx="61198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  <a:cs typeface="Arial" charset="0"/>
              </a:rPr>
              <a:t>Detekce mutací v genu </a:t>
            </a:r>
            <a:r>
              <a:rPr lang="cs-CZ" altLang="cs-CZ" sz="2000" i="1" dirty="0">
                <a:latin typeface="+mn-lt"/>
                <a:cs typeface="Arial" charset="0"/>
              </a:rPr>
              <a:t>CAPN3</a:t>
            </a:r>
            <a:r>
              <a:rPr lang="cs-CZ" altLang="cs-CZ" sz="2000" dirty="0">
                <a:latin typeface="+mn-lt"/>
                <a:cs typeface="Arial" charset="0"/>
              </a:rPr>
              <a:t> (</a:t>
            </a:r>
            <a:r>
              <a:rPr lang="cs-CZ" altLang="cs-CZ" sz="2000" dirty="0" smtClean="0">
                <a:latin typeface="+mn-lt"/>
                <a:cs typeface="Arial" charset="0"/>
              </a:rPr>
              <a:t>LGMD2A)</a:t>
            </a:r>
            <a:endParaRPr lang="cs-CZ" altLang="cs-CZ" sz="2000" dirty="0">
              <a:latin typeface="+mn-lt"/>
              <a:cs typeface="Arial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bg1"/>
                </a:solidFill>
                <a:latin typeface="+mn-lt"/>
                <a:cs typeface="Arial" charset="0"/>
              </a:rPr>
              <a:t>Nonsense mediated mRNA decay </a:t>
            </a:r>
          </a:p>
        </p:txBody>
      </p:sp>
    </p:spTree>
    <p:extLst>
      <p:ext uri="{BB962C8B-B14F-4D97-AF65-F5344CB8AC3E}">
        <p14:creationId xmlns:p14="http://schemas.microsoft.com/office/powerpoint/2010/main" val="1893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247437"/>
              </p:ext>
            </p:extLst>
          </p:nvPr>
        </p:nvGraphicFramePr>
        <p:xfrm>
          <a:off x="1295400" y="794816"/>
          <a:ext cx="6629400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list" r:id="rId3" imgW="4667707" imgH="2514905" progId="Excel.Sheet.8">
                  <p:embed/>
                </p:oleObj>
              </mc:Choice>
              <mc:Fallback>
                <p:oleObj name="list" r:id="rId3" imgW="4667707" imgH="25149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94816"/>
                        <a:ext cx="6629400" cy="357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84684" y="439738"/>
            <a:ext cx="674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cs-CZ" sz="2000" dirty="0" err="1">
                <a:latin typeface="+mn-lt"/>
                <a:cs typeface="Arial" charset="0"/>
              </a:rPr>
              <a:t>Stanovení</a:t>
            </a:r>
            <a:r>
              <a:rPr lang="en-GB" altLang="cs-CZ" sz="2000" dirty="0">
                <a:latin typeface="+mn-lt"/>
                <a:cs typeface="Arial" charset="0"/>
              </a:rPr>
              <a:t> </a:t>
            </a:r>
            <a:r>
              <a:rPr lang="en-GB" altLang="cs-CZ" sz="2000" dirty="0" err="1">
                <a:latin typeface="+mn-lt"/>
                <a:cs typeface="Arial" charset="0"/>
              </a:rPr>
              <a:t>relativního</a:t>
            </a:r>
            <a:r>
              <a:rPr lang="en-GB" altLang="cs-CZ" sz="2000" dirty="0">
                <a:latin typeface="+mn-lt"/>
                <a:cs typeface="Arial" charset="0"/>
              </a:rPr>
              <a:t> </a:t>
            </a:r>
            <a:r>
              <a:rPr lang="en-GB" altLang="cs-CZ" sz="2000" dirty="0" err="1">
                <a:latin typeface="+mn-lt"/>
                <a:cs typeface="Arial" charset="0"/>
              </a:rPr>
              <a:t>množství</a:t>
            </a:r>
            <a:r>
              <a:rPr lang="en-GB" altLang="cs-CZ" sz="2000" dirty="0">
                <a:latin typeface="+mn-lt"/>
                <a:cs typeface="Arial" charset="0"/>
              </a:rPr>
              <a:t> mRNA genu </a:t>
            </a:r>
            <a:r>
              <a:rPr lang="cs-CZ" altLang="cs-CZ" sz="2000" i="1" dirty="0" smtClean="0">
                <a:latin typeface="+mn-lt"/>
                <a:cs typeface="Arial" charset="0"/>
              </a:rPr>
              <a:t>CAPN3</a:t>
            </a:r>
            <a:endParaRPr lang="en-GB" altLang="cs-CZ" sz="2000" i="1" dirty="0">
              <a:latin typeface="+mn-lt"/>
              <a:cs typeface="Arial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500563" y="4437063"/>
            <a:ext cx="3959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 dirty="0">
                <a:latin typeface="+mn-lt"/>
                <a:cs typeface="Arial" charset="0"/>
              </a:rPr>
              <a:t>Relativní m</a:t>
            </a:r>
            <a:r>
              <a:rPr lang="en-GB" altLang="cs-CZ" b="1" dirty="0" err="1">
                <a:latin typeface="+mn-lt"/>
                <a:cs typeface="Arial" charset="0"/>
              </a:rPr>
              <a:t>nožství</a:t>
            </a:r>
            <a:r>
              <a:rPr lang="en-GB" altLang="cs-CZ" b="1" dirty="0">
                <a:latin typeface="+mn-lt"/>
                <a:cs typeface="Arial" charset="0"/>
              </a:rPr>
              <a:t> mRNA v </a:t>
            </a:r>
            <a:r>
              <a:rPr lang="en-GB" altLang="cs-CZ" b="1" dirty="0" err="1">
                <a:latin typeface="+mn-lt"/>
                <a:cs typeface="Arial" charset="0"/>
              </a:rPr>
              <a:t>závislosti</a:t>
            </a:r>
            <a:r>
              <a:rPr lang="en-GB" altLang="cs-CZ" b="1" dirty="0">
                <a:latin typeface="+mn-lt"/>
                <a:cs typeface="Arial" charset="0"/>
              </a:rPr>
              <a:t> </a:t>
            </a:r>
            <a:r>
              <a:rPr lang="en-GB" altLang="cs-CZ" b="1" dirty="0" err="1">
                <a:latin typeface="+mn-lt"/>
                <a:cs typeface="Arial" charset="0"/>
              </a:rPr>
              <a:t>na</a:t>
            </a:r>
            <a:r>
              <a:rPr lang="en-GB" altLang="cs-CZ" b="1" dirty="0">
                <a:latin typeface="+mn-lt"/>
                <a:cs typeface="Arial" charset="0"/>
              </a:rPr>
              <a:t> </a:t>
            </a:r>
            <a:r>
              <a:rPr lang="en-GB" altLang="cs-CZ" b="1" dirty="0" err="1">
                <a:latin typeface="+mn-lt"/>
                <a:cs typeface="Arial" charset="0"/>
              </a:rPr>
              <a:t>typu</a:t>
            </a:r>
            <a:r>
              <a:rPr lang="en-GB" altLang="cs-CZ" b="1" dirty="0">
                <a:latin typeface="+mn-lt"/>
                <a:cs typeface="Arial" charset="0"/>
              </a:rPr>
              <a:t> </a:t>
            </a:r>
            <a:r>
              <a:rPr lang="en-GB" altLang="cs-CZ" b="1" dirty="0" err="1">
                <a:latin typeface="+mn-lt"/>
                <a:cs typeface="Arial" charset="0"/>
              </a:rPr>
              <a:t>mutace</a:t>
            </a:r>
            <a:r>
              <a:rPr lang="en-GB" altLang="cs-CZ" b="1" dirty="0">
                <a:latin typeface="+mn-lt"/>
                <a:cs typeface="Arial" charset="0"/>
              </a:rPr>
              <a:t>:</a:t>
            </a:r>
            <a:endParaRPr lang="en-GB" altLang="cs-CZ" dirty="0">
              <a:latin typeface="+mn-lt"/>
              <a:cs typeface="Arial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005908" y="5157788"/>
            <a:ext cx="2878460" cy="1323439"/>
          </a:xfrm>
          <a:prstGeom prst="rect">
            <a:avLst/>
          </a:prstGeom>
          <a:noFill/>
          <a:ln w="9525">
            <a:solidFill>
              <a:srgbClr val="66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cs-CZ" sz="2000" b="1" i="1" dirty="0">
                <a:latin typeface="+mn-lt"/>
                <a:cs typeface="Arial" charset="0"/>
              </a:rPr>
              <a:t>non</a:t>
            </a:r>
            <a:r>
              <a:rPr lang="en-GB" altLang="cs-CZ" sz="2000" b="1" dirty="0">
                <a:latin typeface="+mn-lt"/>
                <a:cs typeface="Arial" charset="0"/>
              </a:rPr>
              <a:t>-PTC/</a:t>
            </a:r>
            <a:r>
              <a:rPr lang="en-GB" altLang="cs-CZ" sz="2000" b="1" i="1" dirty="0">
                <a:latin typeface="+mn-lt"/>
                <a:cs typeface="Arial" charset="0"/>
              </a:rPr>
              <a:t>non</a:t>
            </a:r>
            <a:r>
              <a:rPr lang="en-GB" altLang="cs-CZ" sz="2000" b="1" dirty="0">
                <a:latin typeface="+mn-lt"/>
                <a:cs typeface="Arial" charset="0"/>
              </a:rPr>
              <a:t>-PTC: 0,97</a:t>
            </a:r>
          </a:p>
          <a:p>
            <a:pPr>
              <a:spcBef>
                <a:spcPct val="50000"/>
              </a:spcBef>
            </a:pPr>
            <a:r>
              <a:rPr lang="en-GB" altLang="cs-CZ" sz="2000" b="1" i="1" dirty="0">
                <a:latin typeface="+mn-lt"/>
                <a:cs typeface="Arial" charset="0"/>
              </a:rPr>
              <a:t>non</a:t>
            </a:r>
            <a:r>
              <a:rPr lang="en-GB" altLang="cs-CZ" sz="2000" b="1" dirty="0">
                <a:latin typeface="+mn-lt"/>
                <a:cs typeface="Arial" charset="0"/>
              </a:rPr>
              <a:t>-PTC/PTC: 0,37</a:t>
            </a:r>
          </a:p>
          <a:p>
            <a:pPr>
              <a:spcBef>
                <a:spcPct val="50000"/>
              </a:spcBef>
            </a:pPr>
            <a:r>
              <a:rPr lang="en-GB" altLang="cs-CZ" sz="2000" b="1" dirty="0">
                <a:latin typeface="+mn-lt"/>
                <a:cs typeface="Arial" charset="0"/>
              </a:rPr>
              <a:t>PTC/PTC: 0,02 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1835150" y="3789040"/>
            <a:ext cx="2016125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851275" y="3789363"/>
            <a:ext cx="2449513" cy="28733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6300788" y="3789363"/>
            <a:ext cx="1366837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755650" y="4760228"/>
            <a:ext cx="3527425" cy="12926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GB" altLang="cs-CZ" sz="2000" dirty="0" err="1">
                <a:latin typeface="+mn-lt"/>
              </a:rPr>
              <a:t>Pacient</a:t>
            </a:r>
            <a:r>
              <a:rPr lang="en-GB" altLang="cs-CZ" sz="2000" dirty="0">
                <a:latin typeface="+mn-lt"/>
              </a:rPr>
              <a:t> 1-4: </a:t>
            </a:r>
            <a:r>
              <a:rPr lang="en-GB" altLang="cs-CZ" sz="2000" b="1" i="1" dirty="0">
                <a:latin typeface="+mn-lt"/>
              </a:rPr>
              <a:t>non</a:t>
            </a:r>
            <a:r>
              <a:rPr lang="en-GB" altLang="cs-CZ" sz="2000" b="1" dirty="0">
                <a:latin typeface="+mn-lt"/>
              </a:rPr>
              <a:t>-PTC/</a:t>
            </a:r>
            <a:r>
              <a:rPr lang="en-GB" altLang="cs-CZ" sz="2000" b="1" i="1" dirty="0">
                <a:latin typeface="+mn-lt"/>
              </a:rPr>
              <a:t>non</a:t>
            </a:r>
            <a:r>
              <a:rPr lang="en-GB" altLang="cs-CZ" sz="2000" b="1" dirty="0">
                <a:latin typeface="+mn-lt"/>
              </a:rPr>
              <a:t>-PTC</a:t>
            </a:r>
            <a:endParaRPr lang="en-GB" altLang="cs-CZ" sz="2000" dirty="0">
              <a:latin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en-GB" altLang="cs-CZ" sz="2000" dirty="0" err="1" smtClean="0">
                <a:latin typeface="+mn-lt"/>
              </a:rPr>
              <a:t>Pacient</a:t>
            </a:r>
            <a:r>
              <a:rPr lang="en-GB" altLang="cs-CZ" sz="2000" dirty="0" smtClean="0">
                <a:latin typeface="+mn-lt"/>
              </a:rPr>
              <a:t> </a:t>
            </a:r>
            <a:r>
              <a:rPr lang="en-GB" altLang="cs-CZ" sz="2000" dirty="0">
                <a:latin typeface="+mn-lt"/>
              </a:rPr>
              <a:t>5-9: </a:t>
            </a:r>
            <a:r>
              <a:rPr lang="en-GB" altLang="cs-CZ" sz="2000" b="1" i="1" dirty="0">
                <a:latin typeface="+mn-lt"/>
              </a:rPr>
              <a:t>non</a:t>
            </a:r>
            <a:r>
              <a:rPr lang="en-GB" altLang="cs-CZ" sz="2000" b="1" dirty="0">
                <a:latin typeface="+mn-lt"/>
              </a:rPr>
              <a:t>-PTC/PTC</a:t>
            </a:r>
            <a:endParaRPr lang="en-GB" altLang="cs-CZ" sz="2000" dirty="0">
              <a:latin typeface="+mn-lt"/>
            </a:endParaRPr>
          </a:p>
          <a:p>
            <a:pPr eaLnBrk="1" hangingPunct="1">
              <a:lnSpc>
                <a:spcPct val="130000"/>
              </a:lnSpc>
            </a:pPr>
            <a:r>
              <a:rPr lang="en-GB" altLang="cs-CZ" sz="2000" dirty="0" err="1">
                <a:latin typeface="+mn-lt"/>
              </a:rPr>
              <a:t>Pacient</a:t>
            </a:r>
            <a:r>
              <a:rPr lang="en-GB" altLang="cs-CZ" sz="2000" dirty="0">
                <a:latin typeface="+mn-lt"/>
              </a:rPr>
              <a:t> 10-12: </a:t>
            </a:r>
            <a:r>
              <a:rPr lang="en-GB" altLang="cs-CZ" sz="2000" b="1" dirty="0">
                <a:latin typeface="+mn-lt"/>
              </a:rPr>
              <a:t>PTC/PTC</a:t>
            </a:r>
            <a:endParaRPr lang="cs-CZ" altLang="cs-CZ" sz="2000" b="1" dirty="0">
              <a:latin typeface="+mn-lt"/>
            </a:endParaRPr>
          </a:p>
        </p:txBody>
      </p:sp>
      <p:sp>
        <p:nvSpPr>
          <p:cNvPr id="26634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bg1"/>
                </a:solidFill>
                <a:latin typeface="+mn-lt"/>
                <a:cs typeface="Arial" charset="0"/>
              </a:rPr>
              <a:t>Nonsense mediated mRNA decay </a:t>
            </a:r>
          </a:p>
        </p:txBody>
      </p:sp>
    </p:spTree>
    <p:extLst>
      <p:ext uri="{BB962C8B-B14F-4D97-AF65-F5344CB8AC3E}">
        <p14:creationId xmlns:p14="http://schemas.microsoft.com/office/powerpoint/2010/main" val="8066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67" grpId="1" animBg="1"/>
      <p:bldP spid="15368" grpId="0" animBg="1"/>
      <p:bldP spid="15368" grpId="1" animBg="1"/>
      <p:bldP spid="15369" grpId="0" animBg="1"/>
      <p:bldP spid="1536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nfig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" y="599809"/>
            <a:ext cx="4029893" cy="419734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4139951" y="476672"/>
            <a:ext cx="4914143" cy="60939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cs-CZ" sz="2000" dirty="0" err="1" smtClean="0">
                <a:latin typeface="+mn-lt"/>
              </a:rPr>
              <a:t>The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process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of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eukaryotic</a:t>
            </a:r>
            <a:r>
              <a:rPr lang="cs-CZ" sz="2000" dirty="0">
                <a:latin typeface="+mn-lt"/>
              </a:rPr>
              <a:t> gene </a:t>
            </a:r>
            <a:r>
              <a:rPr lang="cs-CZ" sz="2000" dirty="0" err="1">
                <a:latin typeface="+mn-lt"/>
              </a:rPr>
              <a:t>expression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involves</a:t>
            </a:r>
            <a:r>
              <a:rPr lang="cs-CZ" sz="2000" dirty="0">
                <a:latin typeface="+mn-lt"/>
              </a:rPr>
              <a:t> a </a:t>
            </a:r>
            <a:r>
              <a:rPr lang="cs-CZ" sz="2000" dirty="0" err="1">
                <a:latin typeface="+mn-lt"/>
              </a:rPr>
              <a:t>number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of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interlinked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steps</a:t>
            </a:r>
            <a:r>
              <a:rPr lang="cs-CZ" sz="2000" dirty="0">
                <a:latin typeface="+mn-lt"/>
              </a:rPr>
              <a:t> - </a:t>
            </a:r>
            <a:r>
              <a:rPr lang="cs-CZ" sz="2000" dirty="0" err="1">
                <a:latin typeface="+mn-lt"/>
              </a:rPr>
              <a:t>transcription</a:t>
            </a:r>
            <a:r>
              <a:rPr lang="cs-CZ" sz="2000" dirty="0">
                <a:latin typeface="+mn-lt"/>
              </a:rPr>
              <a:t>, </a:t>
            </a:r>
            <a:r>
              <a:rPr lang="cs-CZ" sz="2000" dirty="0" err="1">
                <a:latin typeface="+mn-lt"/>
              </a:rPr>
              <a:t>splicing</a:t>
            </a:r>
            <a:r>
              <a:rPr lang="cs-CZ" sz="2000" dirty="0">
                <a:latin typeface="+mn-lt"/>
              </a:rPr>
              <a:t>, </a:t>
            </a:r>
            <a:r>
              <a:rPr lang="cs-CZ" sz="2000" dirty="0" err="1" smtClean="0">
                <a:latin typeface="+mn-lt"/>
              </a:rPr>
              <a:t>polyadenylation</a:t>
            </a:r>
            <a:r>
              <a:rPr lang="cs-CZ" sz="2000" dirty="0" smtClean="0">
                <a:latin typeface="+mn-lt"/>
              </a:rPr>
              <a:t>, </a:t>
            </a:r>
            <a:r>
              <a:rPr lang="cs-CZ" sz="2000" dirty="0" err="1" smtClean="0">
                <a:latin typeface="+mn-lt"/>
              </a:rPr>
              <a:t>capping</a:t>
            </a:r>
            <a:r>
              <a:rPr lang="cs-CZ" sz="2000" dirty="0">
                <a:latin typeface="+mn-lt"/>
              </a:rPr>
              <a:t>, </a:t>
            </a:r>
            <a:r>
              <a:rPr lang="cs-CZ" sz="2000" dirty="0" err="1">
                <a:latin typeface="+mn-lt"/>
              </a:rPr>
              <a:t>translation</a:t>
            </a:r>
            <a:r>
              <a:rPr lang="cs-CZ" sz="2000" dirty="0">
                <a:latin typeface="+mn-lt"/>
              </a:rPr>
              <a:t>, and </a:t>
            </a:r>
            <a:r>
              <a:rPr lang="cs-CZ" sz="2000" dirty="0" err="1">
                <a:latin typeface="+mn-lt"/>
              </a:rPr>
              <a:t>mRNA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degradation</a:t>
            </a:r>
            <a:r>
              <a:rPr lang="cs-CZ" sz="2000" dirty="0">
                <a:latin typeface="+mn-lt"/>
              </a:rPr>
              <a:t>. </a:t>
            </a:r>
            <a:endParaRPr lang="cs-CZ" sz="20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dirty="0" smtClean="0">
                <a:latin typeface="+mn-lt"/>
              </a:rPr>
              <a:t>Intron </a:t>
            </a:r>
            <a:r>
              <a:rPr lang="cs-CZ" sz="2000" dirty="0" smtClean="0">
                <a:latin typeface="+mn-lt"/>
              </a:rPr>
              <a:t>splicing of </a:t>
            </a:r>
            <a:r>
              <a:rPr lang="cs-CZ" sz="2000" i="1" dirty="0" err="1" smtClean="0">
                <a:latin typeface="+mn-lt"/>
              </a:rPr>
              <a:t>pre</a:t>
            </a:r>
            <a:r>
              <a:rPr lang="cs-CZ" sz="2000" dirty="0" err="1" smtClean="0">
                <a:latin typeface="+mn-lt"/>
              </a:rPr>
              <a:t>-mRNA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results</a:t>
            </a:r>
            <a:r>
              <a:rPr lang="cs-CZ" sz="2000" dirty="0" smtClean="0">
                <a:latin typeface="+mn-lt"/>
              </a:rPr>
              <a:t> in the deposition of </a:t>
            </a:r>
            <a:r>
              <a:rPr lang="cs-CZ" sz="2000" b="1" dirty="0" smtClean="0">
                <a:latin typeface="+mn-lt"/>
              </a:rPr>
              <a:t>the exon-junction complex </a:t>
            </a:r>
            <a:r>
              <a:rPr lang="cs-CZ" sz="2000" dirty="0" smtClean="0">
                <a:latin typeface="+mn-lt"/>
              </a:rPr>
              <a:t>(</a:t>
            </a:r>
            <a:r>
              <a:rPr lang="cs-CZ" sz="2000" dirty="0" smtClean="0">
                <a:latin typeface="+mn-lt"/>
              </a:rPr>
              <a:t>EJC) </a:t>
            </a:r>
            <a:r>
              <a:rPr lang="en-US" sz="2000" dirty="0" smtClean="0">
                <a:latin typeface="+mn-lt"/>
              </a:rPr>
              <a:t>onto </a:t>
            </a:r>
            <a:r>
              <a:rPr lang="en-US" sz="2000" dirty="0">
                <a:latin typeface="+mn-lt"/>
              </a:rPr>
              <a:t>mRNA 20–24 nucleotides upstream of exon–exon junctions during </a:t>
            </a:r>
            <a:r>
              <a:rPr lang="en-US" sz="2000" dirty="0" smtClean="0">
                <a:latin typeface="+mn-lt"/>
              </a:rPr>
              <a:t>splicing</a:t>
            </a:r>
            <a:r>
              <a:rPr lang="cs-CZ" sz="2000" dirty="0" smtClean="0">
                <a:latin typeface="+mn-lt"/>
              </a:rPr>
              <a:t>.</a:t>
            </a:r>
            <a:endParaRPr lang="cs-CZ" sz="20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dirty="0" smtClean="0">
                <a:latin typeface="+mn-lt"/>
              </a:rPr>
              <a:t>In </a:t>
            </a:r>
            <a:r>
              <a:rPr lang="cs-CZ" sz="2000" dirty="0" err="1" smtClean="0">
                <a:latin typeface="+mn-lt"/>
              </a:rPr>
              <a:t>cytoplasm</a:t>
            </a:r>
            <a:r>
              <a:rPr lang="cs-CZ" sz="2000" dirty="0" smtClean="0">
                <a:latin typeface="+mn-lt"/>
              </a:rPr>
              <a:t>, </a:t>
            </a:r>
            <a:r>
              <a:rPr lang="cs-CZ" sz="2000" dirty="0" err="1" smtClean="0">
                <a:latin typeface="+mn-lt"/>
              </a:rPr>
              <a:t>mRNA</a:t>
            </a:r>
            <a:r>
              <a:rPr lang="cs-CZ" sz="2000" dirty="0" smtClean="0">
                <a:latin typeface="+mn-lt"/>
              </a:rPr>
              <a:t> undergoes a pioneer round of translation which removes many of the proteins bound to the mRNA in </a:t>
            </a:r>
            <a:r>
              <a:rPr lang="cs-CZ" sz="2000" dirty="0" err="1" smtClean="0">
                <a:latin typeface="+mn-lt"/>
              </a:rPr>
              <a:t>the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nucleus</a:t>
            </a:r>
            <a:r>
              <a:rPr lang="cs-CZ" sz="2000" dirty="0" smtClean="0">
                <a:latin typeface="+mn-lt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smtClean="0">
                <a:latin typeface="+mn-lt"/>
              </a:rPr>
              <a:t>In </a:t>
            </a:r>
            <a:r>
              <a:rPr lang="en-US" sz="2000" dirty="0">
                <a:latin typeface="+mn-lt"/>
              </a:rPr>
              <a:t>the event that a ribosome terminates translation prematurely due to the presence of a PTC, EJCs downstream of the PTC will remain and recruit NMD effectors, forming functional NMD complexes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274633" y="4810546"/>
            <a:ext cx="3762226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200" dirty="0" err="1">
                <a:latin typeface="+mn-lt"/>
                <a:cs typeface="Arial" charset="0"/>
                <a:hlinkClick r:id="rId3"/>
              </a:rPr>
              <a:t>Wiley</a:t>
            </a:r>
            <a:r>
              <a:rPr lang="cs-CZ" altLang="cs-CZ" sz="1200" dirty="0">
                <a:latin typeface="+mn-lt"/>
                <a:cs typeface="Arial" charset="0"/>
                <a:hlinkClick r:id="rId3"/>
              </a:rPr>
              <a:t> </a:t>
            </a:r>
            <a:r>
              <a:rPr lang="cs-CZ" altLang="cs-CZ" sz="1200" dirty="0" err="1">
                <a:latin typeface="+mn-lt"/>
                <a:cs typeface="Arial" charset="0"/>
                <a:hlinkClick r:id="rId3"/>
              </a:rPr>
              <a:t>Interdisciplinary</a:t>
            </a:r>
            <a:r>
              <a:rPr lang="cs-CZ" altLang="cs-CZ" sz="1200" dirty="0">
                <a:latin typeface="+mn-lt"/>
                <a:cs typeface="Arial" charset="0"/>
                <a:hlinkClick r:id="rId3"/>
              </a:rPr>
              <a:t> </a:t>
            </a:r>
            <a:r>
              <a:rPr lang="cs-CZ" altLang="cs-CZ" sz="1200" dirty="0" err="1">
                <a:latin typeface="+mn-lt"/>
                <a:cs typeface="Arial" charset="0"/>
                <a:hlinkClick r:id="rId3"/>
              </a:rPr>
              <a:t>Reviews</a:t>
            </a:r>
            <a:r>
              <a:rPr lang="cs-CZ" altLang="cs-CZ" sz="1200" dirty="0">
                <a:latin typeface="+mn-lt"/>
                <a:cs typeface="Arial" charset="0"/>
                <a:hlinkClick r:id="rId3"/>
              </a:rPr>
              <a:t> – RNA</a:t>
            </a:r>
            <a:r>
              <a:rPr lang="cs-CZ" altLang="cs-CZ" sz="1200" dirty="0" smtClean="0">
                <a:latin typeface="+mn-lt"/>
                <a:cs typeface="Arial" charset="0"/>
              </a:rPr>
              <a:t>, Vol</a:t>
            </a:r>
            <a:r>
              <a:rPr lang="cs-CZ" altLang="cs-CZ" sz="1200" dirty="0">
                <a:latin typeface="+mn-lt"/>
                <a:cs typeface="Arial" charset="0"/>
              </a:rPr>
              <a:t>. 1, </a:t>
            </a:r>
            <a:r>
              <a:rPr lang="cs-CZ" altLang="cs-CZ" sz="1200" dirty="0" err="1">
                <a:latin typeface="+mn-lt"/>
                <a:cs typeface="Arial" charset="0"/>
              </a:rPr>
              <a:t>Is</a:t>
            </a:r>
            <a:r>
              <a:rPr lang="cs-CZ" altLang="cs-CZ" sz="1200" dirty="0">
                <a:latin typeface="+mn-lt"/>
                <a:cs typeface="Arial" charset="0"/>
              </a:rPr>
              <a:t>. 1, 2010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bg1"/>
                </a:solidFill>
                <a:latin typeface="+mn-lt"/>
                <a:cs typeface="Arial" charset="0"/>
              </a:rPr>
              <a:t>Nonsense </a:t>
            </a:r>
            <a:r>
              <a:rPr lang="cs-CZ" altLang="cs-CZ" dirty="0" err="1">
                <a:solidFill>
                  <a:schemeClr val="bg1"/>
                </a:solidFill>
                <a:latin typeface="+mn-lt"/>
                <a:cs typeface="Arial" charset="0"/>
              </a:rPr>
              <a:t>mediated</a:t>
            </a:r>
            <a:r>
              <a:rPr lang="cs-CZ" altLang="cs-CZ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cs-CZ" altLang="cs-CZ" dirty="0" err="1">
                <a:solidFill>
                  <a:schemeClr val="bg1"/>
                </a:solidFill>
                <a:latin typeface="+mn-lt"/>
                <a:cs typeface="Arial" charset="0"/>
              </a:rPr>
              <a:t>mRNA</a:t>
            </a:r>
            <a:r>
              <a:rPr lang="cs-CZ" altLang="cs-CZ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cs-CZ" altLang="cs-CZ" dirty="0" err="1">
                <a:solidFill>
                  <a:schemeClr val="bg1"/>
                </a:solidFill>
                <a:latin typeface="+mn-lt"/>
                <a:cs typeface="Arial" charset="0"/>
              </a:rPr>
              <a:t>decay</a:t>
            </a:r>
            <a:r>
              <a:rPr lang="cs-CZ" altLang="cs-CZ" dirty="0">
                <a:solidFill>
                  <a:schemeClr val="bg1"/>
                </a:solidFill>
                <a:latin typeface="+mn-lt"/>
                <a:cs typeface="Arial" charset="0"/>
              </a:rPr>
              <a:t> (NMD)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01" y="5276676"/>
            <a:ext cx="3575227" cy="1392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3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9144000" cy="67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323155" y="379685"/>
            <a:ext cx="856932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600" dirty="0">
                <a:latin typeface="+mn-lt"/>
              </a:rPr>
              <a:t>In mammals,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newly synthesized CPB80–CBP20-bound mRNA is targeted for NMD once mRNA has been generated by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pre-mRNA processing and exported from the nucleus to the cytoplasm. During pre-mRNA processing, splicing results in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the deposition of an EJC of proteins upstream of mRNA exon–exon junctions. EJC components include eIF4AIII, Y14, MAGOH, BTZ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and many other proteins. The UPF3</a:t>
            </a:r>
            <a:r>
              <a:rPr lang="cs-CZ" altLang="cs-CZ" sz="1600" dirty="0">
                <a:latin typeface="+mn-lt"/>
              </a:rPr>
              <a:t> (</a:t>
            </a:r>
            <a:r>
              <a:rPr lang="en-US" altLang="cs-CZ" sz="1600" dirty="0">
                <a:latin typeface="+mn-lt"/>
              </a:rPr>
              <a:t>UPF3a) or UPF3X (UPF3b)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join EJCs in the nucleus so as to be exported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with mRNA to the cytoplasm. In the cytoplasm, UPF3 or UPF3X recruits UPF2. The translation of CBP80–CBP20-bound mRNA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constitutes the pioneer round. Translation termination during the pioneer round at a PTC that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is situated 50–55 </a:t>
            </a:r>
            <a:r>
              <a:rPr lang="en-US" altLang="cs-CZ" sz="1600" dirty="0" err="1">
                <a:latin typeface="+mn-lt"/>
              </a:rPr>
              <a:t>nt</a:t>
            </a:r>
            <a:r>
              <a:rPr lang="en-US" altLang="cs-CZ" sz="1600" dirty="0">
                <a:latin typeface="+mn-lt"/>
              </a:rPr>
              <a:t> upstream of an exon–exon junction (i.e. 25–30 </a:t>
            </a:r>
            <a:r>
              <a:rPr lang="en-US" altLang="cs-CZ" sz="1600" dirty="0" err="1">
                <a:latin typeface="+mn-lt"/>
              </a:rPr>
              <a:t>nt</a:t>
            </a:r>
            <a:r>
              <a:rPr lang="en-US" altLang="cs-CZ" sz="1600" dirty="0">
                <a:latin typeface="+mn-lt"/>
              </a:rPr>
              <a:t> upstream of an EJC) involves the SURF complex,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which consists of the PI3K-related protein kinase that phosphorylates UPF1, SMG1, together with UPF1, eRF1 and eRF3. As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a consequence, NMD generally occurs. During the process, UPF1 together with SMG1 is thought to bind EJC-associated UPF2</a:t>
            </a:r>
          </a:p>
          <a:p>
            <a:pPr eaLnBrk="1" hangingPunct="1"/>
            <a:r>
              <a:rPr lang="en-US" altLang="cs-CZ" sz="1600" dirty="0">
                <a:latin typeface="+mn-lt"/>
              </a:rPr>
              <a:t>in a way that is promoted by CBP80. UPF1 binding to the EJC results in UPF1 </a:t>
            </a:r>
            <a:r>
              <a:rPr lang="cs-CZ" altLang="cs-CZ" sz="1600" dirty="0">
                <a:latin typeface="+mn-lt"/>
              </a:rPr>
              <a:t>p</a:t>
            </a:r>
            <a:r>
              <a:rPr lang="en-US" altLang="cs-CZ" sz="1600" dirty="0" err="1">
                <a:latin typeface="+mn-lt"/>
              </a:rPr>
              <a:t>hosphorylation</a:t>
            </a:r>
            <a:r>
              <a:rPr lang="en-US" altLang="cs-CZ" sz="1600" dirty="0">
                <a:latin typeface="+mn-lt"/>
              </a:rPr>
              <a:t>. Phospho-UPF1 triggers NMD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by promoting translational repression of the NMD target. Translational repression involves the binding of phospho-UPF1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to eIF3 within the 43S pre-initiation complex that is poised at the AUG translation initiation codon so as to prevent 60S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ribosomal subunit joining. Phospho-UPF1 also promotes NMD by recruiting mRNA </a:t>
            </a:r>
            <a:r>
              <a:rPr lang="en-US" altLang="cs-CZ" sz="1600" dirty="0" err="1">
                <a:latin typeface="+mn-lt"/>
              </a:rPr>
              <a:t>degradative</a:t>
            </a:r>
            <a:r>
              <a:rPr lang="en-US" altLang="cs-CZ" sz="1600" dirty="0">
                <a:latin typeface="+mn-lt"/>
              </a:rPr>
              <a:t> activities. Not shown are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SMG5, SMG6 and SMG7, which activate UPF1 </a:t>
            </a:r>
            <a:r>
              <a:rPr lang="en-US" altLang="cs-CZ" sz="1600" dirty="0" err="1">
                <a:latin typeface="+mn-lt"/>
              </a:rPr>
              <a:t>dephosphorylation</a:t>
            </a:r>
            <a:r>
              <a:rPr lang="en-US" altLang="cs-CZ" sz="1600" dirty="0">
                <a:latin typeface="+mn-lt"/>
              </a:rPr>
              <a:t> and thus recycling. SMG6 appears to additionally function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as an endonuclease. Very recently, roles for SMG8 and SMG9 as SMG1-interacting proteins have been defined. </a:t>
            </a:r>
            <a:r>
              <a:rPr lang="en-US" altLang="cs-CZ" sz="1600" dirty="0" err="1">
                <a:latin typeface="+mn-lt"/>
              </a:rPr>
              <a:t>Nucleolytic</a:t>
            </a:r>
            <a:r>
              <a:rPr lang="en-US" altLang="cs-CZ" sz="1600" dirty="0">
                <a:latin typeface="+mn-lt"/>
              </a:rPr>
              <a:t> activities are indicated by the red irregular hexagons. PABP, poly(A)-binding protein, where darker</a:t>
            </a:r>
            <a:r>
              <a:rPr lang="cs-CZ" altLang="cs-CZ" sz="1600" dirty="0">
                <a:latin typeface="+mn-lt"/>
              </a:rPr>
              <a:t> </a:t>
            </a:r>
            <a:r>
              <a:rPr lang="en-US" altLang="cs-CZ" sz="1600" dirty="0">
                <a:latin typeface="+mn-lt"/>
              </a:rPr>
              <a:t>shapes specify the largely nuclear PABPN1 and lighter shapes denote the largely cytoplasmic PABPC1; AUG, translation</a:t>
            </a:r>
            <a:r>
              <a:rPr lang="cs-CZ" altLang="cs-CZ" sz="1600" dirty="0">
                <a:latin typeface="+mn-lt"/>
              </a:rPr>
              <a:t> initiation codon; STOP, normal termination codon; 1, eRF1; 3, eRF3.</a:t>
            </a:r>
          </a:p>
          <a:p>
            <a:pPr eaLnBrk="1" hangingPunct="1"/>
            <a:endParaRPr lang="cs-CZ" altLang="cs-CZ" sz="1600" dirty="0">
              <a:latin typeface="+mn-lt"/>
            </a:endParaRPr>
          </a:p>
          <a:p>
            <a:pPr eaLnBrk="1" hangingPunct="1"/>
            <a:r>
              <a:rPr lang="cs-CZ" altLang="cs-CZ" sz="1600" i="1" dirty="0">
                <a:latin typeface="+mn-lt"/>
              </a:rPr>
              <a:t>Maquat LE, 2010</a:t>
            </a:r>
          </a:p>
        </p:txBody>
      </p:sp>
    </p:spTree>
    <p:extLst>
      <p:ext uri="{BB962C8B-B14F-4D97-AF65-F5344CB8AC3E}">
        <p14:creationId xmlns:p14="http://schemas.microsoft.com/office/powerpoint/2010/main" val="461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bg1"/>
                </a:solidFill>
                <a:latin typeface="+mn-lt"/>
                <a:cs typeface="Arial" charset="0"/>
              </a:rPr>
              <a:t>Nonsense mediated mRNA decay </a:t>
            </a:r>
          </a:p>
        </p:txBody>
      </p:sp>
      <p:sp>
        <p:nvSpPr>
          <p:cNvPr id="27651" name="Obdélník 2"/>
          <p:cNvSpPr>
            <a:spLocks noChangeArrowheads="1"/>
          </p:cNvSpPr>
          <p:nvPr/>
        </p:nvSpPr>
        <p:spPr bwMode="auto">
          <a:xfrm>
            <a:off x="107950" y="549275"/>
            <a:ext cx="8856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altLang="cs-CZ" sz="2400" b="1" dirty="0">
                <a:latin typeface="+mn-lt"/>
              </a:rPr>
              <a:t>NMD zhoršuje klinické projevy nemocí – </a:t>
            </a:r>
            <a:r>
              <a:rPr lang="cs-CZ" altLang="cs-CZ" sz="2400" dirty="0">
                <a:latin typeface="+mn-lt"/>
              </a:rPr>
              <a:t>Duchennova svalová dystrofie </a:t>
            </a:r>
          </a:p>
          <a:p>
            <a:pPr eaLnBrk="1" hangingPunct="1">
              <a:buFont typeface="Arial" charset="0"/>
              <a:buChar char="•"/>
            </a:pPr>
            <a:r>
              <a:rPr lang="cs-CZ" altLang="cs-CZ" sz="2400" b="1" dirty="0">
                <a:latin typeface="+mn-lt"/>
              </a:rPr>
              <a:t>NMD zmírňuje klinické projevy nemocí – </a:t>
            </a:r>
            <a:r>
              <a:rPr lang="cs-CZ" altLang="cs-CZ" sz="2400" dirty="0">
                <a:latin typeface="+mn-lt"/>
              </a:rPr>
              <a:t>Osteogenesis imperfecta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95536" y="2060848"/>
            <a:ext cx="5832648" cy="2012859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cs-CZ" altLang="cs-CZ" sz="2400" b="1" dirty="0">
                <a:solidFill>
                  <a:srgbClr val="990000"/>
                </a:solidFill>
                <a:latin typeface="+mn-lt"/>
              </a:rPr>
              <a:t>Osteogenesis imperfecta: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 smtClean="0">
                <a:latin typeface="+mn-lt"/>
              </a:rPr>
              <a:t>Mutace </a:t>
            </a:r>
            <a:r>
              <a:rPr lang="cs-CZ" altLang="cs-CZ" sz="2000" dirty="0">
                <a:latin typeface="+mn-lt"/>
              </a:rPr>
              <a:t>kolagenu typu I (geny </a:t>
            </a:r>
            <a:r>
              <a:rPr lang="cs-CZ" altLang="cs-CZ" sz="2000" i="1" dirty="0">
                <a:latin typeface="+mn-lt"/>
              </a:rPr>
              <a:t>COL1A</a:t>
            </a:r>
            <a:r>
              <a:rPr lang="en-US" altLang="cs-CZ" sz="2000" i="1" dirty="0">
                <a:latin typeface="+mn-lt"/>
              </a:rPr>
              <a:t>1 </a:t>
            </a:r>
            <a:r>
              <a:rPr lang="en-US" altLang="cs-CZ" sz="2000" dirty="0">
                <a:latin typeface="+mn-lt"/>
              </a:rPr>
              <a:t>a</a:t>
            </a:r>
            <a:r>
              <a:rPr lang="en-US" altLang="cs-CZ" sz="2000" i="1" dirty="0">
                <a:latin typeface="+mn-lt"/>
              </a:rPr>
              <a:t> COL1A2</a:t>
            </a:r>
            <a:r>
              <a:rPr lang="cs-CZ" altLang="cs-CZ" sz="2000" dirty="0" smtClean="0">
                <a:latin typeface="+mn-lt"/>
              </a:rPr>
              <a:t>); kolagen typu I </a:t>
            </a:r>
            <a:r>
              <a:rPr lang="cs-CZ" altLang="cs-CZ" sz="2000" dirty="0">
                <a:latin typeface="+mn-lt"/>
              </a:rPr>
              <a:t>- hlavní strukturní protein kostí, mutace mají za následek náchylnost k lomivosti kostí a  deformitám </a:t>
            </a:r>
            <a:r>
              <a:rPr lang="cs-CZ" altLang="cs-CZ" sz="2000" dirty="0" smtClean="0">
                <a:latin typeface="+mn-lt"/>
              </a:rPr>
              <a:t>skeletu.</a:t>
            </a:r>
            <a:endParaRPr lang="cs-CZ" altLang="cs-CZ" sz="2000" dirty="0">
              <a:latin typeface="+mn-lt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44824"/>
            <a:ext cx="1833562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3" descr="11_collagenos_d_osphoto2_40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37" y="4545607"/>
            <a:ext cx="235108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87" y="4581128"/>
            <a:ext cx="476091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5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51023" y="1882567"/>
            <a:ext cx="37449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000" b="1" i="1" u="sng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cs-CZ" sz="2000" b="1" u="sng" dirty="0">
                <a:solidFill>
                  <a:srgbClr val="C00000"/>
                </a:solidFill>
                <a:latin typeface="+mn-lt"/>
                <a:cs typeface="Arial" charset="0"/>
              </a:rPr>
              <a:t>Missense </a:t>
            </a:r>
            <a:r>
              <a:rPr lang="en-US" altLang="cs-CZ" sz="2000" b="1" u="sng" dirty="0" err="1">
                <a:solidFill>
                  <a:srgbClr val="C00000"/>
                </a:solidFill>
                <a:latin typeface="+mn-lt"/>
                <a:cs typeface="Arial" charset="0"/>
              </a:rPr>
              <a:t>muta</a:t>
            </a:r>
            <a:r>
              <a:rPr lang="cs-CZ" altLang="cs-CZ" sz="2000" b="1" u="sng" dirty="0">
                <a:solidFill>
                  <a:srgbClr val="C00000"/>
                </a:solidFill>
                <a:latin typeface="+mn-lt"/>
                <a:cs typeface="Arial" charset="0"/>
              </a:rPr>
              <a:t>ce</a:t>
            </a:r>
            <a:r>
              <a:rPr lang="en-US" altLang="cs-CZ" sz="2000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cs-CZ" altLang="cs-CZ" sz="2000" dirty="0">
                <a:latin typeface="+mn-lt"/>
                <a:cs typeface="Arial" charset="0"/>
              </a:rPr>
              <a:t>asociované s </a:t>
            </a:r>
            <a:r>
              <a:rPr lang="en-US" altLang="cs-CZ" sz="2000" dirty="0">
                <a:latin typeface="+mn-lt"/>
                <a:cs typeface="Arial" charset="0"/>
              </a:rPr>
              <a:t>gene</a:t>
            </a:r>
            <a:r>
              <a:rPr lang="cs-CZ" altLang="cs-CZ" sz="2000" dirty="0">
                <a:latin typeface="+mn-lt"/>
                <a:cs typeface="Arial" charset="0"/>
              </a:rPr>
              <a:t>m</a:t>
            </a:r>
            <a:r>
              <a:rPr lang="en-US" altLang="cs-CZ" sz="2000" dirty="0">
                <a:latin typeface="+mn-lt"/>
                <a:cs typeface="Arial" charset="0"/>
              </a:rPr>
              <a:t> </a:t>
            </a:r>
            <a:r>
              <a:rPr lang="en-US" altLang="cs-CZ" sz="2000" b="1" i="1" dirty="0">
                <a:latin typeface="+mn-lt"/>
                <a:cs typeface="Arial" charset="0"/>
              </a:rPr>
              <a:t>COL1A</a:t>
            </a:r>
            <a:r>
              <a:rPr lang="en-US" altLang="cs-CZ" sz="2000" dirty="0">
                <a:latin typeface="+mn-lt"/>
                <a:cs typeface="Arial" charset="0"/>
              </a:rPr>
              <a:t> </a:t>
            </a:r>
            <a:r>
              <a:rPr lang="cs-CZ" altLang="cs-CZ" sz="2000" dirty="0">
                <a:latin typeface="+mn-lt"/>
                <a:cs typeface="Arial" charset="0"/>
              </a:rPr>
              <a:t>jsou příklady </a:t>
            </a:r>
            <a:r>
              <a:rPr lang="en-US" altLang="cs-CZ" sz="2000" b="1" dirty="0">
                <a:latin typeface="+mn-lt"/>
                <a:cs typeface="Arial" charset="0"/>
              </a:rPr>
              <a:t>dominant</a:t>
            </a:r>
            <a:r>
              <a:rPr lang="cs-CZ" altLang="cs-CZ" sz="2000" b="1" dirty="0">
                <a:latin typeface="+mn-lt"/>
                <a:cs typeface="Arial" charset="0"/>
              </a:rPr>
              <a:t>ně</a:t>
            </a:r>
            <a:r>
              <a:rPr lang="en-US" altLang="cs-CZ" sz="2000" b="1" dirty="0">
                <a:latin typeface="+mn-lt"/>
                <a:cs typeface="Arial" charset="0"/>
              </a:rPr>
              <a:t>-</a:t>
            </a:r>
            <a:r>
              <a:rPr lang="en-US" altLang="cs-CZ" sz="2000" b="1" dirty="0" err="1">
                <a:latin typeface="+mn-lt"/>
                <a:cs typeface="Arial" charset="0"/>
              </a:rPr>
              <a:t>negativ</a:t>
            </a:r>
            <a:r>
              <a:rPr lang="cs-CZ" altLang="cs-CZ" sz="2000" b="1" dirty="0">
                <a:latin typeface="+mn-lt"/>
                <a:cs typeface="Arial" charset="0"/>
              </a:rPr>
              <a:t>ních</a:t>
            </a:r>
            <a:r>
              <a:rPr lang="en-US" altLang="cs-CZ" sz="2000" b="1" dirty="0">
                <a:latin typeface="+mn-lt"/>
                <a:cs typeface="Arial" charset="0"/>
              </a:rPr>
              <a:t> </a:t>
            </a:r>
            <a:r>
              <a:rPr lang="en-US" altLang="cs-CZ" sz="2000" b="1" dirty="0" err="1">
                <a:latin typeface="+mn-lt"/>
                <a:cs typeface="Arial" charset="0"/>
              </a:rPr>
              <a:t>alel</a:t>
            </a:r>
            <a:r>
              <a:rPr lang="en-US" altLang="cs-CZ" sz="2000" dirty="0">
                <a:latin typeface="+mn-lt"/>
                <a:cs typeface="Arial" charset="0"/>
              </a:rPr>
              <a:t> </a:t>
            </a:r>
            <a:r>
              <a:rPr lang="cs-CZ" altLang="cs-CZ" sz="2000" dirty="0">
                <a:latin typeface="+mn-lt"/>
                <a:cs typeface="Arial" charset="0"/>
              </a:rPr>
              <a:t>......... ruší konformaci kolagenových podjednotek a jsou spojeny s těžkými klinickými fenotypy </a:t>
            </a:r>
            <a:r>
              <a:rPr lang="en-US" altLang="cs-CZ" sz="2000" b="1" dirty="0" err="1">
                <a:solidFill>
                  <a:srgbClr val="C00000"/>
                </a:solidFill>
                <a:latin typeface="+mn-lt"/>
                <a:cs typeface="Arial" charset="0"/>
              </a:rPr>
              <a:t>osteogenesis</a:t>
            </a:r>
            <a:r>
              <a:rPr lang="en-US" altLang="cs-CZ" sz="2000" b="1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cs-CZ" sz="2000" b="1" dirty="0" err="1">
                <a:solidFill>
                  <a:srgbClr val="C00000"/>
                </a:solidFill>
                <a:latin typeface="+mn-lt"/>
                <a:cs typeface="Arial" charset="0"/>
              </a:rPr>
              <a:t>imperfecta</a:t>
            </a:r>
            <a:r>
              <a:rPr lang="en-US" altLang="cs-CZ" sz="2000" b="1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cs-CZ" sz="2000" b="1" dirty="0" err="1">
                <a:solidFill>
                  <a:srgbClr val="C00000"/>
                </a:solidFill>
                <a:latin typeface="+mn-lt"/>
                <a:cs typeface="Arial" charset="0"/>
              </a:rPr>
              <a:t>typ</a:t>
            </a:r>
            <a:r>
              <a:rPr lang="cs-CZ" altLang="cs-CZ" sz="2000" b="1" dirty="0">
                <a:solidFill>
                  <a:srgbClr val="C00000"/>
                </a:solidFill>
                <a:latin typeface="+mn-lt"/>
                <a:cs typeface="Arial" charset="0"/>
              </a:rPr>
              <a:t>u</a:t>
            </a:r>
            <a:r>
              <a:rPr lang="en-US" altLang="cs-CZ" sz="2000" b="1" dirty="0">
                <a:solidFill>
                  <a:srgbClr val="C00000"/>
                </a:solidFill>
                <a:latin typeface="+mn-lt"/>
                <a:cs typeface="Arial" charset="0"/>
              </a:rPr>
              <a:t> II–IV</a:t>
            </a:r>
            <a:r>
              <a:rPr lang="cs-CZ" altLang="cs-CZ" sz="2000" b="1" dirty="0">
                <a:solidFill>
                  <a:srgbClr val="C00000"/>
                </a:solidFill>
                <a:latin typeface="+mn-lt"/>
                <a:cs typeface="Arial" charset="0"/>
              </a:rPr>
              <a:t>.</a:t>
            </a:r>
            <a:endParaRPr lang="en-US" altLang="cs-CZ" sz="2000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5435600" y="5876925"/>
            <a:ext cx="2160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1200">
              <a:cs typeface="Arial" charset="0"/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215106" y="4509120"/>
            <a:ext cx="3673475" cy="219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cs-CZ" altLang="cs-CZ" sz="2000" b="1" u="sng" dirty="0">
                <a:solidFill>
                  <a:srgbClr val="C00000"/>
                </a:solidFill>
                <a:latin typeface="+mn-lt"/>
                <a:cs typeface="Arial" charset="0"/>
              </a:rPr>
              <a:t> PTC </a:t>
            </a:r>
            <a:r>
              <a:rPr lang="en-US" altLang="cs-CZ" sz="2000" b="1" u="sng" dirty="0" err="1">
                <a:solidFill>
                  <a:srgbClr val="C00000"/>
                </a:solidFill>
                <a:latin typeface="+mn-lt"/>
                <a:cs typeface="Arial" charset="0"/>
              </a:rPr>
              <a:t>muta</a:t>
            </a:r>
            <a:r>
              <a:rPr lang="cs-CZ" altLang="cs-CZ" sz="2000" b="1" u="sng" dirty="0">
                <a:solidFill>
                  <a:srgbClr val="C00000"/>
                </a:solidFill>
                <a:latin typeface="+mn-lt"/>
                <a:cs typeface="Arial" charset="0"/>
              </a:rPr>
              <a:t>ce</a:t>
            </a:r>
            <a:r>
              <a:rPr lang="en-US" altLang="cs-CZ" sz="2000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cs-CZ" altLang="cs-CZ" sz="2000" dirty="0">
                <a:latin typeface="+mn-lt"/>
                <a:cs typeface="Arial" charset="0"/>
              </a:rPr>
              <a:t>vyvolávající NMD (nevzniká mutantní protein účastnící se struktury)  a jsou spojeny s mírnějšími klinickými fenotypy </a:t>
            </a:r>
            <a:r>
              <a:rPr lang="en-US" altLang="cs-CZ" sz="2000" b="1" dirty="0" err="1">
                <a:solidFill>
                  <a:srgbClr val="C00000"/>
                </a:solidFill>
                <a:latin typeface="+mn-lt"/>
                <a:cs typeface="Arial" charset="0"/>
              </a:rPr>
              <a:t>osteogenesis</a:t>
            </a:r>
            <a:r>
              <a:rPr lang="en-US" altLang="cs-CZ" sz="2000" b="1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cs-CZ" sz="2000" b="1" dirty="0" err="1">
                <a:solidFill>
                  <a:srgbClr val="C00000"/>
                </a:solidFill>
                <a:latin typeface="+mn-lt"/>
                <a:cs typeface="Arial" charset="0"/>
              </a:rPr>
              <a:t>imperfecta</a:t>
            </a:r>
            <a:r>
              <a:rPr lang="en-US" altLang="cs-CZ" sz="2000" b="1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cs-CZ" sz="2000" b="1" dirty="0" err="1">
                <a:solidFill>
                  <a:srgbClr val="C00000"/>
                </a:solidFill>
                <a:latin typeface="+mn-lt"/>
                <a:cs typeface="Arial" charset="0"/>
              </a:rPr>
              <a:t>typ</a:t>
            </a:r>
            <a:r>
              <a:rPr lang="cs-CZ" altLang="cs-CZ" sz="2000" b="1" dirty="0">
                <a:solidFill>
                  <a:srgbClr val="C00000"/>
                </a:solidFill>
                <a:latin typeface="+mn-lt"/>
                <a:cs typeface="Arial" charset="0"/>
              </a:rPr>
              <a:t>u</a:t>
            </a:r>
            <a:r>
              <a:rPr lang="en-US" altLang="cs-CZ" sz="2000" b="1" dirty="0">
                <a:solidFill>
                  <a:srgbClr val="C00000"/>
                </a:solidFill>
                <a:latin typeface="+mn-lt"/>
                <a:cs typeface="Arial" charset="0"/>
              </a:rPr>
              <a:t> I</a:t>
            </a:r>
            <a:r>
              <a:rPr lang="cs-CZ" altLang="cs-CZ" sz="2000" b="1" dirty="0">
                <a:solidFill>
                  <a:srgbClr val="C00000"/>
                </a:solidFill>
                <a:latin typeface="+mn-lt"/>
                <a:cs typeface="Arial" charset="0"/>
              </a:rPr>
              <a:t>.</a:t>
            </a:r>
            <a:endParaRPr lang="cs-CZ" altLang="cs-CZ" sz="2000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28677" name="TextovéPole 7"/>
          <p:cNvSpPr txBox="1">
            <a:spLocks noChangeArrowheads="1"/>
          </p:cNvSpPr>
          <p:nvPr/>
        </p:nvSpPr>
        <p:spPr bwMode="auto">
          <a:xfrm>
            <a:off x="251024" y="449377"/>
            <a:ext cx="3744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cs-CZ" altLang="cs-CZ" sz="2000" dirty="0">
                <a:latin typeface="+mn-lt"/>
                <a:cs typeface="Arial" charset="0"/>
              </a:rPr>
              <a:t> Kolagen typu I – tvořen ze dvou řetězců prokolagenu </a:t>
            </a:r>
            <a:r>
              <a:rPr lang="el-GR" altLang="cs-CZ" sz="2000" dirty="0">
                <a:latin typeface="+mn-lt"/>
                <a:cs typeface="Arial" charset="0"/>
              </a:rPr>
              <a:t>α</a:t>
            </a:r>
            <a:r>
              <a:rPr lang="cs-CZ" altLang="cs-CZ" sz="2000" dirty="0">
                <a:latin typeface="+mn-lt"/>
                <a:cs typeface="Arial" charset="0"/>
              </a:rPr>
              <a:t>1 </a:t>
            </a:r>
            <a:r>
              <a:rPr lang="cs-CZ" altLang="cs-CZ" sz="2000" dirty="0" smtClean="0">
                <a:latin typeface="+mn-lt"/>
                <a:cs typeface="Arial" charset="0"/>
              </a:rPr>
              <a:t>(</a:t>
            </a:r>
            <a:r>
              <a:rPr lang="cs-CZ" altLang="cs-CZ" sz="2000" i="1" dirty="0" smtClean="0">
                <a:latin typeface="+mn-lt"/>
                <a:cs typeface="Arial" charset="0"/>
              </a:rPr>
              <a:t>COL1A1</a:t>
            </a:r>
            <a:r>
              <a:rPr lang="cs-CZ" altLang="cs-CZ" sz="2000" dirty="0">
                <a:latin typeface="+mn-lt"/>
                <a:cs typeface="Arial" charset="0"/>
              </a:rPr>
              <a:t>) a jednoho prokolagenu </a:t>
            </a:r>
            <a:r>
              <a:rPr lang="el-GR" altLang="cs-CZ" sz="2000" dirty="0">
                <a:latin typeface="+mn-lt"/>
                <a:cs typeface="Arial" charset="0"/>
              </a:rPr>
              <a:t>α</a:t>
            </a:r>
            <a:r>
              <a:rPr lang="cs-CZ" altLang="cs-CZ" sz="2000" dirty="0">
                <a:latin typeface="+mn-lt"/>
                <a:cs typeface="Arial" charset="0"/>
              </a:rPr>
              <a:t>2 (</a:t>
            </a:r>
            <a:r>
              <a:rPr lang="cs-CZ" altLang="cs-CZ" sz="2000" i="1" dirty="0">
                <a:latin typeface="+mn-lt"/>
                <a:cs typeface="Arial" charset="0"/>
              </a:rPr>
              <a:t>COL1A2</a:t>
            </a:r>
            <a:r>
              <a:rPr lang="cs-CZ" altLang="cs-CZ" sz="2000" dirty="0">
                <a:latin typeface="+mn-lt"/>
                <a:cs typeface="Arial" charset="0"/>
              </a:rPr>
              <a:t>).</a:t>
            </a:r>
          </a:p>
        </p:txBody>
      </p:sp>
      <p:pic>
        <p:nvPicPr>
          <p:cNvPr id="28678" name="Picture 6" descr="Collagen_stru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719856"/>
            <a:ext cx="497681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 err="1" smtClean="0">
                <a:solidFill>
                  <a:schemeClr val="bg1"/>
                </a:solidFill>
                <a:latin typeface="+mn-lt"/>
                <a:cs typeface="Arial" charset="0"/>
              </a:rPr>
              <a:t>Osteogenesis</a:t>
            </a:r>
            <a:r>
              <a:rPr lang="cs-CZ" altLang="cs-CZ" dirty="0" smtClean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cs-CZ" altLang="cs-CZ" dirty="0" err="1" smtClean="0">
                <a:solidFill>
                  <a:schemeClr val="bg1"/>
                </a:solidFill>
                <a:latin typeface="+mn-lt"/>
                <a:cs typeface="Arial" charset="0"/>
              </a:rPr>
              <a:t>imperfecta</a:t>
            </a:r>
            <a:endParaRPr lang="cs-CZ" altLang="cs-CZ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224338"/>
            <a:ext cx="4056062" cy="239236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  <p:sp>
        <p:nvSpPr>
          <p:cNvPr id="23555" name="AutoShape 5" descr="http://upload.wikimedia.org/wikipedia/commons/5/5b/PTC12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992188"/>
            <a:ext cx="24257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55575" y="425450"/>
            <a:ext cx="8809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000" b="1" dirty="0">
                <a:latin typeface="+mn-lt"/>
              </a:rPr>
              <a:t>Therapies based on translational read-through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142875" y="836712"/>
            <a:ext cx="66436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u="sng" dirty="0">
                <a:latin typeface="+mn-lt"/>
              </a:rPr>
              <a:t>PTC124</a:t>
            </a:r>
            <a:r>
              <a:rPr lang="cs-CZ" altLang="cs-CZ" sz="2000" dirty="0">
                <a:latin typeface="+mn-lt"/>
              </a:rPr>
              <a:t> - </a:t>
            </a:r>
            <a:r>
              <a:rPr lang="en-US" altLang="cs-CZ" sz="2000" dirty="0">
                <a:latin typeface="+mn-lt"/>
              </a:rPr>
              <a:t>a </a:t>
            </a:r>
            <a:r>
              <a:rPr lang="en-US" altLang="cs-CZ" sz="2000" dirty="0" smtClean="0">
                <a:latin typeface="+mn-lt"/>
              </a:rPr>
              <a:t>new </a:t>
            </a:r>
            <a:r>
              <a:rPr lang="en-US" altLang="cs-CZ" sz="2000" dirty="0">
                <a:latin typeface="+mn-lt"/>
              </a:rPr>
              <a:t>drug in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development for mutation-specific treatment of inherited diseases</a:t>
            </a:r>
            <a:r>
              <a:rPr lang="cs-CZ" altLang="cs-CZ" sz="2000" dirty="0">
                <a:latin typeface="+mn-lt"/>
              </a:rPr>
              <a:t> su</a:t>
            </a:r>
            <a:r>
              <a:rPr lang="en-US" altLang="cs-CZ" sz="2000" dirty="0" err="1">
                <a:latin typeface="+mn-lt"/>
              </a:rPr>
              <a:t>ch</a:t>
            </a:r>
            <a:r>
              <a:rPr lang="en-US" altLang="cs-CZ" sz="2000" dirty="0">
                <a:latin typeface="+mn-lt"/>
              </a:rPr>
              <a:t> as </a:t>
            </a:r>
            <a:r>
              <a:rPr lang="en-US" altLang="cs-CZ" sz="2000" dirty="0" smtClean="0">
                <a:latin typeface="+mn-lt"/>
              </a:rPr>
              <a:t>DMD</a:t>
            </a:r>
            <a:r>
              <a:rPr lang="cs-CZ" altLang="cs-CZ" sz="2000" dirty="0" smtClean="0">
                <a:latin typeface="+mn-lt"/>
              </a:rPr>
              <a:t>, CF, …</a:t>
            </a:r>
            <a:r>
              <a:rPr lang="en-US" altLang="cs-CZ" sz="2000" dirty="0" smtClean="0">
                <a:latin typeface="+mn-lt"/>
              </a:rPr>
              <a:t>. </a:t>
            </a:r>
            <a:endParaRPr lang="cs-CZ" altLang="cs-CZ" sz="2000" dirty="0">
              <a:latin typeface="+mn-lt"/>
            </a:endParaRPr>
          </a:p>
          <a:p>
            <a:pPr eaLnBrk="1" hangingPunct="1"/>
            <a:r>
              <a:rPr lang="cs-CZ" altLang="cs-CZ" sz="2000" dirty="0">
                <a:latin typeface="+mn-lt"/>
              </a:rPr>
              <a:t>PTC124 is</a:t>
            </a:r>
            <a:r>
              <a:rPr lang="en-US" altLang="cs-CZ" sz="2000" dirty="0">
                <a:latin typeface="+mn-lt"/>
              </a:rPr>
              <a:t> able </a:t>
            </a:r>
            <a:r>
              <a:rPr lang="en-US" altLang="cs-CZ" sz="2000" b="1" dirty="0">
                <a:latin typeface="+mn-lt"/>
              </a:rPr>
              <a:t>to bind the decoding </a:t>
            </a:r>
            <a:r>
              <a:rPr lang="en-US" altLang="cs-CZ" sz="2000" b="1" dirty="0" err="1">
                <a:latin typeface="+mn-lt"/>
              </a:rPr>
              <a:t>centre</a:t>
            </a:r>
            <a:r>
              <a:rPr lang="en-US" altLang="cs-CZ" sz="2000" b="1" dirty="0">
                <a:latin typeface="+mn-lt"/>
              </a:rPr>
              <a:t> of the ribosome and decrease the accuracy of codon–anticodon pairing</a:t>
            </a:r>
            <a:r>
              <a:rPr lang="en-US" altLang="cs-CZ" sz="2000" dirty="0">
                <a:latin typeface="+mn-lt"/>
              </a:rPr>
              <a:t>. The recognition of </a:t>
            </a:r>
            <a:r>
              <a:rPr lang="cs-CZ" altLang="cs-CZ" sz="2000" dirty="0">
                <a:latin typeface="+mn-lt"/>
              </a:rPr>
              <a:t>PTC</a:t>
            </a:r>
            <a:r>
              <a:rPr lang="en-US" altLang="cs-CZ" sz="2000" dirty="0">
                <a:latin typeface="+mn-lt"/>
              </a:rPr>
              <a:t> is suppressed and, instead of chain termination, an amino acid is incorporated into the polypeptide chain.</a:t>
            </a:r>
            <a:endParaRPr lang="cs-CZ" altLang="cs-CZ" sz="2000" dirty="0">
              <a:latin typeface="+mn-lt"/>
            </a:endParaRPr>
          </a:p>
          <a:p>
            <a:pPr eaLnBrk="1" hangingPunct="1"/>
            <a:r>
              <a:rPr lang="cs-CZ" altLang="cs-CZ" sz="2000" dirty="0">
                <a:latin typeface="+mn-lt"/>
              </a:rPr>
              <a:t>PTC124 </a:t>
            </a:r>
            <a:r>
              <a:rPr lang="en-US" altLang="cs-CZ" sz="2000" dirty="0">
                <a:latin typeface="+mn-lt"/>
              </a:rPr>
              <a:t>promote</a:t>
            </a:r>
            <a:r>
              <a:rPr lang="cs-CZ" altLang="cs-CZ" sz="2000" dirty="0">
                <a:latin typeface="+mn-lt"/>
              </a:rPr>
              <a:t>s</a:t>
            </a:r>
            <a:r>
              <a:rPr lang="en-US" altLang="cs-CZ" sz="2000" dirty="0">
                <a:latin typeface="+mn-lt"/>
              </a:rPr>
              <a:t> read-through of PTCs without</a:t>
            </a:r>
            <a:r>
              <a:rPr lang="cs-CZ" altLang="cs-CZ" sz="2000" dirty="0">
                <a:latin typeface="+mn-lt"/>
              </a:rPr>
              <a:t> </a:t>
            </a:r>
            <a:r>
              <a:rPr lang="en-US" altLang="cs-CZ" sz="2000" dirty="0">
                <a:latin typeface="+mn-lt"/>
              </a:rPr>
              <a:t>affecting normal stop codons. PTC124 is being investigated in clinical </a:t>
            </a:r>
            <a:r>
              <a:rPr lang="en-US" altLang="cs-CZ" sz="2000" dirty="0" smtClean="0">
                <a:latin typeface="+mn-lt"/>
              </a:rPr>
              <a:t>studies.</a:t>
            </a:r>
            <a:endParaRPr lang="cs-CZ" altLang="cs-CZ" sz="2000" dirty="0">
              <a:latin typeface="+mn-lt"/>
            </a:endParaRP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854450"/>
            <a:ext cx="41243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-24532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solidFill>
                  <a:schemeClr val="bg1"/>
                </a:solidFill>
                <a:latin typeface="+mn-lt"/>
                <a:cs typeface="Arial" charset="0"/>
              </a:rPr>
              <a:t>N</a:t>
            </a:r>
            <a:r>
              <a:rPr lang="cs-CZ" altLang="cs-CZ" dirty="0" smtClean="0">
                <a:solidFill>
                  <a:schemeClr val="bg1"/>
                </a:solidFill>
                <a:latin typeface="+mn-lt"/>
                <a:cs typeface="Arial" charset="0"/>
              </a:rPr>
              <a:t>onsense </a:t>
            </a:r>
            <a:r>
              <a:rPr lang="cs-CZ" altLang="cs-CZ" dirty="0">
                <a:solidFill>
                  <a:schemeClr val="bg1"/>
                </a:solidFill>
                <a:latin typeface="+mn-lt"/>
                <a:cs typeface="Arial" charset="0"/>
              </a:rPr>
              <a:t>mediated mRNA decay </a:t>
            </a:r>
          </a:p>
        </p:txBody>
      </p:sp>
    </p:spTree>
    <p:extLst>
      <p:ext uri="{BB962C8B-B14F-4D97-AF65-F5344CB8AC3E}">
        <p14:creationId xmlns:p14="http://schemas.microsoft.com/office/powerpoint/2010/main" val="23089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55204"/>
              </p:ext>
            </p:extLst>
          </p:nvPr>
        </p:nvGraphicFramePr>
        <p:xfrm>
          <a:off x="467544" y="3231008"/>
          <a:ext cx="8229600" cy="2934296"/>
        </p:xfrm>
        <a:graphic>
          <a:graphicData uri="http://schemas.openxmlformats.org/drawingml/2006/table">
            <a:tbl>
              <a:tblPr/>
              <a:tblGrid>
                <a:gridCol w="1931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9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5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47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1119"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3"/>
                        </a:rPr>
                        <a:t>1. Muscular dystrophies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4"/>
                        </a:rPr>
                        <a:t>5. Other myopathies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5"/>
                        </a:rPr>
                        <a:t>9. </a:t>
                      </a:r>
                      <a:r>
                        <a:rPr lang="cs-CZ" sz="1700" b="1" dirty="0" err="1">
                          <a:effectLst/>
                          <a:hlinkClick r:id="rId5"/>
                        </a:rPr>
                        <a:t>Metabolic</a:t>
                      </a:r>
                      <a:r>
                        <a:rPr lang="cs-CZ" sz="1700" b="1" dirty="0">
                          <a:effectLst/>
                          <a:hlinkClick r:id="rId5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hlinkClick r:id="rId5"/>
                        </a:rPr>
                        <a:t>myopathies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700" b="1">
                          <a:effectLst/>
                          <a:hlinkClick r:id="rId6"/>
                        </a:rPr>
                        <a:t>13. Hereditary ataxias</a:t>
                      </a:r>
                      <a:endParaRPr lang="cs-CZ" sz="1700" b="1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741"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7"/>
                        </a:rPr>
                        <a:t>2. Congenital muscular dystrophies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8"/>
                        </a:rPr>
                        <a:t>6. Myotonic syndromes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9"/>
                        </a:rPr>
                        <a:t>10. Hereditary cardiomyopathies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700" b="1">
                          <a:effectLst/>
                          <a:hlinkClick r:id="rId10"/>
                        </a:rPr>
                        <a:t>14. Hereditary motor and sensory neuropathies</a:t>
                      </a:r>
                      <a:endParaRPr lang="en-US" sz="1700" b="1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741">
                <a:tc>
                  <a:txBody>
                    <a:bodyPr/>
                    <a:lstStyle/>
                    <a:p>
                      <a:pPr fontAlgn="ctr"/>
                      <a:r>
                        <a:rPr lang="cs-CZ" sz="1700" b="1">
                          <a:effectLst/>
                          <a:hlinkClick r:id="rId11"/>
                        </a:rPr>
                        <a:t>3. Congenital myopathies</a:t>
                      </a:r>
                      <a:endParaRPr lang="cs-CZ" sz="1700" b="1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700" b="1" dirty="0">
                          <a:effectLst/>
                          <a:hlinkClick r:id="rId12"/>
                        </a:rPr>
                        <a:t>7. Ion channel muscle diseases</a:t>
                      </a:r>
                      <a:endParaRPr lang="en-US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13"/>
                        </a:rPr>
                        <a:t>11. </a:t>
                      </a:r>
                      <a:r>
                        <a:rPr lang="cs-CZ" sz="1700" b="1" dirty="0" err="1">
                          <a:effectLst/>
                          <a:hlinkClick r:id="rId13"/>
                        </a:rPr>
                        <a:t>Congenital</a:t>
                      </a:r>
                      <a:r>
                        <a:rPr lang="cs-CZ" sz="1700" b="1" dirty="0">
                          <a:effectLst/>
                          <a:hlinkClick r:id="rId13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hlinkClick r:id="rId13"/>
                        </a:rPr>
                        <a:t>myasthenic</a:t>
                      </a:r>
                      <a:r>
                        <a:rPr lang="cs-CZ" sz="1700" b="1" dirty="0">
                          <a:effectLst/>
                          <a:hlinkClick r:id="rId13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hlinkClick r:id="rId13"/>
                        </a:rPr>
                        <a:t>syndromes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700" b="1">
                          <a:effectLst/>
                          <a:hlinkClick r:id="rId14"/>
                        </a:rPr>
                        <a:t>15. Hereditary paraplegias</a:t>
                      </a:r>
                      <a:endParaRPr lang="cs-CZ" sz="1700" b="1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119"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15"/>
                        </a:rPr>
                        <a:t>4. Distal myopathies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16"/>
                        </a:rPr>
                        <a:t>8. Malignant hyperthermia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17"/>
                        </a:rPr>
                        <a:t>12. Motor neuron </a:t>
                      </a:r>
                      <a:r>
                        <a:rPr lang="cs-CZ" sz="1700" b="1" dirty="0" err="1">
                          <a:effectLst/>
                          <a:hlinkClick r:id="rId17"/>
                        </a:rPr>
                        <a:t>diseases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cs-CZ" sz="1700" b="1" dirty="0">
                          <a:effectLst/>
                          <a:hlinkClick r:id="rId18"/>
                        </a:rPr>
                        <a:t>16. Other neuromuscular disorders</a:t>
                      </a:r>
                      <a:endParaRPr lang="cs-CZ" sz="1700" b="1" dirty="0">
                        <a:effectLst/>
                      </a:endParaRPr>
                    </a:p>
                  </a:txBody>
                  <a:tcPr marL="85874" marR="85874" marT="42937" marB="4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0" y="-27384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dirty="0" smtClean="0">
                <a:solidFill>
                  <a:srgbClr val="FFFFFF"/>
                </a:solidFill>
                <a:latin typeface="+mn-lt"/>
              </a:rPr>
              <a:t> Neuromuskulární nemoci (NMD) </a:t>
            </a:r>
            <a:endParaRPr lang="cs-CZ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62068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NMD narušují funkci svalu a to buď přímo v důsledku patologie svalu nebo nepřímo v důsledku patologie nervů a neuromuskulárních spojení.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539949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780 typů NMD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skupin NMD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417 genů</a:t>
            </a:r>
            <a:endParaRPr lang="cs-CZ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42092" y="2051556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http://www.musclegenetable.fr</a:t>
            </a:r>
          </a:p>
        </p:txBody>
      </p:sp>
    </p:spTree>
    <p:extLst>
      <p:ext uri="{BB962C8B-B14F-4D97-AF65-F5344CB8AC3E}">
        <p14:creationId xmlns:p14="http://schemas.microsoft.com/office/powerpoint/2010/main" val="40485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3491" y="1548656"/>
            <a:ext cx="5832648" cy="4616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ts val="600"/>
              </a:spcAft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Sekvenace </a:t>
            </a: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genů spojených s následujícími skupinami NMD </a:t>
            </a:r>
            <a:endParaRPr lang="pl-PL" altLang="cs-CZ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Svalové dystrofie 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Kongenitální </a:t>
            </a:r>
            <a:r>
              <a:rPr lang="pl-PL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svalové </a:t>
            </a: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dystrofie 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Kongenitální myopatie 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Distální myopatie 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Další myopatie 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Myotonické syndromy 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Svalové </a:t>
            </a:r>
            <a:r>
              <a:rPr lang="pl-PL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nemoci spojené s iontovými </a:t>
            </a: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kanály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Maligní hypertermie 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Hereditární kardiomyopatie 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Kongenitální </a:t>
            </a:r>
            <a:r>
              <a:rPr lang="pl-PL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myastenické </a:t>
            </a: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syndromy 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Nemoci </a:t>
            </a:r>
            <a:r>
              <a:rPr lang="pl-PL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motorického </a:t>
            </a: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neuronu </a:t>
            </a:r>
          </a:p>
          <a:p>
            <a:pPr marL="285750" lvl="1" indent="-285750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Další </a:t>
            </a:r>
            <a:r>
              <a:rPr lang="pl-PL" altLang="cs-CZ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neuromuskulární </a:t>
            </a:r>
            <a:r>
              <a:rPr lang="pl-PL" alt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nemoci 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0" y="-27384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dirty="0" smtClean="0">
                <a:solidFill>
                  <a:srgbClr val="FFFFFF"/>
                </a:solidFill>
                <a:latin typeface="+mn-lt"/>
              </a:rPr>
              <a:t>NGS v diagnostice NMD</a:t>
            </a:r>
            <a:endParaRPr lang="cs-CZ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808312" cy="63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3490" y="469121"/>
            <a:ext cx="5832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NMD – klinická a genetická heterogenita </a:t>
            </a:r>
            <a:r>
              <a:rPr lang="cs-CZ" sz="2000" dirty="0" smtClean="0">
                <a:cs typeface="Arial"/>
              </a:rPr>
              <a:t>→</a:t>
            </a:r>
            <a:r>
              <a:rPr lang="cs-CZ" sz="2000" dirty="0" smtClean="0"/>
              <a:t> </a:t>
            </a:r>
            <a:r>
              <a:rPr lang="cs-CZ" sz="2000" dirty="0" smtClean="0"/>
              <a:t>většinou </a:t>
            </a:r>
            <a:r>
              <a:rPr lang="cs-CZ" sz="2000" dirty="0" smtClean="0"/>
              <a:t>obtížné </a:t>
            </a:r>
            <a:r>
              <a:rPr lang="cs-CZ" sz="2000" dirty="0" smtClean="0"/>
              <a:t>vytypovat určitý gen </a:t>
            </a:r>
            <a:r>
              <a:rPr lang="cs-CZ" sz="2000" dirty="0" smtClean="0"/>
              <a:t>pro analýzu </a:t>
            </a:r>
            <a:r>
              <a:rPr lang="cs-CZ" sz="2000" dirty="0" smtClean="0">
                <a:cs typeface="Arial"/>
              </a:rPr>
              <a:t>→ vyžití technik </a:t>
            </a:r>
            <a:r>
              <a:rPr lang="cs-CZ" sz="2000" dirty="0" err="1" smtClean="0">
                <a:cs typeface="Arial"/>
              </a:rPr>
              <a:t>sekvenování</a:t>
            </a:r>
            <a:r>
              <a:rPr lang="cs-CZ" sz="2000" dirty="0" smtClean="0">
                <a:cs typeface="Arial"/>
              </a:rPr>
              <a:t> nové generace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3491" y="6237312"/>
            <a:ext cx="2148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Celkem 250 genů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093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991"/>
            <a:ext cx="2801218" cy="6756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2154336"/>
            <a:ext cx="561662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Postup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Zadání cílových úseků, design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sond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Příprava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knihovny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fragmentace DNA pacienta, …..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Hybridizace DNA pacienta se sondami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 navázaným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biotinem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Vychytání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komplexu sonda-fragment DNA pacienta pomocí </a:t>
            </a: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magnetických kuliček </a:t>
            </a: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 navázaným </a:t>
            </a:r>
            <a:r>
              <a:rPr lang="cs-CZ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streptavidinem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Amplifikace „vychytané“ DNA pacienta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Sekvenace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51520" y="347172"/>
            <a:ext cx="5616624" cy="15696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„</a:t>
            </a:r>
            <a:r>
              <a:rPr lang="cs-CZ" sz="2400" b="1" dirty="0" err="1" smtClean="0">
                <a:solidFill>
                  <a:schemeClr val="bg1"/>
                </a:solidFill>
              </a:rPr>
              <a:t>Sequence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Capture</a:t>
            </a:r>
            <a:r>
              <a:rPr lang="cs-CZ" sz="2400" b="1" dirty="0" smtClean="0">
                <a:solidFill>
                  <a:schemeClr val="bg1"/>
                </a:solidFill>
              </a:rPr>
              <a:t>“ </a:t>
            </a:r>
            <a:r>
              <a:rPr lang="cs-CZ" sz="2400" b="1" dirty="0">
                <a:solidFill>
                  <a:schemeClr val="bg1"/>
                </a:solidFill>
              </a:rPr>
              <a:t>(</a:t>
            </a:r>
            <a:r>
              <a:rPr lang="cs-CZ" sz="2400" b="1" dirty="0" err="1">
                <a:solidFill>
                  <a:schemeClr val="bg1"/>
                </a:solidFill>
              </a:rPr>
              <a:t>SeqCap</a:t>
            </a:r>
            <a:r>
              <a:rPr lang="cs-CZ" sz="2400" b="1" dirty="0">
                <a:solidFill>
                  <a:schemeClr val="bg1"/>
                </a:solidFill>
              </a:rPr>
              <a:t> EZ </a:t>
            </a:r>
            <a:r>
              <a:rPr lang="cs-CZ" sz="2400" b="1" dirty="0" err="1">
                <a:solidFill>
                  <a:schemeClr val="bg1"/>
                </a:solidFill>
              </a:rPr>
              <a:t>Choice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Library</a:t>
            </a:r>
            <a:r>
              <a:rPr lang="cs-CZ" sz="2400" b="1" dirty="0">
                <a:solidFill>
                  <a:schemeClr val="bg1"/>
                </a:solidFill>
              </a:rPr>
              <a:t>, </a:t>
            </a:r>
            <a:r>
              <a:rPr lang="cs-CZ" sz="2400" b="1" dirty="0" err="1">
                <a:solidFill>
                  <a:schemeClr val="bg1"/>
                </a:solidFill>
              </a:rPr>
              <a:t>NimbleGen</a:t>
            </a:r>
            <a:r>
              <a:rPr lang="cs-CZ" sz="2400" b="1" dirty="0" smtClean="0">
                <a:solidFill>
                  <a:schemeClr val="bg1"/>
                </a:solidFill>
              </a:rPr>
              <a:t>) a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cílená </a:t>
            </a:r>
            <a:r>
              <a:rPr lang="cs-CZ" sz="2400" b="1" dirty="0" err="1">
                <a:solidFill>
                  <a:schemeClr val="bg1"/>
                </a:solidFill>
              </a:rPr>
              <a:t>sekvenace</a:t>
            </a:r>
            <a:r>
              <a:rPr lang="cs-CZ" sz="2400" b="1" dirty="0">
                <a:solidFill>
                  <a:schemeClr val="bg1"/>
                </a:solidFill>
              </a:rPr>
              <a:t> (</a:t>
            </a:r>
            <a:r>
              <a:rPr lang="cs-CZ" sz="2400" b="1" dirty="0" err="1">
                <a:solidFill>
                  <a:schemeClr val="bg1"/>
                </a:solidFill>
              </a:rPr>
              <a:t>MiSeq</a:t>
            </a:r>
            <a:r>
              <a:rPr lang="cs-CZ" sz="2400" b="1" dirty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NextSeq</a:t>
            </a:r>
            <a:r>
              <a:rPr lang="cs-CZ" sz="2400" b="1" dirty="0" smtClean="0">
                <a:solidFill>
                  <a:schemeClr val="bg1"/>
                </a:solidFill>
              </a:rPr>
              <a:t>, </a:t>
            </a:r>
            <a:r>
              <a:rPr lang="cs-CZ" sz="2400" b="1" dirty="0" err="1" smtClean="0">
                <a:solidFill>
                  <a:schemeClr val="bg1"/>
                </a:solidFill>
              </a:rPr>
              <a:t>Illumina</a:t>
            </a:r>
            <a:r>
              <a:rPr lang="cs-CZ" sz="2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5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dirty="0" smtClean="0">
                <a:solidFill>
                  <a:srgbClr val="FFFFFF"/>
                </a:solidFill>
                <a:latin typeface="+mn-lt"/>
              </a:rPr>
              <a:t>„</a:t>
            </a:r>
            <a:r>
              <a:rPr lang="cs-CZ" dirty="0" err="1" smtClean="0">
                <a:solidFill>
                  <a:srgbClr val="FFFFFF"/>
                </a:solidFill>
                <a:latin typeface="+mn-lt"/>
              </a:rPr>
              <a:t>Sequence</a:t>
            </a:r>
            <a:r>
              <a:rPr lang="cs-CZ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rgbClr val="FFFFFF"/>
                </a:solidFill>
                <a:latin typeface="+mn-lt"/>
              </a:rPr>
              <a:t>capture</a:t>
            </a:r>
            <a:r>
              <a:rPr lang="cs-CZ" dirty="0" smtClean="0">
                <a:solidFill>
                  <a:srgbClr val="FFFFFF"/>
                </a:solidFill>
                <a:latin typeface="+mn-lt"/>
              </a:rPr>
              <a:t>“ </a:t>
            </a:r>
            <a:r>
              <a:rPr lang="cs-CZ" dirty="0" smtClean="0">
                <a:solidFill>
                  <a:srgbClr val="FFFFFF"/>
                </a:solidFill>
                <a:latin typeface="+mn-lt"/>
              </a:rPr>
              <a:t>a cílená sekvenace, nevýhody</a:t>
            </a:r>
            <a:endParaRPr lang="cs-CZ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5959" y="4725144"/>
            <a:ext cx="492613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Identifikace nových sekvenčních variant s neznámou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kauzalitou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5959" y="918012"/>
            <a:ext cx="4927481" cy="3354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Nelze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detekovat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rozsáhlejší delece/duplikace a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velké přestavby v genech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Není vhodnou metodou pro nemoci spojené s 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expanzí/delecí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repetitivních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sekvencí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Sekvenujeme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cca 95% vybraných oblastí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465509"/>
              </p:ext>
            </p:extLst>
          </p:nvPr>
        </p:nvGraphicFramePr>
        <p:xfrm>
          <a:off x="5146716" y="960572"/>
          <a:ext cx="3817772" cy="3620556"/>
        </p:xfrm>
        <a:graphic>
          <a:graphicData uri="http://schemas.openxmlformats.org/drawingml/2006/table">
            <a:tbl>
              <a:tblPr/>
              <a:tblGrid>
                <a:gridCol w="675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3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4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4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6829">
                <a:tc>
                  <a:txBody>
                    <a:bodyPr/>
                    <a:lstStyle/>
                    <a:p>
                      <a:r>
                        <a:rPr lang="cs-CZ" sz="1100" b="1" dirty="0" err="1" smtClean="0"/>
                        <a:t>Location</a:t>
                      </a:r>
                      <a:endParaRPr lang="cs-CZ" sz="1100" b="1" dirty="0"/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 dirty="0" err="1" smtClean="0"/>
                        <a:t>Phenotype</a:t>
                      </a:r>
                      <a:endParaRPr lang="cs-CZ" sz="1100" b="1" dirty="0"/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 dirty="0" err="1"/>
                        <a:t>Phenotype</a:t>
                      </a:r>
                      <a:r>
                        <a:rPr lang="cs-CZ" sz="1100" b="1" dirty="0"/>
                        <a:t> </a:t>
                      </a:r>
                      <a:br>
                        <a:rPr lang="cs-CZ" sz="1100" b="1" dirty="0"/>
                      </a:br>
                      <a:r>
                        <a:rPr lang="cs-CZ" sz="1100" b="1" dirty="0"/>
                        <a:t>MIM </a:t>
                      </a:r>
                      <a:r>
                        <a:rPr lang="cs-CZ" sz="1100" b="1" dirty="0" err="1"/>
                        <a:t>number</a:t>
                      </a:r>
                      <a:endParaRPr lang="cs-CZ" sz="1100" b="1" dirty="0"/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 dirty="0"/>
                        <a:t>Inheritance</a:t>
                      </a:r>
                      <a:br>
                        <a:rPr lang="cs-CZ" sz="1100" b="1" dirty="0"/>
                      </a:br>
                      <a:endParaRPr lang="cs-CZ" sz="1100" b="1" dirty="0"/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832">
                <a:tc rowSpan="5">
                  <a:txBody>
                    <a:bodyPr/>
                    <a:lstStyle/>
                    <a:p>
                      <a:r>
                        <a:rPr lang="cs-CZ" sz="1100" dirty="0">
                          <a:hlinkClick r:id="rId2"/>
                        </a:rPr>
                        <a:t>19q13.2 </a:t>
                      </a:r>
                      <a:endParaRPr lang="cs-CZ" sz="1100" dirty="0"/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err="1"/>
                        <a:t>Central</a:t>
                      </a:r>
                      <a:r>
                        <a:rPr lang="cs-CZ" sz="1100" dirty="0"/>
                        <a:t> </a:t>
                      </a:r>
                      <a:r>
                        <a:rPr lang="cs-CZ" sz="1100" dirty="0" err="1"/>
                        <a:t>core</a:t>
                      </a:r>
                      <a:r>
                        <a:rPr lang="cs-CZ" sz="1100" dirty="0"/>
                        <a:t> </a:t>
                      </a:r>
                      <a:r>
                        <a:rPr lang="cs-CZ" sz="1100" dirty="0" err="1"/>
                        <a:t>disease</a:t>
                      </a:r>
                      <a:r>
                        <a:rPr lang="cs-CZ" sz="1100" dirty="0"/>
                        <a:t>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hlinkClick r:id="rId3"/>
                        </a:rPr>
                        <a:t>117000</a:t>
                      </a:r>
                      <a:r>
                        <a:rPr lang="cs-CZ" sz="1100" dirty="0"/>
                        <a:t>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AD, AR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King-</a:t>
                      </a:r>
                      <a:r>
                        <a:rPr lang="cs-CZ" sz="1100" dirty="0" err="1"/>
                        <a:t>Denborough</a:t>
                      </a:r>
                      <a:r>
                        <a:rPr lang="cs-CZ" sz="1100" dirty="0"/>
                        <a:t> syndrome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hlinkClick r:id="rId4"/>
                        </a:rPr>
                        <a:t>145600</a:t>
                      </a:r>
                      <a:r>
                        <a:rPr lang="cs-CZ" sz="1100" dirty="0"/>
                        <a:t>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AD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59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Minicore myopathy with external ophthalmoplegia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hlinkClick r:id="rId5"/>
                        </a:rPr>
                        <a:t>255320</a:t>
                      </a:r>
                      <a:r>
                        <a:rPr lang="cs-CZ" sz="1100" dirty="0"/>
                        <a:t>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AR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590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Neuromuscular disease, congenital, with uniform type 1 fiber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hlinkClick r:id="rId3"/>
                        </a:rPr>
                        <a:t>117000</a:t>
                      </a:r>
                      <a:r>
                        <a:rPr lang="cs-CZ" sz="1100" dirty="0"/>
                        <a:t>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AD, AR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11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{</a:t>
                      </a:r>
                      <a:r>
                        <a:rPr lang="cs-CZ" sz="1100" dirty="0" err="1"/>
                        <a:t>Malignant</a:t>
                      </a:r>
                      <a:r>
                        <a:rPr lang="cs-CZ" sz="1100" dirty="0"/>
                        <a:t> </a:t>
                      </a:r>
                      <a:r>
                        <a:rPr lang="cs-CZ" sz="1100" dirty="0" err="1"/>
                        <a:t>hyperthermia</a:t>
                      </a:r>
                      <a:r>
                        <a:rPr lang="cs-CZ" sz="1100" dirty="0"/>
                        <a:t> susceptibility 1}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hlinkClick r:id="rId4"/>
                        </a:rPr>
                        <a:t>145600</a:t>
                      </a:r>
                      <a:r>
                        <a:rPr lang="cs-CZ" sz="1100"/>
                        <a:t>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/>
                        <a:t>AD </a:t>
                      </a:r>
                    </a:p>
                  </a:txBody>
                  <a:tcPr marL="58025" marR="58025" marT="29013" marB="29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5508104" y="548680"/>
            <a:ext cx="31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RYANODINE RECEPTOR 1; RYR1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28" y="4725144"/>
            <a:ext cx="1895560" cy="19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579932" cy="192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3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dirty="0" smtClean="0">
                <a:solidFill>
                  <a:srgbClr val="FFFFFF"/>
                </a:solidFill>
                <a:latin typeface="+mn-lt"/>
              </a:rPr>
              <a:t>„</a:t>
            </a:r>
            <a:r>
              <a:rPr lang="cs-CZ" dirty="0" err="1" smtClean="0">
                <a:solidFill>
                  <a:srgbClr val="FFFFFF"/>
                </a:solidFill>
                <a:latin typeface="+mn-lt"/>
              </a:rPr>
              <a:t>Sequence</a:t>
            </a:r>
            <a:r>
              <a:rPr lang="cs-CZ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cs-CZ" dirty="0" err="1" smtClean="0">
                <a:solidFill>
                  <a:srgbClr val="FFFFFF"/>
                </a:solidFill>
                <a:latin typeface="+mn-lt"/>
              </a:rPr>
              <a:t>capture</a:t>
            </a:r>
            <a:r>
              <a:rPr lang="cs-CZ" dirty="0" smtClean="0">
                <a:solidFill>
                  <a:srgbClr val="FFFFFF"/>
                </a:solidFill>
                <a:latin typeface="+mn-lt"/>
              </a:rPr>
              <a:t>“ </a:t>
            </a:r>
            <a:r>
              <a:rPr lang="cs-CZ" dirty="0" smtClean="0">
                <a:solidFill>
                  <a:srgbClr val="FFFFFF"/>
                </a:solidFill>
                <a:latin typeface="+mn-lt"/>
              </a:rPr>
              <a:t>a cílená sekvenace, kazuistika </a:t>
            </a:r>
            <a:endParaRPr lang="cs-CZ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3210324"/>
            <a:ext cx="4320480" cy="181588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33CC"/>
                </a:solidFill>
              </a:rPr>
              <a:t>Otec (NMD):</a:t>
            </a:r>
          </a:p>
          <a:p>
            <a:r>
              <a:rPr lang="cs-CZ" sz="2800" b="1" i="1" dirty="0" smtClean="0">
                <a:solidFill>
                  <a:srgbClr val="C00000"/>
                </a:solidFill>
              </a:rPr>
              <a:t>LAMA2</a:t>
            </a:r>
            <a:r>
              <a:rPr lang="cs-CZ" sz="2800" b="1" dirty="0" smtClean="0">
                <a:solidFill>
                  <a:srgbClr val="C00000"/>
                </a:solidFill>
              </a:rPr>
              <a:t>: p.(Asp267Asn)</a:t>
            </a:r>
          </a:p>
          <a:p>
            <a:r>
              <a:rPr lang="cs-CZ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SeqCap</a:t>
            </a:r>
            <a:r>
              <a:rPr lang="cs-CZ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-TR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p.(Asp267Asn)</a:t>
            </a:r>
            <a:r>
              <a:rPr lang="cs-CZ" sz="2800" b="1" dirty="0" smtClean="0">
                <a:solidFill>
                  <a:srgbClr val="00B050"/>
                </a:solidFill>
              </a:rPr>
              <a:t>/c.9095dupA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228184" y="3301241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Matka (</a:t>
            </a:r>
            <a:r>
              <a:rPr lang="cs-CZ" sz="2800" b="1" dirty="0"/>
              <a:t>z</a:t>
            </a:r>
            <a:r>
              <a:rPr lang="cs-CZ" sz="2800" b="1" dirty="0" smtClean="0"/>
              <a:t>dravá):</a:t>
            </a:r>
          </a:p>
          <a:p>
            <a:r>
              <a:rPr lang="cs-CZ" sz="2800" b="1" i="1" dirty="0" smtClean="0">
                <a:solidFill>
                  <a:srgbClr val="C00000"/>
                </a:solidFill>
              </a:rPr>
              <a:t>LAMA2</a:t>
            </a:r>
            <a:r>
              <a:rPr lang="cs-CZ" sz="2800" b="1" dirty="0">
                <a:solidFill>
                  <a:srgbClr val="C00000"/>
                </a:solidFill>
              </a:rPr>
              <a:t>: 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p.(Glu1231*)</a:t>
            </a:r>
          </a:p>
        </p:txBody>
      </p:sp>
      <p:sp>
        <p:nvSpPr>
          <p:cNvPr id="5" name="Ovál 4"/>
          <p:cNvSpPr/>
          <p:nvPr/>
        </p:nvSpPr>
        <p:spPr>
          <a:xfrm>
            <a:off x="6049568" y="2953107"/>
            <a:ext cx="2824658" cy="2304256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971600" y="764704"/>
            <a:ext cx="7056784" cy="181588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33CC"/>
                </a:solidFill>
              </a:rPr>
              <a:t>Syn (NMD)</a:t>
            </a:r>
          </a:p>
          <a:p>
            <a:pPr algn="ctr"/>
            <a:r>
              <a:rPr lang="cs-CZ" sz="2800" dirty="0" err="1" smtClean="0"/>
              <a:t>SeqCap</a:t>
            </a:r>
            <a:r>
              <a:rPr lang="cs-CZ" sz="2800" dirty="0" smtClean="0"/>
              <a:t>-TR</a:t>
            </a:r>
            <a:endParaRPr lang="cs-CZ" sz="2800" dirty="0" smtClean="0">
              <a:solidFill>
                <a:srgbClr val="C00000"/>
              </a:solidFill>
            </a:endParaRPr>
          </a:p>
          <a:p>
            <a:pPr algn="ctr"/>
            <a:r>
              <a:rPr lang="cs-CZ" sz="2800" b="1" i="1" dirty="0" smtClean="0">
                <a:solidFill>
                  <a:srgbClr val="C00000"/>
                </a:solidFill>
              </a:rPr>
              <a:t>LAMA2 </a:t>
            </a:r>
            <a:r>
              <a:rPr lang="cs-CZ" sz="2800" b="1" dirty="0" smtClean="0"/>
              <a:t>(AR, kongenitální svalová dystrofie): </a:t>
            </a:r>
            <a:r>
              <a:rPr lang="cs-CZ" sz="2800" b="1" dirty="0" smtClean="0">
                <a:solidFill>
                  <a:srgbClr val="C00000"/>
                </a:solidFill>
              </a:rPr>
              <a:t>p.(Asp267Asn)/p</a:t>
            </a:r>
            <a:r>
              <a:rPr lang="cs-CZ" sz="2800" b="1" dirty="0">
                <a:solidFill>
                  <a:srgbClr val="C00000"/>
                </a:solidFill>
              </a:rPr>
              <a:t>.(</a:t>
            </a:r>
            <a:r>
              <a:rPr lang="cs-CZ" sz="2800" b="1" dirty="0" smtClean="0">
                <a:solidFill>
                  <a:srgbClr val="C00000"/>
                </a:solidFill>
              </a:rPr>
              <a:t>Glu1231*)</a:t>
            </a:r>
          </a:p>
        </p:txBody>
      </p:sp>
      <p:cxnSp>
        <p:nvCxnSpPr>
          <p:cNvPr id="17" name="Přímá spojnice 16"/>
          <p:cNvCxnSpPr>
            <a:stCxn id="3" idx="3"/>
            <a:endCxn id="5" idx="2"/>
          </p:cNvCxnSpPr>
          <p:nvPr/>
        </p:nvCxnSpPr>
        <p:spPr>
          <a:xfrm flipV="1">
            <a:off x="4860032" y="4105235"/>
            <a:ext cx="1189536" cy="1303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5436096" y="2580586"/>
            <a:ext cx="0" cy="14964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83568" y="5661248"/>
            <a:ext cx="755206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Autosomálně recesivní NMD u syna i otce</a:t>
            </a:r>
            <a:endParaRPr lang="cs-CZ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Cause_DM2_image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8" y="2239656"/>
            <a:ext cx="3130562" cy="11182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79166"/>
            <a:ext cx="3134816" cy="1178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cs-CZ" dirty="0" smtClean="0">
                <a:solidFill>
                  <a:srgbClr val="FFFFFF"/>
                </a:solidFill>
                <a:latin typeface="+mn-lt"/>
              </a:rPr>
              <a:t> Myotonická dystrofie </a:t>
            </a:r>
            <a:endParaRPr lang="cs-CZ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7504" y="476672"/>
            <a:ext cx="43924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MD1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Expanze CTG repetice v 3’UTR genu </a:t>
            </a:r>
            <a:r>
              <a:rPr lang="cs-CZ" alt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DMPK</a:t>
            </a: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alt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(19q13, </a:t>
            </a:r>
            <a:r>
              <a:rPr lang="cs-CZ" altLang="cs-CZ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dystrophia </a:t>
            </a:r>
            <a:r>
              <a:rPr lang="cs-CZ" altLang="cs-CZ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myotonica protein </a:t>
            </a:r>
            <a:r>
              <a:rPr lang="cs-CZ" altLang="cs-CZ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kinase</a:t>
            </a:r>
            <a:r>
              <a:rPr lang="cs-CZ" alt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 dědičnost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16016" y="476672"/>
            <a:ext cx="4176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MD2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Expanze CCTG repetice v 1. intronu genu </a:t>
            </a:r>
            <a:r>
              <a:rPr lang="cs-CZ" altLang="cs-CZ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ZNF9 </a:t>
            </a:r>
            <a:r>
              <a:rPr lang="cs-CZ" alt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(3q21, </a:t>
            </a:r>
            <a:r>
              <a:rPr lang="cs-CZ" altLang="cs-CZ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zinc finger 9 protein</a:t>
            </a:r>
            <a:r>
              <a:rPr lang="cs-CZ" altLang="cs-CZ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cs-CZ" alt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 dědičnost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8" y="4941168"/>
            <a:ext cx="223678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3769350"/>
            <a:ext cx="3516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DNA diagnostika, metody: </a:t>
            </a:r>
          </a:p>
          <a:p>
            <a:pPr marL="457200" indent="-457200">
              <a:buAutoNum type="arabicParenR"/>
            </a:pPr>
            <a:r>
              <a:rPr lang="cs-CZ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Repeat-primed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PCR</a:t>
            </a:r>
          </a:p>
          <a:p>
            <a:pPr marL="457200" indent="-457200">
              <a:buAutoNum type="arabicParenR"/>
            </a:pP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Souther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blot a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hybridizace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1972686" cy="313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58" y="3645024"/>
            <a:ext cx="2591064" cy="31400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2"/>
          <p:cNvSpPr>
            <a:spLocks noChangeArrowheads="1"/>
          </p:cNvSpPr>
          <p:nvPr/>
        </p:nvSpPr>
        <p:spPr bwMode="auto">
          <a:xfrm>
            <a:off x="2098626" y="6501643"/>
            <a:ext cx="2000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 dirty="0" err="1"/>
              <a:t>Warner</a:t>
            </a:r>
            <a:r>
              <a:rPr lang="cs-CZ" altLang="cs-CZ" sz="1200" dirty="0"/>
              <a:t> JP, J Med </a:t>
            </a:r>
            <a:r>
              <a:rPr lang="cs-CZ" altLang="cs-CZ" sz="1200" dirty="0" err="1"/>
              <a:t>Genet</a:t>
            </a:r>
            <a:r>
              <a:rPr lang="cs-CZ" altLang="cs-CZ" sz="1200" dirty="0"/>
              <a:t> 1996</a:t>
            </a:r>
          </a:p>
        </p:txBody>
      </p:sp>
    </p:spTree>
    <p:extLst>
      <p:ext uri="{BB962C8B-B14F-4D97-AF65-F5344CB8AC3E}">
        <p14:creationId xmlns:p14="http://schemas.microsoft.com/office/powerpoint/2010/main" val="3617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5329238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Obdélník 2"/>
          <p:cNvSpPr>
            <a:spLocks noChangeArrowheads="1"/>
          </p:cNvSpPr>
          <p:nvPr/>
        </p:nvSpPr>
        <p:spPr bwMode="auto">
          <a:xfrm>
            <a:off x="2843213" y="6524625"/>
            <a:ext cx="2238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200"/>
              <a:t>Warner JP, J Med Genet 1996</a:t>
            </a:r>
          </a:p>
        </p:txBody>
      </p:sp>
      <p:sp>
        <p:nvSpPr>
          <p:cNvPr id="22532" name="Obdélník 1"/>
          <p:cNvSpPr>
            <a:spLocks noChangeArrowheads="1"/>
          </p:cNvSpPr>
          <p:nvPr/>
        </p:nvSpPr>
        <p:spPr bwMode="auto">
          <a:xfrm>
            <a:off x="5364163" y="134044"/>
            <a:ext cx="3779837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/>
              <a:t>R</a:t>
            </a:r>
            <a:r>
              <a:rPr lang="en-US" altLang="cs-CZ" b="1" dirty="0" err="1"/>
              <a:t>epeat</a:t>
            </a:r>
            <a:r>
              <a:rPr lang="en-US" altLang="cs-CZ" b="1" dirty="0"/>
              <a:t> primed</a:t>
            </a:r>
            <a:r>
              <a:rPr lang="cs-CZ" altLang="cs-CZ" b="1" dirty="0"/>
              <a:t> </a:t>
            </a:r>
            <a:r>
              <a:rPr lang="en-US" altLang="cs-CZ" b="1" dirty="0" smtClean="0"/>
              <a:t>PCR</a:t>
            </a:r>
            <a:r>
              <a:rPr lang="cs-CZ" altLang="cs-CZ" b="1" dirty="0" smtClean="0"/>
              <a:t> (RP-PCR)</a:t>
            </a:r>
            <a:endParaRPr lang="cs-CZ" altLang="cs-CZ" b="1" dirty="0"/>
          </a:p>
          <a:p>
            <a:endParaRPr lang="cs-CZ" altLang="cs-CZ" dirty="0" smtClean="0"/>
          </a:p>
          <a:p>
            <a:r>
              <a:rPr lang="en-US" altLang="cs-CZ" dirty="0" smtClean="0"/>
              <a:t>Stippled </a:t>
            </a:r>
            <a:r>
              <a:rPr lang="en-US" altLang="cs-CZ" dirty="0"/>
              <a:t>box represents</a:t>
            </a:r>
          </a:p>
          <a:p>
            <a:r>
              <a:rPr lang="en-US" altLang="cs-CZ" dirty="0"/>
              <a:t>(CAG)n repeat. F shows 5' </a:t>
            </a:r>
            <a:r>
              <a:rPr lang="en-US" altLang="cs-CZ" dirty="0" err="1"/>
              <a:t>fluoresceinated</a:t>
            </a:r>
            <a:r>
              <a:rPr lang="en-US" altLang="cs-CZ" dirty="0"/>
              <a:t> primer. </a:t>
            </a:r>
            <a:endParaRPr lang="cs-CZ" altLang="cs-CZ" dirty="0"/>
          </a:p>
          <a:p>
            <a:r>
              <a:rPr lang="en-US" altLang="cs-CZ" dirty="0"/>
              <a:t>(A) For large alleles exceeding 100</a:t>
            </a:r>
            <a:r>
              <a:rPr lang="cs-CZ" altLang="cs-CZ" dirty="0"/>
              <a:t> </a:t>
            </a:r>
            <a:r>
              <a:rPr lang="en-US" altLang="cs-CZ" dirty="0"/>
              <a:t>CAG the PCR using flanking primers P</a:t>
            </a:r>
            <a:r>
              <a:rPr lang="cs-CZ" altLang="cs-CZ" dirty="0"/>
              <a:t>1</a:t>
            </a:r>
            <a:r>
              <a:rPr lang="en-US" altLang="cs-CZ" dirty="0"/>
              <a:t> and P2 fails to give a product. </a:t>
            </a:r>
            <a:endParaRPr lang="cs-CZ" altLang="cs-CZ" dirty="0"/>
          </a:p>
          <a:p>
            <a:r>
              <a:rPr lang="en-US" altLang="cs-CZ" dirty="0"/>
              <a:t>(B) </a:t>
            </a:r>
            <a:r>
              <a:rPr lang="cs-CZ" altLang="cs-CZ" dirty="0" smtClean="0"/>
              <a:t>RP-PCR: </a:t>
            </a:r>
            <a:r>
              <a:rPr lang="cs-CZ" altLang="cs-CZ" dirty="0" err="1" smtClean="0"/>
              <a:t>primers</a:t>
            </a:r>
            <a:r>
              <a:rPr lang="cs-CZ" altLang="cs-CZ" dirty="0" smtClean="0"/>
              <a:t> P1, P4, P3: i</a:t>
            </a:r>
            <a:r>
              <a:rPr lang="en-US" altLang="cs-CZ" dirty="0" smtClean="0"/>
              <a:t>n</a:t>
            </a:r>
            <a:r>
              <a:rPr lang="cs-CZ" altLang="cs-CZ" dirty="0" smtClean="0"/>
              <a:t> </a:t>
            </a:r>
            <a:r>
              <a:rPr lang="en-US" altLang="cs-CZ" dirty="0" smtClean="0"/>
              <a:t>early </a:t>
            </a:r>
            <a:r>
              <a:rPr lang="en-US" altLang="cs-CZ" dirty="0"/>
              <a:t>amplification cycles primer</a:t>
            </a:r>
            <a:r>
              <a:rPr lang="cs-CZ" altLang="cs-CZ" dirty="0"/>
              <a:t> P4 (</a:t>
            </a:r>
            <a:r>
              <a:rPr lang="en-US" altLang="cs-CZ" dirty="0"/>
              <a:t>the repeat specific 3' terminus</a:t>
            </a:r>
            <a:r>
              <a:rPr lang="cs-CZ" altLang="cs-CZ" dirty="0"/>
              <a:t>)</a:t>
            </a:r>
            <a:r>
              <a:rPr lang="en-US" altLang="cs-CZ" dirty="0"/>
              <a:t> </a:t>
            </a:r>
            <a:r>
              <a:rPr lang="cs-CZ" altLang="cs-CZ" dirty="0"/>
              <a:t>b</a:t>
            </a:r>
            <a:r>
              <a:rPr lang="en-US" altLang="cs-CZ" dirty="0" err="1"/>
              <a:t>inds</a:t>
            </a:r>
            <a:r>
              <a:rPr lang="en-US" altLang="cs-CZ" dirty="0"/>
              <a:t> at multiple</a:t>
            </a:r>
            <a:r>
              <a:rPr lang="cs-CZ" altLang="cs-CZ" dirty="0"/>
              <a:t> </a:t>
            </a:r>
            <a:r>
              <a:rPr lang="en-US" altLang="cs-CZ" dirty="0"/>
              <a:t>sites within CAG alleles giving rise to a mixture of products. Specificity is dictated</a:t>
            </a:r>
            <a:r>
              <a:rPr lang="cs-CZ" altLang="cs-CZ" dirty="0"/>
              <a:t> </a:t>
            </a:r>
            <a:r>
              <a:rPr lang="en-US" altLang="cs-CZ" dirty="0"/>
              <a:t>by </a:t>
            </a:r>
            <a:r>
              <a:rPr lang="cs-CZ" altLang="cs-CZ" dirty="0"/>
              <a:t>P1</a:t>
            </a:r>
            <a:r>
              <a:rPr lang="en-US" altLang="cs-CZ" dirty="0"/>
              <a:t>. </a:t>
            </a:r>
            <a:endParaRPr lang="cs-CZ" altLang="cs-CZ" dirty="0" smtClean="0"/>
          </a:p>
          <a:p>
            <a:r>
              <a:rPr lang="en-US" altLang="cs-CZ" dirty="0" smtClean="0"/>
              <a:t>(</a:t>
            </a:r>
            <a:r>
              <a:rPr lang="en-US" altLang="cs-CZ" dirty="0"/>
              <a:t>C) The primer P3 </a:t>
            </a:r>
            <a:r>
              <a:rPr lang="en-US" altLang="cs-CZ" dirty="0" smtClean="0"/>
              <a:t>amplifies</a:t>
            </a:r>
            <a:r>
              <a:rPr lang="cs-CZ" altLang="cs-CZ" dirty="0" smtClean="0"/>
              <a:t> </a:t>
            </a:r>
            <a:r>
              <a:rPr lang="en-US" altLang="cs-CZ" dirty="0" smtClean="0"/>
              <a:t>from </a:t>
            </a:r>
            <a:r>
              <a:rPr lang="en-US" altLang="cs-CZ" dirty="0"/>
              <a:t>the end of</a:t>
            </a:r>
            <a:r>
              <a:rPr lang="cs-CZ" altLang="cs-CZ" dirty="0"/>
              <a:t> </a:t>
            </a:r>
            <a:r>
              <a:rPr lang="en-US" altLang="cs-CZ" dirty="0"/>
              <a:t>products from previous amplification rounds. A long extension time is </a:t>
            </a:r>
            <a:r>
              <a:rPr lang="en-US" altLang="cs-CZ" dirty="0" smtClean="0"/>
              <a:t>used</a:t>
            </a:r>
            <a:r>
              <a:rPr lang="cs-CZ" altLang="cs-CZ" dirty="0" smtClean="0"/>
              <a:t> </a:t>
            </a:r>
            <a:r>
              <a:rPr lang="en-US" altLang="cs-CZ" dirty="0" smtClean="0"/>
              <a:t>to </a:t>
            </a:r>
            <a:r>
              <a:rPr lang="en-US" altLang="cs-CZ" dirty="0"/>
              <a:t>allow complete extension of the larger sized products within the PCR product mixture</a:t>
            </a:r>
            <a:r>
              <a:rPr lang="cs-CZ" altLang="cs-CZ" dirty="0" smtClean="0"/>
              <a:t>.</a:t>
            </a:r>
            <a:r>
              <a:rPr lang="en-US" altLang="cs-CZ" dirty="0"/>
              <a:t> </a:t>
            </a:r>
            <a:endParaRPr lang="cs-CZ" altLang="cs-CZ" dirty="0" smtClean="0"/>
          </a:p>
          <a:p>
            <a:r>
              <a:rPr lang="en-US" altLang="cs-CZ" dirty="0" smtClean="0"/>
              <a:t>A </a:t>
            </a:r>
            <a:r>
              <a:rPr lang="en-US" altLang="cs-CZ" dirty="0"/>
              <a:t>10:1 molar ratio of P3 to P4 ensures that</a:t>
            </a:r>
            <a:r>
              <a:rPr lang="cs-CZ" altLang="cs-CZ" dirty="0"/>
              <a:t> </a:t>
            </a:r>
            <a:r>
              <a:rPr lang="en-US" altLang="cs-CZ" dirty="0"/>
              <a:t>primer P4 is exhausted in the early amplification cycles. </a:t>
            </a:r>
          </a:p>
        </p:txBody>
      </p:sp>
    </p:spTree>
    <p:extLst>
      <p:ext uri="{BB962C8B-B14F-4D97-AF65-F5344CB8AC3E}">
        <p14:creationId xmlns:p14="http://schemas.microsoft.com/office/powerpoint/2010/main" val="31321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3984625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Obdélník 2"/>
          <p:cNvSpPr>
            <a:spLocks noChangeArrowheads="1"/>
          </p:cNvSpPr>
          <p:nvPr/>
        </p:nvSpPr>
        <p:spPr bwMode="auto">
          <a:xfrm>
            <a:off x="1997770" y="6584967"/>
            <a:ext cx="199816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sz="1200" dirty="0" err="1"/>
              <a:t>Warner</a:t>
            </a:r>
            <a:r>
              <a:rPr lang="cs-CZ" altLang="cs-CZ" sz="1200" dirty="0"/>
              <a:t> JP, J Med </a:t>
            </a:r>
            <a:r>
              <a:rPr lang="cs-CZ" altLang="cs-CZ" sz="1200" dirty="0" err="1"/>
              <a:t>Genet</a:t>
            </a:r>
            <a:r>
              <a:rPr lang="cs-CZ" altLang="cs-CZ" sz="1200" dirty="0"/>
              <a:t> 1996</a:t>
            </a:r>
          </a:p>
        </p:txBody>
      </p:sp>
      <p:sp>
        <p:nvSpPr>
          <p:cNvPr id="23556" name="Rectangle 1"/>
          <p:cNvSpPr>
            <a:spLocks noChangeArrowheads="1"/>
          </p:cNvSpPr>
          <p:nvPr/>
        </p:nvSpPr>
        <p:spPr bwMode="auto">
          <a:xfrm>
            <a:off x="4067944" y="-9386"/>
            <a:ext cx="50760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dirty="0" err="1"/>
              <a:t>Electrophoreogram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PCR (</a:t>
            </a:r>
            <a:r>
              <a:rPr lang="cs-CZ" altLang="cs-CZ" dirty="0" err="1"/>
              <a:t>primers</a:t>
            </a:r>
            <a:r>
              <a:rPr lang="cs-CZ" altLang="cs-CZ" dirty="0"/>
              <a:t> P1 + P2)</a:t>
            </a:r>
          </a:p>
          <a:p>
            <a:r>
              <a:rPr lang="en-US" altLang="cs-CZ" dirty="0"/>
              <a:t>The axis</a:t>
            </a:r>
            <a:r>
              <a:rPr lang="cs-CZ" altLang="cs-CZ" dirty="0"/>
              <a:t> </a:t>
            </a:r>
            <a:r>
              <a:rPr lang="en-US" altLang="cs-CZ" dirty="0"/>
              <a:t>shows migration time in minutes. CAG allele sizes shown with the arrows. </a:t>
            </a:r>
            <a:endParaRPr lang="cs-CZ" altLang="cs-CZ" dirty="0" smtClean="0"/>
          </a:p>
          <a:p>
            <a:r>
              <a:rPr lang="en-US" altLang="cs-CZ" dirty="0" smtClean="0"/>
              <a:t>(</a:t>
            </a:r>
            <a:r>
              <a:rPr lang="en-US" altLang="cs-CZ" dirty="0"/>
              <a:t>A) Trace</a:t>
            </a:r>
            <a:r>
              <a:rPr lang="cs-CZ" altLang="cs-CZ" dirty="0"/>
              <a:t> </a:t>
            </a:r>
            <a:r>
              <a:rPr lang="en-US" altLang="cs-CZ" dirty="0"/>
              <a:t>obtained from a heterozygous normal subject. </a:t>
            </a:r>
            <a:r>
              <a:rPr lang="en-US" altLang="cs-CZ" dirty="0" smtClean="0"/>
              <a:t>(</a:t>
            </a:r>
            <a:r>
              <a:rPr lang="en-US" altLang="cs-CZ" dirty="0"/>
              <a:t>B) Trace obtained from a heterozygous</a:t>
            </a:r>
          </a:p>
          <a:p>
            <a:r>
              <a:rPr lang="en-US" altLang="cs-CZ" dirty="0"/>
              <a:t>subject with a small expansion. </a:t>
            </a:r>
            <a:r>
              <a:rPr lang="en-US" altLang="cs-CZ" dirty="0" smtClean="0"/>
              <a:t>(</a:t>
            </a:r>
            <a:r>
              <a:rPr lang="en-US" altLang="cs-CZ" dirty="0"/>
              <a:t>C) Trace obtained from a patient with </a:t>
            </a:r>
            <a:r>
              <a:rPr lang="en-US" altLang="cs-CZ" dirty="0" err="1"/>
              <a:t>myotonic</a:t>
            </a:r>
            <a:r>
              <a:rPr lang="cs-CZ" altLang="cs-CZ" dirty="0"/>
              <a:t> </a:t>
            </a:r>
            <a:r>
              <a:rPr lang="en-US" altLang="cs-CZ" dirty="0"/>
              <a:t>dystrophy and an expanded allele size of &gt;4 kb as determined by Southern blot </a:t>
            </a:r>
            <a:r>
              <a:rPr lang="en-US" altLang="cs-CZ" dirty="0" smtClean="0"/>
              <a:t>analysis.</a:t>
            </a:r>
            <a:r>
              <a:rPr lang="cs-CZ" altLang="cs-CZ" dirty="0" smtClean="0"/>
              <a:t> </a:t>
            </a:r>
            <a:r>
              <a:rPr lang="en-US" altLang="cs-CZ" dirty="0" smtClean="0"/>
              <a:t>The </a:t>
            </a:r>
            <a:r>
              <a:rPr lang="en-US" altLang="cs-CZ" dirty="0"/>
              <a:t>larger allele fails to amplify.</a:t>
            </a:r>
            <a:endParaRPr lang="cs-CZ" alt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88" y="2799250"/>
            <a:ext cx="3312368" cy="401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1727</Words>
  <Application>Microsoft Office PowerPoint</Application>
  <PresentationFormat>Předvádění na obrazovce (4:3)</PresentationFormat>
  <Paragraphs>182</Paragraphs>
  <Slides>19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Office Theme</vt:lpstr>
      <vt:lpstr>list</vt:lpstr>
      <vt:lpstr>Nonsense mediated mRNA decay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Lenka Fajkusová</dc:title>
  <dc:creator>Jiri</dc:creator>
  <cp:lastModifiedBy>Fajkusova Lenka</cp:lastModifiedBy>
  <cp:revision>201</cp:revision>
  <dcterms:created xsi:type="dcterms:W3CDTF">2014-10-02T19:51:46Z</dcterms:created>
  <dcterms:modified xsi:type="dcterms:W3CDTF">2016-10-24T07:56:18Z</dcterms:modified>
</cp:coreProperties>
</file>