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210"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7FD745-4884-4B32-9F69-26FE0D8C8CB2}" type="datetimeFigureOut">
              <a:rPr lang="en-GB" smtClean="0"/>
              <a:t>29/11/2016</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05D0F-F098-4293-801A-A959141C9F0B}" type="slidenum">
              <a:rPr lang="en-GB" smtClean="0"/>
              <a:t>‹#›</a:t>
            </a:fld>
            <a:endParaRPr lang="en-GB"/>
          </a:p>
        </p:txBody>
      </p:sp>
    </p:spTree>
    <p:extLst>
      <p:ext uri="{BB962C8B-B14F-4D97-AF65-F5344CB8AC3E}">
        <p14:creationId xmlns:p14="http://schemas.microsoft.com/office/powerpoint/2010/main" val="313002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1740D76-E52B-4B64-93DB-BF66B86750E3}" type="slidenum">
              <a:rPr lang="cs-CZ" altLang="en-US"/>
              <a:pPr>
                <a:spcBef>
                  <a:spcPct val="0"/>
                </a:spcBef>
              </a:pPr>
              <a:t>1</a:t>
            </a:fld>
            <a:endParaRPr lang="cs-CZ"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smtClean="0"/>
              <a:t>Databáze mutací lidských genů (Human Gene Mutation Database - HGMD®) zahrnuje obsáhlý soubor germinálních mutací způsobujících nebo asociovaných s lidskými dědičnými onemocněními.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83F6975-440A-4523-8EB1-683598091F45}" type="slidenum">
              <a:rPr lang="cs-CZ" altLang="en-US"/>
              <a:pPr>
                <a:spcBef>
                  <a:spcPct val="0"/>
                </a:spcBef>
              </a:pPr>
              <a:t>2</a:t>
            </a:fld>
            <a:endParaRPr lang="cs-CZ"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s-CZ" altLang="en-US" smtClean="0"/>
              <a:t>Databáze mutací lidských genů (Human Gene Mutation Database - HGMD®) zahrnuje obsáhlý soubor germinálních mutací způsobujících nebo asociovaných s lidskými dědičnými onemocněními.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6ADCB6B-5586-42B4-9A4E-2EDA9E838890}" type="slidenum">
              <a:rPr lang="cs-CZ" altLang="en-US"/>
              <a:pPr>
                <a:spcBef>
                  <a:spcPct val="0"/>
                </a:spcBef>
              </a:pPr>
              <a:t>14</a:t>
            </a:fld>
            <a:endParaRPr lang="cs-CZ"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Zahr</a:t>
            </a:r>
            <a:r>
              <a:rPr lang="cs-CZ" altLang="en-US" smtClean="0"/>
              <a:t>n</a:t>
            </a:r>
            <a:r>
              <a:rPr lang="en-US" altLang="en-US" smtClean="0"/>
              <a:t>uje int</a:t>
            </a:r>
            <a:r>
              <a:rPr lang="cs-CZ" altLang="en-US" smtClean="0"/>
              <a:t>era</a:t>
            </a:r>
            <a:r>
              <a:rPr lang="en-US" altLang="en-US" smtClean="0"/>
              <a:t>kce mezi molekulou a rozpo</a:t>
            </a:r>
            <a:r>
              <a:rPr lang="cs-CZ" altLang="en-US" smtClean="0"/>
              <a:t>ustedlem – obvykle dva prispevky – polarni a nepolarni</a:t>
            </a:r>
          </a:p>
          <a:p>
            <a:pPr eaLnBrk="1" hangingPunct="1"/>
            <a:r>
              <a:rPr lang="cs-CZ" altLang="en-US" smtClean="0"/>
              <a:t>Interakce elektrostaticke, </a:t>
            </a:r>
            <a:r>
              <a:rPr lang="en-US" altLang="en-US" smtClean="0"/>
              <a:t>p</a:t>
            </a:r>
            <a:r>
              <a:rPr lang="cs-CZ" altLang="en-US" smtClean="0"/>
              <a:t>říspěvek daný vodikovými vazbami, entropicky term a term vyjadrujici clashes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C8B4D4E-1FFA-4916-BFA9-80177AEF6D2A}" type="slidenum">
              <a:rPr lang="cs-CZ" altLang="en-US"/>
              <a:pPr>
                <a:spcBef>
                  <a:spcPct val="0"/>
                </a:spcBef>
              </a:pPr>
              <a:t>17</a:t>
            </a:fld>
            <a:endParaRPr lang="cs-CZ"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cs-CZ" altLang="en-US" smtClean="0"/>
              <a:t>a</a:t>
            </a:r>
            <a:r>
              <a:rPr lang="en-US" altLang="en-US" smtClean="0"/>
              <a:t>) </a:t>
            </a:r>
            <a:r>
              <a:rPr lang="cs-CZ" altLang="en-US" smtClean="0"/>
              <a:t>This mutant</a:t>
            </a:r>
            <a:r>
              <a:rPr lang="en-US" altLang="en-US" smtClean="0"/>
              <a:t> </a:t>
            </a:r>
            <a:r>
              <a:rPr lang="cs-CZ" altLang="en-US" smtClean="0"/>
              <a:t>introduces a proline into an a-helix, resulting in the loss of a main-chain hydrogen bond, as well as loss of hydrophobic</a:t>
            </a:r>
          </a:p>
          <a:p>
            <a:pPr eaLnBrk="1" hangingPunct="1">
              <a:lnSpc>
                <a:spcPct val="90000"/>
              </a:lnSpc>
            </a:pPr>
            <a:r>
              <a:rPr lang="cs-CZ" altLang="en-US" smtClean="0"/>
              <a:t>interactions of the side-chain.</a:t>
            </a:r>
            <a:endParaRPr lang="en-US" altLang="en-US" smtClean="0"/>
          </a:p>
          <a:p>
            <a:pPr eaLnBrk="1" hangingPunct="1">
              <a:lnSpc>
                <a:spcPct val="90000"/>
              </a:lnSpc>
            </a:pPr>
            <a:r>
              <a:rPr lang="en-US" altLang="en-US" smtClean="0"/>
              <a:t>B) Loss of hydrophobic interactions. A large buried non-polar side-chain is replaced by a small polar one, reducing</a:t>
            </a:r>
          </a:p>
          <a:p>
            <a:pPr eaLnBrk="1" hangingPunct="1">
              <a:lnSpc>
                <a:spcPct val="90000"/>
              </a:lnSpc>
            </a:pPr>
            <a:r>
              <a:rPr lang="en-US" altLang="en-US" smtClean="0"/>
              <a:t>the burial of non-polar area on folding. A cavity is also created, and there is a small gain in polar–polar energy</a:t>
            </a:r>
          </a:p>
          <a:p>
            <a:pPr eaLnBrk="1" hangingPunct="1">
              <a:lnSpc>
                <a:spcPct val="90000"/>
              </a:lnSpc>
            </a:pPr>
            <a:r>
              <a:rPr lang="en-US" altLang="en-US" smtClean="0"/>
              <a:t>c) Loss of a salt-bridge. R382 forms a salt-bridge (charge–charge interaction) in the wild-type protein, lost in this mutant.</a:t>
            </a:r>
          </a:p>
          <a:p>
            <a:pPr eaLnBrk="1" hangingPunct="1">
              <a:lnSpc>
                <a:spcPct val="90000"/>
              </a:lnSpc>
            </a:pPr>
            <a:r>
              <a:rPr lang="en-US" altLang="en-US" smtClean="0"/>
              <a:t>(d) Buried charge. G60D introduces a charge group into the interior of the protein. It also causes over-packing.</a:t>
            </a:r>
          </a:p>
          <a:p>
            <a:pPr eaLnBrk="1" hangingPunct="1">
              <a:lnSpc>
                <a:spcPct val="90000"/>
              </a:lnSpc>
            </a:pPr>
            <a:r>
              <a:rPr lang="en-US" altLang="en-US" smtClean="0"/>
              <a:t>(e) Over-packing. C91Y introduces a bulky side-chain into the interior of the protein,</a:t>
            </a:r>
          </a:p>
          <a:p>
            <a:pPr eaLnBrk="1" hangingPunct="1">
              <a:lnSpc>
                <a:spcPct val="90000"/>
              </a:lnSpc>
            </a:pPr>
            <a:r>
              <a:rPr lang="en-US" altLang="en-US" smtClean="0"/>
              <a:t>resulting in substantial over-packing. </a:t>
            </a:r>
          </a:p>
          <a:p>
            <a:pPr eaLnBrk="1" hangingPunct="1">
              <a:lnSpc>
                <a:spcPct val="90000"/>
              </a:lnSpc>
            </a:pPr>
            <a:r>
              <a:rPr lang="en-US" altLang="en-US" smtClean="0"/>
              <a:t>f) Cavity formation. F411I replaces a large buried non-polar side-chain with a smaller one, creating an internal cavity.</a:t>
            </a:r>
          </a:p>
          <a:p>
            <a:pPr eaLnBrk="1" hangingPunct="1">
              <a:lnSpc>
                <a:spcPct val="90000"/>
              </a:lnSpc>
            </a:pPr>
            <a:r>
              <a:rPr lang="en-US" altLang="en-US" smtClean="0"/>
              <a:t>There is also a loss of hydrophobic interaction.</a:t>
            </a:r>
          </a:p>
          <a:p>
            <a:pPr eaLnBrk="1" hangingPunct="1">
              <a:lnSpc>
                <a:spcPct val="90000"/>
              </a:lnSpc>
            </a:pPr>
            <a:endParaRPr lang="en-US" altLang="en-US" smtClean="0"/>
          </a:p>
          <a:p>
            <a:pPr eaLnBrk="1" hangingPunct="1">
              <a:lnSpc>
                <a:spcPct val="90000"/>
              </a:lnSpc>
            </a:pPr>
            <a:r>
              <a:rPr lang="en-US" altLang="en-US" smtClean="0"/>
              <a:t> </a:t>
            </a:r>
          </a:p>
          <a:p>
            <a:pPr eaLnBrk="1" hangingPunct="1">
              <a:lnSpc>
                <a:spcPct val="90000"/>
              </a:lnSpc>
            </a:pPr>
            <a:endParaRPr lang="cs-CZ"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6D90F03B-DDC5-4838-B1DF-AA7BA27BE6DB}" type="datetimeFigureOut">
              <a:rPr lang="en-GB" smtClean="0"/>
              <a:t>29/11/2016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130225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6D90F03B-DDC5-4838-B1DF-AA7BA27BE6DB}" type="datetimeFigureOut">
              <a:rPr lang="en-GB" smtClean="0"/>
              <a:t>29/11/2016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29194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6D90F03B-DDC5-4838-B1DF-AA7BA27BE6DB}" type="datetimeFigureOut">
              <a:rPr lang="en-GB" smtClean="0"/>
              <a:t>29/11/2016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425204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6D90F03B-DDC5-4838-B1DF-AA7BA27BE6DB}" type="datetimeFigureOut">
              <a:rPr lang="en-GB" smtClean="0"/>
              <a:t>29/11/2016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166821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D90F03B-DDC5-4838-B1DF-AA7BA27BE6DB}" type="datetimeFigureOut">
              <a:rPr lang="en-GB" smtClean="0"/>
              <a:t>29/11/2016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195434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6D90F03B-DDC5-4838-B1DF-AA7BA27BE6DB}" type="datetimeFigureOut">
              <a:rPr lang="en-GB" smtClean="0"/>
              <a:t>29/11/2016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198095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6D90F03B-DDC5-4838-B1DF-AA7BA27BE6DB}" type="datetimeFigureOut">
              <a:rPr lang="en-GB" smtClean="0"/>
              <a:t>29/11/2016</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120807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6D90F03B-DDC5-4838-B1DF-AA7BA27BE6DB}" type="datetimeFigureOut">
              <a:rPr lang="en-GB" smtClean="0"/>
              <a:t>29/11/2016</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45407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D90F03B-DDC5-4838-B1DF-AA7BA27BE6DB}" type="datetimeFigureOut">
              <a:rPr lang="en-GB" smtClean="0"/>
              <a:t>29/11/2016</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310386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D90F03B-DDC5-4838-B1DF-AA7BA27BE6DB}" type="datetimeFigureOut">
              <a:rPr lang="en-GB" smtClean="0"/>
              <a:t>29/11/2016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230757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D90F03B-DDC5-4838-B1DF-AA7BA27BE6DB}" type="datetimeFigureOut">
              <a:rPr lang="en-GB" smtClean="0"/>
              <a:t>29/11/2016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0B1AA55-B3E1-456D-82F0-7D2567ACB657}" type="slidenum">
              <a:rPr lang="en-GB" smtClean="0"/>
              <a:t>‹#›</a:t>
            </a:fld>
            <a:endParaRPr lang="en-GB"/>
          </a:p>
        </p:txBody>
      </p:sp>
    </p:spTree>
    <p:extLst>
      <p:ext uri="{BB962C8B-B14F-4D97-AF65-F5344CB8AC3E}">
        <p14:creationId xmlns:p14="http://schemas.microsoft.com/office/powerpoint/2010/main" val="12933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0F03B-DDC5-4838-B1DF-AA7BA27BE6DB}" type="datetimeFigureOut">
              <a:rPr lang="en-GB" smtClean="0"/>
              <a:t>29/11/2016</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1AA55-B3E1-456D-82F0-7D2567ACB657}" type="slidenum">
              <a:rPr lang="en-GB" smtClean="0"/>
              <a:t>‹#›</a:t>
            </a:fld>
            <a:endParaRPr lang="en-GB"/>
          </a:p>
        </p:txBody>
      </p:sp>
    </p:spTree>
    <p:extLst>
      <p:ext uri="{BB962C8B-B14F-4D97-AF65-F5344CB8AC3E}">
        <p14:creationId xmlns:p14="http://schemas.microsoft.com/office/powerpoint/2010/main" val="2721006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684213" y="260350"/>
            <a:ext cx="8315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b="1">
                <a:solidFill>
                  <a:srgbClr val="FF0000"/>
                </a:solidFill>
              </a:rPr>
              <a:t>Human Gene Mutation Database</a:t>
            </a:r>
            <a:r>
              <a:rPr lang="en-US" altLang="en-US" sz="1800" b="1">
                <a:solidFill>
                  <a:srgbClr val="FF0000"/>
                </a:solidFill>
              </a:rPr>
              <a:t> (HGMD)</a:t>
            </a:r>
            <a:r>
              <a:rPr lang="cs-CZ" altLang="en-US" sz="1800"/>
              <a:t> – databáze mutací lidských genů v </a:t>
            </a:r>
          </a:p>
          <a:p>
            <a:pPr eaLnBrk="1" hangingPunct="1">
              <a:spcBef>
                <a:spcPct val="0"/>
              </a:spcBef>
              <a:buFontTx/>
              <a:buNone/>
            </a:pPr>
            <a:r>
              <a:rPr lang="cs-CZ" altLang="en-US" sz="1800"/>
              <a:t>kódujích oblastech.</a:t>
            </a:r>
          </a:p>
          <a:p>
            <a:pPr eaLnBrk="1" hangingPunct="1">
              <a:spcBef>
                <a:spcPct val="0"/>
              </a:spcBef>
              <a:buFontTx/>
              <a:buNone/>
            </a:pPr>
            <a:r>
              <a:rPr lang="en-US" altLang="en-US" sz="1800" i="1"/>
              <a:t>(vyc</a:t>
            </a:r>
            <a:r>
              <a:rPr lang="cs-CZ" altLang="en-US" sz="1800" i="1"/>
              <a:t>hází s primárních dat, manuální a automatické prohledávání, více jak</a:t>
            </a:r>
          </a:p>
          <a:p>
            <a:pPr eaLnBrk="1" hangingPunct="1">
              <a:spcBef>
                <a:spcPct val="0"/>
              </a:spcBef>
              <a:buFontTx/>
              <a:buNone/>
            </a:pPr>
            <a:r>
              <a:rPr lang="cs-CZ" altLang="en-US" sz="1800" i="1"/>
              <a:t>250 časopisů je skenováno</a:t>
            </a:r>
            <a:r>
              <a:rPr lang="en-US" altLang="en-US" sz="1800" i="1"/>
              <a:t>)</a:t>
            </a:r>
            <a:endParaRPr lang="cs-CZ" altLang="en-US" sz="1800" i="1"/>
          </a:p>
        </p:txBody>
      </p:sp>
      <p:pic>
        <p:nvPicPr>
          <p:cNvPr id="3277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030" b="15651"/>
          <a:stretch>
            <a:fillRect/>
          </a:stretch>
        </p:blipFill>
        <p:spPr bwMode="auto">
          <a:xfrm>
            <a:off x="684213" y="1700213"/>
            <a:ext cx="4846637"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14"/>
          <p:cNvSpPr txBox="1">
            <a:spLocks noChangeArrowheads="1"/>
          </p:cNvSpPr>
          <p:nvPr/>
        </p:nvSpPr>
        <p:spPr bwMode="auto">
          <a:xfrm>
            <a:off x="6372225" y="2636838"/>
            <a:ext cx="238601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600">
                <a:solidFill>
                  <a:srgbClr val="CC3300"/>
                </a:solidFill>
              </a:rPr>
              <a:t>Obsahuje </a:t>
            </a:r>
            <a:r>
              <a:rPr lang="en-US" altLang="en-US" sz="1600">
                <a:solidFill>
                  <a:srgbClr val="CC3300"/>
                </a:solidFill>
              </a:rPr>
              <a:t>1</a:t>
            </a:r>
            <a:r>
              <a:rPr lang="cs-CZ" altLang="en-US" sz="1600">
                <a:solidFill>
                  <a:srgbClr val="CC3300"/>
                </a:solidFill>
              </a:rPr>
              <a:t>2</a:t>
            </a:r>
            <a:r>
              <a:rPr lang="en-US" altLang="en-US" sz="1600">
                <a:solidFill>
                  <a:srgbClr val="CC3300"/>
                </a:solidFill>
              </a:rPr>
              <a:t>0 000 </a:t>
            </a:r>
          </a:p>
          <a:p>
            <a:pPr eaLnBrk="1" hangingPunct="1">
              <a:spcBef>
                <a:spcPct val="0"/>
              </a:spcBef>
              <a:buFontTx/>
              <a:buNone/>
            </a:pPr>
            <a:r>
              <a:rPr lang="cs-CZ" altLang="en-US" sz="1600">
                <a:solidFill>
                  <a:srgbClr val="CC3300"/>
                </a:solidFill>
              </a:rPr>
              <a:t>různých mutací</a:t>
            </a:r>
          </a:p>
          <a:p>
            <a:pPr eaLnBrk="1" hangingPunct="1">
              <a:spcBef>
                <a:spcPct val="0"/>
              </a:spcBef>
              <a:buFontTx/>
              <a:buNone/>
            </a:pPr>
            <a:endParaRPr lang="cs-CZ" altLang="en-US" sz="1600">
              <a:solidFill>
                <a:srgbClr val="CC3300"/>
              </a:solidFill>
            </a:endParaRPr>
          </a:p>
          <a:p>
            <a:pPr eaLnBrk="1" hangingPunct="1">
              <a:spcBef>
                <a:spcPct val="0"/>
              </a:spcBef>
              <a:buFontTx/>
              <a:buNone/>
            </a:pPr>
            <a:r>
              <a:rPr lang="cs-CZ" altLang="en-US" sz="1600">
                <a:solidFill>
                  <a:srgbClr val="CC3300"/>
                </a:solidFill>
              </a:rPr>
              <a:t>4400 genů – záznamy</a:t>
            </a:r>
          </a:p>
          <a:p>
            <a:pPr eaLnBrk="1" hangingPunct="1">
              <a:spcBef>
                <a:spcPct val="0"/>
              </a:spcBef>
              <a:buFontTx/>
              <a:buNone/>
            </a:pPr>
            <a:r>
              <a:rPr lang="cs-CZ" altLang="en-US" sz="1600">
                <a:solidFill>
                  <a:srgbClr val="CC3300"/>
                </a:solidFill>
              </a:rPr>
              <a:t>všech dědičných mutací</a:t>
            </a:r>
          </a:p>
          <a:p>
            <a:pPr eaLnBrk="1" hangingPunct="1">
              <a:spcBef>
                <a:spcPct val="0"/>
              </a:spcBef>
              <a:buFontTx/>
              <a:buNone/>
            </a:pPr>
            <a:r>
              <a:rPr lang="cs-CZ" altLang="en-US" sz="1600">
                <a:solidFill>
                  <a:srgbClr val="CC3300"/>
                </a:solidFill>
              </a:rPr>
              <a:t>způsobující onemocnění</a:t>
            </a:r>
          </a:p>
          <a:p>
            <a:pPr eaLnBrk="1" hangingPunct="1">
              <a:spcBef>
                <a:spcPct val="0"/>
              </a:spcBef>
              <a:buFontTx/>
              <a:buNone/>
            </a:pPr>
            <a:endParaRPr lang="cs-CZ" altLang="en-US" sz="1600">
              <a:solidFill>
                <a:srgbClr val="CC3300"/>
              </a:solidFill>
            </a:endParaRPr>
          </a:p>
          <a:p>
            <a:pPr eaLnBrk="1" hangingPunct="1">
              <a:spcBef>
                <a:spcPct val="0"/>
              </a:spcBef>
              <a:buFontTx/>
              <a:buNone/>
            </a:pPr>
            <a:r>
              <a:rPr lang="cs-CZ" altLang="en-US" sz="1600">
                <a:solidFill>
                  <a:srgbClr val="CC3300"/>
                </a:solidFill>
              </a:rPr>
              <a:t>30 000 referencí</a:t>
            </a:r>
          </a:p>
        </p:txBody>
      </p:sp>
      <p:sp>
        <p:nvSpPr>
          <p:cNvPr id="32773" name="Text Box 15"/>
          <p:cNvSpPr txBox="1">
            <a:spLocks noChangeArrowheads="1"/>
          </p:cNvSpPr>
          <p:nvPr/>
        </p:nvSpPr>
        <p:spPr bwMode="auto">
          <a:xfrm>
            <a:off x="376238" y="5176838"/>
            <a:ext cx="3636962" cy="801687"/>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cs-CZ" altLang="en-US" sz="1800"/>
              <a:t> </a:t>
            </a:r>
            <a:r>
              <a:rPr lang="cs-CZ" altLang="en-US" sz="1400"/>
              <a:t>Quickly access detailed reports for human</a:t>
            </a:r>
          </a:p>
          <a:p>
            <a:pPr eaLnBrk="1" hangingPunct="1">
              <a:spcBef>
                <a:spcPct val="0"/>
              </a:spcBef>
              <a:buFontTx/>
              <a:buNone/>
            </a:pPr>
            <a:r>
              <a:rPr lang="cs-CZ" altLang="en-US" sz="1400"/>
              <a:t>inherited disease mutations without tedious</a:t>
            </a:r>
          </a:p>
          <a:p>
            <a:pPr eaLnBrk="1" hangingPunct="1">
              <a:spcBef>
                <a:spcPct val="0"/>
              </a:spcBef>
              <a:buFontTx/>
              <a:buNone/>
            </a:pPr>
            <a:r>
              <a:rPr lang="cs-CZ" altLang="en-US" sz="1400"/>
              <a:t>and time consuming literature searches</a:t>
            </a:r>
          </a:p>
        </p:txBody>
      </p:sp>
      <p:sp>
        <p:nvSpPr>
          <p:cNvPr id="32774" name="Text Box 16"/>
          <p:cNvSpPr txBox="1">
            <a:spLocks noChangeArrowheads="1"/>
          </p:cNvSpPr>
          <p:nvPr/>
        </p:nvSpPr>
        <p:spPr bwMode="auto">
          <a:xfrm>
            <a:off x="303213" y="6091238"/>
            <a:ext cx="3684587" cy="5270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400"/>
              <a:t>• Easily verify whether an observed mutation</a:t>
            </a:r>
          </a:p>
          <a:p>
            <a:pPr eaLnBrk="1" hangingPunct="1">
              <a:spcBef>
                <a:spcPct val="0"/>
              </a:spcBef>
              <a:buFontTx/>
              <a:buNone/>
            </a:pPr>
            <a:r>
              <a:rPr lang="cs-CZ" altLang="en-US" sz="1400"/>
              <a:t>is novel or has been previously described</a:t>
            </a:r>
          </a:p>
        </p:txBody>
      </p:sp>
      <p:sp>
        <p:nvSpPr>
          <p:cNvPr id="32775" name="Text Box 17"/>
          <p:cNvSpPr txBox="1">
            <a:spLocks noChangeArrowheads="1"/>
          </p:cNvSpPr>
          <p:nvPr/>
        </p:nvSpPr>
        <p:spPr bwMode="auto">
          <a:xfrm>
            <a:off x="4264025" y="4940300"/>
            <a:ext cx="3505200" cy="5270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400"/>
              <a:t>• Understand the mutational spectrum of a</a:t>
            </a:r>
          </a:p>
          <a:p>
            <a:pPr eaLnBrk="1" hangingPunct="1">
              <a:spcBef>
                <a:spcPct val="0"/>
              </a:spcBef>
              <a:buFontTx/>
              <a:buNone/>
            </a:pPr>
            <a:r>
              <a:rPr lang="cs-CZ" altLang="en-US" sz="1400"/>
              <a:t>particular gene or disease</a:t>
            </a:r>
          </a:p>
        </p:txBody>
      </p:sp>
      <p:sp>
        <p:nvSpPr>
          <p:cNvPr id="32776" name="Text Box 18"/>
          <p:cNvSpPr txBox="1">
            <a:spLocks noChangeArrowheads="1"/>
          </p:cNvSpPr>
          <p:nvPr/>
        </p:nvSpPr>
        <p:spPr bwMode="auto">
          <a:xfrm>
            <a:off x="4408488" y="5732463"/>
            <a:ext cx="3921125" cy="52705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400"/>
              <a:t>• Analyze / Identify candidate genes for disease</a:t>
            </a:r>
          </a:p>
          <a:p>
            <a:pPr eaLnBrk="1" hangingPunct="1">
              <a:spcBef>
                <a:spcPct val="0"/>
              </a:spcBef>
              <a:buFontTx/>
              <a:buNone/>
            </a:pPr>
            <a:r>
              <a:rPr lang="cs-CZ" altLang="en-US" sz="1400"/>
              <a:t>linkage and predisposition</a:t>
            </a:r>
          </a:p>
        </p:txBody>
      </p:sp>
      <p:pic>
        <p:nvPicPr>
          <p:cNvPr id="32777" name="Picture 19"/>
          <p:cNvPicPr>
            <a:picLocks noChangeAspect="1" noChangeArrowheads="1"/>
          </p:cNvPicPr>
          <p:nvPr/>
        </p:nvPicPr>
        <p:blipFill>
          <a:blip r:embed="rId4">
            <a:extLst>
              <a:ext uri="{28A0092B-C50C-407E-A947-70E740481C1C}">
                <a14:useLocalDpi xmlns:a14="http://schemas.microsoft.com/office/drawing/2010/main" val="0"/>
              </a:ext>
            </a:extLst>
          </a:blip>
          <a:srcRect l="62604" t="35432" r="15547" b="44760"/>
          <a:stretch>
            <a:fillRect/>
          </a:stretch>
        </p:blipFill>
        <p:spPr bwMode="auto">
          <a:xfrm>
            <a:off x="6443663" y="1196975"/>
            <a:ext cx="19431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974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bdélník 1"/>
          <p:cNvSpPr>
            <a:spLocks noChangeArrowheads="1"/>
          </p:cNvSpPr>
          <p:nvPr/>
        </p:nvSpPr>
        <p:spPr bwMode="auto">
          <a:xfrm>
            <a:off x="395288" y="476250"/>
            <a:ext cx="80645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a:t>Amino acid substitution models such as PAM </a:t>
            </a:r>
            <a:r>
              <a:rPr lang="en-GB" altLang="en-US" sz="1800" dirty="0" smtClean="0"/>
              <a:t>and </a:t>
            </a:r>
            <a:r>
              <a:rPr lang="en-GB" altLang="en-US" sz="1800" dirty="0"/>
              <a:t>BLOSUM </a:t>
            </a:r>
            <a:r>
              <a:rPr lang="en-GB" altLang="en-US" sz="1800" dirty="0" smtClean="0"/>
              <a:t>describe </a:t>
            </a:r>
            <a:r>
              <a:rPr lang="en-GB" altLang="en-US" sz="1800" dirty="0"/>
              <a:t>the degree of substitutions as log-odd ratio values where the positive scores suggest commonly occurring and preferred substitutions, whereas the negative scores imply very rare substitutions which are disfavoured in nature. Those substitution tables were widely used to assess and predict the effects of </a:t>
            </a:r>
            <a:r>
              <a:rPr lang="en-GB" altLang="en-US" sz="1800" dirty="0" err="1"/>
              <a:t>nsSNPs</a:t>
            </a:r>
            <a:endParaRPr lang="en-GB" altLang="en-US" sz="1800" dirty="0"/>
          </a:p>
        </p:txBody>
      </p:sp>
    </p:spTree>
    <p:extLst>
      <p:ext uri="{BB962C8B-B14F-4D97-AF65-F5344CB8AC3E}">
        <p14:creationId xmlns:p14="http://schemas.microsoft.com/office/powerpoint/2010/main" val="2822631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23850" y="796925"/>
            <a:ext cx="83994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cs-CZ" altLang="en-US" sz="2400"/>
              <a:t>AA s podobnými chemickými vlastnostmi</a:t>
            </a:r>
            <a:r>
              <a:rPr lang="en-US" altLang="en-US" sz="2400"/>
              <a:t> (nap</a:t>
            </a:r>
            <a:r>
              <a:rPr lang="cs-CZ" altLang="en-US" sz="2400"/>
              <a:t>ř: náboj, velikost) mají vyšší skóre</a:t>
            </a:r>
            <a:endParaRPr lang="en-US" altLang="en-US" sz="2400"/>
          </a:p>
          <a:p>
            <a:pPr lvl="2" eaLnBrk="1" hangingPunct="1"/>
            <a:endParaRPr lang="en-US" altLang="en-US" sz="2000"/>
          </a:p>
          <a:p>
            <a:pPr lvl="2" eaLnBrk="1" hangingPunct="1"/>
            <a:r>
              <a:rPr lang="en-US" altLang="en-US" sz="2000"/>
              <a:t>Acids &amp; Amides	DENQ      (Asp, Glu, Asn, Gln)</a:t>
            </a:r>
          </a:p>
          <a:p>
            <a:pPr lvl="2" eaLnBrk="1" hangingPunct="1"/>
            <a:r>
              <a:rPr lang="en-US" altLang="en-US" sz="2000"/>
              <a:t>Basic                   	HKR         (His, Lys, Arg)</a:t>
            </a:r>
          </a:p>
          <a:p>
            <a:pPr lvl="2" eaLnBrk="1" hangingPunct="1">
              <a:spcBef>
                <a:spcPct val="0"/>
              </a:spcBef>
            </a:pPr>
            <a:r>
              <a:rPr lang="en-US" altLang="en-US" sz="2000"/>
              <a:t>Aromatic		FYW         (Phe, Tyr, Trp)</a:t>
            </a:r>
          </a:p>
          <a:p>
            <a:pPr lvl="2" eaLnBrk="1" hangingPunct="1">
              <a:spcBef>
                <a:spcPct val="0"/>
              </a:spcBef>
            </a:pPr>
            <a:r>
              <a:rPr lang="en-US" altLang="en-US" sz="2000"/>
              <a:t>Hydrophilic         	ACGPST  (Ala, Cys, Gly, Pro, Ser, Thr)</a:t>
            </a:r>
          </a:p>
          <a:p>
            <a:pPr lvl="2" eaLnBrk="1" hangingPunct="1">
              <a:spcBef>
                <a:spcPct val="0"/>
              </a:spcBef>
            </a:pPr>
            <a:r>
              <a:rPr lang="en-US" altLang="en-US" sz="2000"/>
              <a:t>Hydrophobic	LMV          (Ile, Leu, Met, Val) </a:t>
            </a:r>
          </a:p>
          <a:p>
            <a:pPr lvl="2" eaLnBrk="1" hangingPunct="1">
              <a:spcBef>
                <a:spcPct val="0"/>
              </a:spcBef>
            </a:pPr>
            <a:endParaRPr lang="en-US" altLang="en-US" sz="2000"/>
          </a:p>
        </p:txBody>
      </p:sp>
      <p:sp>
        <p:nvSpPr>
          <p:cNvPr id="45059" name="Text Box 3"/>
          <p:cNvSpPr txBox="1">
            <a:spLocks noChangeArrowheads="1"/>
          </p:cNvSpPr>
          <p:nvPr/>
        </p:nvSpPr>
        <p:spPr bwMode="auto">
          <a:xfrm>
            <a:off x="1023938" y="5803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1">
              <a:cs typeface="Arial" charset="0"/>
            </a:endParaRPr>
          </a:p>
        </p:txBody>
      </p:sp>
      <p:sp>
        <p:nvSpPr>
          <p:cNvPr id="45060" name="Text Box 4"/>
          <p:cNvSpPr txBox="1">
            <a:spLocks noChangeArrowheads="1"/>
          </p:cNvSpPr>
          <p:nvPr/>
        </p:nvSpPr>
        <p:spPr bwMode="auto">
          <a:xfrm>
            <a:off x="2195513" y="239713"/>
            <a:ext cx="432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cs typeface="Arial" charset="0"/>
              </a:rPr>
              <a:t>Substitu</a:t>
            </a:r>
            <a:r>
              <a:rPr lang="cs-CZ" altLang="en-US" sz="1800" b="1">
                <a:cs typeface="Arial" charset="0"/>
              </a:rPr>
              <a:t>ční matice pro aminokyseliny</a:t>
            </a:r>
            <a:endParaRPr lang="en-US" altLang="en-US" sz="1800" b="1">
              <a:cs typeface="Arial" charset="0"/>
            </a:endParaRPr>
          </a:p>
        </p:txBody>
      </p:sp>
      <p:pic>
        <p:nvPicPr>
          <p:cNvPr id="45061" name="Picture 3" descr="Image7-BLOSUM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754438"/>
            <a:ext cx="44704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29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468313" y="981075"/>
            <a:ext cx="531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rgbClr val="CC3300"/>
                </a:solidFill>
              </a:rPr>
              <a:t>Polyphen -2</a:t>
            </a:r>
            <a:r>
              <a:rPr lang="cs-CZ" altLang="en-US" sz="1800"/>
              <a:t> (http://genetics.bwh.harvard.edu/pph/)</a:t>
            </a:r>
          </a:p>
        </p:txBody>
      </p:sp>
      <p:sp>
        <p:nvSpPr>
          <p:cNvPr id="46083" name="Text Box 6"/>
          <p:cNvSpPr txBox="1">
            <a:spLocks noChangeArrowheads="1"/>
          </p:cNvSpPr>
          <p:nvPr/>
        </p:nvSpPr>
        <p:spPr bwMode="auto">
          <a:xfrm>
            <a:off x="468313" y="1412875"/>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Uses sequence conservation, structure and SWISS-PROT annotation</a:t>
            </a:r>
          </a:p>
        </p:txBody>
      </p:sp>
      <p:pic>
        <p:nvPicPr>
          <p:cNvPr id="4608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16113"/>
            <a:ext cx="4608513" cy="2428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6085" name="Picture 9"/>
          <p:cNvPicPr>
            <a:picLocks noChangeAspect="1" noChangeArrowheads="1"/>
          </p:cNvPicPr>
          <p:nvPr/>
        </p:nvPicPr>
        <p:blipFill>
          <a:blip r:embed="rId3">
            <a:extLst>
              <a:ext uri="{28A0092B-C50C-407E-A947-70E740481C1C}">
                <a14:useLocalDpi xmlns:a14="http://schemas.microsoft.com/office/drawing/2010/main" val="0"/>
              </a:ext>
            </a:extLst>
          </a:blip>
          <a:srcRect l="10725" t="18999" r="13249" b="39650"/>
          <a:stretch>
            <a:fillRect/>
          </a:stretch>
        </p:blipFill>
        <p:spPr bwMode="auto">
          <a:xfrm>
            <a:off x="3382963" y="4351338"/>
            <a:ext cx="5761037"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10"/>
          <p:cNvSpPr>
            <a:spLocks noChangeArrowheads="1"/>
          </p:cNvSpPr>
          <p:nvPr/>
        </p:nvSpPr>
        <p:spPr bwMode="auto">
          <a:xfrm>
            <a:off x="468313" y="1916113"/>
            <a:ext cx="4751387" cy="2447925"/>
          </a:xfrm>
          <a:prstGeom prst="rect">
            <a:avLst/>
          </a:prstGeom>
          <a:solidFill>
            <a:srgbClr val="99CCFF">
              <a:alpha val="30196"/>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6087" name="Text Box 11"/>
          <p:cNvSpPr txBox="1">
            <a:spLocks noChangeArrowheads="1"/>
          </p:cNvSpPr>
          <p:nvPr/>
        </p:nvSpPr>
        <p:spPr bwMode="auto">
          <a:xfrm>
            <a:off x="611188" y="573405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Falešně pozitivní </a:t>
            </a:r>
            <a:r>
              <a:rPr lang="en-US" altLang="en-US" sz="1800"/>
              <a:t>~ 20 %</a:t>
            </a:r>
            <a:r>
              <a:rPr lang="cs-CZ" altLang="en-US" sz="1800"/>
              <a:t>.</a:t>
            </a:r>
          </a:p>
        </p:txBody>
      </p:sp>
      <p:sp>
        <p:nvSpPr>
          <p:cNvPr id="46088" name="Rectangle 12"/>
          <p:cNvSpPr>
            <a:spLocks noChangeArrowheads="1"/>
          </p:cNvSpPr>
          <p:nvPr/>
        </p:nvSpPr>
        <p:spPr bwMode="auto">
          <a:xfrm>
            <a:off x="395288" y="4868863"/>
            <a:ext cx="343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Ú</a:t>
            </a:r>
            <a:r>
              <a:rPr lang="en-US" altLang="en-US" sz="1800"/>
              <a:t>sp</a:t>
            </a:r>
            <a:r>
              <a:rPr lang="cs-CZ" altLang="en-US" sz="1800"/>
              <a:t>ěšnost predikce 92</a:t>
            </a:r>
            <a:r>
              <a:rPr lang="en-US" altLang="en-US" sz="1800"/>
              <a:t>% a 73%</a:t>
            </a:r>
          </a:p>
          <a:p>
            <a:pPr eaLnBrk="1" hangingPunct="1">
              <a:spcBef>
                <a:spcPct val="0"/>
              </a:spcBef>
              <a:buFontTx/>
              <a:buNone/>
            </a:pPr>
            <a:r>
              <a:rPr lang="en-US" altLang="en-US" sz="1800"/>
              <a:t>Pro HumDiv a HumVar datasets</a:t>
            </a:r>
            <a:endParaRPr lang="cs-CZ" altLang="en-US" sz="1800"/>
          </a:p>
        </p:txBody>
      </p:sp>
      <p:sp>
        <p:nvSpPr>
          <p:cNvPr id="46089" name="Text Box 13"/>
          <p:cNvSpPr txBox="1">
            <a:spLocks noChangeArrowheads="1"/>
          </p:cNvSpPr>
          <p:nvPr/>
        </p:nvSpPr>
        <p:spPr bwMode="auto">
          <a:xfrm>
            <a:off x="808038" y="568325"/>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u="sng"/>
              <a:t>Automatické analýzy missense mutací </a:t>
            </a:r>
            <a:r>
              <a:rPr lang="en-US" altLang="en-US" sz="1800" u="sng"/>
              <a:t>pomoc</a:t>
            </a:r>
            <a:r>
              <a:rPr lang="cs-CZ" altLang="en-US" sz="1800" u="sng"/>
              <a:t>í bioinformatických nástrojů</a:t>
            </a:r>
          </a:p>
        </p:txBody>
      </p:sp>
    </p:spTree>
    <p:extLst>
      <p:ext uri="{BB962C8B-B14F-4D97-AF65-F5344CB8AC3E}">
        <p14:creationId xmlns:p14="http://schemas.microsoft.com/office/powerpoint/2010/main" val="1087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519113" y="1216025"/>
            <a:ext cx="360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CC3300"/>
                </a:solidFill>
              </a:rPr>
              <a:t>SNPs3D</a:t>
            </a:r>
            <a:r>
              <a:rPr lang="en-US" altLang="en-US" sz="1800"/>
              <a:t> (</a:t>
            </a:r>
            <a:r>
              <a:rPr lang="cs-CZ" altLang="en-US" sz="1800"/>
              <a:t>http://www.snps3d.org/</a:t>
            </a:r>
            <a:r>
              <a:rPr lang="en-US" altLang="en-US" sz="1800"/>
              <a:t>)</a:t>
            </a:r>
            <a:endParaRPr lang="cs-CZ" altLang="en-US" sz="1800"/>
          </a:p>
        </p:txBody>
      </p:sp>
      <p:sp>
        <p:nvSpPr>
          <p:cNvPr id="47107" name="Text Box 6"/>
          <p:cNvSpPr txBox="1">
            <a:spLocks noChangeArrowheads="1"/>
          </p:cNvSpPr>
          <p:nvPr/>
        </p:nvSpPr>
        <p:spPr bwMode="auto">
          <a:xfrm>
            <a:off x="519113" y="1865313"/>
            <a:ext cx="84518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Uses the SupportVector Machine</a:t>
            </a:r>
            <a:r>
              <a:rPr lang="en-US" altLang="en-US" sz="1800"/>
              <a:t> method (</a:t>
            </a:r>
            <a:r>
              <a:rPr lang="cs-CZ" altLang="en-US" sz="1800"/>
              <a:t>analyze data and recognize patterns</a:t>
            </a:r>
            <a:r>
              <a:rPr lang="en-US" altLang="en-US" sz="1800"/>
              <a:t>)</a:t>
            </a:r>
            <a:endParaRPr lang="cs-CZ" altLang="en-US" sz="1800"/>
          </a:p>
          <a:p>
            <a:pPr eaLnBrk="1" hangingPunct="1">
              <a:spcBef>
                <a:spcPct val="0"/>
              </a:spcBef>
              <a:buFontTx/>
              <a:buNone/>
            </a:pPr>
            <a:r>
              <a:rPr lang="cs-CZ" altLang="en-US" sz="1800"/>
              <a:t>t</a:t>
            </a:r>
            <a:r>
              <a:rPr lang="en-US" altLang="en-US" sz="1800"/>
              <a:t>ogether with </a:t>
            </a:r>
            <a:r>
              <a:rPr lang="cs-CZ" altLang="en-US" sz="1800"/>
              <a:t>15 parameters</a:t>
            </a:r>
            <a:r>
              <a:rPr lang="en-US" altLang="en-US" sz="1800"/>
              <a:t> </a:t>
            </a:r>
            <a:r>
              <a:rPr lang="cs-CZ" altLang="en-US" sz="1800"/>
              <a:t>(structure based) or 5 parameters</a:t>
            </a:r>
            <a:r>
              <a:rPr lang="en-US" altLang="en-US" sz="1800"/>
              <a:t> </a:t>
            </a:r>
            <a:r>
              <a:rPr lang="cs-CZ" altLang="en-US" sz="1800"/>
              <a:t>(alignment based)</a:t>
            </a:r>
            <a:r>
              <a:rPr lang="en-US" altLang="en-US" sz="1800"/>
              <a:t>.</a:t>
            </a:r>
            <a:endParaRPr lang="cs-CZ" altLang="en-US" sz="1800"/>
          </a:p>
          <a:p>
            <a:pPr eaLnBrk="1" hangingPunct="1">
              <a:spcBef>
                <a:spcPct val="0"/>
              </a:spcBef>
              <a:buFontTx/>
              <a:buNone/>
            </a:pPr>
            <a:endParaRPr lang="cs-CZ" altLang="en-US" sz="1800"/>
          </a:p>
          <a:p>
            <a:pPr eaLnBrk="1" hangingPunct="1">
              <a:spcBef>
                <a:spcPct val="0"/>
              </a:spcBef>
              <a:buFontTx/>
              <a:buNone/>
            </a:pPr>
            <a:r>
              <a:rPr lang="cs-CZ" altLang="en-US" sz="1800" i="1"/>
              <a:t>E.g. Loss of polar–polar interactions, Loss of hydrophobic interactions, Loss of</a:t>
            </a:r>
          </a:p>
          <a:p>
            <a:pPr eaLnBrk="1" hangingPunct="1">
              <a:spcBef>
                <a:spcPct val="0"/>
              </a:spcBef>
              <a:buFontTx/>
              <a:buNone/>
            </a:pPr>
            <a:r>
              <a:rPr lang="cs-CZ" altLang="en-US" sz="1800" i="1"/>
              <a:t>a salt-bridge, Buried charge, Over-packing, Cavity formation…</a:t>
            </a:r>
          </a:p>
          <a:p>
            <a:pPr eaLnBrk="1" hangingPunct="1">
              <a:spcBef>
                <a:spcPct val="0"/>
              </a:spcBef>
              <a:buFontTx/>
              <a:buNone/>
            </a:pPr>
            <a:endParaRPr lang="cs-CZ" altLang="en-US" sz="1800" i="1"/>
          </a:p>
          <a:p>
            <a:pPr eaLnBrk="1" hangingPunct="1">
              <a:spcBef>
                <a:spcPct val="0"/>
              </a:spcBef>
              <a:buFontTx/>
              <a:buNone/>
            </a:pPr>
            <a:r>
              <a:rPr lang="cs-CZ" altLang="en-US" sz="1800"/>
              <a:t>These parameters </a:t>
            </a:r>
            <a:r>
              <a:rPr lang="en-US" altLang="en-US" sz="1800"/>
              <a:t>(</a:t>
            </a:r>
            <a:r>
              <a:rPr lang="cs-CZ" altLang="en-US" sz="1800"/>
              <a:t>when positive</a:t>
            </a:r>
            <a:r>
              <a:rPr lang="en-US" altLang="en-US" sz="1800"/>
              <a:t>)</a:t>
            </a:r>
            <a:r>
              <a:rPr lang="cs-CZ" altLang="en-US" sz="1800"/>
              <a:t> </a:t>
            </a:r>
            <a:r>
              <a:rPr lang="en-US" altLang="en-US" sz="1800"/>
              <a:t>indicate </a:t>
            </a:r>
            <a:r>
              <a:rPr lang="cs-CZ" altLang="en-US" sz="1800"/>
              <a:t>decrease </a:t>
            </a:r>
            <a:r>
              <a:rPr lang="en-US" altLang="en-US" sz="1800"/>
              <a:t>of </a:t>
            </a:r>
            <a:r>
              <a:rPr lang="cs-CZ" altLang="en-US" sz="1800"/>
              <a:t>protein stability</a:t>
            </a:r>
            <a:r>
              <a:rPr lang="en-US" altLang="en-US" sz="1800"/>
              <a:t>.</a:t>
            </a:r>
          </a:p>
        </p:txBody>
      </p:sp>
      <p:sp>
        <p:nvSpPr>
          <p:cNvPr id="47108" name="Text Box 7"/>
          <p:cNvSpPr txBox="1">
            <a:spLocks noChangeArrowheads="1"/>
          </p:cNvSpPr>
          <p:nvPr/>
        </p:nvSpPr>
        <p:spPr bwMode="auto">
          <a:xfrm>
            <a:off x="808038" y="568325"/>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u="sng"/>
              <a:t>Automatické analýzy missense mutací </a:t>
            </a:r>
            <a:r>
              <a:rPr lang="en-US" altLang="en-US" sz="1800" u="sng"/>
              <a:t>pomoc</a:t>
            </a:r>
            <a:r>
              <a:rPr lang="cs-CZ" altLang="en-US" sz="1800" u="sng"/>
              <a:t>í bioinformatických nástrojů</a:t>
            </a:r>
          </a:p>
        </p:txBody>
      </p:sp>
      <p:sp>
        <p:nvSpPr>
          <p:cNvPr id="47109" name="Text Box 8"/>
          <p:cNvSpPr txBox="1">
            <a:spLocks noChangeArrowheads="1"/>
          </p:cNvSpPr>
          <p:nvPr/>
        </p:nvSpPr>
        <p:spPr bwMode="auto">
          <a:xfrm>
            <a:off x="519113" y="5248275"/>
            <a:ext cx="271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Ú</a:t>
            </a:r>
            <a:r>
              <a:rPr lang="en-US" altLang="en-US" sz="1800"/>
              <a:t>sp</a:t>
            </a:r>
            <a:r>
              <a:rPr lang="cs-CZ" altLang="en-US" sz="1800"/>
              <a:t>ěšnost predikce 74</a:t>
            </a:r>
            <a:r>
              <a:rPr lang="en-US" altLang="en-US" sz="1800"/>
              <a:t>%</a:t>
            </a:r>
          </a:p>
          <a:p>
            <a:pPr eaLnBrk="1" hangingPunct="1">
              <a:spcBef>
                <a:spcPct val="0"/>
              </a:spcBef>
              <a:buFontTx/>
              <a:buNone/>
            </a:pPr>
            <a:r>
              <a:rPr lang="cs-CZ" altLang="en-US" sz="1800"/>
              <a:t>Falešně pozitivní </a:t>
            </a:r>
            <a:r>
              <a:rPr lang="en-US" altLang="en-US" sz="1800"/>
              <a:t>15 %</a:t>
            </a:r>
            <a:r>
              <a:rPr lang="cs-CZ" altLang="en-US" sz="1800"/>
              <a:t>.</a:t>
            </a:r>
          </a:p>
        </p:txBody>
      </p:sp>
      <p:pic>
        <p:nvPicPr>
          <p:cNvPr id="471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005263"/>
            <a:ext cx="3659187"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78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611188" y="1412875"/>
            <a:ext cx="315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CC3300"/>
                </a:solidFill>
              </a:rPr>
              <a:t>FOLDX </a:t>
            </a:r>
            <a:r>
              <a:rPr lang="en-US" altLang="en-US" sz="1800"/>
              <a:t>(</a:t>
            </a:r>
            <a:r>
              <a:rPr lang="cs-CZ" altLang="en-US" sz="1800"/>
              <a:t>http://foldx.embl.de/</a:t>
            </a:r>
            <a:r>
              <a:rPr lang="en-US" altLang="en-US" sz="1800"/>
              <a:t>)</a:t>
            </a:r>
            <a:endParaRPr lang="cs-CZ" altLang="en-US" sz="1800"/>
          </a:p>
        </p:txBody>
      </p:sp>
      <p:sp>
        <p:nvSpPr>
          <p:cNvPr id="48131" name="Text Box 5"/>
          <p:cNvSpPr txBox="1">
            <a:spLocks noChangeArrowheads="1"/>
          </p:cNvSpPr>
          <p:nvPr/>
        </p:nvSpPr>
        <p:spPr bwMode="auto">
          <a:xfrm>
            <a:off x="808038" y="568325"/>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u="sng"/>
              <a:t>Automatické analýzy missense mutací </a:t>
            </a:r>
            <a:r>
              <a:rPr lang="en-US" altLang="en-US" sz="1800" u="sng"/>
              <a:t>pomoc</a:t>
            </a:r>
            <a:r>
              <a:rPr lang="cs-CZ" altLang="en-US" sz="1800" u="sng"/>
              <a:t>í bioinformatických nástrojů</a:t>
            </a:r>
          </a:p>
        </p:txBody>
      </p:sp>
      <p:sp>
        <p:nvSpPr>
          <p:cNvPr id="48132" name="Text Box 6"/>
          <p:cNvSpPr txBox="1">
            <a:spLocks noChangeArrowheads="1"/>
          </p:cNvSpPr>
          <p:nvPr/>
        </p:nvSpPr>
        <p:spPr bwMode="auto">
          <a:xfrm>
            <a:off x="519113" y="2628900"/>
            <a:ext cx="8235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E</a:t>
            </a:r>
            <a:r>
              <a:rPr lang="cs-CZ" altLang="en-US" sz="1800"/>
              <a:t>mpirical force field that was developed for the rapid evaluation of the effect</a:t>
            </a:r>
            <a:endParaRPr lang="en-US" altLang="en-US" sz="1800"/>
          </a:p>
          <a:p>
            <a:pPr eaLnBrk="1" hangingPunct="1">
              <a:spcBef>
                <a:spcPct val="0"/>
              </a:spcBef>
              <a:buFontTx/>
              <a:buNone/>
            </a:pPr>
            <a:r>
              <a:rPr lang="cs-CZ" altLang="en-US" sz="1800"/>
              <a:t>of mutations on the stability, folding and dynamics of proteins and nucleic acids </a:t>
            </a:r>
          </a:p>
        </p:txBody>
      </p:sp>
      <p:pic>
        <p:nvPicPr>
          <p:cNvPr id="48133" name="Picture 10"/>
          <p:cNvPicPr>
            <a:picLocks noChangeAspect="1" noChangeArrowheads="1"/>
          </p:cNvPicPr>
          <p:nvPr/>
        </p:nvPicPr>
        <p:blipFill>
          <a:blip r:embed="rId3">
            <a:extLst>
              <a:ext uri="{28A0092B-C50C-407E-A947-70E740481C1C}">
                <a14:useLocalDpi xmlns:a14="http://schemas.microsoft.com/office/drawing/2010/main" val="0"/>
              </a:ext>
            </a:extLst>
          </a:blip>
          <a:srcRect l="5246" t="47035" r="36142" b="37656"/>
          <a:stretch>
            <a:fillRect/>
          </a:stretch>
        </p:blipFill>
        <p:spPr bwMode="auto">
          <a:xfrm>
            <a:off x="1908175" y="3544888"/>
            <a:ext cx="48244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11"/>
          <p:cNvSpPr txBox="1">
            <a:spLocks noChangeArrowheads="1"/>
          </p:cNvSpPr>
          <p:nvPr/>
        </p:nvSpPr>
        <p:spPr bwMode="auto">
          <a:xfrm>
            <a:off x="1166813" y="4672013"/>
            <a:ext cx="5354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000"/>
              <a:t>(a . . . l) are relative weights of the different</a:t>
            </a:r>
            <a:r>
              <a:rPr lang="en-US" altLang="en-US" sz="1000"/>
              <a:t> </a:t>
            </a:r>
            <a:r>
              <a:rPr lang="cs-CZ" altLang="en-US" sz="1000"/>
              <a:t>energy terms used for the free energy calculation</a:t>
            </a:r>
          </a:p>
        </p:txBody>
      </p:sp>
      <p:sp>
        <p:nvSpPr>
          <p:cNvPr id="48135" name="Text Box 12"/>
          <p:cNvSpPr txBox="1">
            <a:spLocks noChangeArrowheads="1"/>
          </p:cNvSpPr>
          <p:nvPr/>
        </p:nvSpPr>
        <p:spPr bwMode="auto">
          <a:xfrm>
            <a:off x="808038" y="54371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8136" name="Text Box 13"/>
          <p:cNvSpPr txBox="1">
            <a:spLocks noChangeArrowheads="1"/>
          </p:cNvSpPr>
          <p:nvPr/>
        </p:nvSpPr>
        <p:spPr bwMode="auto">
          <a:xfrm>
            <a:off x="519113" y="5510213"/>
            <a:ext cx="537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Výpočty na lokálním PC ne přes web rozhraní nyní.</a:t>
            </a:r>
          </a:p>
        </p:txBody>
      </p:sp>
      <p:sp>
        <p:nvSpPr>
          <p:cNvPr id="48137" name="Text Box 14"/>
          <p:cNvSpPr txBox="1">
            <a:spLocks noChangeArrowheads="1"/>
          </p:cNvSpPr>
          <p:nvPr/>
        </p:nvSpPr>
        <p:spPr bwMode="auto">
          <a:xfrm>
            <a:off x="519113" y="6157913"/>
            <a:ext cx="4730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Lze měnit počáteční nastavení: T</a:t>
            </a:r>
            <a:r>
              <a:rPr lang="en-US" altLang="en-US" sz="1800"/>
              <a:t>(K), c(M)…</a:t>
            </a:r>
            <a:r>
              <a:rPr lang="cs-CZ" altLang="en-US" sz="1800"/>
              <a:t> </a:t>
            </a:r>
          </a:p>
        </p:txBody>
      </p:sp>
      <p:sp>
        <p:nvSpPr>
          <p:cNvPr id="48138" name="Text Box 26"/>
          <p:cNvSpPr txBox="1">
            <a:spLocks noChangeArrowheads="1"/>
          </p:cNvSpPr>
          <p:nvPr/>
        </p:nvSpPr>
        <p:spPr bwMode="auto">
          <a:xfrm>
            <a:off x="5813425" y="908050"/>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Změna celkové volné energie</a:t>
            </a:r>
          </a:p>
        </p:txBody>
      </p:sp>
      <p:sp>
        <p:nvSpPr>
          <p:cNvPr id="48139" name="Text Box 27"/>
          <p:cNvSpPr txBox="1">
            <a:spLocks noChangeArrowheads="1"/>
          </p:cNvSpPr>
          <p:nvPr/>
        </p:nvSpPr>
        <p:spPr bwMode="auto">
          <a:xfrm>
            <a:off x="5905500" y="1176338"/>
            <a:ext cx="2222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i="1">
                <a:sym typeface="Symbol" pitchFamily="18" charset="2"/>
              </a:rPr>
              <a:t>G = Gmut-Gwt</a:t>
            </a:r>
          </a:p>
        </p:txBody>
      </p:sp>
      <p:sp>
        <p:nvSpPr>
          <p:cNvPr id="48140" name="Text Box 28"/>
          <p:cNvSpPr txBox="1">
            <a:spLocks noChangeArrowheads="1"/>
          </p:cNvSpPr>
          <p:nvPr/>
        </p:nvSpPr>
        <p:spPr bwMode="auto">
          <a:xfrm>
            <a:off x="5689600" y="1608138"/>
            <a:ext cx="3562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i="1">
                <a:sym typeface="Symbol" pitchFamily="18" charset="2"/>
              </a:rPr>
              <a:t>Gmut - </a:t>
            </a:r>
            <a:r>
              <a:rPr lang="cs-CZ" altLang="en-US" sz="1800"/>
              <a:t>free energy difference </a:t>
            </a:r>
          </a:p>
          <a:p>
            <a:pPr eaLnBrk="1" hangingPunct="1">
              <a:spcBef>
                <a:spcPct val="0"/>
              </a:spcBef>
              <a:buFontTx/>
              <a:buNone/>
            </a:pPr>
            <a:r>
              <a:rPr lang="cs-CZ" altLang="en-US" sz="1800"/>
              <a:t>between the folded and unfolded </a:t>
            </a:r>
          </a:p>
          <a:p>
            <a:pPr eaLnBrk="1" hangingPunct="1">
              <a:spcBef>
                <a:spcPct val="0"/>
              </a:spcBef>
              <a:buFontTx/>
              <a:buNone/>
            </a:pPr>
            <a:r>
              <a:rPr lang="cs-CZ" altLang="en-US" sz="1800"/>
              <a:t>states</a:t>
            </a:r>
          </a:p>
        </p:txBody>
      </p:sp>
    </p:spTree>
    <p:extLst>
      <p:ext uri="{BB962C8B-B14F-4D97-AF65-F5344CB8AC3E}">
        <p14:creationId xmlns:p14="http://schemas.microsoft.com/office/powerpoint/2010/main" val="1139404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187450" y="1052513"/>
            <a:ext cx="315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CC3300"/>
                </a:solidFill>
              </a:rPr>
              <a:t>FOLDX </a:t>
            </a:r>
            <a:r>
              <a:rPr lang="en-US" altLang="en-US" sz="1800"/>
              <a:t>(</a:t>
            </a:r>
            <a:r>
              <a:rPr lang="cs-CZ" altLang="en-US" sz="1800"/>
              <a:t>http://foldx.embl.de/</a:t>
            </a:r>
            <a:r>
              <a:rPr lang="en-US" altLang="en-US" sz="1800"/>
              <a:t>)</a:t>
            </a:r>
            <a:endParaRPr lang="cs-CZ" altLang="en-US" sz="1800"/>
          </a:p>
        </p:txBody>
      </p:sp>
      <p:sp>
        <p:nvSpPr>
          <p:cNvPr id="50179" name="Text Box 3"/>
          <p:cNvSpPr txBox="1">
            <a:spLocks noChangeArrowheads="1"/>
          </p:cNvSpPr>
          <p:nvPr/>
        </p:nvSpPr>
        <p:spPr bwMode="auto">
          <a:xfrm>
            <a:off x="808038" y="568325"/>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u="sng"/>
              <a:t>Automatické analýzy missense mutací </a:t>
            </a:r>
            <a:r>
              <a:rPr lang="en-US" altLang="en-US" sz="1800" u="sng"/>
              <a:t>pomoc</a:t>
            </a:r>
            <a:r>
              <a:rPr lang="cs-CZ" altLang="en-US" sz="1800" u="sng"/>
              <a:t>í bioinformatických nástrojů</a:t>
            </a:r>
          </a:p>
        </p:txBody>
      </p:sp>
      <p:sp>
        <p:nvSpPr>
          <p:cNvPr id="50180" name="Text Box 5"/>
          <p:cNvSpPr txBox="1">
            <a:spLocks noChangeArrowheads="1"/>
          </p:cNvSpPr>
          <p:nvPr/>
        </p:nvSpPr>
        <p:spPr bwMode="auto">
          <a:xfrm>
            <a:off x="3790950" y="3957638"/>
            <a:ext cx="3363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600"/>
              <a:t>ΔΔG(change) = ΔG(MT) - ΔG(WT) </a:t>
            </a:r>
          </a:p>
        </p:txBody>
      </p:sp>
      <p:sp>
        <p:nvSpPr>
          <p:cNvPr id="50181" name="Text Box 6"/>
          <p:cNvSpPr txBox="1">
            <a:spLocks noChangeArrowheads="1"/>
          </p:cNvSpPr>
          <p:nvPr/>
        </p:nvSpPr>
        <p:spPr bwMode="auto">
          <a:xfrm>
            <a:off x="3790950" y="4460875"/>
            <a:ext cx="51736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600">
                <a:solidFill>
                  <a:srgbClr val="CC3300"/>
                </a:solidFill>
              </a:rPr>
              <a:t>ΔΔG(change) &gt; </a:t>
            </a:r>
            <a:r>
              <a:rPr lang="en-US" altLang="en-US" sz="1600">
                <a:solidFill>
                  <a:srgbClr val="CC3300"/>
                </a:solidFill>
              </a:rPr>
              <a:t>1kcal/mol</a:t>
            </a:r>
            <a:r>
              <a:rPr lang="cs-CZ" altLang="en-US" sz="1600">
                <a:solidFill>
                  <a:srgbClr val="CC3300"/>
                </a:solidFill>
              </a:rPr>
              <a:t>: the mutation is destabilizing</a:t>
            </a:r>
            <a:r>
              <a:rPr lang="cs-CZ" altLang="en-US" sz="1600"/>
              <a:t> </a:t>
            </a:r>
            <a:endParaRPr lang="en-US" altLang="en-US" sz="1600"/>
          </a:p>
          <a:p>
            <a:pPr eaLnBrk="1" hangingPunct="1">
              <a:spcBef>
                <a:spcPct val="0"/>
              </a:spcBef>
              <a:buFontTx/>
              <a:buNone/>
            </a:pPr>
            <a:endParaRPr lang="en-US" altLang="en-US" sz="1600"/>
          </a:p>
          <a:p>
            <a:pPr eaLnBrk="1" hangingPunct="1">
              <a:spcBef>
                <a:spcPct val="0"/>
              </a:spcBef>
              <a:buFontTx/>
              <a:buNone/>
            </a:pPr>
            <a:r>
              <a:rPr lang="cs-CZ" altLang="en-US" sz="1600">
                <a:solidFill>
                  <a:srgbClr val="CC3300"/>
                </a:solidFill>
              </a:rPr>
              <a:t>ΔΔG(change) &lt; </a:t>
            </a:r>
            <a:r>
              <a:rPr lang="en-US" altLang="en-US" sz="1600">
                <a:solidFill>
                  <a:srgbClr val="CC3300"/>
                </a:solidFill>
              </a:rPr>
              <a:t>-1</a:t>
            </a:r>
            <a:r>
              <a:rPr lang="cs-CZ" altLang="en-US" sz="1600">
                <a:solidFill>
                  <a:srgbClr val="CC3300"/>
                </a:solidFill>
              </a:rPr>
              <a:t> </a:t>
            </a:r>
            <a:r>
              <a:rPr lang="en-US" altLang="en-US" sz="1600">
                <a:solidFill>
                  <a:srgbClr val="CC3300"/>
                </a:solidFill>
              </a:rPr>
              <a:t>kcal/mol</a:t>
            </a:r>
            <a:r>
              <a:rPr lang="cs-CZ" altLang="en-US" sz="1600">
                <a:solidFill>
                  <a:srgbClr val="CC3300"/>
                </a:solidFill>
              </a:rPr>
              <a:t>: the mutation is stabilizing</a:t>
            </a:r>
            <a:r>
              <a:rPr lang="cs-CZ" altLang="en-US" sz="1600"/>
              <a:t> </a:t>
            </a:r>
          </a:p>
        </p:txBody>
      </p:sp>
      <p:pic>
        <p:nvPicPr>
          <p:cNvPr id="50182" name="Picture 9"/>
          <p:cNvPicPr>
            <a:picLocks noChangeAspect="1" noChangeArrowheads="1"/>
          </p:cNvPicPr>
          <p:nvPr/>
        </p:nvPicPr>
        <p:blipFill>
          <a:blip r:embed="rId2">
            <a:extLst>
              <a:ext uri="{28A0092B-C50C-407E-A947-70E740481C1C}">
                <a14:useLocalDpi xmlns:a14="http://schemas.microsoft.com/office/drawing/2010/main" val="0"/>
              </a:ext>
            </a:extLst>
          </a:blip>
          <a:srcRect l="15952" t="20393" r="53333" b="28516"/>
          <a:stretch>
            <a:fillRect/>
          </a:stretch>
        </p:blipFill>
        <p:spPr bwMode="auto">
          <a:xfrm>
            <a:off x="395288" y="1700213"/>
            <a:ext cx="33559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10"/>
          <p:cNvSpPr txBox="1">
            <a:spLocks noChangeArrowheads="1"/>
          </p:cNvSpPr>
          <p:nvPr/>
        </p:nvSpPr>
        <p:spPr bwMode="auto">
          <a:xfrm>
            <a:off x="4859338" y="6021388"/>
            <a:ext cx="271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Ú</a:t>
            </a:r>
            <a:r>
              <a:rPr lang="en-US" altLang="en-US" sz="1800"/>
              <a:t>sp</a:t>
            </a:r>
            <a:r>
              <a:rPr lang="cs-CZ" altLang="en-US" sz="1800"/>
              <a:t>ěšnost predikce </a:t>
            </a:r>
            <a:r>
              <a:rPr lang="en-US" altLang="en-US" sz="1800"/>
              <a:t>60%</a:t>
            </a:r>
          </a:p>
        </p:txBody>
      </p:sp>
    </p:spTree>
    <p:extLst>
      <p:ext uri="{BB962C8B-B14F-4D97-AF65-F5344CB8AC3E}">
        <p14:creationId xmlns:p14="http://schemas.microsoft.com/office/powerpoint/2010/main" val="2939453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ovéPole 1"/>
          <p:cNvSpPr txBox="1">
            <a:spLocks noChangeArrowheads="1"/>
          </p:cNvSpPr>
          <p:nvPr/>
        </p:nvSpPr>
        <p:spPr bwMode="auto">
          <a:xfrm>
            <a:off x="1293813" y="260350"/>
            <a:ext cx="6691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latin typeface="Comic Sans MS" pitchFamily="66" charset="0"/>
              </a:rPr>
              <a:t>Vlastní analýza missense mutací pomocí MD a bioinformatiky</a:t>
            </a:r>
            <a:endParaRPr lang="en-GB" altLang="en-US" sz="1800">
              <a:latin typeface="Comic Sans MS" pitchFamily="66" charset="0"/>
            </a:endParaRPr>
          </a:p>
        </p:txBody>
      </p:sp>
      <p:sp>
        <p:nvSpPr>
          <p:cNvPr id="51203" name="Text Box 9"/>
          <p:cNvSpPr txBox="1">
            <a:spLocks noChangeArrowheads="1"/>
          </p:cNvSpPr>
          <p:nvPr/>
        </p:nvSpPr>
        <p:spPr bwMode="auto">
          <a:xfrm>
            <a:off x="447675" y="965200"/>
            <a:ext cx="40449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u="sng"/>
              <a:t>Hodnocené znaky: </a:t>
            </a:r>
          </a:p>
          <a:p>
            <a:pPr eaLnBrk="1" hangingPunct="1">
              <a:spcBef>
                <a:spcPct val="0"/>
              </a:spcBef>
              <a:buFontTx/>
              <a:buNone/>
            </a:pPr>
            <a:r>
              <a:rPr lang="cs-CZ" altLang="en-US" sz="1600">
                <a:solidFill>
                  <a:schemeClr val="accent2"/>
                </a:solidFill>
              </a:rPr>
              <a:t>Specifické kontakty postraními řetězci AA</a:t>
            </a:r>
          </a:p>
          <a:p>
            <a:pPr eaLnBrk="1" hangingPunct="1">
              <a:spcBef>
                <a:spcPct val="0"/>
              </a:spcBef>
              <a:buFontTx/>
              <a:buNone/>
            </a:pPr>
            <a:r>
              <a:rPr lang="cs-CZ" altLang="en-US" sz="1600">
                <a:solidFill>
                  <a:schemeClr val="accent2"/>
                </a:solidFill>
              </a:rPr>
              <a:t>Výskyt AA v aktivním místě</a:t>
            </a:r>
          </a:p>
          <a:p>
            <a:pPr eaLnBrk="1" hangingPunct="1">
              <a:spcBef>
                <a:spcPct val="0"/>
              </a:spcBef>
              <a:buFontTx/>
              <a:buNone/>
            </a:pPr>
            <a:r>
              <a:rPr lang="cs-CZ" altLang="en-US" sz="1600">
                <a:solidFill>
                  <a:schemeClr val="accent2"/>
                </a:solidFill>
              </a:rPr>
              <a:t>Zanořenost </a:t>
            </a:r>
            <a:r>
              <a:rPr lang="en-US" altLang="en-US" sz="1600">
                <a:solidFill>
                  <a:schemeClr val="accent2"/>
                </a:solidFill>
              </a:rPr>
              <a:t> </a:t>
            </a:r>
            <a:r>
              <a:rPr lang="cs-CZ" altLang="en-US" sz="1600">
                <a:solidFill>
                  <a:schemeClr val="accent2"/>
                </a:solidFill>
              </a:rPr>
              <a:t>AA v proteinu  </a:t>
            </a:r>
            <a:endParaRPr lang="en-US" altLang="en-US" sz="1600">
              <a:solidFill>
                <a:schemeClr val="accent2"/>
              </a:solidFill>
            </a:endParaRPr>
          </a:p>
          <a:p>
            <a:pPr eaLnBrk="1" hangingPunct="1">
              <a:spcBef>
                <a:spcPct val="0"/>
              </a:spcBef>
              <a:buFontTx/>
              <a:buNone/>
            </a:pPr>
            <a:r>
              <a:rPr lang="cs-CZ" altLang="en-US" sz="1600">
                <a:solidFill>
                  <a:schemeClr val="accent2"/>
                </a:solidFill>
              </a:rPr>
              <a:t>- změna objemu AA</a:t>
            </a:r>
          </a:p>
          <a:p>
            <a:pPr eaLnBrk="1" hangingPunct="1">
              <a:spcBef>
                <a:spcPct val="0"/>
              </a:spcBef>
              <a:buFontTx/>
              <a:buNone/>
            </a:pPr>
            <a:r>
              <a:rPr lang="cs-CZ" altLang="en-US" sz="1600">
                <a:solidFill>
                  <a:schemeClr val="accent2"/>
                </a:solidFill>
              </a:rPr>
              <a:t>- změna náboje</a:t>
            </a:r>
          </a:p>
          <a:p>
            <a:pPr eaLnBrk="1" hangingPunct="1">
              <a:spcBef>
                <a:spcPct val="0"/>
              </a:spcBef>
              <a:buFontTx/>
              <a:buNone/>
            </a:pPr>
            <a:r>
              <a:rPr lang="cs-CZ" altLang="en-US" sz="1600">
                <a:solidFill>
                  <a:schemeClr val="accent2"/>
                </a:solidFill>
              </a:rPr>
              <a:t>- změna polarity                                         </a:t>
            </a:r>
          </a:p>
        </p:txBody>
      </p:sp>
      <p:sp>
        <p:nvSpPr>
          <p:cNvPr id="51204" name="Text Box 10"/>
          <p:cNvSpPr txBox="1">
            <a:spLocks noChangeArrowheads="1"/>
          </p:cNvSpPr>
          <p:nvPr/>
        </p:nvSpPr>
        <p:spPr bwMode="auto">
          <a:xfrm>
            <a:off x="4429125" y="1376363"/>
            <a:ext cx="3629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600">
                <a:solidFill>
                  <a:schemeClr val="accent2"/>
                </a:solidFill>
              </a:rPr>
              <a:t>Konzervovanost AA </a:t>
            </a:r>
            <a:r>
              <a:rPr lang="en-US" altLang="en-US" sz="1600">
                <a:solidFill>
                  <a:schemeClr val="accent2"/>
                </a:solidFill>
              </a:rPr>
              <a:t>&gt; 50%</a:t>
            </a:r>
            <a:r>
              <a:rPr lang="cs-CZ" altLang="en-US" sz="1600">
                <a:solidFill>
                  <a:schemeClr val="accent2"/>
                </a:solidFill>
              </a:rPr>
              <a:t> </a:t>
            </a:r>
          </a:p>
          <a:p>
            <a:pPr eaLnBrk="1" hangingPunct="1">
              <a:spcBef>
                <a:spcPct val="0"/>
              </a:spcBef>
              <a:buFontTx/>
              <a:buNone/>
            </a:pPr>
            <a:r>
              <a:rPr lang="cs-CZ" altLang="en-US" sz="1600">
                <a:solidFill>
                  <a:schemeClr val="accent2"/>
                </a:solidFill>
              </a:rPr>
              <a:t>Přítomnost</a:t>
            </a:r>
            <a:r>
              <a:rPr lang="en-US" altLang="en-US" sz="1600">
                <a:solidFill>
                  <a:schemeClr val="accent2"/>
                </a:solidFill>
              </a:rPr>
              <a:t> helix/turn breakers</a:t>
            </a:r>
          </a:p>
          <a:p>
            <a:pPr eaLnBrk="1" hangingPunct="1">
              <a:spcBef>
                <a:spcPct val="0"/>
              </a:spcBef>
              <a:buFontTx/>
              <a:buNone/>
            </a:pPr>
            <a:r>
              <a:rPr lang="en-US" altLang="en-US" sz="1600">
                <a:solidFill>
                  <a:schemeClr val="accent2"/>
                </a:solidFill>
              </a:rPr>
              <a:t>Muta</a:t>
            </a:r>
            <a:r>
              <a:rPr lang="cs-CZ" altLang="en-US" sz="1600">
                <a:solidFill>
                  <a:schemeClr val="accent2"/>
                </a:solidFill>
              </a:rPr>
              <a:t>ční pravděpodobnost </a:t>
            </a:r>
            <a:r>
              <a:rPr lang="en-US" altLang="en-US" sz="1600">
                <a:solidFill>
                  <a:schemeClr val="accent2"/>
                </a:solidFill>
              </a:rPr>
              <a:t>(Blosum62)</a:t>
            </a:r>
            <a:endParaRPr lang="cs-CZ" altLang="en-US" sz="1600">
              <a:solidFill>
                <a:schemeClr val="accent2"/>
              </a:solidFill>
            </a:endParaRPr>
          </a:p>
        </p:txBody>
      </p:sp>
      <p:sp>
        <p:nvSpPr>
          <p:cNvPr id="51205" name="AutoShape 11"/>
          <p:cNvSpPr>
            <a:spLocks/>
          </p:cNvSpPr>
          <p:nvPr/>
        </p:nvSpPr>
        <p:spPr bwMode="auto">
          <a:xfrm rot="5400000">
            <a:off x="4104482" y="242094"/>
            <a:ext cx="647700" cy="5761037"/>
          </a:xfrm>
          <a:prstGeom prst="rightBrace">
            <a:avLst>
              <a:gd name="adj1" fmla="val 7412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06" name="Text Box 12"/>
          <p:cNvSpPr txBox="1">
            <a:spLocks noChangeArrowheads="1"/>
          </p:cNvSpPr>
          <p:nvPr/>
        </p:nvSpPr>
        <p:spPr bwMode="auto">
          <a:xfrm>
            <a:off x="3492500" y="3519488"/>
            <a:ext cx="2152650" cy="3667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rPr>
              <a:t>Ukazatele kauzality</a:t>
            </a:r>
            <a:endParaRPr lang="cs-CZ" altLang="en-US" sz="1800">
              <a:solidFill>
                <a:srgbClr val="FF3300"/>
              </a:solidFill>
            </a:endParaRPr>
          </a:p>
        </p:txBody>
      </p:sp>
      <p:pic>
        <p:nvPicPr>
          <p:cNvPr id="51207" name="Picture 4"/>
          <p:cNvPicPr>
            <a:picLocks noChangeAspect="1" noChangeArrowheads="1"/>
          </p:cNvPicPr>
          <p:nvPr/>
        </p:nvPicPr>
        <p:blipFill>
          <a:blip r:embed="rId2">
            <a:extLst>
              <a:ext uri="{28A0092B-C50C-407E-A947-70E740481C1C}">
                <a14:useLocalDpi xmlns:a14="http://schemas.microsoft.com/office/drawing/2010/main" val="0"/>
              </a:ext>
            </a:extLst>
          </a:blip>
          <a:srcRect l="-865" b="5168"/>
          <a:stretch>
            <a:fillRect/>
          </a:stretch>
        </p:blipFill>
        <p:spPr bwMode="auto">
          <a:xfrm>
            <a:off x="7524750" y="620713"/>
            <a:ext cx="1549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ovéPole 1"/>
          <p:cNvSpPr txBox="1">
            <a:spLocks noChangeArrowheads="1"/>
          </p:cNvSpPr>
          <p:nvPr/>
        </p:nvSpPr>
        <p:spPr bwMode="auto">
          <a:xfrm>
            <a:off x="539750" y="4351338"/>
            <a:ext cx="654526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Blundell:</a:t>
            </a:r>
          </a:p>
          <a:p>
            <a:pPr eaLnBrk="1" hangingPunct="1">
              <a:spcBef>
                <a:spcPct val="0"/>
              </a:spcBef>
              <a:buFontTx/>
              <a:buNone/>
            </a:pPr>
            <a:endParaRPr lang="cs-CZ" altLang="en-US" sz="1800"/>
          </a:p>
          <a:p>
            <a:pPr eaLnBrk="1" hangingPunct="1">
              <a:spcBef>
                <a:spcPct val="0"/>
              </a:spcBef>
              <a:buFontTx/>
              <a:buNone/>
            </a:pPr>
            <a:r>
              <a:rPr lang="cs-CZ" altLang="en-US" sz="1800"/>
              <a:t>Clanek v plos one </a:t>
            </a:r>
          </a:p>
          <a:p>
            <a:pPr eaLnBrk="1" hangingPunct="1">
              <a:spcBef>
                <a:spcPct val="0"/>
              </a:spcBef>
              <a:buFontTx/>
              <a:buNone/>
            </a:pPr>
            <a:endParaRPr lang="cs-CZ" altLang="en-US" sz="1800"/>
          </a:p>
          <a:p>
            <a:pPr eaLnBrk="1" hangingPunct="1">
              <a:spcBef>
                <a:spcPct val="0"/>
              </a:spcBef>
              <a:buFontTx/>
              <a:buNone/>
            </a:pPr>
            <a:r>
              <a:rPr lang="cs-CZ" altLang="en-US" sz="1800"/>
              <a:t>Kauzální mutace uvnitř proteinu, polymorfismy spíš napovrchu</a:t>
            </a:r>
          </a:p>
          <a:p>
            <a:pPr eaLnBrk="1" hangingPunct="1">
              <a:spcBef>
                <a:spcPct val="0"/>
              </a:spcBef>
              <a:buFontTx/>
              <a:buNone/>
            </a:pPr>
            <a:endParaRPr lang="cs-CZ" altLang="en-US" sz="1800"/>
          </a:p>
          <a:p>
            <a:pPr eaLnBrk="1" hangingPunct="1">
              <a:spcBef>
                <a:spcPct val="0"/>
              </a:spcBef>
              <a:buFontTx/>
              <a:buNone/>
            </a:pPr>
            <a:r>
              <a:rPr lang="cs-CZ" altLang="en-US" sz="1800"/>
              <a:t>Kauzální mutace: wt mutace častěji vytváří H-bond kontakty</a:t>
            </a:r>
            <a:endParaRPr lang="en-GB" altLang="en-US" sz="1800"/>
          </a:p>
        </p:txBody>
      </p:sp>
    </p:spTree>
    <p:extLst>
      <p:ext uri="{BB962C8B-B14F-4D97-AF65-F5344CB8AC3E}">
        <p14:creationId xmlns:p14="http://schemas.microsoft.com/office/powerpoint/2010/main" val="57629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p:cNvPicPr>
            <a:picLocks noChangeAspect="1" noChangeArrowheads="1"/>
          </p:cNvPicPr>
          <p:nvPr/>
        </p:nvPicPr>
        <p:blipFill>
          <a:blip r:embed="rId3">
            <a:extLst>
              <a:ext uri="{28A0092B-C50C-407E-A947-70E740481C1C}">
                <a14:useLocalDpi xmlns:a14="http://schemas.microsoft.com/office/drawing/2010/main" val="0"/>
              </a:ext>
            </a:extLst>
          </a:blip>
          <a:srcRect b="49629"/>
          <a:stretch>
            <a:fillRect/>
          </a:stretch>
        </p:blipFill>
        <p:spPr bwMode="auto">
          <a:xfrm>
            <a:off x="1476375" y="1628775"/>
            <a:ext cx="640873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p:cNvSpPr txBox="1">
            <a:spLocks noChangeArrowheads="1"/>
          </p:cNvSpPr>
          <p:nvPr/>
        </p:nvSpPr>
        <p:spPr bwMode="auto">
          <a:xfrm>
            <a:off x="1527175" y="423863"/>
            <a:ext cx="648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rgbClr val="CC3300"/>
                </a:solidFill>
              </a:rPr>
              <a:t>Examples of disease caused by structure destabilizing factors:</a:t>
            </a:r>
          </a:p>
          <a:p>
            <a:pPr eaLnBrk="1" hangingPunct="1">
              <a:spcBef>
                <a:spcPct val="0"/>
              </a:spcBef>
              <a:buFontTx/>
              <a:buNone/>
            </a:pPr>
            <a:r>
              <a:rPr lang="cs-CZ" altLang="en-US" sz="1800">
                <a:solidFill>
                  <a:srgbClr val="CC3300"/>
                </a:solidFill>
              </a:rPr>
              <a:t>In silico analysis</a:t>
            </a:r>
            <a:r>
              <a:rPr lang="en-US" altLang="en-US" sz="1800">
                <a:solidFill>
                  <a:srgbClr val="CC3300"/>
                </a:solidFill>
              </a:rPr>
              <a:t> of mutations</a:t>
            </a:r>
            <a:endParaRPr lang="cs-CZ" altLang="en-US" sz="1800">
              <a:solidFill>
                <a:srgbClr val="CC3300"/>
              </a:solidFill>
            </a:endParaRPr>
          </a:p>
        </p:txBody>
      </p:sp>
      <p:sp>
        <p:nvSpPr>
          <p:cNvPr id="52228" name="Text Box 6"/>
          <p:cNvSpPr txBox="1">
            <a:spLocks noChangeArrowheads="1"/>
          </p:cNvSpPr>
          <p:nvPr/>
        </p:nvSpPr>
        <p:spPr bwMode="auto">
          <a:xfrm>
            <a:off x="447675" y="6256338"/>
            <a:ext cx="518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rgbClr val="FF99FF"/>
                </a:solidFill>
              </a:rPr>
              <a:t>bonds of wild-type side-chains are shown purple, </a:t>
            </a:r>
          </a:p>
          <a:p>
            <a:pPr eaLnBrk="1" hangingPunct="1">
              <a:spcBef>
                <a:spcPct val="0"/>
              </a:spcBef>
              <a:buFontTx/>
              <a:buNone/>
            </a:pPr>
            <a:r>
              <a:rPr lang="cs-CZ" altLang="en-US" sz="1800"/>
              <a:t>and bonds of the mutant side-chains are yellow.</a:t>
            </a:r>
          </a:p>
        </p:txBody>
      </p:sp>
      <p:sp>
        <p:nvSpPr>
          <p:cNvPr id="52229" name="Text Box 7"/>
          <p:cNvSpPr txBox="1">
            <a:spLocks noChangeArrowheads="1"/>
          </p:cNvSpPr>
          <p:nvPr/>
        </p:nvSpPr>
        <p:spPr bwMode="auto">
          <a:xfrm>
            <a:off x="2103438" y="1647825"/>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chemeClr val="bg1"/>
                </a:solidFill>
              </a:rPr>
              <a:t>L226P</a:t>
            </a:r>
          </a:p>
        </p:txBody>
      </p:sp>
      <p:sp>
        <p:nvSpPr>
          <p:cNvPr id="52230" name="Text Box 8"/>
          <p:cNvSpPr txBox="1">
            <a:spLocks noChangeArrowheads="1"/>
          </p:cNvSpPr>
          <p:nvPr/>
        </p:nvSpPr>
        <p:spPr bwMode="auto">
          <a:xfrm>
            <a:off x="4787900" y="3357563"/>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chemeClr val="bg1"/>
                </a:solidFill>
              </a:rPr>
              <a:t>F234S</a:t>
            </a:r>
          </a:p>
        </p:txBody>
      </p:sp>
      <p:sp>
        <p:nvSpPr>
          <p:cNvPr id="52231" name="Text Box 9"/>
          <p:cNvSpPr txBox="1">
            <a:spLocks noChangeArrowheads="1"/>
          </p:cNvSpPr>
          <p:nvPr/>
        </p:nvSpPr>
        <p:spPr bwMode="auto">
          <a:xfrm>
            <a:off x="1239838" y="1144588"/>
            <a:ext cx="201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Causal mutations:</a:t>
            </a:r>
            <a:endParaRPr lang="cs-CZ" altLang="en-US" sz="1800"/>
          </a:p>
        </p:txBody>
      </p:sp>
      <p:sp>
        <p:nvSpPr>
          <p:cNvPr id="52232" name="Text Box 10"/>
          <p:cNvSpPr txBox="1">
            <a:spLocks noChangeArrowheads="1"/>
          </p:cNvSpPr>
          <p:nvPr/>
        </p:nvSpPr>
        <p:spPr bwMode="auto">
          <a:xfrm>
            <a:off x="5848350" y="3305175"/>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chemeClr val="bg1"/>
                </a:solidFill>
              </a:rPr>
              <a:t>R382L</a:t>
            </a:r>
          </a:p>
        </p:txBody>
      </p:sp>
      <p:sp>
        <p:nvSpPr>
          <p:cNvPr id="52233" name="Text Box 11"/>
          <p:cNvSpPr txBox="1">
            <a:spLocks noChangeArrowheads="1"/>
          </p:cNvSpPr>
          <p:nvPr/>
        </p:nvSpPr>
        <p:spPr bwMode="auto">
          <a:xfrm>
            <a:off x="2392363" y="3736975"/>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G60D</a:t>
            </a:r>
            <a:endParaRPr lang="cs-CZ" altLang="en-US" sz="1800">
              <a:solidFill>
                <a:schemeClr val="bg1"/>
              </a:solidFill>
            </a:endParaRPr>
          </a:p>
        </p:txBody>
      </p:sp>
      <p:sp>
        <p:nvSpPr>
          <p:cNvPr id="52234" name="Text Box 12"/>
          <p:cNvSpPr txBox="1">
            <a:spLocks noChangeArrowheads="1"/>
          </p:cNvSpPr>
          <p:nvPr/>
        </p:nvSpPr>
        <p:spPr bwMode="auto">
          <a:xfrm>
            <a:off x="3687763" y="5465763"/>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C91Y</a:t>
            </a:r>
            <a:endParaRPr lang="cs-CZ" altLang="en-US" sz="1800">
              <a:solidFill>
                <a:schemeClr val="bg1"/>
              </a:solidFill>
            </a:endParaRPr>
          </a:p>
        </p:txBody>
      </p:sp>
      <p:sp>
        <p:nvSpPr>
          <p:cNvPr id="52235" name="Text Box 13"/>
          <p:cNvSpPr txBox="1">
            <a:spLocks noChangeArrowheads="1"/>
          </p:cNvSpPr>
          <p:nvPr/>
        </p:nvSpPr>
        <p:spPr bwMode="auto">
          <a:xfrm>
            <a:off x="6948488" y="5157788"/>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bg1"/>
                </a:solidFill>
              </a:rPr>
              <a:t>F411I</a:t>
            </a:r>
            <a:endParaRPr lang="cs-CZ" altLang="en-US" sz="1800">
              <a:solidFill>
                <a:schemeClr val="bg1"/>
              </a:solidFill>
            </a:endParaRPr>
          </a:p>
        </p:txBody>
      </p:sp>
    </p:spTree>
    <p:extLst>
      <p:ext uri="{BB962C8B-B14F-4D97-AF65-F5344CB8AC3E}">
        <p14:creationId xmlns:p14="http://schemas.microsoft.com/office/powerpoint/2010/main" val="3312051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684213" y="260350"/>
            <a:ext cx="78295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Human Gene Mutation Database</a:t>
            </a:r>
            <a:r>
              <a:rPr lang="en-US" altLang="en-US" sz="1800"/>
              <a:t> (HGMD)</a:t>
            </a:r>
            <a:r>
              <a:rPr lang="cs-CZ" altLang="en-US" sz="1800"/>
              <a:t> – databáze mutací lidských genů</a:t>
            </a:r>
          </a:p>
          <a:p>
            <a:pPr eaLnBrk="1" hangingPunct="1">
              <a:spcBef>
                <a:spcPct val="0"/>
              </a:spcBef>
              <a:buFontTx/>
              <a:buNone/>
            </a:pPr>
            <a:r>
              <a:rPr lang="en-US" altLang="en-US" sz="1800" i="1"/>
              <a:t>(vyc</a:t>
            </a:r>
            <a:r>
              <a:rPr lang="cs-CZ" altLang="en-US" sz="1800" i="1"/>
              <a:t>hází s primárních dat, manuální a automatické prohledávání, více jak</a:t>
            </a:r>
          </a:p>
          <a:p>
            <a:pPr eaLnBrk="1" hangingPunct="1">
              <a:spcBef>
                <a:spcPct val="0"/>
              </a:spcBef>
              <a:buFontTx/>
              <a:buNone/>
            </a:pPr>
            <a:r>
              <a:rPr lang="cs-CZ" altLang="en-US" sz="1800" i="1"/>
              <a:t>250 časopisů je skenováno</a:t>
            </a:r>
            <a:r>
              <a:rPr lang="en-US" altLang="en-US" sz="1800" i="1"/>
              <a:t>)</a:t>
            </a:r>
            <a:endParaRPr lang="cs-CZ" altLang="en-US" sz="1800" i="1"/>
          </a:p>
        </p:txBody>
      </p:sp>
      <p:pic>
        <p:nvPicPr>
          <p:cNvPr id="34819" name="Picture 16"/>
          <p:cNvPicPr>
            <a:picLocks noChangeAspect="1" noChangeArrowheads="1"/>
          </p:cNvPicPr>
          <p:nvPr/>
        </p:nvPicPr>
        <p:blipFill>
          <a:blip r:embed="rId3">
            <a:extLst>
              <a:ext uri="{28A0092B-C50C-407E-A947-70E740481C1C}">
                <a14:useLocalDpi xmlns:a14="http://schemas.microsoft.com/office/drawing/2010/main" val="0"/>
              </a:ext>
            </a:extLst>
          </a:blip>
          <a:srcRect l="552" t="19687" r="935" b="19283"/>
          <a:stretch>
            <a:fillRect/>
          </a:stretch>
        </p:blipFill>
        <p:spPr bwMode="auto">
          <a:xfrm>
            <a:off x="20638" y="1844675"/>
            <a:ext cx="90947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53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3"/>
          <p:cNvSpPr>
            <a:spLocks noChangeArrowheads="1"/>
          </p:cNvSpPr>
          <p:nvPr/>
        </p:nvSpPr>
        <p:spPr bwMode="auto">
          <a:xfrm>
            <a:off x="323850" y="3573463"/>
            <a:ext cx="8424863" cy="2376487"/>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36867" name="Text Box 4"/>
          <p:cNvSpPr txBox="1">
            <a:spLocks noChangeArrowheads="1"/>
          </p:cNvSpPr>
          <p:nvPr/>
        </p:nvSpPr>
        <p:spPr bwMode="auto">
          <a:xfrm>
            <a:off x="255588" y="1152525"/>
            <a:ext cx="5353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V</a:t>
            </a:r>
            <a:r>
              <a:rPr lang="cs-CZ" altLang="en-US" sz="1800"/>
              <a:t>íce než</a:t>
            </a:r>
            <a:r>
              <a:rPr lang="en-US" altLang="en-US" sz="1800"/>
              <a:t> 60% v</a:t>
            </a:r>
            <a:r>
              <a:rPr lang="cs-CZ" altLang="en-US" sz="1800"/>
              <a:t>šech mutací tvoří missense mutace</a:t>
            </a:r>
          </a:p>
          <a:p>
            <a:pPr eaLnBrk="1" hangingPunct="1">
              <a:spcBef>
                <a:spcPct val="0"/>
              </a:spcBef>
              <a:buFontTx/>
              <a:buNone/>
            </a:pPr>
            <a:r>
              <a:rPr lang="cs-CZ" altLang="en-US" sz="1800"/>
              <a:t>u monogenních onemocnění</a:t>
            </a:r>
          </a:p>
        </p:txBody>
      </p:sp>
      <p:sp>
        <p:nvSpPr>
          <p:cNvPr id="36868" name="Line 5"/>
          <p:cNvSpPr>
            <a:spLocks noChangeShapeType="1"/>
          </p:cNvSpPr>
          <p:nvPr/>
        </p:nvSpPr>
        <p:spPr bwMode="auto">
          <a:xfrm flipV="1">
            <a:off x="5570538" y="1008063"/>
            <a:ext cx="360362"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869" name="Line 6"/>
          <p:cNvSpPr>
            <a:spLocks noChangeShapeType="1"/>
          </p:cNvSpPr>
          <p:nvPr/>
        </p:nvSpPr>
        <p:spPr bwMode="auto">
          <a:xfrm>
            <a:off x="5570538" y="14398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870" name="Line 7"/>
          <p:cNvSpPr>
            <a:spLocks noChangeShapeType="1"/>
          </p:cNvSpPr>
          <p:nvPr/>
        </p:nvSpPr>
        <p:spPr bwMode="auto">
          <a:xfrm>
            <a:off x="5499100" y="1584325"/>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871" name="Text Box 8"/>
          <p:cNvSpPr txBox="1">
            <a:spLocks noChangeArrowheads="1"/>
          </p:cNvSpPr>
          <p:nvPr/>
        </p:nvSpPr>
        <p:spPr bwMode="auto">
          <a:xfrm>
            <a:off x="5910263" y="830263"/>
            <a:ext cx="2470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rgbClr val="CC3300"/>
                </a:solidFill>
              </a:rPr>
              <a:t>funkční mutace  </a:t>
            </a:r>
            <a:r>
              <a:rPr lang="en-US" altLang="en-US" sz="1800">
                <a:solidFill>
                  <a:srgbClr val="CC3300"/>
                </a:solidFill>
              </a:rPr>
              <a:t>(10%)</a:t>
            </a:r>
            <a:endParaRPr lang="cs-CZ" altLang="en-US" sz="1800">
              <a:solidFill>
                <a:srgbClr val="CC3300"/>
              </a:solidFill>
            </a:endParaRPr>
          </a:p>
        </p:txBody>
      </p:sp>
      <p:sp>
        <p:nvSpPr>
          <p:cNvPr id="36872" name="Text Box 9"/>
          <p:cNvSpPr txBox="1">
            <a:spLocks noChangeArrowheads="1"/>
          </p:cNvSpPr>
          <p:nvPr/>
        </p:nvSpPr>
        <p:spPr bwMode="auto">
          <a:xfrm>
            <a:off x="5910263" y="1244600"/>
            <a:ext cx="262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rgbClr val="CC3300"/>
                </a:solidFill>
              </a:rPr>
              <a:t>strukturní mutace</a:t>
            </a:r>
            <a:r>
              <a:rPr lang="en-US" altLang="en-US" sz="1800">
                <a:solidFill>
                  <a:srgbClr val="CC3300"/>
                </a:solidFill>
              </a:rPr>
              <a:t> (80%)</a:t>
            </a:r>
            <a:endParaRPr lang="cs-CZ" altLang="en-US" sz="1800">
              <a:solidFill>
                <a:srgbClr val="CC3300"/>
              </a:solidFill>
            </a:endParaRPr>
          </a:p>
        </p:txBody>
      </p:sp>
      <p:sp>
        <p:nvSpPr>
          <p:cNvPr id="36873" name="Text Box 10"/>
          <p:cNvSpPr txBox="1">
            <a:spLocks noChangeArrowheads="1"/>
          </p:cNvSpPr>
          <p:nvPr/>
        </p:nvSpPr>
        <p:spPr bwMode="auto">
          <a:xfrm>
            <a:off x="5786438" y="1622425"/>
            <a:ext cx="194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Jin</a:t>
            </a:r>
            <a:r>
              <a:rPr lang="cs-CZ" altLang="en-US" sz="1800"/>
              <a:t>é efekty </a:t>
            </a:r>
            <a:r>
              <a:rPr lang="en-US" altLang="en-US" sz="1800"/>
              <a:t>(10%)</a:t>
            </a:r>
            <a:endParaRPr lang="cs-CZ" altLang="en-US" sz="1800"/>
          </a:p>
        </p:txBody>
      </p:sp>
      <p:sp>
        <p:nvSpPr>
          <p:cNvPr id="36874" name="Text Box 12"/>
          <p:cNvSpPr txBox="1">
            <a:spLocks noChangeArrowheads="1"/>
          </p:cNvSpPr>
          <p:nvPr/>
        </p:nvSpPr>
        <p:spPr bwMode="auto">
          <a:xfrm>
            <a:off x="303213" y="3594100"/>
            <a:ext cx="602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Online Mendelian Inheritance in Man </a:t>
            </a:r>
            <a:r>
              <a:rPr lang="cs-CZ" altLang="en-US" sz="1800" b="1"/>
              <a:t>(OMIM)</a:t>
            </a:r>
            <a:r>
              <a:rPr lang="cs-CZ" altLang="en-US" sz="1800"/>
              <a:t>  … při NCBI</a:t>
            </a:r>
          </a:p>
          <a:p>
            <a:pPr eaLnBrk="1" hangingPunct="1">
              <a:spcBef>
                <a:spcPct val="0"/>
              </a:spcBef>
              <a:buFontTx/>
              <a:buNone/>
            </a:pPr>
            <a:r>
              <a:rPr lang="cs-CZ" altLang="en-US" sz="1800"/>
              <a:t>Katalogizuje všechny známé dědičné choroby</a:t>
            </a:r>
          </a:p>
        </p:txBody>
      </p:sp>
      <p:sp>
        <p:nvSpPr>
          <p:cNvPr id="36875" name="Text Box 15"/>
          <p:cNvSpPr txBox="1">
            <a:spLocks noChangeArrowheads="1"/>
          </p:cNvSpPr>
          <p:nvPr/>
        </p:nvSpPr>
        <p:spPr bwMode="auto">
          <a:xfrm>
            <a:off x="376238" y="4457700"/>
            <a:ext cx="7186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The Single Nucleotide Polymorphism database (</a:t>
            </a:r>
            <a:r>
              <a:rPr lang="cs-CZ" altLang="en-US" sz="1800" b="1"/>
              <a:t>dbSNP</a:t>
            </a:r>
            <a:r>
              <a:rPr lang="cs-CZ" altLang="en-US" sz="1800"/>
              <a:t>) … při NCBI</a:t>
            </a:r>
          </a:p>
          <a:p>
            <a:pPr eaLnBrk="1" hangingPunct="1">
              <a:spcBef>
                <a:spcPct val="0"/>
              </a:spcBef>
              <a:buFontTx/>
              <a:buNone/>
            </a:pPr>
            <a:r>
              <a:rPr lang="cs-CZ" altLang="en-US" sz="1800"/>
              <a:t>Katalogizuje variace v genech </a:t>
            </a:r>
            <a:r>
              <a:rPr lang="en-US" altLang="en-US" sz="1800"/>
              <a:t>(v</a:t>
            </a:r>
            <a:r>
              <a:rPr lang="cs-CZ" altLang="en-US" sz="1800"/>
              <a:t>ýskyt vice jak 1</a:t>
            </a:r>
            <a:r>
              <a:rPr lang="en-US" altLang="en-US" sz="1800"/>
              <a:t>% v populace).</a:t>
            </a:r>
            <a:endParaRPr lang="cs-CZ" altLang="en-US" sz="1800"/>
          </a:p>
          <a:p>
            <a:pPr eaLnBrk="1" hangingPunct="1">
              <a:spcBef>
                <a:spcPct val="0"/>
              </a:spcBef>
              <a:buFontTx/>
              <a:buNone/>
            </a:pPr>
            <a:endParaRPr lang="cs-CZ" altLang="en-US" sz="1800"/>
          </a:p>
          <a:p>
            <a:pPr eaLnBrk="1" hangingPunct="1">
              <a:spcBef>
                <a:spcPct val="0"/>
              </a:spcBef>
              <a:buFontTx/>
              <a:buNone/>
            </a:pPr>
            <a:r>
              <a:rPr lang="cs-CZ" altLang="en-US" sz="1800">
                <a:solidFill>
                  <a:srgbClr val="FF0000"/>
                </a:solidFill>
              </a:rPr>
              <a:t>POZOR: Tato databáze ale uvádí i kauzalní varianty!</a:t>
            </a:r>
          </a:p>
        </p:txBody>
      </p:sp>
    </p:spTree>
    <p:extLst>
      <p:ext uri="{BB962C8B-B14F-4D97-AF65-F5344CB8AC3E}">
        <p14:creationId xmlns:p14="http://schemas.microsoft.com/office/powerpoint/2010/main" val="153886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90550" y="712788"/>
            <a:ext cx="208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rgbClr val="CC3300"/>
                </a:solidFill>
              </a:rPr>
              <a:t>funkční mutace</a:t>
            </a:r>
            <a:endParaRPr lang="en-US" altLang="en-US" sz="1800">
              <a:solidFill>
                <a:srgbClr val="CC3300"/>
              </a:solidFill>
            </a:endParaRPr>
          </a:p>
          <a:p>
            <a:pPr eaLnBrk="1" hangingPunct="1">
              <a:spcBef>
                <a:spcPct val="0"/>
              </a:spcBef>
              <a:buFontTx/>
              <a:buNone/>
            </a:pPr>
            <a:r>
              <a:rPr lang="en-US" altLang="en-US" sz="1800"/>
              <a:t>                              </a:t>
            </a:r>
            <a:endParaRPr lang="cs-CZ" altLang="en-US" sz="1800"/>
          </a:p>
        </p:txBody>
      </p:sp>
      <p:sp>
        <p:nvSpPr>
          <p:cNvPr id="37891" name="AutoShape 3"/>
          <p:cNvSpPr>
            <a:spLocks noChangeArrowheads="1"/>
          </p:cNvSpPr>
          <p:nvPr/>
        </p:nvSpPr>
        <p:spPr bwMode="auto">
          <a:xfrm>
            <a:off x="2627313" y="692150"/>
            <a:ext cx="215900" cy="431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7892" name="Text Box 4"/>
          <p:cNvSpPr txBox="1">
            <a:spLocks noChangeArrowheads="1"/>
          </p:cNvSpPr>
          <p:nvPr/>
        </p:nvSpPr>
        <p:spPr bwMode="auto">
          <a:xfrm>
            <a:off x="3059113" y="692150"/>
            <a:ext cx="5929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(nap</a:t>
            </a:r>
            <a:r>
              <a:rPr lang="cs-CZ" altLang="en-US" sz="1800"/>
              <a:t>ř. vazbu ligandu</a:t>
            </a:r>
            <a:r>
              <a:rPr lang="en-US" altLang="en-US" sz="1800"/>
              <a:t>/</a:t>
            </a:r>
            <a:r>
              <a:rPr lang="cs-CZ" altLang="en-US" sz="1800"/>
              <a:t>kofaktor</a:t>
            </a:r>
            <a:r>
              <a:rPr lang="en-US" altLang="en-US" sz="1800"/>
              <a:t>u</a:t>
            </a:r>
            <a:r>
              <a:rPr lang="cs-CZ" altLang="en-US" sz="1800"/>
              <a:t>, příp. vazb</a:t>
            </a:r>
            <a:r>
              <a:rPr lang="en-GB" altLang="en-US" sz="1800"/>
              <a:t>a</a:t>
            </a:r>
            <a:r>
              <a:rPr lang="cs-CZ" altLang="en-US" sz="1800"/>
              <a:t> specifických </a:t>
            </a:r>
          </a:p>
          <a:p>
            <a:pPr eaLnBrk="1" hangingPunct="1">
              <a:spcBef>
                <a:spcPct val="0"/>
              </a:spcBef>
              <a:buFontTx/>
              <a:buNone/>
            </a:pPr>
            <a:r>
              <a:rPr lang="cs-CZ" altLang="en-US" sz="1800"/>
              <a:t>iontů </a:t>
            </a:r>
            <a:r>
              <a:rPr lang="en-GB" altLang="en-US" sz="1800"/>
              <a:t>sou</a:t>
            </a:r>
            <a:r>
              <a:rPr lang="cs-CZ" altLang="en-US" sz="1800"/>
              <a:t>část konformace aktivního místa</a:t>
            </a:r>
            <a:r>
              <a:rPr lang="en-US" altLang="en-US" sz="1800"/>
              <a:t>)</a:t>
            </a:r>
            <a:endParaRPr lang="cs-CZ" altLang="en-US" sz="1800"/>
          </a:p>
        </p:txBody>
      </p:sp>
      <p:pic>
        <p:nvPicPr>
          <p:cNvPr id="37893" name="Picture 8"/>
          <p:cNvPicPr>
            <a:picLocks noChangeAspect="1" noChangeArrowheads="1"/>
          </p:cNvPicPr>
          <p:nvPr/>
        </p:nvPicPr>
        <p:blipFill>
          <a:blip r:embed="rId2">
            <a:extLst>
              <a:ext uri="{28A0092B-C50C-407E-A947-70E740481C1C}">
                <a14:useLocalDpi xmlns:a14="http://schemas.microsoft.com/office/drawing/2010/main" val="0"/>
              </a:ext>
            </a:extLst>
          </a:blip>
          <a:srcRect l="2895" t="7237" r="6235" b="9821"/>
          <a:stretch>
            <a:fillRect/>
          </a:stretch>
        </p:blipFill>
        <p:spPr bwMode="auto">
          <a:xfrm>
            <a:off x="1763713" y="2565400"/>
            <a:ext cx="45354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9"/>
          <p:cNvSpPr txBox="1">
            <a:spLocks noChangeArrowheads="1"/>
          </p:cNvSpPr>
          <p:nvPr/>
        </p:nvSpPr>
        <p:spPr bwMode="auto">
          <a:xfrm>
            <a:off x="3492500" y="3933825"/>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Fe3+</a:t>
            </a:r>
            <a:endParaRPr lang="cs-CZ" altLang="en-US" sz="1800"/>
          </a:p>
        </p:txBody>
      </p:sp>
      <p:sp>
        <p:nvSpPr>
          <p:cNvPr id="37895" name="TextovéPole 8"/>
          <p:cNvSpPr txBox="1">
            <a:spLocks noChangeArrowheads="1"/>
          </p:cNvSpPr>
          <p:nvPr/>
        </p:nvSpPr>
        <p:spPr bwMode="auto">
          <a:xfrm>
            <a:off x="5076825" y="5949950"/>
            <a:ext cx="1141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Obr. PAH</a:t>
            </a:r>
            <a:endParaRPr lang="cs-CZ" altLang="en-US" sz="1800"/>
          </a:p>
        </p:txBody>
      </p:sp>
    </p:spTree>
    <p:extLst>
      <p:ext uri="{BB962C8B-B14F-4D97-AF65-F5344CB8AC3E}">
        <p14:creationId xmlns:p14="http://schemas.microsoft.com/office/powerpoint/2010/main" val="2970857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17"/>
          <p:cNvSpPr>
            <a:spLocks noChangeArrowheads="1"/>
          </p:cNvSpPr>
          <p:nvPr/>
        </p:nvSpPr>
        <p:spPr bwMode="auto">
          <a:xfrm>
            <a:off x="2338388" y="549275"/>
            <a:ext cx="215900" cy="431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8915" name="Text Box 18"/>
          <p:cNvSpPr txBox="1">
            <a:spLocks noChangeArrowheads="1"/>
          </p:cNvSpPr>
          <p:nvPr/>
        </p:nvSpPr>
        <p:spPr bwMode="auto">
          <a:xfrm>
            <a:off x="2770188" y="549275"/>
            <a:ext cx="5189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Vytvářejí sít kontaktů s okolními aminokyselinami</a:t>
            </a:r>
          </a:p>
          <a:p>
            <a:pPr eaLnBrk="1" hangingPunct="1">
              <a:spcBef>
                <a:spcPct val="0"/>
              </a:spcBef>
              <a:buFontTx/>
              <a:buNone/>
            </a:pPr>
            <a:r>
              <a:rPr lang="cs-CZ" altLang="en-US" sz="1800" i="1"/>
              <a:t>H-bonding, stacking, salt bridges</a:t>
            </a:r>
          </a:p>
          <a:p>
            <a:pPr eaLnBrk="1" hangingPunct="1">
              <a:spcBef>
                <a:spcPct val="0"/>
              </a:spcBef>
              <a:buFontTx/>
              <a:buNone/>
            </a:pPr>
            <a:endParaRPr lang="cs-CZ" altLang="en-US" sz="1800"/>
          </a:p>
          <a:p>
            <a:pPr eaLnBrk="1" hangingPunct="1">
              <a:spcBef>
                <a:spcPct val="0"/>
              </a:spcBef>
              <a:buFontTx/>
              <a:buNone/>
            </a:pPr>
            <a:endParaRPr lang="cs-CZ" altLang="en-US" sz="1800"/>
          </a:p>
        </p:txBody>
      </p:sp>
      <p:sp>
        <p:nvSpPr>
          <p:cNvPr id="38916" name="Text Box 19"/>
          <p:cNvSpPr txBox="1">
            <a:spLocks noChangeArrowheads="1"/>
          </p:cNvSpPr>
          <p:nvPr/>
        </p:nvSpPr>
        <p:spPr bwMode="auto">
          <a:xfrm>
            <a:off x="323850" y="549275"/>
            <a:ext cx="1949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rgbClr val="CC3300"/>
                </a:solidFill>
              </a:rPr>
              <a:t>strukturní mutace</a:t>
            </a:r>
            <a:endParaRPr lang="en-US" altLang="en-US" sz="1800">
              <a:solidFill>
                <a:srgbClr val="CC3300"/>
              </a:solidFill>
            </a:endParaRPr>
          </a:p>
          <a:p>
            <a:pPr eaLnBrk="1" hangingPunct="1">
              <a:spcBef>
                <a:spcPct val="0"/>
              </a:spcBef>
              <a:buFontTx/>
              <a:buNone/>
            </a:pPr>
            <a:endParaRPr lang="cs-CZ" altLang="en-US" sz="1800">
              <a:solidFill>
                <a:srgbClr val="CC3300"/>
              </a:solidFill>
            </a:endParaRPr>
          </a:p>
        </p:txBody>
      </p:sp>
      <p:sp>
        <p:nvSpPr>
          <p:cNvPr id="38917" name="Rectangle 21"/>
          <p:cNvSpPr>
            <a:spLocks noChangeArrowheads="1"/>
          </p:cNvSpPr>
          <p:nvPr/>
        </p:nvSpPr>
        <p:spPr bwMode="auto">
          <a:xfrm>
            <a:off x="627063" y="4673600"/>
            <a:ext cx="4427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změna fyzikálně-chemických parametrů: </a:t>
            </a:r>
            <a:endParaRPr lang="en-US" altLang="en-US" sz="1800"/>
          </a:p>
          <a:p>
            <a:pPr eaLnBrk="1" hangingPunct="1">
              <a:spcBef>
                <a:spcPct val="0"/>
              </a:spcBef>
              <a:buFontTx/>
              <a:buNone/>
            </a:pPr>
            <a:r>
              <a:rPr lang="cs-CZ" altLang="en-US" sz="1800" i="1"/>
              <a:t>změna </a:t>
            </a:r>
            <a:r>
              <a:rPr lang="en-US" altLang="en-US" sz="1800" i="1"/>
              <a:t>n</a:t>
            </a:r>
            <a:r>
              <a:rPr lang="cs-CZ" altLang="en-US" sz="1800" i="1"/>
              <a:t>áboje, </a:t>
            </a:r>
          </a:p>
          <a:p>
            <a:pPr eaLnBrk="1" hangingPunct="1">
              <a:spcBef>
                <a:spcPct val="0"/>
              </a:spcBef>
              <a:buFontTx/>
              <a:buNone/>
            </a:pPr>
            <a:r>
              <a:rPr lang="cs-CZ" altLang="en-US" sz="1800" i="1"/>
              <a:t>Polarity</a:t>
            </a:r>
          </a:p>
          <a:p>
            <a:pPr eaLnBrk="1" hangingPunct="1">
              <a:spcBef>
                <a:spcPct val="0"/>
              </a:spcBef>
              <a:buFontTx/>
              <a:buNone/>
            </a:pPr>
            <a:r>
              <a:rPr lang="en-US" altLang="en-US" sz="1800" i="1"/>
              <a:t>velikost aminokyseliny</a:t>
            </a:r>
            <a:r>
              <a:rPr lang="cs-CZ" altLang="en-US" sz="1800" i="1"/>
              <a:t> </a:t>
            </a:r>
          </a:p>
        </p:txBody>
      </p:sp>
      <p:pic>
        <p:nvPicPr>
          <p:cNvPr id="38918" name="Picture 22" descr="proper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938" y="4911725"/>
            <a:ext cx="25019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3" descr="lenk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28775"/>
            <a:ext cx="20129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4" descr="lenka3"/>
          <p:cNvPicPr>
            <a:picLocks noChangeAspect="1" noChangeArrowheads="1"/>
          </p:cNvPicPr>
          <p:nvPr/>
        </p:nvPicPr>
        <p:blipFill>
          <a:blip r:embed="rId4" cstate="print">
            <a:extLst>
              <a:ext uri="{28A0092B-C50C-407E-A947-70E740481C1C}">
                <a14:useLocalDpi xmlns:a14="http://schemas.microsoft.com/office/drawing/2010/main" val="0"/>
              </a:ext>
            </a:extLst>
          </a:blip>
          <a:srcRect l="24734" t="27127" r="21185" b="21297"/>
          <a:stretch>
            <a:fillRect/>
          </a:stretch>
        </p:blipFill>
        <p:spPr bwMode="auto">
          <a:xfrm>
            <a:off x="3059113" y="1704975"/>
            <a:ext cx="152558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Line 25"/>
          <p:cNvSpPr>
            <a:spLocks noChangeShapeType="1"/>
          </p:cNvSpPr>
          <p:nvPr/>
        </p:nvSpPr>
        <p:spPr bwMode="auto">
          <a:xfrm>
            <a:off x="4029075" y="2249488"/>
            <a:ext cx="0" cy="244475"/>
          </a:xfrm>
          <a:prstGeom prst="line">
            <a:avLst/>
          </a:prstGeom>
          <a:noFill/>
          <a:ln w="9525">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22" name="TextovéPole 1"/>
          <p:cNvSpPr txBox="1">
            <a:spLocks noChangeArrowheads="1"/>
          </p:cNvSpPr>
          <p:nvPr/>
        </p:nvSpPr>
        <p:spPr bwMode="auto">
          <a:xfrm>
            <a:off x="1833563" y="3430588"/>
            <a:ext cx="6019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n</a:t>
            </a:r>
            <a:r>
              <a:rPr lang="en-US" altLang="en-US" sz="1800"/>
              <a:t>aru</a:t>
            </a:r>
            <a:r>
              <a:rPr lang="cs-CZ" altLang="en-US" sz="1800"/>
              <a:t>šení struktury proteinu vede k destabilizaci proteinu, </a:t>
            </a:r>
          </a:p>
          <a:p>
            <a:pPr eaLnBrk="1" hangingPunct="1">
              <a:spcBef>
                <a:spcPct val="0"/>
              </a:spcBef>
              <a:buFontTx/>
              <a:buNone/>
            </a:pPr>
            <a:r>
              <a:rPr lang="cs-CZ" altLang="en-US" sz="1800"/>
              <a:t>unfo</a:t>
            </a:r>
            <a:r>
              <a:rPr lang="en-US" altLang="en-US" sz="1800"/>
              <a:t>l</a:t>
            </a:r>
            <a:r>
              <a:rPr lang="cs-CZ" altLang="en-US" sz="1800"/>
              <a:t>dingu příp. agregaci</a:t>
            </a:r>
          </a:p>
        </p:txBody>
      </p:sp>
    </p:spTree>
    <p:extLst>
      <p:ext uri="{BB962C8B-B14F-4D97-AF65-F5344CB8AC3E}">
        <p14:creationId xmlns:p14="http://schemas.microsoft.com/office/powerpoint/2010/main" val="2310321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ovéPole 2"/>
          <p:cNvSpPr txBox="1">
            <a:spLocks noChangeArrowheads="1"/>
          </p:cNvSpPr>
          <p:nvPr/>
        </p:nvSpPr>
        <p:spPr bwMode="auto">
          <a:xfrm>
            <a:off x="328613" y="1196975"/>
            <a:ext cx="88153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rgbClr val="FF0000"/>
                </a:solidFill>
              </a:rPr>
              <a:t>Jak rozlišit mezi</a:t>
            </a:r>
            <a:endParaRPr lang="en-GB" altLang="en-US" sz="1800">
              <a:solidFill>
                <a:srgbClr val="FF0000"/>
              </a:solidFill>
            </a:endParaRPr>
          </a:p>
          <a:p>
            <a:pPr eaLnBrk="1" hangingPunct="1">
              <a:spcBef>
                <a:spcPct val="0"/>
              </a:spcBef>
              <a:buFontTx/>
              <a:buNone/>
            </a:pPr>
            <a:endParaRPr lang="en-GB" altLang="en-US" sz="1800">
              <a:solidFill>
                <a:srgbClr val="FF0000"/>
              </a:solidFill>
            </a:endParaRPr>
          </a:p>
          <a:p>
            <a:pPr eaLnBrk="1" hangingPunct="1">
              <a:spcBef>
                <a:spcPct val="0"/>
              </a:spcBef>
              <a:buFontTx/>
              <a:buNone/>
            </a:pPr>
            <a:r>
              <a:rPr lang="en-GB" altLang="en-US" sz="1800">
                <a:solidFill>
                  <a:srgbClr val="FF0000"/>
                </a:solidFill>
              </a:rPr>
              <a:t>single nucleotide polymorphisms (SNPs) </a:t>
            </a:r>
            <a:r>
              <a:rPr lang="cs-CZ" altLang="en-US" sz="1800">
                <a:solidFill>
                  <a:srgbClr val="FF0000"/>
                </a:solidFill>
              </a:rPr>
              <a:t>v kódující oblasti, která je funkčně neutrální</a:t>
            </a:r>
          </a:p>
          <a:p>
            <a:pPr eaLnBrk="1" hangingPunct="1">
              <a:spcBef>
                <a:spcPct val="0"/>
              </a:spcBef>
              <a:buFontTx/>
              <a:buNone/>
            </a:pPr>
            <a:endParaRPr lang="cs-CZ" altLang="en-US" sz="1800">
              <a:solidFill>
                <a:srgbClr val="FF0000"/>
              </a:solidFill>
            </a:endParaRPr>
          </a:p>
          <a:p>
            <a:pPr eaLnBrk="1" hangingPunct="1">
              <a:spcBef>
                <a:spcPct val="0"/>
              </a:spcBef>
              <a:buFontTx/>
              <a:buNone/>
            </a:pPr>
            <a:r>
              <a:rPr lang="cs-CZ" altLang="en-US" sz="1800">
                <a:solidFill>
                  <a:srgbClr val="FF0000"/>
                </a:solidFill>
              </a:rPr>
              <a:t>A kauzální mutací?</a:t>
            </a:r>
            <a:endParaRPr lang="en-GB" altLang="en-US" sz="1800">
              <a:solidFill>
                <a:srgbClr val="FF0000"/>
              </a:solidFill>
            </a:endParaRPr>
          </a:p>
        </p:txBody>
      </p:sp>
      <p:sp>
        <p:nvSpPr>
          <p:cNvPr id="39939" name="TextovéPole 3"/>
          <p:cNvSpPr txBox="1">
            <a:spLocks noChangeArrowheads="1"/>
          </p:cNvSpPr>
          <p:nvPr/>
        </p:nvSpPr>
        <p:spPr bwMode="auto">
          <a:xfrm>
            <a:off x="755650" y="549275"/>
            <a:ext cx="5545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t>Ovšem ne vždy substituce aminokyselin je škodlivá!</a:t>
            </a:r>
            <a:endParaRPr lang="en-GB" altLang="en-US" sz="1800"/>
          </a:p>
        </p:txBody>
      </p:sp>
    </p:spTree>
    <p:extLst>
      <p:ext uri="{BB962C8B-B14F-4D97-AF65-F5344CB8AC3E}">
        <p14:creationId xmlns:p14="http://schemas.microsoft.com/office/powerpoint/2010/main" val="107606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531813" y="490538"/>
            <a:ext cx="8156575" cy="6107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0963" name="Obdélník 3"/>
          <p:cNvSpPr>
            <a:spLocks noChangeArrowheads="1"/>
          </p:cNvSpPr>
          <p:nvPr/>
        </p:nvSpPr>
        <p:spPr bwMode="auto">
          <a:xfrm>
            <a:off x="649288" y="476250"/>
            <a:ext cx="7921625"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600"/>
              <a:t>„</a:t>
            </a:r>
            <a:r>
              <a:rPr lang="en-GB" altLang="en-US" sz="1600"/>
              <a:t>amino acids in the cores of proteins are relatively conserved </a:t>
            </a:r>
          </a:p>
          <a:p>
            <a:pPr eaLnBrk="1" hangingPunct="1">
              <a:spcBef>
                <a:spcPct val="0"/>
              </a:spcBef>
              <a:buFontTx/>
              <a:buNone/>
            </a:pPr>
            <a:r>
              <a:rPr lang="en-GB" altLang="en-US" sz="1600"/>
              <a:t>compared with those in the solvent accessible regions</a:t>
            </a:r>
          </a:p>
          <a:p>
            <a:pPr eaLnBrk="1" hangingPunct="1">
              <a:spcBef>
                <a:spcPct val="0"/>
              </a:spcBef>
              <a:buFontTx/>
              <a:buNone/>
            </a:pPr>
            <a:endParaRPr lang="en-GB" altLang="en-US" sz="1600"/>
          </a:p>
          <a:p>
            <a:pPr eaLnBrk="1" hangingPunct="1">
              <a:spcBef>
                <a:spcPct val="0"/>
              </a:spcBef>
              <a:buFontTx/>
              <a:buNone/>
            </a:pPr>
            <a:r>
              <a:rPr lang="en-GB" altLang="en-US" sz="1600"/>
              <a:t>catalytic amino acids responsible for enzymatic reaction are also well</a:t>
            </a:r>
          </a:p>
          <a:p>
            <a:pPr eaLnBrk="1" hangingPunct="1">
              <a:spcBef>
                <a:spcPct val="0"/>
              </a:spcBef>
              <a:buFontTx/>
              <a:buNone/>
            </a:pPr>
            <a:r>
              <a:rPr lang="en-GB" altLang="en-US" sz="1600"/>
              <a:t>conserved throughout evolution</a:t>
            </a:r>
          </a:p>
          <a:p>
            <a:pPr eaLnBrk="1" hangingPunct="1">
              <a:spcBef>
                <a:spcPct val="0"/>
              </a:spcBef>
              <a:buFontTx/>
              <a:buNone/>
            </a:pPr>
            <a:endParaRPr lang="en-GB" altLang="en-US" sz="1600"/>
          </a:p>
          <a:p>
            <a:pPr eaLnBrk="1" hangingPunct="1">
              <a:spcBef>
                <a:spcPct val="0"/>
              </a:spcBef>
              <a:buFontTx/>
              <a:buNone/>
            </a:pPr>
            <a:r>
              <a:rPr lang="cs-CZ" altLang="en-US" sz="1600"/>
              <a:t>M</a:t>
            </a:r>
            <a:r>
              <a:rPr lang="en-GB" altLang="en-US" sz="1600"/>
              <a:t>utations tend to be accepted where evolutionary pressure is relatively relaxed and </a:t>
            </a:r>
            <a:endParaRPr lang="cs-CZ" altLang="en-US" sz="1600"/>
          </a:p>
          <a:p>
            <a:pPr eaLnBrk="1" hangingPunct="1">
              <a:spcBef>
                <a:spcPct val="0"/>
              </a:spcBef>
              <a:buFontTx/>
              <a:buNone/>
            </a:pPr>
            <a:r>
              <a:rPr lang="en-GB" altLang="en-US" sz="1600"/>
              <a:t>where they can remain in the population without selective disadvantage (or advantage)</a:t>
            </a:r>
            <a:r>
              <a:rPr lang="cs-CZ" altLang="en-US" sz="1600"/>
              <a:t>“</a:t>
            </a:r>
          </a:p>
          <a:p>
            <a:pPr eaLnBrk="1" hangingPunct="1">
              <a:spcBef>
                <a:spcPct val="0"/>
              </a:spcBef>
              <a:buFontTx/>
              <a:buNone/>
            </a:pPr>
            <a:endParaRPr lang="cs-CZ" altLang="en-US" sz="1600"/>
          </a:p>
          <a:p>
            <a:pPr eaLnBrk="1" hangingPunct="1">
              <a:spcBef>
                <a:spcPct val="0"/>
              </a:spcBef>
              <a:buFontTx/>
              <a:buNone/>
            </a:pPr>
            <a:r>
              <a:rPr lang="en-GB" altLang="en-US" sz="1600"/>
              <a:t>disease-related SNPs occur less in α-helices but more frequently in β-strands than neutral nsSNPs</a:t>
            </a:r>
            <a:endParaRPr lang="cs-CZ" altLang="en-US" sz="1600"/>
          </a:p>
          <a:p>
            <a:pPr eaLnBrk="1" hangingPunct="1">
              <a:spcBef>
                <a:spcPct val="0"/>
              </a:spcBef>
              <a:buFontTx/>
              <a:buNone/>
            </a:pPr>
            <a:endParaRPr lang="cs-CZ" altLang="en-US" sz="1600"/>
          </a:p>
          <a:p>
            <a:pPr eaLnBrk="1" hangingPunct="1">
              <a:spcBef>
                <a:spcPct val="0"/>
              </a:spcBef>
              <a:buFontTx/>
              <a:buNone/>
            </a:pPr>
            <a:r>
              <a:rPr lang="en-GB" altLang="en-US" sz="1600"/>
              <a:t>We find that cancer somatic mutations and disease-related variants occur more frequently at amino acids making hydrogen bonds from side chains than neutral polymorphisms.</a:t>
            </a:r>
            <a:endParaRPr lang="cs-CZ" altLang="en-US" sz="1600"/>
          </a:p>
          <a:p>
            <a:pPr eaLnBrk="1" hangingPunct="1">
              <a:spcBef>
                <a:spcPct val="0"/>
              </a:spcBef>
              <a:buFontTx/>
              <a:buNone/>
            </a:pPr>
            <a:endParaRPr lang="cs-CZ" altLang="en-US" sz="1600"/>
          </a:p>
          <a:p>
            <a:pPr eaLnBrk="1" hangingPunct="1">
              <a:spcBef>
                <a:spcPct val="0"/>
              </a:spcBef>
              <a:buFontTx/>
              <a:buNone/>
            </a:pPr>
            <a:r>
              <a:rPr lang="cs-CZ" altLang="en-US" sz="1600"/>
              <a:t>Further, </a:t>
            </a:r>
            <a:r>
              <a:rPr lang="en-GB" altLang="en-US" sz="1600"/>
              <a:t>nsSNPs occur less frequently at the solvent inaccessible region of proteins, whereas disease-related mutations occur much more frequently than the average </a:t>
            </a:r>
          </a:p>
          <a:p>
            <a:pPr eaLnBrk="1" hangingPunct="1">
              <a:spcBef>
                <a:spcPct val="0"/>
              </a:spcBef>
              <a:buFontTx/>
              <a:buNone/>
            </a:pPr>
            <a:endParaRPr lang="cs-CZ" altLang="en-US" sz="1600"/>
          </a:p>
          <a:p>
            <a:pPr eaLnBrk="1" hangingPunct="1">
              <a:spcBef>
                <a:spcPct val="0"/>
              </a:spcBef>
              <a:buFontTx/>
              <a:buNone/>
            </a:pPr>
            <a:endParaRPr lang="cs-CZ" altLang="en-US" sz="1600"/>
          </a:p>
          <a:p>
            <a:pPr eaLnBrk="1" hangingPunct="1">
              <a:spcBef>
                <a:spcPct val="0"/>
              </a:spcBef>
              <a:buFontTx/>
              <a:buNone/>
            </a:pPr>
            <a:r>
              <a:rPr lang="en-GB" altLang="en-US" sz="1600" b="1" i="1"/>
              <a:t>Sungsam Gong, </a:t>
            </a:r>
            <a:r>
              <a:rPr lang="cs-CZ" altLang="en-US" sz="1600" b="1" i="1"/>
              <a:t>and </a:t>
            </a:r>
            <a:r>
              <a:rPr lang="en-GB" altLang="en-US" sz="1600" b="1" i="1"/>
              <a:t>Tom L. Blundell</a:t>
            </a:r>
            <a:r>
              <a:rPr lang="cs-CZ" altLang="en-US" sz="1600" b="1" i="1"/>
              <a:t> Plos one 2010</a:t>
            </a:r>
            <a:endParaRPr lang="en-GB" altLang="en-US" sz="1600" b="1" i="1"/>
          </a:p>
        </p:txBody>
      </p:sp>
    </p:spTree>
    <p:extLst>
      <p:ext uri="{BB962C8B-B14F-4D97-AF65-F5344CB8AC3E}">
        <p14:creationId xmlns:p14="http://schemas.microsoft.com/office/powerpoint/2010/main" val="65743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ovéPole 1"/>
          <p:cNvSpPr txBox="1">
            <a:spLocks noChangeArrowheads="1"/>
          </p:cNvSpPr>
          <p:nvPr/>
        </p:nvSpPr>
        <p:spPr bwMode="auto">
          <a:xfrm>
            <a:off x="1979613" y="1412875"/>
            <a:ext cx="445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latin typeface="Comic Sans MS" pitchFamily="66" charset="0"/>
              </a:rPr>
              <a:t>Přístupy studia efektů missense mutací:</a:t>
            </a:r>
          </a:p>
        </p:txBody>
      </p:sp>
      <p:sp>
        <p:nvSpPr>
          <p:cNvPr id="3" name="TextovéPole 2"/>
          <p:cNvSpPr txBox="1"/>
          <p:nvPr/>
        </p:nvSpPr>
        <p:spPr>
          <a:xfrm>
            <a:off x="611188" y="2646363"/>
            <a:ext cx="8212137" cy="2586037"/>
          </a:xfrm>
          <a:prstGeom prst="rect">
            <a:avLst/>
          </a:prstGeom>
          <a:noFill/>
        </p:spPr>
        <p:txBody>
          <a:bodyPr wrap="none">
            <a:spAutoFit/>
          </a:bodyPr>
          <a:lstStyle/>
          <a:p>
            <a:pPr marL="285750" indent="-285750" eaLnBrk="1" hangingPunct="1">
              <a:buFont typeface="Arial" panose="020B0604020202020204" pitchFamily="34" charset="0"/>
              <a:buChar char="•"/>
              <a:defRPr/>
            </a:pPr>
            <a:r>
              <a:rPr lang="cs-CZ" dirty="0">
                <a:latin typeface="Comic Sans MS" panose="030F0702030302020204" pitchFamily="66" charset="0"/>
              </a:rPr>
              <a:t>Funkční analýzy </a:t>
            </a:r>
            <a:r>
              <a:rPr lang="en-GB" dirty="0">
                <a:latin typeface="Comic Sans MS" panose="030F0702030302020204" pitchFamily="66" charset="0"/>
              </a:rPr>
              <a:t>(</a:t>
            </a:r>
            <a:r>
              <a:rPr lang="en-GB" dirty="0" err="1">
                <a:latin typeface="Comic Sans MS" panose="030F0702030302020204" pitchFamily="66" charset="0"/>
              </a:rPr>
              <a:t>exprese</a:t>
            </a:r>
            <a:r>
              <a:rPr lang="en-GB" dirty="0">
                <a:latin typeface="Comic Sans MS" panose="030F0702030302020204" pitchFamily="66" charset="0"/>
              </a:rPr>
              <a:t> </a:t>
            </a:r>
            <a:r>
              <a:rPr lang="en-GB" dirty="0" err="1">
                <a:latin typeface="Comic Sans MS" panose="030F0702030302020204" pitchFamily="66" charset="0"/>
              </a:rPr>
              <a:t>proteinu</a:t>
            </a:r>
            <a:r>
              <a:rPr lang="en-GB" dirty="0">
                <a:latin typeface="Comic Sans MS" panose="030F0702030302020204" pitchFamily="66" charset="0"/>
              </a:rPr>
              <a:t>, </a:t>
            </a:r>
            <a:r>
              <a:rPr lang="en-GB" dirty="0" err="1">
                <a:latin typeface="Comic Sans MS" panose="030F0702030302020204" pitchFamily="66" charset="0"/>
              </a:rPr>
              <a:t>stabilita</a:t>
            </a:r>
            <a:r>
              <a:rPr lang="en-GB" dirty="0">
                <a:latin typeface="Comic Sans MS" panose="030F0702030302020204" pitchFamily="66" charset="0"/>
              </a:rPr>
              <a:t>, </a:t>
            </a:r>
            <a:r>
              <a:rPr lang="en-GB" dirty="0" err="1">
                <a:latin typeface="Comic Sans MS" panose="030F0702030302020204" pitchFamily="66" charset="0"/>
              </a:rPr>
              <a:t>specifick</a:t>
            </a:r>
            <a:r>
              <a:rPr lang="cs-CZ" dirty="0">
                <a:latin typeface="Comic Sans MS" panose="030F0702030302020204" pitchFamily="66" charset="0"/>
              </a:rPr>
              <a:t>é charakteristiky)</a:t>
            </a:r>
          </a:p>
          <a:p>
            <a:pPr eaLnBrk="1" hangingPunct="1">
              <a:defRPr/>
            </a:pPr>
            <a:r>
              <a:rPr lang="cs-CZ" dirty="0">
                <a:latin typeface="Comic Sans MS" panose="030F0702030302020204" pitchFamily="66" charset="0"/>
              </a:rPr>
              <a:t>      časově  a finančně náročné</a:t>
            </a:r>
          </a:p>
          <a:p>
            <a:pPr marL="285750" indent="-285750" eaLnBrk="1" hangingPunct="1">
              <a:buFont typeface="Arial" panose="020B0604020202020204" pitchFamily="34" charset="0"/>
              <a:buChar char="•"/>
              <a:defRPr/>
            </a:pPr>
            <a:endParaRPr lang="cs-CZ" dirty="0">
              <a:latin typeface="Comic Sans MS" panose="030F0702030302020204" pitchFamily="66" charset="0"/>
            </a:endParaRPr>
          </a:p>
          <a:p>
            <a:pPr marL="285750" indent="-285750" eaLnBrk="1" hangingPunct="1">
              <a:buFont typeface="Arial" panose="020B0604020202020204" pitchFamily="34" charset="0"/>
              <a:buChar char="•"/>
              <a:defRPr/>
            </a:pPr>
            <a:r>
              <a:rPr lang="cs-CZ" dirty="0">
                <a:latin typeface="Comic Sans MS" panose="030F0702030302020204" pitchFamily="66" charset="0"/>
              </a:rPr>
              <a:t>Automatické </a:t>
            </a:r>
            <a:r>
              <a:rPr lang="cs-CZ" i="1" dirty="0">
                <a:latin typeface="Comic Sans MS" panose="030F0702030302020204" pitchFamily="66" charset="0"/>
              </a:rPr>
              <a:t>in </a:t>
            </a:r>
            <a:r>
              <a:rPr lang="cs-CZ" i="1" dirty="0" err="1">
                <a:latin typeface="Comic Sans MS" panose="030F0702030302020204" pitchFamily="66" charset="0"/>
              </a:rPr>
              <a:t>silico</a:t>
            </a:r>
            <a:r>
              <a:rPr lang="cs-CZ" dirty="0">
                <a:latin typeface="Comic Sans MS" panose="030F0702030302020204" pitchFamily="66" charset="0"/>
              </a:rPr>
              <a:t> programy </a:t>
            </a:r>
            <a:r>
              <a:rPr lang="en-GB" dirty="0">
                <a:latin typeface="Comic Sans MS" panose="030F0702030302020204" pitchFamily="66" charset="0"/>
              </a:rPr>
              <a:t>(SIFT, </a:t>
            </a:r>
            <a:r>
              <a:rPr lang="en-GB" dirty="0" err="1">
                <a:latin typeface="Comic Sans MS" panose="030F0702030302020204" pitchFamily="66" charset="0"/>
              </a:rPr>
              <a:t>PolyPhen</a:t>
            </a:r>
            <a:r>
              <a:rPr lang="en-GB" dirty="0">
                <a:latin typeface="Comic Sans MS" panose="030F0702030302020204" pitchFamily="66" charset="0"/>
              </a:rPr>
              <a:t>, SNPs3D, FODLX..)</a:t>
            </a:r>
            <a:r>
              <a:rPr lang="cs-CZ" dirty="0">
                <a:latin typeface="Comic Sans MS" panose="030F0702030302020204" pitchFamily="66" charset="0"/>
              </a:rPr>
              <a:t> </a:t>
            </a:r>
          </a:p>
          <a:p>
            <a:pPr eaLnBrk="1" hangingPunct="1">
              <a:defRPr/>
            </a:pPr>
            <a:r>
              <a:rPr lang="cs-CZ" dirty="0">
                <a:latin typeface="Comic Sans MS" panose="030F0702030302020204" pitchFamily="66" charset="0"/>
              </a:rPr>
              <a:t>      rychlé a spolehlivost </a:t>
            </a:r>
            <a:r>
              <a:rPr lang="en-GB" dirty="0" err="1">
                <a:latin typeface="Comic Sans MS" panose="030F0702030302020204" pitchFamily="66" charset="0"/>
              </a:rPr>
              <a:t>pr</a:t>
            </a:r>
            <a:r>
              <a:rPr lang="cs-CZ" dirty="0" err="1">
                <a:latin typeface="Comic Sans MS" panose="030F0702030302020204" pitchFamily="66" charset="0"/>
              </a:rPr>
              <a:t>ůměrně</a:t>
            </a:r>
            <a:r>
              <a:rPr lang="cs-CZ" dirty="0">
                <a:latin typeface="Comic Sans MS" panose="030F0702030302020204" pitchFamily="66" charset="0"/>
              </a:rPr>
              <a:t> 70 </a:t>
            </a:r>
            <a:r>
              <a:rPr lang="en-GB" dirty="0">
                <a:latin typeface="Comic Sans MS" panose="030F0702030302020204" pitchFamily="66" charset="0"/>
              </a:rPr>
              <a:t>%</a:t>
            </a:r>
            <a:endParaRPr lang="cs-CZ" dirty="0">
              <a:latin typeface="Comic Sans MS" panose="030F0702030302020204" pitchFamily="66" charset="0"/>
            </a:endParaRPr>
          </a:p>
          <a:p>
            <a:pPr eaLnBrk="1" hangingPunct="1">
              <a:defRPr/>
            </a:pPr>
            <a:endParaRPr lang="cs-CZ" dirty="0">
              <a:latin typeface="Comic Sans MS" panose="030F0702030302020204" pitchFamily="66" charset="0"/>
            </a:endParaRPr>
          </a:p>
          <a:p>
            <a:pPr marL="285750" indent="-285750" eaLnBrk="1" hangingPunct="1">
              <a:buFont typeface="Arial" panose="020B0604020202020204" pitchFamily="34" charset="0"/>
              <a:buChar char="•"/>
              <a:defRPr/>
            </a:pPr>
            <a:r>
              <a:rPr lang="en-GB" dirty="0" err="1">
                <a:latin typeface="Comic Sans MS" panose="030F0702030302020204" pitchFamily="66" charset="0"/>
              </a:rPr>
              <a:t>Strukturn</a:t>
            </a:r>
            <a:r>
              <a:rPr lang="cs-CZ" dirty="0">
                <a:latin typeface="Comic Sans MS" panose="030F0702030302020204" pitchFamily="66" charset="0"/>
              </a:rPr>
              <a:t>í analýza pomocí MD a bioinformatiky</a:t>
            </a:r>
          </a:p>
          <a:p>
            <a:pPr eaLnBrk="1" hangingPunct="1">
              <a:defRPr/>
            </a:pPr>
            <a:r>
              <a:rPr lang="cs-CZ" dirty="0">
                <a:latin typeface="Comic Sans MS" panose="030F0702030302020204" pitchFamily="66" charset="0"/>
              </a:rPr>
              <a:t>      časově a finančně středně náročné, podhled do mechanismu účinky</a:t>
            </a:r>
          </a:p>
          <a:p>
            <a:pPr eaLnBrk="1" hangingPunct="1">
              <a:defRPr/>
            </a:pPr>
            <a:r>
              <a:rPr lang="cs-CZ" dirty="0">
                <a:latin typeface="Comic Sans MS" panose="030F0702030302020204" pitchFamily="66" charset="0"/>
              </a:rPr>
              <a:t>      je to ale stále predikce </a:t>
            </a:r>
            <a:endParaRPr lang="en-GB" dirty="0">
              <a:latin typeface="Comic Sans MS" panose="030F0702030302020204" pitchFamily="66" charset="0"/>
            </a:endParaRPr>
          </a:p>
        </p:txBody>
      </p:sp>
    </p:spTree>
    <p:extLst>
      <p:ext uri="{BB962C8B-B14F-4D97-AF65-F5344CB8AC3E}">
        <p14:creationId xmlns:p14="http://schemas.microsoft.com/office/powerpoint/2010/main" val="428773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808038" y="568325"/>
            <a:ext cx="757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u="sng"/>
              <a:t>Automatické analýzy missense mutací </a:t>
            </a:r>
            <a:r>
              <a:rPr lang="en-US" altLang="en-US" sz="1800" u="sng"/>
              <a:t>pomoc</a:t>
            </a:r>
            <a:r>
              <a:rPr lang="cs-CZ" altLang="en-US" sz="1800" u="sng"/>
              <a:t>í bioinformatických nástrojů</a:t>
            </a:r>
          </a:p>
        </p:txBody>
      </p:sp>
      <p:sp>
        <p:nvSpPr>
          <p:cNvPr id="43011" name="Text Box 5"/>
          <p:cNvSpPr txBox="1">
            <a:spLocks noChangeArrowheads="1"/>
          </p:cNvSpPr>
          <p:nvPr/>
        </p:nvSpPr>
        <p:spPr bwMode="auto">
          <a:xfrm>
            <a:off x="323850" y="1268413"/>
            <a:ext cx="462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en-US" sz="1800">
                <a:solidFill>
                  <a:srgbClr val="CC3300"/>
                </a:solidFill>
              </a:rPr>
              <a:t>SIFT</a:t>
            </a:r>
            <a:r>
              <a:rPr lang="cs-CZ" altLang="en-US" sz="1800"/>
              <a:t> - Sorting Tolerant From Intolerant </a:t>
            </a:r>
            <a:r>
              <a:rPr lang="en-US" altLang="en-US" sz="1800"/>
              <a:t>(</a:t>
            </a:r>
            <a:r>
              <a:rPr lang="cs-CZ" altLang="en-US" sz="1800"/>
              <a:t>http://sift.jcvi.org</a:t>
            </a:r>
            <a:r>
              <a:rPr lang="en-US" altLang="en-US" sz="1800"/>
              <a:t>)</a:t>
            </a:r>
            <a:endParaRPr lang="cs-CZ" altLang="en-US" sz="1800"/>
          </a:p>
        </p:txBody>
      </p:sp>
      <p:sp>
        <p:nvSpPr>
          <p:cNvPr id="43012" name="Text Box 6"/>
          <p:cNvSpPr txBox="1">
            <a:spLocks noChangeArrowheads="1"/>
          </p:cNvSpPr>
          <p:nvPr/>
        </p:nvSpPr>
        <p:spPr bwMode="auto">
          <a:xfrm>
            <a:off x="231775" y="1936750"/>
            <a:ext cx="442595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a:p>
            <a:pPr eaLnBrk="1" hangingPunct="1">
              <a:spcBef>
                <a:spcPct val="0"/>
              </a:spcBef>
              <a:buFontTx/>
              <a:buNone/>
            </a:pPr>
            <a:r>
              <a:rPr lang="cs-CZ" altLang="en-US" sz="1800"/>
              <a:t>SIFT assumes that important positions</a:t>
            </a:r>
          </a:p>
          <a:p>
            <a:pPr eaLnBrk="1" hangingPunct="1">
              <a:spcBef>
                <a:spcPct val="0"/>
              </a:spcBef>
              <a:buFontTx/>
              <a:buNone/>
            </a:pPr>
            <a:r>
              <a:rPr lang="cs-CZ" altLang="en-US" sz="1800"/>
              <a:t> in a protein sequence have been </a:t>
            </a:r>
          </a:p>
          <a:p>
            <a:pPr eaLnBrk="1" hangingPunct="1">
              <a:spcBef>
                <a:spcPct val="0"/>
              </a:spcBef>
              <a:buFontTx/>
              <a:buNone/>
            </a:pPr>
            <a:r>
              <a:rPr lang="cs-CZ" altLang="en-US" sz="1800"/>
              <a:t>conserved throughout evolution and</a:t>
            </a:r>
          </a:p>
          <a:p>
            <a:pPr eaLnBrk="1" hangingPunct="1">
              <a:spcBef>
                <a:spcPct val="0"/>
              </a:spcBef>
              <a:buFontTx/>
              <a:buNone/>
            </a:pPr>
            <a:r>
              <a:rPr lang="cs-CZ" altLang="en-US" sz="1800"/>
              <a:t>therefore substitutions at these positions </a:t>
            </a:r>
          </a:p>
          <a:p>
            <a:pPr eaLnBrk="1" hangingPunct="1">
              <a:spcBef>
                <a:spcPct val="0"/>
              </a:spcBef>
              <a:buFontTx/>
              <a:buNone/>
            </a:pPr>
            <a:r>
              <a:rPr lang="cs-CZ" altLang="en-US" sz="1800"/>
              <a:t>may affect protein function.</a:t>
            </a:r>
            <a:endParaRPr lang="en-US" altLang="en-US" sz="1800"/>
          </a:p>
          <a:p>
            <a:pPr eaLnBrk="1" hangingPunct="1">
              <a:spcBef>
                <a:spcPct val="0"/>
              </a:spcBef>
              <a:buFontTx/>
              <a:buNone/>
            </a:pPr>
            <a:endParaRPr lang="cs-CZ" altLang="en-US" sz="1800"/>
          </a:p>
          <a:p>
            <a:pPr eaLnBrk="1" hangingPunct="1">
              <a:spcBef>
                <a:spcPct val="0"/>
              </a:spcBef>
              <a:buFontTx/>
              <a:buNone/>
            </a:pPr>
            <a:r>
              <a:rPr lang="en-US" altLang="en-US" sz="1800"/>
              <a:t>U</a:t>
            </a:r>
            <a:r>
              <a:rPr lang="cs-CZ" altLang="en-US" sz="1800"/>
              <a:t>sing sequence homology, SIFT predicts </a:t>
            </a:r>
          </a:p>
          <a:p>
            <a:pPr eaLnBrk="1" hangingPunct="1">
              <a:spcBef>
                <a:spcPct val="0"/>
              </a:spcBef>
              <a:buFontTx/>
              <a:buNone/>
            </a:pPr>
            <a:r>
              <a:rPr lang="cs-CZ" altLang="en-US" sz="1800"/>
              <a:t>the effects of all possible substitutions at </a:t>
            </a:r>
          </a:p>
          <a:p>
            <a:pPr eaLnBrk="1" hangingPunct="1">
              <a:spcBef>
                <a:spcPct val="0"/>
              </a:spcBef>
              <a:buFontTx/>
              <a:buNone/>
            </a:pPr>
            <a:r>
              <a:rPr lang="cs-CZ" altLang="en-US" sz="1800"/>
              <a:t>each position in the protein sequence</a:t>
            </a:r>
            <a:r>
              <a:rPr lang="en-US" altLang="en-US" sz="1800"/>
              <a:t>, </a:t>
            </a:r>
            <a:endParaRPr lang="cs-CZ" altLang="en-US" sz="1800"/>
          </a:p>
          <a:p>
            <a:pPr eaLnBrk="1" hangingPunct="1">
              <a:spcBef>
                <a:spcPct val="0"/>
              </a:spcBef>
              <a:buFontTx/>
              <a:buNone/>
            </a:pPr>
            <a:r>
              <a:rPr lang="cs-CZ" altLang="en-US" sz="1800"/>
              <a:t>5–20 min.</a:t>
            </a:r>
            <a:endParaRPr lang="en-US" altLang="en-US" sz="1800"/>
          </a:p>
          <a:p>
            <a:pPr eaLnBrk="1" hangingPunct="1">
              <a:spcBef>
                <a:spcPct val="0"/>
              </a:spcBef>
              <a:buFontTx/>
              <a:buNone/>
            </a:pPr>
            <a:endParaRPr lang="en-US" altLang="en-US" sz="1800"/>
          </a:p>
          <a:p>
            <a:pPr eaLnBrk="1" hangingPunct="1">
              <a:spcBef>
                <a:spcPct val="0"/>
              </a:spcBef>
              <a:buFontTx/>
              <a:buNone/>
            </a:pPr>
            <a:endParaRPr lang="cs-CZ" altLang="en-US" sz="1800"/>
          </a:p>
          <a:p>
            <a:pPr eaLnBrk="1" hangingPunct="1">
              <a:spcBef>
                <a:spcPct val="0"/>
              </a:spcBef>
              <a:buFontTx/>
              <a:buNone/>
            </a:pPr>
            <a:endParaRPr lang="cs-CZ" altLang="en-US" sz="1800"/>
          </a:p>
          <a:p>
            <a:pPr eaLnBrk="1" hangingPunct="1">
              <a:spcBef>
                <a:spcPct val="0"/>
              </a:spcBef>
              <a:buFontTx/>
              <a:buNone/>
            </a:pPr>
            <a:r>
              <a:rPr lang="cs-CZ" altLang="en-US" sz="1800"/>
              <a:t>Ú</a:t>
            </a:r>
            <a:r>
              <a:rPr lang="en-US" altLang="en-US" sz="1800"/>
              <a:t>sp</a:t>
            </a:r>
            <a:r>
              <a:rPr lang="cs-CZ" altLang="en-US" sz="1800"/>
              <a:t>ěšnost predikce </a:t>
            </a:r>
            <a:r>
              <a:rPr lang="en-US" altLang="en-US" sz="1800"/>
              <a:t>pro skupinu </a:t>
            </a:r>
            <a:endParaRPr lang="cs-CZ" altLang="en-US" sz="1800"/>
          </a:p>
          <a:p>
            <a:pPr eaLnBrk="1" hangingPunct="1">
              <a:spcBef>
                <a:spcPct val="0"/>
              </a:spcBef>
              <a:buFontTx/>
              <a:buNone/>
            </a:pPr>
            <a:r>
              <a:rPr lang="en-US" altLang="en-US" sz="1800"/>
              <a:t>kauz</a:t>
            </a:r>
            <a:r>
              <a:rPr lang="cs-CZ" altLang="en-US" sz="1800"/>
              <a:t>á</a:t>
            </a:r>
            <a:r>
              <a:rPr lang="en-US" altLang="en-US" sz="1800"/>
              <a:t>ln</a:t>
            </a:r>
            <a:r>
              <a:rPr lang="cs-CZ" altLang="en-US" sz="1800"/>
              <a:t>ích mutací 69</a:t>
            </a:r>
            <a:r>
              <a:rPr lang="en-US" altLang="en-US" sz="1800"/>
              <a:t>%</a:t>
            </a:r>
            <a:r>
              <a:rPr lang="cs-CZ" altLang="en-US" sz="1800"/>
              <a:t>.</a:t>
            </a:r>
          </a:p>
          <a:p>
            <a:pPr eaLnBrk="1" hangingPunct="1">
              <a:spcBef>
                <a:spcPct val="0"/>
              </a:spcBef>
              <a:buFontTx/>
              <a:buNone/>
            </a:pPr>
            <a:r>
              <a:rPr lang="cs-CZ" altLang="en-US" sz="1800"/>
              <a:t>Falešně pozitivní 19</a:t>
            </a:r>
            <a:r>
              <a:rPr lang="en-US" altLang="en-US" sz="1800"/>
              <a:t> %</a:t>
            </a:r>
            <a:r>
              <a:rPr lang="cs-CZ" altLang="en-US" sz="1800"/>
              <a:t>.</a:t>
            </a:r>
          </a:p>
        </p:txBody>
      </p:sp>
      <p:pic>
        <p:nvPicPr>
          <p:cNvPr id="43013" name="Picture 9"/>
          <p:cNvPicPr>
            <a:picLocks noChangeAspect="1" noChangeArrowheads="1"/>
          </p:cNvPicPr>
          <p:nvPr/>
        </p:nvPicPr>
        <p:blipFill>
          <a:blip r:embed="rId2">
            <a:extLst>
              <a:ext uri="{28A0092B-C50C-407E-A947-70E740481C1C}">
                <a14:useLocalDpi xmlns:a14="http://schemas.microsoft.com/office/drawing/2010/main" val="0"/>
              </a:ext>
            </a:extLst>
          </a:blip>
          <a:srcRect l="51393" t="22136" r="7866" b="17334"/>
          <a:stretch>
            <a:fillRect/>
          </a:stretch>
        </p:blipFill>
        <p:spPr bwMode="auto">
          <a:xfrm>
            <a:off x="4716463" y="1412875"/>
            <a:ext cx="4300537"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75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1310</Words>
  <Application>Microsoft Office PowerPoint</Application>
  <PresentationFormat>Předvádění na obrazovce (4:3)</PresentationFormat>
  <Paragraphs>197</Paragraphs>
  <Slides>17</Slides>
  <Notes>4</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kristina</dc:creator>
  <cp:lastModifiedBy>Fajkusova Lenka</cp:lastModifiedBy>
  <cp:revision>2</cp:revision>
  <dcterms:created xsi:type="dcterms:W3CDTF">2016-11-29T09:02:45Z</dcterms:created>
  <dcterms:modified xsi:type="dcterms:W3CDTF">2016-11-29T11:54:44Z</dcterms:modified>
</cp:coreProperties>
</file>