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97" r:id="rId2"/>
    <p:sldId id="398" r:id="rId3"/>
    <p:sldId id="399" r:id="rId4"/>
    <p:sldId id="400" r:id="rId5"/>
    <p:sldId id="359" r:id="rId6"/>
    <p:sldId id="360" r:id="rId7"/>
    <p:sldId id="371" r:id="rId8"/>
    <p:sldId id="357" r:id="rId9"/>
    <p:sldId id="260" r:id="rId10"/>
    <p:sldId id="261" r:id="rId11"/>
    <p:sldId id="262" r:id="rId12"/>
    <p:sldId id="401" r:id="rId13"/>
    <p:sldId id="403" r:id="rId14"/>
    <p:sldId id="391" r:id="rId15"/>
    <p:sldId id="377" r:id="rId16"/>
    <p:sldId id="378" r:id="rId17"/>
    <p:sldId id="379" r:id="rId18"/>
    <p:sldId id="380" r:id="rId19"/>
    <p:sldId id="311" r:id="rId20"/>
    <p:sldId id="382" r:id="rId21"/>
    <p:sldId id="389" r:id="rId22"/>
    <p:sldId id="390" r:id="rId23"/>
    <p:sldId id="279" r:id="rId24"/>
    <p:sldId id="281" r:id="rId25"/>
    <p:sldId id="282" r:id="rId26"/>
    <p:sldId id="286" r:id="rId27"/>
    <p:sldId id="404"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76" autoAdjust="0"/>
  </p:normalViewPr>
  <p:slideViewPr>
    <p:cSldViewPr>
      <p:cViewPr varScale="1">
        <p:scale>
          <a:sx n="104" d="100"/>
          <a:sy n="104" d="100"/>
        </p:scale>
        <p:origin x="14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FC7E9-EB4D-4CCF-B8C5-DE5A5E78A79A}" type="datetimeFigureOut">
              <a:rPr lang="cs-CZ" smtClean="0"/>
              <a:t>20.9.2016</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6C28F-8096-4D12-9514-962FD8532A04}" type="slidenum">
              <a:rPr lang="cs-CZ" smtClean="0"/>
              <a:t>‹#›</a:t>
            </a:fld>
            <a:endParaRPr lang="cs-CZ"/>
          </a:p>
        </p:txBody>
      </p:sp>
    </p:spTree>
    <p:extLst>
      <p:ext uri="{BB962C8B-B14F-4D97-AF65-F5344CB8AC3E}">
        <p14:creationId xmlns:p14="http://schemas.microsoft.com/office/powerpoint/2010/main" val="192902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7A06C28F-8096-4D12-9514-962FD8532A04}" type="slidenum">
              <a:rPr lang="cs-CZ" smtClean="0"/>
              <a:t>5</a:t>
            </a:fld>
            <a:endParaRPr lang="cs-CZ"/>
          </a:p>
        </p:txBody>
      </p:sp>
    </p:spTree>
    <p:extLst>
      <p:ext uri="{BB962C8B-B14F-4D97-AF65-F5344CB8AC3E}">
        <p14:creationId xmlns:p14="http://schemas.microsoft.com/office/powerpoint/2010/main" val="291352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0713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30523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412713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01431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8279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064FC53-EEEF-4B54-AF39-F15D4E424227}" type="slidenum">
              <a:rPr lang="cs-CZ" altLang="cs-CZ" smtClean="0">
                <a:latin typeface="Arial" pitchFamily="34" charset="0"/>
                <a:cs typeface="Arial" pitchFamily="34" charset="0"/>
              </a:rPr>
              <a:pPr>
                <a:spcBef>
                  <a:spcPct val="0"/>
                </a:spcBef>
              </a:pPr>
              <a:t>26</a:t>
            </a:fld>
            <a:endParaRPr lang="cs-CZ" altLang="cs-CZ" smtClean="0">
              <a:latin typeface="Arial" pitchFamily="34" charset="0"/>
              <a:cs typeface="Arial" pitchFamily="34" charset="0"/>
            </a:endParaRPr>
          </a:p>
        </p:txBody>
      </p:sp>
      <p:sp>
        <p:nvSpPr>
          <p:cNvPr id="60419" name="Zástupný symbol pro obrázek snímku 1"/>
          <p:cNvSpPr>
            <a:spLocks noGrp="1" noRot="1" noChangeAspect="1" noTextEdit="1"/>
          </p:cNvSpPr>
          <p:nvPr>
            <p:ph type="sldImg"/>
          </p:nvPr>
        </p:nvSpPr>
        <p:spPr>
          <a:ln/>
        </p:spPr>
      </p:sp>
      <p:sp>
        <p:nvSpPr>
          <p:cNvPr id="60420"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cs-CZ" altLang="cs-CZ" smtClean="0"/>
          </a:p>
        </p:txBody>
      </p:sp>
      <p:sp>
        <p:nvSpPr>
          <p:cNvPr id="60421" name="Zástupný symbol pro číslo snímku 3"/>
          <p:cNvSpPr txBox="1">
            <a:spLocks noGrp="1"/>
          </p:cNvSpPr>
          <p:nvPr/>
        </p:nvSpPr>
        <p:spPr bwMode="auto">
          <a:xfrm>
            <a:off x="3885608" y="8686432"/>
            <a:ext cx="2970776" cy="4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6AEC524-EBAD-40C0-BA84-0847F5056002}" type="slidenum">
              <a:rPr lang="cs-CZ" altLang="cs-CZ">
                <a:latin typeface="Arial" pitchFamily="34" charset="0"/>
              </a:rPr>
              <a:pPr algn="r" eaLnBrk="1" hangingPunct="1">
                <a:spcBef>
                  <a:spcPct val="0"/>
                </a:spcBef>
              </a:pPr>
              <a:t>26</a:t>
            </a:fld>
            <a:endParaRPr lang="cs-CZ" altLang="cs-CZ">
              <a:latin typeface="Arial" pitchFamily="34" charset="0"/>
            </a:endParaRPr>
          </a:p>
        </p:txBody>
      </p:sp>
    </p:spTree>
    <p:extLst>
      <p:ext uri="{BB962C8B-B14F-4D97-AF65-F5344CB8AC3E}">
        <p14:creationId xmlns:p14="http://schemas.microsoft.com/office/powerpoint/2010/main" val="417038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E62008CD-74ED-4BA6-813A-CCDC909D0A03}" type="datetimeFigureOut">
              <a:rPr lang="cs-CZ" smtClean="0"/>
              <a:t>20.9.2016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403562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E62008CD-74ED-4BA6-813A-CCDC909D0A03}" type="datetimeFigureOut">
              <a:rPr lang="cs-CZ" smtClean="0"/>
              <a:t>20.9.2016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417806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E62008CD-74ED-4BA6-813A-CCDC909D0A03}" type="datetimeFigureOut">
              <a:rPr lang="cs-CZ" smtClean="0"/>
              <a:t>20.9.2016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146266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E62008CD-74ED-4BA6-813A-CCDC909D0A03}" type="datetimeFigureOut">
              <a:rPr lang="cs-CZ" smtClean="0"/>
              <a:t>20.9.2016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350999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008CD-74ED-4BA6-813A-CCDC909D0A03}" type="datetimeFigureOut">
              <a:rPr lang="cs-CZ" smtClean="0"/>
              <a:t>20.9.2016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105895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E62008CD-74ED-4BA6-813A-CCDC909D0A03}" type="datetimeFigureOut">
              <a:rPr lang="cs-CZ" smtClean="0"/>
              <a:t>20.9.2016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28870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E62008CD-74ED-4BA6-813A-CCDC909D0A03}" type="datetimeFigureOut">
              <a:rPr lang="cs-CZ" smtClean="0"/>
              <a:t>20.9.2016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345268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E62008CD-74ED-4BA6-813A-CCDC909D0A03}" type="datetimeFigureOut">
              <a:rPr lang="cs-CZ" smtClean="0"/>
              <a:t>20.9.2016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37509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008CD-74ED-4BA6-813A-CCDC909D0A03}" type="datetimeFigureOut">
              <a:rPr lang="cs-CZ" smtClean="0"/>
              <a:t>20.9.2016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123397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008CD-74ED-4BA6-813A-CCDC909D0A03}" type="datetimeFigureOut">
              <a:rPr lang="cs-CZ" smtClean="0"/>
              <a:t>20.9.2016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406616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008CD-74ED-4BA6-813A-CCDC909D0A03}" type="datetimeFigureOut">
              <a:rPr lang="cs-CZ" smtClean="0"/>
              <a:t>20.9.2016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7EB26AE-3031-4B2D-972D-503E3CF095DB}" type="slidenum">
              <a:rPr lang="cs-CZ" smtClean="0"/>
              <a:t>‹#›</a:t>
            </a:fld>
            <a:endParaRPr lang="cs-CZ"/>
          </a:p>
        </p:txBody>
      </p:sp>
    </p:spTree>
    <p:extLst>
      <p:ext uri="{BB962C8B-B14F-4D97-AF65-F5344CB8AC3E}">
        <p14:creationId xmlns:p14="http://schemas.microsoft.com/office/powerpoint/2010/main" val="338889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008CD-74ED-4BA6-813A-CCDC909D0A03}" type="datetimeFigureOut">
              <a:rPr lang="cs-CZ" smtClean="0"/>
              <a:t>20.9.2016</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B26AE-3031-4B2D-972D-503E3CF095DB}" type="slidenum">
              <a:rPr lang="cs-CZ" smtClean="0"/>
              <a:t>‹#›</a:t>
            </a:fld>
            <a:endParaRPr lang="cs-CZ"/>
          </a:p>
        </p:txBody>
      </p:sp>
    </p:spTree>
    <p:extLst>
      <p:ext uri="{BB962C8B-B14F-4D97-AF65-F5344CB8AC3E}">
        <p14:creationId xmlns:p14="http://schemas.microsoft.com/office/powerpoint/2010/main" val="197272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lgmd1f"/><Relationship Id="rId13" Type="http://schemas.openxmlformats.org/officeDocument/2006/relationships/hyperlink" Target="http://neuromuscular.wustl.edu/musdist/lg.html#2c" TargetMode="External"/><Relationship Id="rId18" Type="http://schemas.openxmlformats.org/officeDocument/2006/relationships/hyperlink" Target="http://neuromuscular.wustl.edu/musdist/lg.html#2h" TargetMode="External"/><Relationship Id="rId26" Type="http://schemas.openxmlformats.org/officeDocument/2006/relationships/hyperlink" Target="http://neuromuscular.wustl.edu/musdist/lg.html#dglgd" TargetMode="External"/><Relationship Id="rId3" Type="http://schemas.openxmlformats.org/officeDocument/2006/relationships/hyperlink" Target="#lgmd1a"/><Relationship Id="rId21" Type="http://schemas.openxmlformats.org/officeDocument/2006/relationships/hyperlink" Target="http://neuromuscular.wustl.edu/musdist/lg.html#lgpomt1" TargetMode="External"/><Relationship Id="rId34" Type="http://schemas.openxmlformats.org/officeDocument/2006/relationships/hyperlink" Target="http://neuromuscular.wustl.edu/musdist/lg.html#popdc1" TargetMode="External"/><Relationship Id="rId7" Type="http://schemas.openxmlformats.org/officeDocument/2006/relationships/hyperlink" Target="#lgmd1e"/><Relationship Id="rId12" Type="http://schemas.openxmlformats.org/officeDocument/2006/relationships/hyperlink" Target="http://neuromuscular.wustl.edu/musdist/lg.html#2b" TargetMode="External"/><Relationship Id="rId17" Type="http://schemas.openxmlformats.org/officeDocument/2006/relationships/hyperlink" Target="http://neuromuscular.wustl.edu/musdist/lg.html#2g" TargetMode="External"/><Relationship Id="rId25" Type="http://schemas.openxmlformats.org/officeDocument/2006/relationships/hyperlink" Target="http://neuromuscular.wustl.edu/syncm.html#lgd2o" TargetMode="External"/><Relationship Id="rId33" Type="http://schemas.openxmlformats.org/officeDocument/2006/relationships/hyperlink" Target="http://neuromuscular.wustl.edu/musdist/lg.html#lims2" TargetMode="External"/><Relationship Id="rId2" Type="http://schemas.openxmlformats.org/officeDocument/2006/relationships/hyperlink" Target="#260,1,Molekul&#225;rn&#237; problematika neuromuskul&#225;rn&#237;ch nemoc&#237; &#8211; v&#253;sledky a sou&#269;asn&#233; mo&#382;nosti DNA diagnostiky v CMBGT, FN Brno "/><Relationship Id="rId16" Type="http://schemas.openxmlformats.org/officeDocument/2006/relationships/hyperlink" Target="http://neuromuscular.wustl.edu/musdist/lg.html#2f" TargetMode="External"/><Relationship Id="rId20" Type="http://schemas.openxmlformats.org/officeDocument/2006/relationships/hyperlink" Target="http://neuromuscular.wustl.edu/musdist/lg.html#2j" TargetMode="External"/><Relationship Id="rId29" Type="http://schemas.openxmlformats.org/officeDocument/2006/relationships/hyperlink" Target="http://neuromuscular.wustl.edu/musdist/lg.html#trappc11" TargetMode="External"/><Relationship Id="rId1" Type="http://schemas.openxmlformats.org/officeDocument/2006/relationships/slideLayout" Target="../slideLayouts/slideLayout7.xml"/><Relationship Id="rId6" Type="http://schemas.openxmlformats.org/officeDocument/2006/relationships/hyperlink" Target="#lgd1d"/><Relationship Id="rId11" Type="http://schemas.openxmlformats.org/officeDocument/2006/relationships/hyperlink" Target="http://neuromuscular.wustl.edu/musdist/lg.html#2a" TargetMode="External"/><Relationship Id="rId24" Type="http://schemas.openxmlformats.org/officeDocument/2006/relationships/hyperlink" Target="http://neuromuscular.wustl.edu/syncm.html#pomt2ww" TargetMode="External"/><Relationship Id="rId32" Type="http://schemas.openxmlformats.org/officeDocument/2006/relationships/hyperlink" Target="http://neuromuscular.wustl.edu/msys/glycogen.html#am" TargetMode="External"/><Relationship Id="rId5" Type="http://schemas.openxmlformats.org/officeDocument/2006/relationships/hyperlink" Target="#lgd1c"/><Relationship Id="rId15" Type="http://schemas.openxmlformats.org/officeDocument/2006/relationships/hyperlink" Target="http://neuromuscular.wustl.edu/musdist/lg.html#2e" TargetMode="External"/><Relationship Id="rId23" Type="http://schemas.openxmlformats.org/officeDocument/2006/relationships/hyperlink" Target="http://neuromuscular.wustl.edu/musdist/lg.html#lg2l" TargetMode="External"/><Relationship Id="rId28" Type="http://schemas.openxmlformats.org/officeDocument/2006/relationships/hyperlink" Target="http://neuromuscular.wustl.edu/musdist/lg.html#desrec" TargetMode="External"/><Relationship Id="rId36" Type="http://schemas.openxmlformats.org/officeDocument/2006/relationships/image" Target="../media/image22.png"/><Relationship Id="rId10" Type="http://schemas.openxmlformats.org/officeDocument/2006/relationships/hyperlink" Target="#lgmd2"/><Relationship Id="rId19" Type="http://schemas.openxmlformats.org/officeDocument/2006/relationships/hyperlink" Target="http://neuromuscular.wustl.edu/musdist/lg.html#lgd2i" TargetMode="External"/><Relationship Id="rId31" Type="http://schemas.openxmlformats.org/officeDocument/2006/relationships/hyperlink" Target="http://neuromuscular.wustl.edu/syncm.html#lgdispd" TargetMode="External"/><Relationship Id="rId4" Type="http://schemas.openxmlformats.org/officeDocument/2006/relationships/hyperlink" Target="#1b"/><Relationship Id="rId9" Type="http://schemas.openxmlformats.org/officeDocument/2006/relationships/hyperlink" Target="#lgmd1g"/><Relationship Id="rId14" Type="http://schemas.openxmlformats.org/officeDocument/2006/relationships/hyperlink" Target="http://neuromuscular.wustl.edu/musdist/lg.html#ad" TargetMode="External"/><Relationship Id="rId22" Type="http://schemas.openxmlformats.org/officeDocument/2006/relationships/hyperlink" Target="http://neuromuscular.wustl.edu/musdist/lg.html#lg11p13" TargetMode="External"/><Relationship Id="rId27" Type="http://schemas.openxmlformats.org/officeDocument/2006/relationships/hyperlink" Target="http://neuromuscular.wustl.edu/syncm.html#lgdplectin" TargetMode="External"/><Relationship Id="rId30" Type="http://schemas.openxmlformats.org/officeDocument/2006/relationships/hyperlink" Target="http://neuromuscular.wustl.edu/syncm.html#gmppb" TargetMode="External"/><Relationship Id="rId35" Type="http://schemas.openxmlformats.org/officeDocument/2006/relationships/hyperlink" Target="http://neuromuscular.wustl.edu/musdist/lg.html#lap1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hyperlink" Target="#lgmd1f"/><Relationship Id="rId13" Type="http://schemas.openxmlformats.org/officeDocument/2006/relationships/hyperlink" Target="http://neuromuscular.wustl.edu/musdist/lg.html#2c" TargetMode="External"/><Relationship Id="rId18" Type="http://schemas.openxmlformats.org/officeDocument/2006/relationships/hyperlink" Target="http://neuromuscular.wustl.edu/musdist/lg.html#2h" TargetMode="External"/><Relationship Id="rId26" Type="http://schemas.openxmlformats.org/officeDocument/2006/relationships/hyperlink" Target="http://neuromuscular.wustl.edu/musdist/lg.html#dglgd" TargetMode="External"/><Relationship Id="rId3" Type="http://schemas.openxmlformats.org/officeDocument/2006/relationships/hyperlink" Target="#lgmd1a"/><Relationship Id="rId21" Type="http://schemas.openxmlformats.org/officeDocument/2006/relationships/hyperlink" Target="http://neuromuscular.wustl.edu/musdist/lg.html#lgpomt1" TargetMode="External"/><Relationship Id="rId34" Type="http://schemas.openxmlformats.org/officeDocument/2006/relationships/hyperlink" Target="http://neuromuscular.wustl.edu/musdist/lg.html#popdc1" TargetMode="External"/><Relationship Id="rId7" Type="http://schemas.openxmlformats.org/officeDocument/2006/relationships/hyperlink" Target="#lgmd1e"/><Relationship Id="rId12" Type="http://schemas.openxmlformats.org/officeDocument/2006/relationships/hyperlink" Target="http://neuromuscular.wustl.edu/musdist/lg.html#2b" TargetMode="External"/><Relationship Id="rId17" Type="http://schemas.openxmlformats.org/officeDocument/2006/relationships/hyperlink" Target="http://neuromuscular.wustl.edu/musdist/lg.html#2g" TargetMode="External"/><Relationship Id="rId25" Type="http://schemas.openxmlformats.org/officeDocument/2006/relationships/hyperlink" Target="http://neuromuscular.wustl.edu/syncm.html#lgd2o" TargetMode="External"/><Relationship Id="rId33" Type="http://schemas.openxmlformats.org/officeDocument/2006/relationships/hyperlink" Target="http://neuromuscular.wustl.edu/musdist/lg.html#lims2" TargetMode="External"/><Relationship Id="rId2" Type="http://schemas.openxmlformats.org/officeDocument/2006/relationships/hyperlink" Target="#260,1,Molekul&#225;rn&#237; problematika neuromuskul&#225;rn&#237;ch nemoc&#237; &#8211; v&#253;sledky a sou&#269;asn&#233; mo&#382;nosti DNA diagnostiky v CMBGT, FN Brno "/><Relationship Id="rId16" Type="http://schemas.openxmlformats.org/officeDocument/2006/relationships/hyperlink" Target="http://neuromuscular.wustl.edu/musdist/lg.html#2f" TargetMode="External"/><Relationship Id="rId20" Type="http://schemas.openxmlformats.org/officeDocument/2006/relationships/hyperlink" Target="http://neuromuscular.wustl.edu/musdist/lg.html#2j" TargetMode="External"/><Relationship Id="rId29" Type="http://schemas.openxmlformats.org/officeDocument/2006/relationships/hyperlink" Target="http://neuromuscular.wustl.edu/musdist/lg.html#trappc11" TargetMode="External"/><Relationship Id="rId1" Type="http://schemas.openxmlformats.org/officeDocument/2006/relationships/slideLayout" Target="../slideLayouts/slideLayout7.xml"/><Relationship Id="rId6" Type="http://schemas.openxmlformats.org/officeDocument/2006/relationships/hyperlink" Target="#lgd1d"/><Relationship Id="rId11" Type="http://schemas.openxmlformats.org/officeDocument/2006/relationships/hyperlink" Target="http://neuromuscular.wustl.edu/musdist/lg.html#2a" TargetMode="External"/><Relationship Id="rId24" Type="http://schemas.openxmlformats.org/officeDocument/2006/relationships/hyperlink" Target="http://neuromuscular.wustl.edu/syncm.html#pomt2ww" TargetMode="External"/><Relationship Id="rId32" Type="http://schemas.openxmlformats.org/officeDocument/2006/relationships/hyperlink" Target="http://neuromuscular.wustl.edu/msys/glycogen.html#am" TargetMode="External"/><Relationship Id="rId5" Type="http://schemas.openxmlformats.org/officeDocument/2006/relationships/hyperlink" Target="#lgd1c"/><Relationship Id="rId15" Type="http://schemas.openxmlformats.org/officeDocument/2006/relationships/hyperlink" Target="http://neuromuscular.wustl.edu/musdist/lg.html#2e" TargetMode="External"/><Relationship Id="rId23" Type="http://schemas.openxmlformats.org/officeDocument/2006/relationships/hyperlink" Target="http://neuromuscular.wustl.edu/musdist/lg.html#lg2l" TargetMode="External"/><Relationship Id="rId28" Type="http://schemas.openxmlformats.org/officeDocument/2006/relationships/hyperlink" Target="http://neuromuscular.wustl.edu/musdist/lg.html#desrec" TargetMode="External"/><Relationship Id="rId36" Type="http://schemas.openxmlformats.org/officeDocument/2006/relationships/image" Target="../media/image22.png"/><Relationship Id="rId10" Type="http://schemas.openxmlformats.org/officeDocument/2006/relationships/hyperlink" Target="#lgmd2"/><Relationship Id="rId19" Type="http://schemas.openxmlformats.org/officeDocument/2006/relationships/hyperlink" Target="http://neuromuscular.wustl.edu/musdist/lg.html#lgd2i" TargetMode="External"/><Relationship Id="rId31" Type="http://schemas.openxmlformats.org/officeDocument/2006/relationships/hyperlink" Target="http://neuromuscular.wustl.edu/syncm.html#lgdispd" TargetMode="External"/><Relationship Id="rId4" Type="http://schemas.openxmlformats.org/officeDocument/2006/relationships/hyperlink" Target="#1b"/><Relationship Id="rId9" Type="http://schemas.openxmlformats.org/officeDocument/2006/relationships/hyperlink" Target="#lgmd1g"/><Relationship Id="rId14" Type="http://schemas.openxmlformats.org/officeDocument/2006/relationships/hyperlink" Target="http://neuromuscular.wustl.edu/musdist/lg.html#ad" TargetMode="External"/><Relationship Id="rId22" Type="http://schemas.openxmlformats.org/officeDocument/2006/relationships/hyperlink" Target="http://neuromuscular.wustl.edu/musdist/lg.html#lg11p13" TargetMode="External"/><Relationship Id="rId27" Type="http://schemas.openxmlformats.org/officeDocument/2006/relationships/hyperlink" Target="http://neuromuscular.wustl.edu/syncm.html#lgdplectin" TargetMode="External"/><Relationship Id="rId30" Type="http://schemas.openxmlformats.org/officeDocument/2006/relationships/hyperlink" Target="http://neuromuscular.wustl.edu/syncm.html#gmppb" TargetMode="External"/><Relationship Id="rId35" Type="http://schemas.openxmlformats.org/officeDocument/2006/relationships/hyperlink" Target="http://neuromuscular.wustl.edu/musdist/lg.html#lap1b"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9/95/Myotonic_dystrophy_patient.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neurology.org/content/vol64/issue6/images/large/54FF1.jpeg" TargetMode="Externa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195.83.227.65/4DACTION/Blob_groupe12" TargetMode="External"/><Relationship Id="rId13" Type="http://schemas.openxmlformats.org/officeDocument/2006/relationships/hyperlink" Target="http://195.83.227.65/4DACTION/Blob_groupe2" TargetMode="External"/><Relationship Id="rId18" Type="http://schemas.openxmlformats.org/officeDocument/2006/relationships/hyperlink" Target="http://195.83.227.65/4DACTION/Blob_groupe14" TargetMode="External"/><Relationship Id="rId3" Type="http://schemas.openxmlformats.org/officeDocument/2006/relationships/hyperlink" Target="http://195.83.227.65/4DACTION/Blob_groupe11" TargetMode="External"/><Relationship Id="rId7" Type="http://schemas.openxmlformats.org/officeDocument/2006/relationships/hyperlink" Target="http://195.83.227.65/4DACTION/Blob_groupe1" TargetMode="External"/><Relationship Id="rId12" Type="http://schemas.openxmlformats.org/officeDocument/2006/relationships/hyperlink" Target="http://195.83.227.65/4DACTION/Blob_groupe9" TargetMode="External"/><Relationship Id="rId17" Type="http://schemas.openxmlformats.org/officeDocument/2006/relationships/hyperlink" Target="http://195.83.227.65/4DACTION/Blob_groupe15" TargetMode="External"/><Relationship Id="rId2" Type="http://schemas.openxmlformats.org/officeDocument/2006/relationships/notesSlide" Target="../notesSlides/notesSlide1.xml"/><Relationship Id="rId16" Type="http://schemas.openxmlformats.org/officeDocument/2006/relationships/hyperlink" Target="http://195.83.227.65/4DACTION/Blob_groupe16" TargetMode="External"/><Relationship Id="rId1" Type="http://schemas.openxmlformats.org/officeDocument/2006/relationships/slideLayout" Target="../slideLayouts/slideLayout7.xml"/><Relationship Id="rId6" Type="http://schemas.openxmlformats.org/officeDocument/2006/relationships/hyperlink" Target="http://195.83.227.65/4DACTION/Blob_groupe5" TargetMode="External"/><Relationship Id="rId11" Type="http://schemas.openxmlformats.org/officeDocument/2006/relationships/hyperlink" Target="http://195.83.227.65/4DACTION/Blob_groupe3" TargetMode="External"/><Relationship Id="rId5" Type="http://schemas.openxmlformats.org/officeDocument/2006/relationships/hyperlink" Target="http://195.83.227.65/4DACTION/Blob_groupe10" TargetMode="External"/><Relationship Id="rId15" Type="http://schemas.openxmlformats.org/officeDocument/2006/relationships/hyperlink" Target="http://195.83.227.65/4DACTION/Blob_groupe4" TargetMode="External"/><Relationship Id="rId10" Type="http://schemas.openxmlformats.org/officeDocument/2006/relationships/hyperlink" Target="http://195.83.227.65/4DACTION/Blob_groupe7" TargetMode="External"/><Relationship Id="rId4" Type="http://schemas.openxmlformats.org/officeDocument/2006/relationships/hyperlink" Target="http://195.83.227.65/4DACTION/Blob_groupe13" TargetMode="External"/><Relationship Id="rId9" Type="http://schemas.openxmlformats.org/officeDocument/2006/relationships/hyperlink" Target="http://195.83.227.65/4DACTION/Blob_groupe6" TargetMode="External"/><Relationship Id="rId14" Type="http://schemas.openxmlformats.org/officeDocument/2006/relationships/hyperlink" Target="http://195.83.227.65/4DACTION/Blob_groupe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neuromuscular.wustl.edu/musdist/lg.html#2g" TargetMode="External"/><Relationship Id="rId13" Type="http://schemas.openxmlformats.org/officeDocument/2006/relationships/hyperlink" Target="http://neuromuscular.wustl.edu/musdist/lg.html#lg11p13" TargetMode="External"/><Relationship Id="rId18" Type="http://schemas.openxmlformats.org/officeDocument/2006/relationships/hyperlink" Target="http://neuromuscular.wustl.edu/syncm.html#lgdplectin" TargetMode="External"/><Relationship Id="rId26" Type="http://schemas.openxmlformats.org/officeDocument/2006/relationships/hyperlink" Target="http://neuromuscular.wustl.edu/musdist/lg.html#lap1b" TargetMode="External"/><Relationship Id="rId3" Type="http://schemas.openxmlformats.org/officeDocument/2006/relationships/hyperlink" Target="http://neuromuscular.wustl.edu/musdist/lg.html#2b" TargetMode="External"/><Relationship Id="rId21" Type="http://schemas.openxmlformats.org/officeDocument/2006/relationships/hyperlink" Target="http://neuromuscular.wustl.edu/syncm.html#gmppb" TargetMode="External"/><Relationship Id="rId7" Type="http://schemas.openxmlformats.org/officeDocument/2006/relationships/hyperlink" Target="http://neuromuscular.wustl.edu/musdist/lg.html#2f" TargetMode="External"/><Relationship Id="rId12" Type="http://schemas.openxmlformats.org/officeDocument/2006/relationships/hyperlink" Target="http://neuromuscular.wustl.edu/musdist/lg.html#lgpomt1" TargetMode="External"/><Relationship Id="rId17" Type="http://schemas.openxmlformats.org/officeDocument/2006/relationships/hyperlink" Target="http://neuromuscular.wustl.edu/musdist/lg.html#dglgd" TargetMode="External"/><Relationship Id="rId25" Type="http://schemas.openxmlformats.org/officeDocument/2006/relationships/hyperlink" Target="http://neuromuscular.wustl.edu/musdist/lg.html#popdc1" TargetMode="External"/><Relationship Id="rId2" Type="http://schemas.openxmlformats.org/officeDocument/2006/relationships/hyperlink" Target="http://neuromuscular.wustl.edu/musdist/lg.html#2a" TargetMode="External"/><Relationship Id="rId16" Type="http://schemas.openxmlformats.org/officeDocument/2006/relationships/hyperlink" Target="http://neuromuscular.wustl.edu/syncm.html#lgd2o" TargetMode="External"/><Relationship Id="rId20" Type="http://schemas.openxmlformats.org/officeDocument/2006/relationships/hyperlink" Target="http://neuromuscular.wustl.edu/musdist/lg.html#trappc11" TargetMode="External"/><Relationship Id="rId1" Type="http://schemas.openxmlformats.org/officeDocument/2006/relationships/slideLayout" Target="../slideLayouts/slideLayout7.xml"/><Relationship Id="rId6" Type="http://schemas.openxmlformats.org/officeDocument/2006/relationships/hyperlink" Target="http://neuromuscular.wustl.edu/musdist/lg.html#2e" TargetMode="External"/><Relationship Id="rId11" Type="http://schemas.openxmlformats.org/officeDocument/2006/relationships/hyperlink" Target="http://neuromuscular.wustl.edu/musdist/lg.html#2j" TargetMode="External"/><Relationship Id="rId24" Type="http://schemas.openxmlformats.org/officeDocument/2006/relationships/hyperlink" Target="http://neuromuscular.wustl.edu/musdist/lg.html#lims2" TargetMode="External"/><Relationship Id="rId5" Type="http://schemas.openxmlformats.org/officeDocument/2006/relationships/hyperlink" Target="http://neuromuscular.wustl.edu/musdist/lg.html#ad" TargetMode="External"/><Relationship Id="rId15" Type="http://schemas.openxmlformats.org/officeDocument/2006/relationships/hyperlink" Target="http://neuromuscular.wustl.edu/syncm.html#pomt2ww" TargetMode="External"/><Relationship Id="rId23" Type="http://schemas.openxmlformats.org/officeDocument/2006/relationships/hyperlink" Target="http://neuromuscular.wustl.edu/msys/glycogen.html#am" TargetMode="External"/><Relationship Id="rId10" Type="http://schemas.openxmlformats.org/officeDocument/2006/relationships/hyperlink" Target="http://neuromuscular.wustl.edu/musdist/lg.html#lgd2i" TargetMode="External"/><Relationship Id="rId19" Type="http://schemas.openxmlformats.org/officeDocument/2006/relationships/hyperlink" Target="http://neuromuscular.wustl.edu/musdist/lg.html#desrec" TargetMode="External"/><Relationship Id="rId4" Type="http://schemas.openxmlformats.org/officeDocument/2006/relationships/hyperlink" Target="http://neuromuscular.wustl.edu/musdist/lg.html#2c" TargetMode="External"/><Relationship Id="rId9" Type="http://schemas.openxmlformats.org/officeDocument/2006/relationships/hyperlink" Target="http://neuromuscular.wustl.edu/musdist/lg.html#2h" TargetMode="External"/><Relationship Id="rId14" Type="http://schemas.openxmlformats.org/officeDocument/2006/relationships/hyperlink" Target="http://neuromuscular.wustl.edu/musdist/lg.html#lg2l" TargetMode="External"/><Relationship Id="rId22" Type="http://schemas.openxmlformats.org/officeDocument/2006/relationships/hyperlink" Target="http://neuromuscular.wustl.edu/syncm.html#lgdisp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3573463"/>
            <a:ext cx="7772400" cy="1150937"/>
          </a:xfrm>
        </p:spPr>
        <p:txBody>
          <a:bodyPr/>
          <a:lstStyle/>
          <a:p>
            <a:pPr>
              <a:defRPr/>
            </a:pPr>
            <a:r>
              <a:rPr lang="cs-CZ" sz="2800" b="1" dirty="0" smtClean="0">
                <a:solidFill>
                  <a:schemeClr val="tx1">
                    <a:lumMod val="75000"/>
                    <a:lumOff val="25000"/>
                  </a:schemeClr>
                </a:solidFill>
              </a:rPr>
              <a:t>Lenka Fajkusová</a:t>
            </a:r>
            <a:endParaRPr lang="cs-CZ" sz="2800" b="1" dirty="0">
              <a:solidFill>
                <a:schemeClr val="tx1">
                  <a:lumMod val="75000"/>
                  <a:lumOff val="25000"/>
                </a:schemeClr>
              </a:solidFill>
            </a:endParaRPr>
          </a:p>
        </p:txBody>
      </p:sp>
      <p:sp>
        <p:nvSpPr>
          <p:cNvPr id="7" name="Rectangle 6"/>
          <p:cNvSpPr/>
          <p:nvPr/>
        </p:nvSpPr>
        <p:spPr>
          <a:xfrm>
            <a:off x="819150" y="5057775"/>
            <a:ext cx="7559675" cy="1323975"/>
          </a:xfrm>
          <a:prstGeom prst="rect">
            <a:avLst/>
          </a:prstGeom>
        </p:spPr>
        <p:txBody>
          <a:bodyPr>
            <a:spAutoFit/>
          </a:bodyPr>
          <a:lstStyle/>
          <a:p>
            <a:pPr algn="ctr">
              <a:defRPr/>
            </a:pPr>
            <a:r>
              <a:rPr lang="cs-CZ" sz="2000" b="1" dirty="0">
                <a:solidFill>
                  <a:schemeClr val="tx1">
                    <a:lumMod val="75000"/>
                    <a:lumOff val="25000"/>
                  </a:schemeClr>
                </a:solidFill>
              </a:rPr>
              <a:t>Centrum molekulární biologie a genové terapie</a:t>
            </a:r>
          </a:p>
          <a:p>
            <a:pPr algn="ctr">
              <a:defRPr/>
            </a:pPr>
            <a:r>
              <a:rPr lang="cs-CZ" sz="2000" b="1" dirty="0">
                <a:solidFill>
                  <a:schemeClr val="tx1">
                    <a:lumMod val="75000"/>
                    <a:lumOff val="25000"/>
                  </a:schemeClr>
                </a:solidFill>
              </a:rPr>
              <a:t>Fakultní nemocnice Brno</a:t>
            </a:r>
          </a:p>
          <a:p>
            <a:pPr algn="ctr">
              <a:defRPr/>
            </a:pPr>
            <a:r>
              <a:rPr lang="cs-CZ" sz="2000" b="1" dirty="0">
                <a:solidFill>
                  <a:schemeClr val="tx1">
                    <a:lumMod val="75000"/>
                    <a:lumOff val="25000"/>
                  </a:schemeClr>
                </a:solidFill>
              </a:rPr>
              <a:t>Černopolní 9, </a:t>
            </a:r>
            <a:r>
              <a:rPr lang="cs-CZ" sz="2000" b="1" dirty="0" smtClean="0">
                <a:solidFill>
                  <a:schemeClr val="tx1">
                    <a:lumMod val="75000"/>
                    <a:lumOff val="25000"/>
                  </a:schemeClr>
                </a:solidFill>
              </a:rPr>
              <a:t>613 </a:t>
            </a:r>
            <a:r>
              <a:rPr lang="cs-CZ" sz="2000" b="1" dirty="0">
                <a:solidFill>
                  <a:schemeClr val="tx1">
                    <a:lumMod val="75000"/>
                    <a:lumOff val="25000"/>
                  </a:schemeClr>
                </a:solidFill>
              </a:rPr>
              <a:t>00 Brno</a:t>
            </a:r>
          </a:p>
          <a:p>
            <a:pPr algn="ctr">
              <a:defRPr/>
            </a:pPr>
            <a:r>
              <a:rPr lang="cs-CZ" sz="2000" b="1" smtClean="0">
                <a:solidFill>
                  <a:schemeClr val="tx1">
                    <a:lumMod val="75000"/>
                    <a:lumOff val="25000"/>
                  </a:schemeClr>
                </a:solidFill>
              </a:rPr>
              <a:t>Fajkusova.Lenka@fnbrno.cz</a:t>
            </a:r>
            <a:endParaRPr lang="cs-CZ" sz="2000" b="1" dirty="0">
              <a:solidFill>
                <a:schemeClr val="tx1">
                  <a:lumMod val="75000"/>
                  <a:lumOff val="25000"/>
                </a:schemeClr>
              </a:solidFill>
            </a:endParaRPr>
          </a:p>
        </p:txBody>
      </p:sp>
      <p:sp>
        <p:nvSpPr>
          <p:cNvPr id="8" name="Rectangle 7"/>
          <p:cNvSpPr/>
          <p:nvPr/>
        </p:nvSpPr>
        <p:spPr>
          <a:xfrm>
            <a:off x="395609" y="1838325"/>
            <a:ext cx="8424863" cy="1446213"/>
          </a:xfrm>
          <a:prstGeom prst="rect">
            <a:avLst/>
          </a:prstGeom>
        </p:spPr>
        <p:txBody>
          <a:bodyPr>
            <a:spAutoFit/>
          </a:bodyPr>
          <a:lstStyle/>
          <a:p>
            <a:pPr algn="ctr">
              <a:defRPr/>
            </a:pPr>
            <a:r>
              <a:rPr lang="cs-CZ" sz="4400" b="1" dirty="0">
                <a:solidFill>
                  <a:schemeClr val="tx1">
                    <a:lumMod val="75000"/>
                    <a:lumOff val="25000"/>
                  </a:schemeClr>
                </a:solidFill>
              </a:rPr>
              <a:t>Molekulární problematika a diagnostika vrozených nemocí</a:t>
            </a:r>
            <a:endParaRPr lang="cs-CZ" sz="4400" dirty="0">
              <a:solidFill>
                <a:schemeClr val="tx1">
                  <a:lumMod val="75000"/>
                  <a:lumOff val="25000"/>
                </a:schemeClr>
              </a:solidFill>
            </a:endParaRP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462338"/>
            <a:ext cx="1335088" cy="13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588" y="3505200"/>
            <a:ext cx="1292225"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687388"/>
            <a:ext cx="2265362"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549275"/>
            <a:ext cx="2898775" cy="98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549275"/>
            <a:ext cx="18446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710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DMD/BMD – diagnostika </a:t>
            </a:r>
            <a:endParaRPr lang="cs-CZ" sz="2000" b="1" dirty="0">
              <a:solidFill>
                <a:srgbClr val="FFFFFF"/>
              </a:solidFill>
              <a:latin typeface="+mn-lt"/>
            </a:endParaRPr>
          </a:p>
        </p:txBody>
      </p:sp>
      <p:sp>
        <p:nvSpPr>
          <p:cNvPr id="7" name="Rectangle 6"/>
          <p:cNvSpPr/>
          <p:nvPr/>
        </p:nvSpPr>
        <p:spPr>
          <a:xfrm>
            <a:off x="251520" y="621849"/>
            <a:ext cx="8354165" cy="430887"/>
          </a:xfrm>
          <a:prstGeom prst="rect">
            <a:avLst/>
          </a:prstGeom>
        </p:spPr>
        <p:txBody>
          <a:bodyPr wrap="square">
            <a:spAutoFit/>
          </a:bodyPr>
          <a:lstStyle/>
          <a:p>
            <a:pPr marL="285750" indent="-285750">
              <a:buFont typeface="Wingdings" panose="05000000000000000000" pitchFamily="2" charset="2"/>
              <a:buChar char="Ø"/>
            </a:pPr>
            <a:r>
              <a:rPr lang="cs-CZ" sz="2200" b="1" dirty="0" smtClean="0">
                <a:solidFill>
                  <a:schemeClr val="tx2">
                    <a:lumMod val="60000"/>
                    <a:lumOff val="40000"/>
                  </a:schemeClr>
                </a:solidFill>
              </a:rPr>
              <a:t>Nutnost spojení analýzy DNA a mRNA</a:t>
            </a:r>
            <a:endParaRPr lang="cs-CZ" sz="2200" b="1" dirty="0">
              <a:solidFill>
                <a:schemeClr val="tx2">
                  <a:lumMod val="60000"/>
                  <a:lumOff val="40000"/>
                </a:schemeClr>
              </a:solidFill>
            </a:endParaRPr>
          </a:p>
        </p:txBody>
      </p:sp>
      <p:sp>
        <p:nvSpPr>
          <p:cNvPr id="12" name="Text Box 16"/>
          <p:cNvSpPr txBox="1">
            <a:spLocks noChangeArrowheads="1"/>
          </p:cNvSpPr>
          <p:nvPr/>
        </p:nvSpPr>
        <p:spPr bwMode="auto">
          <a:xfrm>
            <a:off x="323528" y="1268760"/>
            <a:ext cx="8605525" cy="2831544"/>
          </a:xfrm>
          <a:prstGeom prst="rect">
            <a:avLst/>
          </a:prstGeom>
          <a:solidFill>
            <a:schemeClr val="accent1">
              <a:lumMod val="20000"/>
              <a:lumOff val="80000"/>
            </a:schemeClr>
          </a:solidFill>
          <a:ln w="9525">
            <a:no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cs-CZ" altLang="cs-CZ" sz="2400" i="1" dirty="0" smtClean="0">
                <a:solidFill>
                  <a:srgbClr val="CC0000"/>
                </a:solidFill>
                <a:latin typeface="+mn-lt"/>
              </a:rPr>
              <a:t>Kazuistika pacienta 2</a:t>
            </a:r>
          </a:p>
          <a:p>
            <a:r>
              <a:rPr lang="cs-CZ" altLang="cs-CZ" sz="2400" b="1" dirty="0">
                <a:solidFill>
                  <a:srgbClr val="CC0000"/>
                </a:solidFill>
                <a:latin typeface="+mn-lt"/>
              </a:rPr>
              <a:t>Klinický </a:t>
            </a:r>
            <a:r>
              <a:rPr lang="cs-CZ" altLang="cs-CZ" sz="2400" b="1" dirty="0" smtClean="0">
                <a:solidFill>
                  <a:srgbClr val="CC0000"/>
                </a:solidFill>
                <a:latin typeface="+mn-lt"/>
              </a:rPr>
              <a:t>nález: DMD</a:t>
            </a:r>
          </a:p>
          <a:p>
            <a:r>
              <a:rPr lang="cs-CZ" altLang="cs-CZ" sz="2400" b="1" dirty="0" smtClean="0">
                <a:solidFill>
                  <a:srgbClr val="CC0000"/>
                </a:solidFill>
                <a:latin typeface="+mn-lt"/>
              </a:rPr>
              <a:t>Patologický nález: DMD</a:t>
            </a:r>
          </a:p>
          <a:p>
            <a:r>
              <a:rPr lang="cs-CZ" altLang="cs-CZ" sz="2400" b="1" dirty="0" smtClean="0">
                <a:solidFill>
                  <a:srgbClr val="CC0000"/>
                </a:solidFill>
                <a:latin typeface="+mn-lt"/>
              </a:rPr>
              <a:t>Genetický nález:</a:t>
            </a:r>
          </a:p>
          <a:p>
            <a:pPr marL="342900" indent="-342900">
              <a:spcAft>
                <a:spcPts val="600"/>
              </a:spcAft>
              <a:buFont typeface="Arial" panose="020B0604020202020204" pitchFamily="34" charset="0"/>
              <a:buChar char="•"/>
            </a:pPr>
            <a:r>
              <a:rPr lang="cs-CZ" altLang="cs-CZ" sz="2400" b="1" dirty="0" smtClean="0">
                <a:solidFill>
                  <a:srgbClr val="CC0000"/>
                </a:solidFill>
                <a:latin typeface="+mn-lt"/>
              </a:rPr>
              <a:t>Analýza DNA: </a:t>
            </a:r>
            <a:r>
              <a:rPr lang="cs-CZ" altLang="cs-CZ" sz="2400" b="1" u="sng" dirty="0" smtClean="0">
                <a:solidFill>
                  <a:srgbClr val="CC0000"/>
                </a:solidFill>
                <a:latin typeface="+mn-lt"/>
              </a:rPr>
              <a:t>bez mutace</a:t>
            </a:r>
          </a:p>
          <a:p>
            <a:pPr marL="342900" indent="-342900">
              <a:spcAft>
                <a:spcPts val="600"/>
              </a:spcAft>
              <a:buFont typeface="Arial" panose="020B0604020202020204" pitchFamily="34" charset="0"/>
              <a:buChar char="•"/>
            </a:pPr>
            <a:r>
              <a:rPr lang="cs-CZ" altLang="cs-CZ" sz="2400" b="1" dirty="0" smtClean="0">
                <a:solidFill>
                  <a:srgbClr val="CC0000"/>
                </a:solidFill>
                <a:latin typeface="+mn-lt"/>
              </a:rPr>
              <a:t>Analýza mRNA: </a:t>
            </a:r>
            <a:r>
              <a:rPr lang="cs-CZ" altLang="cs-CZ" sz="2400" b="1" u="sng" dirty="0" smtClean="0">
                <a:solidFill>
                  <a:srgbClr val="CC0000"/>
                </a:solidFill>
                <a:latin typeface="+mn-lt"/>
              </a:rPr>
              <a:t>exon 65 – 53 </a:t>
            </a:r>
            <a:r>
              <a:rPr lang="cs-CZ" altLang="cs-CZ" sz="2400" b="1" u="sng" dirty="0">
                <a:solidFill>
                  <a:srgbClr val="CC0000"/>
                </a:solidFill>
                <a:latin typeface="+mn-lt"/>
              </a:rPr>
              <a:t>nt. intronu 65  – exon 66</a:t>
            </a:r>
          </a:p>
          <a:p>
            <a:pPr marL="342900" indent="-342900">
              <a:buFont typeface="Arial" panose="020B0604020202020204" pitchFamily="34" charset="0"/>
              <a:buChar char="•"/>
            </a:pPr>
            <a:r>
              <a:rPr lang="cs-CZ" altLang="cs-CZ" sz="2400" b="1" dirty="0" smtClean="0">
                <a:solidFill>
                  <a:srgbClr val="CC0000"/>
                </a:solidFill>
                <a:latin typeface="+mn-lt"/>
              </a:rPr>
              <a:t>Analýza DNA: </a:t>
            </a:r>
            <a:r>
              <a:rPr lang="cs-CZ" altLang="cs-CZ" sz="2400" b="1" u="sng" dirty="0" smtClean="0">
                <a:solidFill>
                  <a:srgbClr val="CC0000"/>
                </a:solidFill>
                <a:latin typeface="+mn-lt"/>
              </a:rPr>
              <a:t>c.9564-427T&gt;G </a:t>
            </a:r>
            <a:r>
              <a:rPr lang="cs-CZ" altLang="cs-CZ" sz="2400" b="1" dirty="0" smtClean="0">
                <a:solidFill>
                  <a:srgbClr val="CC0000"/>
                </a:solidFill>
                <a:latin typeface="+mn-lt"/>
                <a:sym typeface="Symbol"/>
              </a:rPr>
              <a:t> inzerce pseudoexonu</a:t>
            </a:r>
            <a:endParaRPr lang="cs-CZ" altLang="cs-CZ" sz="2400" b="1" i="1" dirty="0" smtClean="0">
              <a:solidFill>
                <a:srgbClr val="CC0000"/>
              </a:solidFill>
              <a:latin typeface="+mn-lt"/>
              <a:sym typeface="Symbol" pitchFamily="18" charset="2"/>
            </a:endParaRPr>
          </a:p>
        </p:txBody>
      </p:sp>
      <p:pic>
        <p:nvPicPr>
          <p:cNvPr id="10" name="Picture 4" descr="intron"/>
          <p:cNvPicPr>
            <a:picLocks noChangeAspect="1" noChangeArrowheads="1"/>
          </p:cNvPicPr>
          <p:nvPr/>
        </p:nvPicPr>
        <p:blipFill>
          <a:blip r:embed="rId2">
            <a:extLst>
              <a:ext uri="{28A0092B-C50C-407E-A947-70E740481C1C}">
                <a14:useLocalDpi xmlns:a14="http://schemas.microsoft.com/office/drawing/2010/main" val="0"/>
              </a:ext>
            </a:extLst>
          </a:blip>
          <a:srcRect t="78467" r="6250" b="10440"/>
          <a:stretch>
            <a:fillRect/>
          </a:stretch>
        </p:blipFill>
        <p:spPr bwMode="auto">
          <a:xfrm>
            <a:off x="1187624" y="4554222"/>
            <a:ext cx="6696744" cy="168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4175043" y="4005064"/>
            <a:ext cx="2053141" cy="129614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03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5288" y="1125194"/>
            <a:ext cx="3744416" cy="1815882"/>
          </a:xfrm>
          <a:prstGeom prst="rect">
            <a:avLst/>
          </a:prstGeom>
          <a:ln>
            <a:solidFill>
              <a:schemeClr val="accent1"/>
            </a:solidFill>
          </a:ln>
        </p:spPr>
        <p:txBody>
          <a:bodyPr wrap="square">
            <a:spAutoFit/>
          </a:bodyPr>
          <a:lstStyle/>
          <a:p>
            <a:r>
              <a:rPr lang="cs-CZ" sz="1400" b="1" dirty="0"/>
              <a:t>Limb </a:t>
            </a:r>
            <a:r>
              <a:rPr lang="cs-CZ" sz="1400" b="1" dirty="0" err="1"/>
              <a:t>girdle</a:t>
            </a:r>
            <a:r>
              <a:rPr lang="cs-CZ" sz="1400" b="1" dirty="0"/>
              <a:t> </a:t>
            </a:r>
            <a:r>
              <a:rPr lang="cs-CZ" sz="1400" b="1" dirty="0" err="1"/>
              <a:t>dystrophies</a:t>
            </a:r>
            <a:r>
              <a:rPr lang="cs-CZ" sz="1400" b="1" dirty="0"/>
              <a:t>: </a:t>
            </a:r>
            <a:r>
              <a:rPr lang="cs-CZ" sz="1400" b="1" dirty="0">
                <a:hlinkClick r:id="rId2" action="ppaction://hlinkfile"/>
              </a:rPr>
              <a:t>Dominant</a:t>
            </a:r>
            <a:r>
              <a:rPr lang="cs-CZ" sz="1400" dirty="0"/>
              <a:t/>
            </a:r>
            <a:br>
              <a:rPr lang="cs-CZ" sz="1400" dirty="0"/>
            </a:br>
            <a:r>
              <a:rPr lang="cs-CZ" sz="1400" dirty="0"/>
              <a:t>  </a:t>
            </a:r>
            <a:r>
              <a:rPr lang="cs-CZ" sz="1400" dirty="0">
                <a:hlinkClick r:id="rId3" action="ppaction://hlinkfile"/>
              </a:rPr>
              <a:t>1A</a:t>
            </a:r>
            <a:r>
              <a:rPr lang="cs-CZ" sz="1400" dirty="0"/>
              <a:t>: </a:t>
            </a:r>
            <a:r>
              <a:rPr lang="cs-CZ" sz="1400" dirty="0" err="1"/>
              <a:t>Myotilin</a:t>
            </a:r>
            <a:r>
              <a:rPr lang="cs-CZ" sz="1400" dirty="0"/>
              <a:t>; 5q31; </a:t>
            </a:r>
            <a:r>
              <a:rPr lang="cs-CZ" sz="1400" dirty="0" err="1"/>
              <a:t>Dysarthria</a:t>
            </a:r>
            <a:r>
              <a:rPr lang="cs-CZ" sz="1400" dirty="0"/>
              <a:t/>
            </a:r>
            <a:br>
              <a:rPr lang="cs-CZ" sz="1400" dirty="0"/>
            </a:br>
            <a:r>
              <a:rPr lang="cs-CZ" sz="1400" dirty="0"/>
              <a:t>  </a:t>
            </a:r>
            <a:r>
              <a:rPr lang="cs-CZ" sz="1400" dirty="0">
                <a:hlinkClick r:id="rId4" action="ppaction://hlinkfile"/>
              </a:rPr>
              <a:t>1B</a:t>
            </a:r>
            <a:r>
              <a:rPr lang="cs-CZ" sz="1400" dirty="0"/>
              <a:t>: Lamin A/C; 1q21; + </a:t>
            </a:r>
            <a:r>
              <a:rPr lang="cs-CZ" sz="1400" dirty="0" err="1"/>
              <a:t>Cardiac</a:t>
            </a:r>
            <a:r>
              <a:rPr lang="cs-CZ" sz="1400" dirty="0"/>
              <a:t/>
            </a:r>
            <a:br>
              <a:rPr lang="cs-CZ" sz="1400" dirty="0"/>
            </a:br>
            <a:r>
              <a:rPr lang="cs-CZ" sz="1400" dirty="0"/>
              <a:t>  </a:t>
            </a:r>
            <a:r>
              <a:rPr lang="cs-CZ" sz="1400" dirty="0">
                <a:hlinkClick r:id="rId5" action="ppaction://hlinkfile"/>
              </a:rPr>
              <a:t>1C</a:t>
            </a:r>
            <a:r>
              <a:rPr lang="cs-CZ" sz="1400" dirty="0"/>
              <a:t>: Caveolin-3; 3p25; </a:t>
            </a:r>
            <a:r>
              <a:rPr lang="cs-CZ" sz="1400" dirty="0" err="1"/>
              <a:t>Child</a:t>
            </a:r>
            <a:r>
              <a:rPr lang="cs-CZ" sz="1400" dirty="0"/>
              <a:t> </a:t>
            </a:r>
            <a:r>
              <a:rPr lang="cs-CZ" sz="1400" dirty="0" err="1"/>
              <a:t>onset</a:t>
            </a:r>
            <a:r>
              <a:rPr lang="cs-CZ" sz="1400" dirty="0"/>
              <a:t/>
            </a:r>
            <a:br>
              <a:rPr lang="cs-CZ" sz="1400" dirty="0"/>
            </a:br>
            <a:r>
              <a:rPr lang="cs-CZ" sz="1400" dirty="0"/>
              <a:t>  </a:t>
            </a:r>
            <a:r>
              <a:rPr lang="cs-CZ" sz="1400" dirty="0">
                <a:hlinkClick r:id="rId6" action="ppaction://hlinkfile"/>
              </a:rPr>
              <a:t>1D</a:t>
            </a:r>
            <a:r>
              <a:rPr lang="cs-CZ" sz="1400" dirty="0"/>
              <a:t>: DNAJB6; 7q36</a:t>
            </a:r>
            <a:br>
              <a:rPr lang="cs-CZ" sz="1400" dirty="0"/>
            </a:br>
            <a:r>
              <a:rPr lang="cs-CZ" sz="1400" dirty="0"/>
              <a:t>  </a:t>
            </a:r>
            <a:r>
              <a:rPr lang="cs-CZ" sz="1400" dirty="0">
                <a:hlinkClick r:id="rId7" action="ppaction://hlinkfile"/>
              </a:rPr>
              <a:t>1E</a:t>
            </a:r>
            <a:r>
              <a:rPr lang="cs-CZ" sz="1400" dirty="0"/>
              <a:t>: </a:t>
            </a:r>
            <a:r>
              <a:rPr lang="cs-CZ" sz="1400" dirty="0" err="1"/>
              <a:t>Desmin</a:t>
            </a:r>
            <a:r>
              <a:rPr lang="cs-CZ" sz="1400" dirty="0"/>
              <a:t>; 2q35</a:t>
            </a:r>
            <a:br>
              <a:rPr lang="cs-CZ" sz="1400" dirty="0"/>
            </a:br>
            <a:r>
              <a:rPr lang="cs-CZ" sz="1400" dirty="0"/>
              <a:t>  </a:t>
            </a:r>
            <a:r>
              <a:rPr lang="cs-CZ" sz="1400" dirty="0">
                <a:hlinkClick r:id="rId8" action="ppaction://hlinkfile"/>
              </a:rPr>
              <a:t>1F</a:t>
            </a:r>
            <a:r>
              <a:rPr lang="cs-CZ" sz="1400" dirty="0"/>
              <a:t>: TNPO3; 7q32</a:t>
            </a:r>
            <a:br>
              <a:rPr lang="cs-CZ" sz="1400" dirty="0"/>
            </a:br>
            <a:r>
              <a:rPr lang="cs-CZ" sz="1400" dirty="0"/>
              <a:t>  </a:t>
            </a:r>
            <a:r>
              <a:rPr lang="cs-CZ" sz="1400" dirty="0">
                <a:hlinkClick r:id="rId9" action="ppaction://hlinkfile"/>
              </a:rPr>
              <a:t>1G</a:t>
            </a:r>
            <a:r>
              <a:rPr lang="cs-CZ" sz="1400" dirty="0"/>
              <a:t>: HNRPDL; </a:t>
            </a:r>
            <a:r>
              <a:rPr lang="cs-CZ" sz="1400" dirty="0" smtClean="0"/>
              <a:t>4q21</a:t>
            </a:r>
            <a:endParaRPr lang="cs-CZ" sz="1400" dirty="0"/>
          </a:p>
        </p:txBody>
      </p:sp>
      <p:sp>
        <p:nvSpPr>
          <p:cNvPr id="3" name="Obdélník 2"/>
          <p:cNvSpPr/>
          <p:nvPr/>
        </p:nvSpPr>
        <p:spPr>
          <a:xfrm>
            <a:off x="4499992" y="899168"/>
            <a:ext cx="4320480" cy="5693866"/>
          </a:xfrm>
          <a:prstGeom prst="rect">
            <a:avLst/>
          </a:prstGeom>
          <a:ln>
            <a:solidFill>
              <a:schemeClr val="accent1"/>
            </a:solidFill>
          </a:ln>
        </p:spPr>
        <p:txBody>
          <a:bodyPr wrap="square">
            <a:spAutoFit/>
          </a:bodyPr>
          <a:lstStyle/>
          <a:p>
            <a:r>
              <a:rPr lang="cs-CZ" sz="1400" b="1" dirty="0"/>
              <a:t>Limb </a:t>
            </a:r>
            <a:r>
              <a:rPr lang="cs-CZ" sz="1400" b="1" dirty="0" err="1"/>
              <a:t>girdle</a:t>
            </a:r>
            <a:r>
              <a:rPr lang="cs-CZ" sz="1400" b="1" dirty="0"/>
              <a:t> </a:t>
            </a:r>
            <a:r>
              <a:rPr lang="cs-CZ" sz="1400" b="1" dirty="0" err="1"/>
              <a:t>dystrophies</a:t>
            </a:r>
            <a:r>
              <a:rPr lang="cs-CZ" sz="1400" b="1" dirty="0"/>
              <a:t>: </a:t>
            </a:r>
            <a:r>
              <a:rPr lang="cs-CZ" sz="1400" b="1" dirty="0" err="1">
                <a:hlinkClick r:id="rId10" action="ppaction://hlinkfile"/>
              </a:rPr>
              <a:t>Recessive</a:t>
            </a:r>
            <a:r>
              <a:rPr lang="cs-CZ" sz="1400" dirty="0"/>
              <a:t/>
            </a:r>
            <a:br>
              <a:rPr lang="cs-CZ" sz="1400" dirty="0"/>
            </a:br>
            <a:r>
              <a:rPr lang="cs-CZ" sz="1400" dirty="0"/>
              <a:t>  </a:t>
            </a:r>
            <a:r>
              <a:rPr lang="cs-CZ" sz="1400" dirty="0">
                <a:hlinkClick r:id="rId11"/>
              </a:rPr>
              <a:t>2A</a:t>
            </a:r>
            <a:r>
              <a:rPr lang="cs-CZ" sz="1400" dirty="0"/>
              <a:t>: Calpain-3 ;15q15</a:t>
            </a:r>
            <a:br>
              <a:rPr lang="cs-CZ" sz="1400" dirty="0"/>
            </a:br>
            <a:r>
              <a:rPr lang="cs-CZ" sz="1400" dirty="0"/>
              <a:t>  </a:t>
            </a:r>
            <a:r>
              <a:rPr lang="cs-CZ" sz="1400" dirty="0">
                <a:hlinkClick r:id="rId12"/>
              </a:rPr>
              <a:t>2B</a:t>
            </a:r>
            <a:r>
              <a:rPr lang="cs-CZ" sz="1400" dirty="0"/>
              <a:t>: </a:t>
            </a:r>
            <a:r>
              <a:rPr lang="cs-CZ" sz="1400" dirty="0" err="1"/>
              <a:t>Dysferlin</a:t>
            </a:r>
            <a:r>
              <a:rPr lang="cs-CZ" sz="1400" dirty="0"/>
              <a:t>; 2p13</a:t>
            </a:r>
            <a:br>
              <a:rPr lang="cs-CZ" sz="1400" dirty="0"/>
            </a:br>
            <a:r>
              <a:rPr lang="cs-CZ" sz="1400" dirty="0"/>
              <a:t>  </a:t>
            </a:r>
            <a:r>
              <a:rPr lang="cs-CZ" sz="1400" dirty="0">
                <a:hlinkClick r:id="rId13"/>
              </a:rPr>
              <a:t>2C</a:t>
            </a:r>
            <a:r>
              <a:rPr lang="cs-CZ" sz="1400" dirty="0"/>
              <a:t>: </a:t>
            </a:r>
            <a:r>
              <a:rPr lang="el-GR" sz="1400" dirty="0"/>
              <a:t>γ-</a:t>
            </a:r>
            <a:r>
              <a:rPr lang="cs-CZ" sz="1400" dirty="0" err="1"/>
              <a:t>Sarcoglycan</a:t>
            </a:r>
            <a:r>
              <a:rPr lang="cs-CZ" sz="1400" dirty="0"/>
              <a:t>; 13q12</a:t>
            </a:r>
            <a:br>
              <a:rPr lang="cs-CZ" sz="1400" dirty="0"/>
            </a:br>
            <a:r>
              <a:rPr lang="cs-CZ" sz="1400" dirty="0"/>
              <a:t>  </a:t>
            </a:r>
            <a:r>
              <a:rPr lang="cs-CZ" sz="1400" dirty="0">
                <a:hlinkClick r:id="rId14"/>
              </a:rPr>
              <a:t>2D</a:t>
            </a:r>
            <a:r>
              <a:rPr lang="cs-CZ" sz="1400" dirty="0"/>
              <a:t>: </a:t>
            </a:r>
            <a:r>
              <a:rPr lang="el-GR" sz="1400" dirty="0"/>
              <a:t>α-</a:t>
            </a:r>
            <a:r>
              <a:rPr lang="cs-CZ" sz="1400" dirty="0" err="1"/>
              <a:t>Sarcoglycan</a:t>
            </a:r>
            <a:r>
              <a:rPr lang="cs-CZ" sz="1400" dirty="0"/>
              <a:t>; 17q21</a:t>
            </a:r>
            <a:br>
              <a:rPr lang="cs-CZ" sz="1400" dirty="0"/>
            </a:br>
            <a:r>
              <a:rPr lang="cs-CZ" sz="1400" dirty="0"/>
              <a:t>  </a:t>
            </a:r>
            <a:r>
              <a:rPr lang="cs-CZ" sz="1400" dirty="0">
                <a:hlinkClick r:id="rId15"/>
              </a:rPr>
              <a:t>2E</a:t>
            </a:r>
            <a:r>
              <a:rPr lang="cs-CZ" sz="1400" dirty="0"/>
              <a:t>: </a:t>
            </a:r>
            <a:r>
              <a:rPr lang="el-GR" sz="1400" dirty="0"/>
              <a:t>β-</a:t>
            </a:r>
            <a:r>
              <a:rPr lang="cs-CZ" sz="1400" dirty="0" err="1"/>
              <a:t>Sarcoglycan</a:t>
            </a:r>
            <a:r>
              <a:rPr lang="cs-CZ" sz="1400" dirty="0"/>
              <a:t>; 4q12</a:t>
            </a:r>
            <a:br>
              <a:rPr lang="cs-CZ" sz="1400" dirty="0"/>
            </a:br>
            <a:r>
              <a:rPr lang="cs-CZ" sz="1400" dirty="0"/>
              <a:t>  </a:t>
            </a:r>
            <a:r>
              <a:rPr lang="cs-CZ" sz="1400" dirty="0">
                <a:hlinkClick r:id="rId16"/>
              </a:rPr>
              <a:t>2F</a:t>
            </a:r>
            <a:r>
              <a:rPr lang="cs-CZ" sz="1400" dirty="0"/>
              <a:t>: </a:t>
            </a:r>
            <a:r>
              <a:rPr lang="el-GR" sz="1400" dirty="0"/>
              <a:t>δ-</a:t>
            </a:r>
            <a:r>
              <a:rPr lang="cs-CZ" sz="1400" dirty="0" err="1"/>
              <a:t>Sarcoglycan</a:t>
            </a:r>
            <a:r>
              <a:rPr lang="cs-CZ" sz="1400" dirty="0"/>
              <a:t>; 5q33</a:t>
            </a:r>
            <a:br>
              <a:rPr lang="cs-CZ" sz="1400" dirty="0"/>
            </a:br>
            <a:r>
              <a:rPr lang="cs-CZ" sz="1400" dirty="0"/>
              <a:t>  </a:t>
            </a:r>
            <a:r>
              <a:rPr lang="cs-CZ" sz="1400" dirty="0">
                <a:hlinkClick r:id="rId17"/>
              </a:rPr>
              <a:t>2G</a:t>
            </a:r>
            <a:r>
              <a:rPr lang="cs-CZ" sz="1400" dirty="0"/>
              <a:t>: </a:t>
            </a:r>
            <a:r>
              <a:rPr lang="cs-CZ" sz="1400" dirty="0" err="1"/>
              <a:t>Telethonin</a:t>
            </a:r>
            <a:r>
              <a:rPr lang="cs-CZ" sz="1400" dirty="0"/>
              <a:t>; 17q12</a:t>
            </a:r>
            <a:br>
              <a:rPr lang="cs-CZ" sz="1400" dirty="0"/>
            </a:br>
            <a:r>
              <a:rPr lang="cs-CZ" sz="1400" dirty="0"/>
              <a:t>  </a:t>
            </a:r>
            <a:r>
              <a:rPr lang="cs-CZ" sz="1400" dirty="0">
                <a:hlinkClick r:id="rId18"/>
              </a:rPr>
              <a:t>2H</a:t>
            </a:r>
            <a:r>
              <a:rPr lang="cs-CZ" sz="1400" dirty="0"/>
              <a:t>: TRIM32; 9q33</a:t>
            </a:r>
            <a:br>
              <a:rPr lang="cs-CZ" sz="1400" dirty="0"/>
            </a:br>
            <a:r>
              <a:rPr lang="cs-CZ" sz="1400" dirty="0"/>
              <a:t>  </a:t>
            </a:r>
            <a:r>
              <a:rPr lang="cs-CZ" sz="1400" dirty="0">
                <a:hlinkClick r:id="rId19"/>
              </a:rPr>
              <a:t>2I</a:t>
            </a:r>
            <a:r>
              <a:rPr lang="cs-CZ" sz="1400" dirty="0"/>
              <a:t> (MDDGC5): FKRP; 19q13</a:t>
            </a:r>
            <a:br>
              <a:rPr lang="cs-CZ" sz="1400" dirty="0"/>
            </a:br>
            <a:r>
              <a:rPr lang="cs-CZ" sz="1400" dirty="0"/>
              <a:t>  </a:t>
            </a:r>
            <a:r>
              <a:rPr lang="cs-CZ" sz="1400" dirty="0">
                <a:hlinkClick r:id="rId20"/>
              </a:rPr>
              <a:t>2J</a:t>
            </a:r>
            <a:r>
              <a:rPr lang="cs-CZ" sz="1400" dirty="0"/>
              <a:t>: </a:t>
            </a:r>
            <a:r>
              <a:rPr lang="cs-CZ" sz="1400" dirty="0" err="1"/>
              <a:t>Titin</a:t>
            </a:r>
            <a:r>
              <a:rPr lang="cs-CZ" sz="1400" dirty="0"/>
              <a:t>; 2q24</a:t>
            </a:r>
            <a:br>
              <a:rPr lang="cs-CZ" sz="1400" dirty="0"/>
            </a:br>
            <a:r>
              <a:rPr lang="cs-CZ" sz="1400" dirty="0"/>
              <a:t>  </a:t>
            </a:r>
            <a:r>
              <a:rPr lang="cs-CZ" sz="1400" dirty="0">
                <a:hlinkClick r:id="rId21"/>
              </a:rPr>
              <a:t>2K</a:t>
            </a:r>
            <a:r>
              <a:rPr lang="cs-CZ" sz="1400" dirty="0"/>
              <a:t> (MDDGC1): POMT1; 9q34</a:t>
            </a:r>
            <a:br>
              <a:rPr lang="cs-CZ" sz="1400" dirty="0"/>
            </a:br>
            <a:r>
              <a:rPr lang="cs-CZ" sz="1400" dirty="0"/>
              <a:t>  </a:t>
            </a:r>
            <a:r>
              <a:rPr lang="cs-CZ" sz="1400" dirty="0">
                <a:hlinkClick r:id="rId22"/>
              </a:rPr>
              <a:t>2L</a:t>
            </a:r>
            <a:r>
              <a:rPr lang="cs-CZ" sz="1400" dirty="0"/>
              <a:t>: ANO5; 11p14</a:t>
            </a:r>
            <a:br>
              <a:rPr lang="cs-CZ" sz="1400" dirty="0"/>
            </a:br>
            <a:r>
              <a:rPr lang="cs-CZ" sz="1400" dirty="0"/>
              <a:t>  </a:t>
            </a:r>
            <a:r>
              <a:rPr lang="cs-CZ" sz="1400" dirty="0">
                <a:hlinkClick r:id="rId23"/>
              </a:rPr>
              <a:t>2M</a:t>
            </a:r>
            <a:r>
              <a:rPr lang="cs-CZ" sz="1400" dirty="0"/>
              <a:t> (MDDGC4): </a:t>
            </a:r>
            <a:r>
              <a:rPr lang="cs-CZ" sz="1400" dirty="0" err="1"/>
              <a:t>Fukutin</a:t>
            </a:r>
            <a:r>
              <a:rPr lang="cs-CZ" sz="1400" dirty="0"/>
              <a:t>; 9q31</a:t>
            </a:r>
            <a:br>
              <a:rPr lang="cs-CZ" sz="1400" dirty="0"/>
            </a:br>
            <a:r>
              <a:rPr lang="cs-CZ" sz="1400" dirty="0"/>
              <a:t>  </a:t>
            </a:r>
            <a:r>
              <a:rPr lang="cs-CZ" sz="1400" dirty="0">
                <a:hlinkClick r:id="rId24"/>
              </a:rPr>
              <a:t>2N</a:t>
            </a:r>
            <a:r>
              <a:rPr lang="cs-CZ" sz="1400" dirty="0"/>
              <a:t> (MDDGC2): POMT2; 14q24</a:t>
            </a:r>
            <a:br>
              <a:rPr lang="cs-CZ" sz="1400" dirty="0"/>
            </a:br>
            <a:r>
              <a:rPr lang="cs-CZ" sz="1400" dirty="0"/>
              <a:t>  </a:t>
            </a:r>
            <a:r>
              <a:rPr lang="cs-CZ" sz="1400" dirty="0">
                <a:hlinkClick r:id="rId25"/>
              </a:rPr>
              <a:t>2O</a:t>
            </a:r>
            <a:r>
              <a:rPr lang="cs-CZ" sz="1400" dirty="0"/>
              <a:t> (MDDGC3): POMGnT1; 1p32</a:t>
            </a:r>
            <a:br>
              <a:rPr lang="cs-CZ" sz="1400" dirty="0"/>
            </a:br>
            <a:r>
              <a:rPr lang="cs-CZ" sz="1400" dirty="0"/>
              <a:t>  </a:t>
            </a:r>
            <a:r>
              <a:rPr lang="cs-CZ" sz="1400" dirty="0">
                <a:hlinkClick r:id="rId26"/>
              </a:rPr>
              <a:t>2P</a:t>
            </a:r>
            <a:r>
              <a:rPr lang="cs-CZ" sz="1400" dirty="0"/>
              <a:t> (MDDGC9): DAG1; 3p21</a:t>
            </a:r>
            <a:br>
              <a:rPr lang="cs-CZ" sz="1400" dirty="0"/>
            </a:br>
            <a:r>
              <a:rPr lang="cs-CZ" sz="1400" dirty="0"/>
              <a:t>  </a:t>
            </a:r>
            <a:r>
              <a:rPr lang="cs-CZ" sz="1400" dirty="0">
                <a:hlinkClick r:id="rId27"/>
              </a:rPr>
              <a:t>2Q</a:t>
            </a:r>
            <a:r>
              <a:rPr lang="cs-CZ" sz="1400" dirty="0"/>
              <a:t>: </a:t>
            </a:r>
            <a:r>
              <a:rPr lang="cs-CZ" sz="1400" dirty="0" err="1"/>
              <a:t>Plectin</a:t>
            </a:r>
            <a:r>
              <a:rPr lang="cs-CZ" sz="1400" dirty="0"/>
              <a:t> 1f; 8q24</a:t>
            </a:r>
            <a:br>
              <a:rPr lang="cs-CZ" sz="1400" dirty="0"/>
            </a:br>
            <a:r>
              <a:rPr lang="cs-CZ" sz="1400" dirty="0"/>
              <a:t>  </a:t>
            </a:r>
            <a:r>
              <a:rPr lang="cs-CZ" sz="1400" dirty="0">
                <a:hlinkClick r:id="rId28"/>
              </a:rPr>
              <a:t>2R</a:t>
            </a:r>
            <a:r>
              <a:rPr lang="cs-CZ" sz="1400" dirty="0"/>
              <a:t>: </a:t>
            </a:r>
            <a:r>
              <a:rPr lang="cs-CZ" sz="1400" dirty="0" err="1"/>
              <a:t>Desmin</a:t>
            </a:r>
            <a:r>
              <a:rPr lang="cs-CZ" sz="1400" dirty="0"/>
              <a:t>; 2q35</a:t>
            </a:r>
            <a:br>
              <a:rPr lang="cs-CZ" sz="1400" dirty="0"/>
            </a:br>
            <a:r>
              <a:rPr lang="cs-CZ" sz="1400" dirty="0"/>
              <a:t>  </a:t>
            </a:r>
            <a:r>
              <a:rPr lang="cs-CZ" sz="1400" dirty="0">
                <a:hlinkClick r:id="rId29"/>
              </a:rPr>
              <a:t>2S</a:t>
            </a:r>
            <a:r>
              <a:rPr lang="cs-CZ" sz="1400" dirty="0"/>
              <a:t>: TRAPPC11; 4q35</a:t>
            </a:r>
            <a:br>
              <a:rPr lang="cs-CZ" sz="1400" dirty="0"/>
            </a:br>
            <a:r>
              <a:rPr lang="cs-CZ" sz="1400" dirty="0"/>
              <a:t>  </a:t>
            </a:r>
            <a:r>
              <a:rPr lang="cs-CZ" sz="1400" dirty="0">
                <a:hlinkClick r:id="rId30"/>
              </a:rPr>
              <a:t>2T</a:t>
            </a:r>
            <a:r>
              <a:rPr lang="cs-CZ" sz="1400" dirty="0"/>
              <a:t>: GMPPB; 3p21</a:t>
            </a:r>
            <a:br>
              <a:rPr lang="cs-CZ" sz="1400" dirty="0"/>
            </a:br>
            <a:r>
              <a:rPr lang="cs-CZ" sz="1400" dirty="0"/>
              <a:t>  </a:t>
            </a:r>
            <a:r>
              <a:rPr lang="cs-CZ" sz="1400" dirty="0">
                <a:hlinkClick r:id="rId31"/>
              </a:rPr>
              <a:t>2U</a:t>
            </a:r>
            <a:r>
              <a:rPr lang="cs-CZ" sz="1400" dirty="0"/>
              <a:t> (Cerebellum </a:t>
            </a:r>
            <a:r>
              <a:rPr lang="cs-CZ" sz="1400" dirty="0" err="1"/>
              <a:t>small</a:t>
            </a:r>
            <a:r>
              <a:rPr lang="cs-CZ" sz="1400" dirty="0"/>
              <a:t>): ISPD; 7p21</a:t>
            </a:r>
            <a:br>
              <a:rPr lang="cs-CZ" sz="1400" dirty="0"/>
            </a:br>
            <a:r>
              <a:rPr lang="cs-CZ" sz="1400" dirty="0"/>
              <a:t>  </a:t>
            </a:r>
            <a:r>
              <a:rPr lang="cs-CZ" sz="1400" dirty="0">
                <a:hlinkClick r:id="rId32"/>
              </a:rPr>
              <a:t>2V</a:t>
            </a:r>
            <a:r>
              <a:rPr lang="cs-CZ" sz="1400" dirty="0"/>
              <a:t>: GAA; 17q25</a:t>
            </a:r>
            <a:br>
              <a:rPr lang="cs-CZ" sz="1400" dirty="0"/>
            </a:br>
            <a:r>
              <a:rPr lang="cs-CZ" sz="1400" dirty="0"/>
              <a:t>  </a:t>
            </a:r>
            <a:r>
              <a:rPr lang="cs-CZ" sz="1400" dirty="0">
                <a:hlinkClick r:id="rId33"/>
              </a:rPr>
              <a:t>2W</a:t>
            </a:r>
            <a:r>
              <a:rPr lang="cs-CZ" sz="1400" dirty="0"/>
              <a:t>: LIMS2; 2q14</a:t>
            </a:r>
            <a:br>
              <a:rPr lang="cs-CZ" sz="1400" dirty="0"/>
            </a:br>
            <a:r>
              <a:rPr lang="cs-CZ" sz="1400" dirty="0"/>
              <a:t>  </a:t>
            </a:r>
            <a:r>
              <a:rPr lang="cs-CZ" sz="1400" dirty="0">
                <a:hlinkClick r:id="rId34"/>
              </a:rPr>
              <a:t>2X</a:t>
            </a:r>
            <a:r>
              <a:rPr lang="cs-CZ" sz="1400" dirty="0"/>
              <a:t>: POPDC1; 6q21</a:t>
            </a:r>
            <a:br>
              <a:rPr lang="cs-CZ" sz="1400" dirty="0"/>
            </a:br>
            <a:r>
              <a:rPr lang="cs-CZ" sz="1400" dirty="0"/>
              <a:t>  </a:t>
            </a:r>
            <a:r>
              <a:rPr lang="cs-CZ" sz="1400" dirty="0">
                <a:hlinkClick r:id="rId35"/>
              </a:rPr>
              <a:t>2Y</a:t>
            </a:r>
            <a:r>
              <a:rPr lang="cs-CZ" sz="1400" dirty="0"/>
              <a:t>: TOR1AIP1; 1q25</a:t>
            </a:r>
          </a:p>
        </p:txBody>
      </p:sp>
      <p:sp>
        <p:nvSpPr>
          <p:cNvPr id="4" name="Obdélník 3"/>
          <p:cNvSpPr/>
          <p:nvPr/>
        </p:nvSpPr>
        <p:spPr>
          <a:xfrm>
            <a:off x="5292080" y="6597352"/>
            <a:ext cx="2952328" cy="246221"/>
          </a:xfrm>
          <a:prstGeom prst="rect">
            <a:avLst/>
          </a:prstGeom>
        </p:spPr>
        <p:txBody>
          <a:bodyPr wrap="square">
            <a:spAutoFit/>
          </a:bodyPr>
          <a:lstStyle/>
          <a:p>
            <a:r>
              <a:rPr lang="cs-CZ" sz="1000" dirty="0"/>
              <a:t>http://neuromuscular.wustl.edu/musdist/lg.html#2a</a:t>
            </a:r>
          </a:p>
        </p:txBody>
      </p:sp>
      <p:pic>
        <p:nvPicPr>
          <p:cNvPr id="1026" name="Picture 2"/>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304385" y="3429000"/>
            <a:ext cx="2115487" cy="250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1115616" y="6041132"/>
            <a:ext cx="2520280" cy="430887"/>
          </a:xfrm>
          <a:prstGeom prst="rect">
            <a:avLst/>
          </a:prstGeom>
        </p:spPr>
        <p:txBody>
          <a:bodyPr wrap="square">
            <a:spAutoFit/>
          </a:bodyPr>
          <a:lstStyle/>
          <a:p>
            <a:r>
              <a:rPr lang="cs-CZ" sz="1100" dirty="0"/>
              <a:t>http://mda.org/disease/limb-girdle-muscular-dystrophy/causes-inheritance</a:t>
            </a:r>
          </a:p>
        </p:txBody>
      </p:sp>
      <p:sp>
        <p:nvSpPr>
          <p:cNvPr id="8" name="Rectangle 5"/>
          <p:cNvSpPr>
            <a:spLocks noChangeArrowheads="1"/>
          </p:cNvSpPr>
          <p:nvPr/>
        </p:nvSpPr>
        <p:spPr bwMode="auto">
          <a:xfrm>
            <a:off x="179511" y="476672"/>
            <a:ext cx="8892939"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20000"/>
              </a:lnSpc>
              <a:spcBef>
                <a:spcPct val="20000"/>
              </a:spcBef>
            </a:pPr>
            <a:r>
              <a:rPr lang="cs-CZ" b="1" dirty="0" smtClean="0">
                <a:solidFill>
                  <a:schemeClr val="tx1">
                    <a:lumMod val="75000"/>
                    <a:lumOff val="25000"/>
                  </a:schemeClr>
                </a:solidFill>
              </a:rPr>
              <a:t>7 </a:t>
            </a:r>
            <a:r>
              <a:rPr lang="en-US" b="1" dirty="0">
                <a:solidFill>
                  <a:schemeClr val="tx1">
                    <a:lumMod val="75000"/>
                    <a:lumOff val="25000"/>
                  </a:schemeClr>
                </a:solidFill>
              </a:rPr>
              <a:t>LGMD </a:t>
            </a:r>
            <a:r>
              <a:rPr lang="cs-CZ" b="1" dirty="0">
                <a:solidFill>
                  <a:schemeClr val="tx1">
                    <a:lumMod val="75000"/>
                    <a:lumOff val="25000"/>
                  </a:schemeClr>
                </a:solidFill>
              </a:rPr>
              <a:t>s AD typem dědičnosti (</a:t>
            </a:r>
            <a:r>
              <a:rPr lang="cs-CZ" b="1" dirty="0" smtClean="0">
                <a:solidFill>
                  <a:schemeClr val="tx1">
                    <a:lumMod val="75000"/>
                    <a:lumOff val="25000"/>
                  </a:schemeClr>
                </a:solidFill>
              </a:rPr>
              <a:t>LGMD1A-G); 25 </a:t>
            </a:r>
            <a:r>
              <a:rPr lang="en-US" b="1" dirty="0" smtClean="0">
                <a:solidFill>
                  <a:schemeClr val="tx1">
                    <a:lumMod val="75000"/>
                    <a:lumOff val="25000"/>
                  </a:schemeClr>
                </a:solidFill>
              </a:rPr>
              <a:t>LGMD </a:t>
            </a:r>
            <a:r>
              <a:rPr lang="cs-CZ" b="1" dirty="0" smtClean="0">
                <a:solidFill>
                  <a:schemeClr val="tx1">
                    <a:lumMod val="75000"/>
                    <a:lumOff val="25000"/>
                  </a:schemeClr>
                </a:solidFill>
              </a:rPr>
              <a:t>s </a:t>
            </a:r>
            <a:r>
              <a:rPr lang="cs-CZ" b="1" dirty="0">
                <a:solidFill>
                  <a:schemeClr val="tx1">
                    <a:lumMod val="75000"/>
                    <a:lumOff val="25000"/>
                  </a:schemeClr>
                </a:solidFill>
              </a:rPr>
              <a:t>AR typem dědičnosti (</a:t>
            </a:r>
            <a:r>
              <a:rPr lang="cs-CZ" b="1" dirty="0" smtClean="0">
                <a:solidFill>
                  <a:schemeClr val="tx1">
                    <a:lumMod val="75000"/>
                    <a:lumOff val="25000"/>
                  </a:schemeClr>
                </a:solidFill>
              </a:rPr>
              <a:t>LGMD2A-S)</a:t>
            </a:r>
            <a:r>
              <a:rPr lang="cs-CZ" b="1" dirty="0" smtClean="0">
                <a:solidFill>
                  <a:schemeClr val="tx1">
                    <a:lumMod val="75000"/>
                    <a:lumOff val="25000"/>
                  </a:schemeClr>
                </a:solidFill>
                <a:latin typeface="Times New Roman" pitchFamily="18" charset="0"/>
              </a:rPr>
              <a:t> </a:t>
            </a:r>
            <a:endParaRPr lang="cs-CZ" b="1" dirty="0">
              <a:solidFill>
                <a:schemeClr val="tx1">
                  <a:lumMod val="75000"/>
                  <a:lumOff val="25000"/>
                </a:schemeClr>
              </a:solidFill>
              <a:latin typeface="Times New Roman" pitchFamily="18" charset="0"/>
            </a:endParaRPr>
          </a:p>
        </p:txBody>
      </p:sp>
      <p:sp>
        <p:nvSpPr>
          <p:cNvPr id="9"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Pletencové svalové dystrofie (LGMD)</a:t>
            </a:r>
            <a:endParaRPr lang="cs-CZ" sz="2000" b="1" dirty="0">
              <a:solidFill>
                <a:srgbClr val="FFFFFF"/>
              </a:solidFill>
              <a:latin typeface="+mn-lt"/>
            </a:endParaRPr>
          </a:p>
        </p:txBody>
      </p:sp>
    </p:spTree>
    <p:extLst>
      <p:ext uri="{BB962C8B-B14F-4D97-AF65-F5344CB8AC3E}">
        <p14:creationId xmlns:p14="http://schemas.microsoft.com/office/powerpoint/2010/main" val="71658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2" name="Text Box 6"/>
          <p:cNvSpPr txBox="1">
            <a:spLocks noChangeArrowheads="1"/>
          </p:cNvSpPr>
          <p:nvPr/>
        </p:nvSpPr>
        <p:spPr bwMode="auto">
          <a:xfrm>
            <a:off x="346827" y="3717032"/>
            <a:ext cx="8461245" cy="2708434"/>
          </a:xfrm>
          <a:prstGeom prst="rect">
            <a:avLst/>
          </a:prstGeom>
          <a:solidFill>
            <a:schemeClr val="accent1">
              <a:lumMod val="20000"/>
              <a:lumOff val="80000"/>
            </a:schemeClr>
          </a:solidFill>
          <a:ln>
            <a:noFill/>
          </a:ln>
          <a:effectLst/>
          <a:extLst/>
        </p:spPr>
        <p:txBody>
          <a:bodyPr wrap="square">
            <a:spAutoFit/>
          </a:bodyPr>
          <a:lstStyle/>
          <a:p>
            <a:pPr>
              <a:spcBef>
                <a:spcPct val="50000"/>
              </a:spcBef>
            </a:pPr>
            <a:r>
              <a:rPr lang="cs-CZ" sz="2000" b="1" dirty="0" smtClean="0">
                <a:solidFill>
                  <a:srgbClr val="C00000"/>
                </a:solidFill>
              </a:rPr>
              <a:t>Počet pacientů s LGMD zaslaných k analýze 218 </a:t>
            </a:r>
            <a:endParaRPr lang="cs-CZ" sz="2000" b="1" dirty="0">
              <a:solidFill>
                <a:srgbClr val="C00000"/>
              </a:solidFill>
            </a:endParaRPr>
          </a:p>
          <a:p>
            <a:pPr marL="285750" indent="-285750">
              <a:spcBef>
                <a:spcPct val="50000"/>
              </a:spcBef>
              <a:buFont typeface="Arial" pitchFamily="34" charset="0"/>
              <a:buChar char="•"/>
            </a:pPr>
            <a:r>
              <a:rPr lang="cs-CZ" sz="2000" b="1" dirty="0" smtClean="0">
                <a:solidFill>
                  <a:srgbClr val="CC0000"/>
                </a:solidFill>
              </a:rPr>
              <a:t>LGMD2A</a:t>
            </a:r>
            <a:r>
              <a:rPr lang="cs-CZ" sz="2000" b="1" dirty="0"/>
              <a:t>, </a:t>
            </a:r>
            <a:r>
              <a:rPr lang="cs-CZ" sz="2000" b="1" i="1" dirty="0"/>
              <a:t>CAPN3</a:t>
            </a:r>
            <a:r>
              <a:rPr lang="cs-CZ" sz="2000" b="1" dirty="0"/>
              <a:t>, </a:t>
            </a:r>
            <a:r>
              <a:rPr lang="en-US" sz="2000" b="1" dirty="0"/>
              <a:t>c</a:t>
            </a:r>
            <a:r>
              <a:rPr lang="cs-CZ" sz="2000" b="1" dirty="0"/>
              <a:t>alpain-3; </a:t>
            </a:r>
            <a:r>
              <a:rPr lang="cs-CZ" sz="2000" b="1" dirty="0">
                <a:solidFill>
                  <a:srgbClr val="CC0000"/>
                </a:solidFill>
              </a:rPr>
              <a:t>počet </a:t>
            </a:r>
            <a:r>
              <a:rPr lang="cs-CZ" sz="2000" b="1" dirty="0" smtClean="0">
                <a:solidFill>
                  <a:srgbClr val="CC0000"/>
                </a:solidFill>
              </a:rPr>
              <a:t>pacientů s mutací: 71 (32,6%)</a:t>
            </a:r>
            <a:endParaRPr lang="cs-CZ" sz="2000" b="1" dirty="0">
              <a:solidFill>
                <a:srgbClr val="CC0000"/>
              </a:solidFill>
            </a:endParaRPr>
          </a:p>
          <a:p>
            <a:pPr marL="285750" indent="-285750">
              <a:spcBef>
                <a:spcPct val="50000"/>
              </a:spcBef>
              <a:buFont typeface="Arial" pitchFamily="34" charset="0"/>
              <a:buChar char="•"/>
            </a:pPr>
            <a:r>
              <a:rPr lang="cs-CZ" sz="2000" b="1" dirty="0" smtClean="0">
                <a:solidFill>
                  <a:srgbClr val="CC0000"/>
                </a:solidFill>
              </a:rPr>
              <a:t>LGMD2I</a:t>
            </a:r>
            <a:r>
              <a:rPr lang="cs-CZ" sz="2000" b="1" dirty="0"/>
              <a:t>, </a:t>
            </a:r>
            <a:r>
              <a:rPr lang="cs-CZ" sz="2000" b="1" i="1" dirty="0"/>
              <a:t>FKRP</a:t>
            </a:r>
            <a:r>
              <a:rPr lang="cs-CZ" sz="2000" b="1" dirty="0"/>
              <a:t>, </a:t>
            </a:r>
            <a:r>
              <a:rPr lang="cs-CZ" sz="2000" b="1" dirty="0" err="1"/>
              <a:t>fukutin</a:t>
            </a:r>
            <a:r>
              <a:rPr lang="cs-CZ" sz="2000" b="1" dirty="0"/>
              <a:t> </a:t>
            </a:r>
            <a:r>
              <a:rPr lang="cs-CZ" sz="2000" b="1" dirty="0" err="1"/>
              <a:t>related</a:t>
            </a:r>
            <a:r>
              <a:rPr lang="cs-CZ" sz="2000" b="1" dirty="0"/>
              <a:t> protein; </a:t>
            </a:r>
            <a:r>
              <a:rPr lang="cs-CZ" sz="2000" b="1" dirty="0">
                <a:solidFill>
                  <a:srgbClr val="CC0000"/>
                </a:solidFill>
              </a:rPr>
              <a:t>počet </a:t>
            </a:r>
            <a:r>
              <a:rPr lang="cs-CZ" sz="2000" b="1" dirty="0" smtClean="0">
                <a:solidFill>
                  <a:srgbClr val="CC0000"/>
                </a:solidFill>
              </a:rPr>
              <a:t>pacientů s mutací: 9 (4,1%)</a:t>
            </a:r>
            <a:endParaRPr lang="en-US" sz="2000" b="1" dirty="0">
              <a:solidFill>
                <a:srgbClr val="CC0000"/>
              </a:solidFill>
            </a:endParaRPr>
          </a:p>
          <a:p>
            <a:pPr marL="285750" indent="-285750">
              <a:spcBef>
                <a:spcPct val="50000"/>
              </a:spcBef>
              <a:buFont typeface="Arial" pitchFamily="34" charset="0"/>
              <a:buChar char="•"/>
            </a:pPr>
            <a:r>
              <a:rPr lang="cs-CZ" sz="2000" b="1" dirty="0" smtClean="0">
                <a:solidFill>
                  <a:srgbClr val="CC0000"/>
                </a:solidFill>
              </a:rPr>
              <a:t>LGMD2D</a:t>
            </a:r>
            <a:r>
              <a:rPr lang="cs-CZ" sz="2000" b="1" dirty="0" smtClean="0"/>
              <a:t>, </a:t>
            </a:r>
            <a:r>
              <a:rPr lang="cs-CZ" sz="2000" b="1" i="1" dirty="0" smtClean="0"/>
              <a:t>SGCA</a:t>
            </a:r>
            <a:r>
              <a:rPr lang="cs-CZ" sz="2000" b="1" dirty="0" smtClean="0"/>
              <a:t>, </a:t>
            </a:r>
            <a:r>
              <a:rPr lang="cs-CZ" sz="2000" b="1" dirty="0" err="1" smtClean="0"/>
              <a:t>alpha-sarcogly</a:t>
            </a:r>
            <a:r>
              <a:rPr lang="en-US" sz="2000" b="1" dirty="0" smtClean="0"/>
              <a:t>c</a:t>
            </a:r>
            <a:r>
              <a:rPr lang="cs-CZ" sz="2000" b="1" dirty="0" err="1" smtClean="0"/>
              <a:t>an</a:t>
            </a:r>
            <a:r>
              <a:rPr lang="cs-CZ" sz="2000" b="1" dirty="0" smtClean="0"/>
              <a:t>; </a:t>
            </a:r>
            <a:r>
              <a:rPr lang="cs-CZ" sz="2000" b="1" dirty="0" smtClean="0">
                <a:solidFill>
                  <a:srgbClr val="CC0000"/>
                </a:solidFill>
              </a:rPr>
              <a:t>počet pacientů s mutací: 6 (2,8%)</a:t>
            </a:r>
          </a:p>
          <a:p>
            <a:pPr marL="285750" indent="-285750">
              <a:spcBef>
                <a:spcPct val="50000"/>
              </a:spcBef>
              <a:buFont typeface="Arial" pitchFamily="34" charset="0"/>
              <a:buChar char="•"/>
            </a:pPr>
            <a:r>
              <a:rPr lang="en-US" sz="2000" b="1" dirty="0" smtClean="0">
                <a:solidFill>
                  <a:srgbClr val="CC0000"/>
                </a:solidFill>
              </a:rPr>
              <a:t>LGMD2L</a:t>
            </a:r>
            <a:r>
              <a:rPr lang="en-US" sz="2000" b="1" dirty="0"/>
              <a:t>, </a:t>
            </a:r>
            <a:r>
              <a:rPr lang="en-US" sz="2000" b="1" i="1" dirty="0"/>
              <a:t>ANO5</a:t>
            </a:r>
            <a:r>
              <a:rPr lang="en-US" sz="2000" b="1" dirty="0"/>
              <a:t>, </a:t>
            </a:r>
            <a:r>
              <a:rPr lang="en-US" sz="2000" b="1" dirty="0" err="1" smtClean="0"/>
              <a:t>ano</a:t>
            </a:r>
            <a:r>
              <a:rPr lang="cs-CZ" sz="2000" b="1" dirty="0" smtClean="0"/>
              <a:t>c</a:t>
            </a:r>
            <a:r>
              <a:rPr lang="en-US" sz="2000" b="1" dirty="0" err="1" smtClean="0"/>
              <a:t>tamin</a:t>
            </a:r>
            <a:r>
              <a:rPr lang="en-US" sz="2000" b="1" dirty="0" smtClean="0"/>
              <a:t> </a:t>
            </a:r>
            <a:r>
              <a:rPr lang="en-US" sz="2000" b="1" dirty="0"/>
              <a:t>5</a:t>
            </a:r>
            <a:r>
              <a:rPr lang="cs-CZ" sz="2000" b="1" dirty="0"/>
              <a:t>; </a:t>
            </a:r>
            <a:r>
              <a:rPr lang="cs-CZ" sz="2000" b="1" dirty="0">
                <a:solidFill>
                  <a:srgbClr val="CC0000"/>
                </a:solidFill>
              </a:rPr>
              <a:t>počet </a:t>
            </a:r>
            <a:r>
              <a:rPr lang="cs-CZ" sz="2000" b="1" dirty="0" smtClean="0">
                <a:solidFill>
                  <a:srgbClr val="CC0000"/>
                </a:solidFill>
              </a:rPr>
              <a:t>pacientů s mutací: 3 (1,4%) </a:t>
            </a:r>
            <a:endParaRPr lang="cs-CZ" sz="2000" b="1" dirty="0">
              <a:solidFill>
                <a:srgbClr val="CC0000"/>
              </a:solidFill>
            </a:endParaRPr>
          </a:p>
          <a:p>
            <a:pPr>
              <a:spcBef>
                <a:spcPct val="50000"/>
              </a:spcBef>
            </a:pPr>
            <a:r>
              <a:rPr lang="cs-CZ" sz="2000" b="1" u="sng" dirty="0">
                <a:solidFill>
                  <a:srgbClr val="CC0000"/>
                </a:solidFill>
              </a:rPr>
              <a:t>Diagnóza potvrzena u </a:t>
            </a:r>
            <a:r>
              <a:rPr lang="cs-CZ" sz="2000" b="1" u="sng" dirty="0" smtClean="0">
                <a:solidFill>
                  <a:srgbClr val="CC0000"/>
                </a:solidFill>
              </a:rPr>
              <a:t>40,8% pacientů.</a:t>
            </a:r>
            <a:endParaRPr lang="cs-CZ" sz="2000" b="1" u="sng" dirty="0">
              <a:solidFill>
                <a:srgbClr val="CC0000"/>
              </a:solidFill>
            </a:endParaRPr>
          </a:p>
        </p:txBody>
      </p:sp>
      <p:pic>
        <p:nvPicPr>
          <p:cNvPr id="2191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75" y="1173931"/>
            <a:ext cx="2447925" cy="1751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19150" name="Group 14"/>
          <p:cNvGrpSpPr>
            <a:grpSpLocks/>
          </p:cNvGrpSpPr>
          <p:nvPr/>
        </p:nvGrpSpPr>
        <p:grpSpPr bwMode="auto">
          <a:xfrm>
            <a:off x="2917031" y="1196752"/>
            <a:ext cx="4031233" cy="1728192"/>
            <a:chOff x="1746" y="2931"/>
            <a:chExt cx="2250" cy="890"/>
          </a:xfrm>
        </p:grpSpPr>
        <p:pic>
          <p:nvPicPr>
            <p:cNvPr id="219145" name="Picture 46" descr="7252-09-SG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 y="2931"/>
              <a:ext cx="1086"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6" name="Picture 47" descr="7896-09-SG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 y="2931"/>
              <a:ext cx="1086"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9149" name="Text Box 13"/>
          <p:cNvSpPr txBox="1">
            <a:spLocks noChangeArrowheads="1"/>
          </p:cNvSpPr>
          <p:nvPr/>
        </p:nvSpPr>
        <p:spPr bwMode="auto">
          <a:xfrm>
            <a:off x="7073945" y="1252498"/>
            <a:ext cx="194421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t>Western </a:t>
            </a:r>
            <a:r>
              <a:rPr lang="en-US" sz="1400" dirty="0" smtClean="0"/>
              <a:t>blot</a:t>
            </a:r>
            <a:r>
              <a:rPr lang="cs-CZ" sz="1400" dirty="0" smtClean="0"/>
              <a:t> </a:t>
            </a:r>
            <a:r>
              <a:rPr lang="cs-CZ" sz="1400" dirty="0"/>
              <a:t>kalpainu-3</a:t>
            </a:r>
            <a:r>
              <a:rPr lang="en-US" sz="1400" dirty="0"/>
              <a:t>;</a:t>
            </a:r>
            <a:r>
              <a:rPr lang="cs-CZ" sz="1400" dirty="0"/>
              <a:t> </a:t>
            </a:r>
            <a:r>
              <a:rPr lang="cs-CZ" sz="1400" dirty="0" err="1" smtClean="0"/>
              <a:t>imunohistochemická</a:t>
            </a:r>
            <a:r>
              <a:rPr lang="cs-CZ" sz="1400" dirty="0" smtClean="0"/>
              <a:t> detekce </a:t>
            </a:r>
            <a:r>
              <a:rPr lang="cs-CZ" sz="1400" dirty="0"/>
              <a:t>alfa-</a:t>
            </a:r>
            <a:r>
              <a:rPr lang="cs-CZ" sz="1400" dirty="0" err="1"/>
              <a:t>sarkoglycanu</a:t>
            </a:r>
            <a:r>
              <a:rPr lang="cs-CZ" sz="1400" dirty="0"/>
              <a:t> (kontrola, pacient s </a:t>
            </a:r>
            <a:r>
              <a:rPr lang="en-US" sz="1400" dirty="0"/>
              <a:t>LGMD2</a:t>
            </a:r>
            <a:r>
              <a:rPr lang="cs-CZ" sz="1400" dirty="0"/>
              <a:t>D). (FNB, PAU, Hermanová M.)</a:t>
            </a:r>
          </a:p>
        </p:txBody>
      </p:sp>
      <p:sp>
        <p:nvSpPr>
          <p:cNvPr id="2" name="TextovéPole 1"/>
          <p:cNvSpPr txBox="1"/>
          <p:nvPr/>
        </p:nvSpPr>
        <p:spPr>
          <a:xfrm>
            <a:off x="107504" y="548680"/>
            <a:ext cx="8677616" cy="461665"/>
          </a:xfrm>
          <a:prstGeom prst="rect">
            <a:avLst/>
          </a:prstGeom>
          <a:noFill/>
        </p:spPr>
        <p:txBody>
          <a:bodyPr wrap="square" rtlCol="0">
            <a:spAutoFit/>
          </a:bodyPr>
          <a:lstStyle/>
          <a:p>
            <a:r>
              <a:rPr lang="cs-CZ" sz="2400" dirty="0" smtClean="0">
                <a:solidFill>
                  <a:schemeClr val="tx1">
                    <a:lumMod val="75000"/>
                    <a:lumOff val="25000"/>
                  </a:schemeClr>
                </a:solidFill>
              </a:rPr>
              <a:t>Pacient s podezřením na LGMD2 – který gen analyzovat? </a:t>
            </a:r>
            <a:endParaRPr lang="cs-CZ" sz="2400" dirty="0">
              <a:solidFill>
                <a:schemeClr val="tx1">
                  <a:lumMod val="75000"/>
                  <a:lumOff val="25000"/>
                </a:schemeClr>
              </a:solidFill>
            </a:endParaRPr>
          </a:p>
        </p:txBody>
      </p:sp>
      <p:sp>
        <p:nvSpPr>
          <p:cNvPr id="10"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LGMD – diagnostika  </a:t>
            </a:r>
            <a:endParaRPr lang="cs-CZ" sz="2000" b="1" dirty="0">
              <a:solidFill>
                <a:srgbClr val="FFFFFF"/>
              </a:solidFill>
              <a:latin typeface="+mn-lt"/>
            </a:endParaRPr>
          </a:p>
        </p:txBody>
      </p:sp>
      <p:sp>
        <p:nvSpPr>
          <p:cNvPr id="3" name="Obdélník 2"/>
          <p:cNvSpPr/>
          <p:nvPr/>
        </p:nvSpPr>
        <p:spPr>
          <a:xfrm>
            <a:off x="161192" y="3111351"/>
            <a:ext cx="8731288" cy="461665"/>
          </a:xfrm>
          <a:prstGeom prst="rect">
            <a:avLst/>
          </a:prstGeom>
        </p:spPr>
        <p:txBody>
          <a:bodyPr wrap="square">
            <a:spAutoFit/>
          </a:bodyPr>
          <a:lstStyle/>
          <a:p>
            <a:pPr lvl="0"/>
            <a:r>
              <a:rPr lang="cs-CZ" sz="2400" dirty="0" smtClean="0">
                <a:solidFill>
                  <a:prstClr val="black">
                    <a:lumMod val="75000"/>
                    <a:lumOff val="25000"/>
                  </a:prstClr>
                </a:solidFill>
              </a:rPr>
              <a:t>Výběr </a:t>
            </a:r>
            <a:r>
              <a:rPr lang="cs-CZ" sz="2400" dirty="0">
                <a:solidFill>
                  <a:prstClr val="black">
                    <a:lumMod val="75000"/>
                    <a:lumOff val="25000"/>
                  </a:prstClr>
                </a:solidFill>
              </a:rPr>
              <a:t>genů na základě četnosti výskytu mutací v </a:t>
            </a:r>
            <a:r>
              <a:rPr lang="cs-CZ" sz="2400" dirty="0" smtClean="0">
                <a:solidFill>
                  <a:prstClr val="black">
                    <a:lumMod val="75000"/>
                    <a:lumOff val="25000"/>
                  </a:prstClr>
                </a:solidFill>
              </a:rPr>
              <a:t>jiných populacích?</a:t>
            </a:r>
            <a:endParaRPr lang="cs-CZ" sz="2400" dirty="0">
              <a:solidFill>
                <a:prstClr val="black">
                  <a:lumMod val="75000"/>
                  <a:lumOff val="25000"/>
                </a:prstClr>
              </a:solidFill>
            </a:endParaRPr>
          </a:p>
        </p:txBody>
      </p:sp>
    </p:spTree>
    <p:extLst>
      <p:ext uri="{BB962C8B-B14F-4D97-AF65-F5344CB8AC3E}">
        <p14:creationId xmlns:p14="http://schemas.microsoft.com/office/powerpoint/2010/main" val="1911309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5288" y="1125194"/>
            <a:ext cx="3744416" cy="1815882"/>
          </a:xfrm>
          <a:prstGeom prst="rect">
            <a:avLst/>
          </a:prstGeom>
          <a:ln>
            <a:solidFill>
              <a:schemeClr val="accent1"/>
            </a:solidFill>
          </a:ln>
        </p:spPr>
        <p:txBody>
          <a:bodyPr wrap="square">
            <a:spAutoFit/>
          </a:bodyPr>
          <a:lstStyle/>
          <a:p>
            <a:r>
              <a:rPr lang="cs-CZ" sz="1400" b="1" dirty="0"/>
              <a:t>Limb </a:t>
            </a:r>
            <a:r>
              <a:rPr lang="cs-CZ" sz="1400" b="1" dirty="0" err="1"/>
              <a:t>girdle</a:t>
            </a:r>
            <a:r>
              <a:rPr lang="cs-CZ" sz="1400" b="1" dirty="0"/>
              <a:t> </a:t>
            </a:r>
            <a:r>
              <a:rPr lang="cs-CZ" sz="1400" b="1" dirty="0" err="1"/>
              <a:t>dystrophies</a:t>
            </a:r>
            <a:r>
              <a:rPr lang="cs-CZ" sz="1400" b="1" dirty="0"/>
              <a:t>: </a:t>
            </a:r>
            <a:r>
              <a:rPr lang="cs-CZ" sz="1400" b="1" dirty="0">
                <a:hlinkClick r:id="rId2" action="ppaction://hlinkfile"/>
              </a:rPr>
              <a:t>Dominant</a:t>
            </a:r>
            <a:r>
              <a:rPr lang="cs-CZ" sz="1400" dirty="0"/>
              <a:t/>
            </a:r>
            <a:br>
              <a:rPr lang="cs-CZ" sz="1400" dirty="0"/>
            </a:br>
            <a:r>
              <a:rPr lang="cs-CZ" sz="1400" dirty="0"/>
              <a:t>  </a:t>
            </a:r>
            <a:r>
              <a:rPr lang="cs-CZ" sz="1400" dirty="0">
                <a:hlinkClick r:id="rId3" action="ppaction://hlinkfile"/>
              </a:rPr>
              <a:t>1A</a:t>
            </a:r>
            <a:r>
              <a:rPr lang="cs-CZ" sz="1400" dirty="0"/>
              <a:t>: </a:t>
            </a:r>
            <a:r>
              <a:rPr lang="cs-CZ" sz="1400" dirty="0" err="1"/>
              <a:t>Myotilin</a:t>
            </a:r>
            <a:r>
              <a:rPr lang="cs-CZ" sz="1400" dirty="0"/>
              <a:t>; 5q31; </a:t>
            </a:r>
            <a:r>
              <a:rPr lang="cs-CZ" sz="1400" dirty="0" err="1"/>
              <a:t>Dysarthria</a:t>
            </a:r>
            <a:r>
              <a:rPr lang="cs-CZ" sz="1400" dirty="0"/>
              <a:t/>
            </a:r>
            <a:br>
              <a:rPr lang="cs-CZ" sz="1400" dirty="0"/>
            </a:br>
            <a:r>
              <a:rPr lang="cs-CZ" sz="1400" dirty="0"/>
              <a:t>  </a:t>
            </a:r>
            <a:r>
              <a:rPr lang="cs-CZ" sz="1400" dirty="0">
                <a:hlinkClick r:id="rId4" action="ppaction://hlinkfile"/>
              </a:rPr>
              <a:t>1B</a:t>
            </a:r>
            <a:r>
              <a:rPr lang="cs-CZ" sz="1400" dirty="0"/>
              <a:t>: Lamin A/C; 1q21; + </a:t>
            </a:r>
            <a:r>
              <a:rPr lang="cs-CZ" sz="1400" dirty="0" err="1"/>
              <a:t>Cardiac</a:t>
            </a:r>
            <a:r>
              <a:rPr lang="cs-CZ" sz="1400" dirty="0"/>
              <a:t/>
            </a:r>
            <a:br>
              <a:rPr lang="cs-CZ" sz="1400" dirty="0"/>
            </a:br>
            <a:r>
              <a:rPr lang="cs-CZ" sz="1400" dirty="0"/>
              <a:t>  </a:t>
            </a:r>
            <a:r>
              <a:rPr lang="cs-CZ" sz="1400" dirty="0">
                <a:hlinkClick r:id="rId5" action="ppaction://hlinkfile"/>
              </a:rPr>
              <a:t>1C</a:t>
            </a:r>
            <a:r>
              <a:rPr lang="cs-CZ" sz="1400" dirty="0"/>
              <a:t>: Caveolin-3; 3p25; </a:t>
            </a:r>
            <a:r>
              <a:rPr lang="cs-CZ" sz="1400" dirty="0" err="1"/>
              <a:t>Child</a:t>
            </a:r>
            <a:r>
              <a:rPr lang="cs-CZ" sz="1400" dirty="0"/>
              <a:t> </a:t>
            </a:r>
            <a:r>
              <a:rPr lang="cs-CZ" sz="1400" dirty="0" err="1"/>
              <a:t>onset</a:t>
            </a:r>
            <a:r>
              <a:rPr lang="cs-CZ" sz="1400" dirty="0"/>
              <a:t/>
            </a:r>
            <a:br>
              <a:rPr lang="cs-CZ" sz="1400" dirty="0"/>
            </a:br>
            <a:r>
              <a:rPr lang="cs-CZ" sz="1400" dirty="0"/>
              <a:t>  </a:t>
            </a:r>
            <a:r>
              <a:rPr lang="cs-CZ" sz="1400" dirty="0">
                <a:hlinkClick r:id="rId6" action="ppaction://hlinkfile"/>
              </a:rPr>
              <a:t>1D</a:t>
            </a:r>
            <a:r>
              <a:rPr lang="cs-CZ" sz="1400" dirty="0"/>
              <a:t>: DNAJB6; 7q36</a:t>
            </a:r>
            <a:br>
              <a:rPr lang="cs-CZ" sz="1400" dirty="0"/>
            </a:br>
            <a:r>
              <a:rPr lang="cs-CZ" sz="1400" dirty="0"/>
              <a:t>  </a:t>
            </a:r>
            <a:r>
              <a:rPr lang="cs-CZ" sz="1400" dirty="0">
                <a:hlinkClick r:id="rId7" action="ppaction://hlinkfile"/>
              </a:rPr>
              <a:t>1E</a:t>
            </a:r>
            <a:r>
              <a:rPr lang="cs-CZ" sz="1400" dirty="0"/>
              <a:t>: </a:t>
            </a:r>
            <a:r>
              <a:rPr lang="cs-CZ" sz="1400" dirty="0" err="1"/>
              <a:t>Desmin</a:t>
            </a:r>
            <a:r>
              <a:rPr lang="cs-CZ" sz="1400" dirty="0"/>
              <a:t>; 2q35</a:t>
            </a:r>
            <a:br>
              <a:rPr lang="cs-CZ" sz="1400" dirty="0"/>
            </a:br>
            <a:r>
              <a:rPr lang="cs-CZ" sz="1400" dirty="0"/>
              <a:t>  </a:t>
            </a:r>
            <a:r>
              <a:rPr lang="cs-CZ" sz="1400" dirty="0">
                <a:hlinkClick r:id="rId8" action="ppaction://hlinkfile"/>
              </a:rPr>
              <a:t>1F</a:t>
            </a:r>
            <a:r>
              <a:rPr lang="cs-CZ" sz="1400" dirty="0"/>
              <a:t>: TNPO3; 7q32</a:t>
            </a:r>
            <a:br>
              <a:rPr lang="cs-CZ" sz="1400" dirty="0"/>
            </a:br>
            <a:r>
              <a:rPr lang="cs-CZ" sz="1400" dirty="0"/>
              <a:t>  </a:t>
            </a:r>
            <a:r>
              <a:rPr lang="cs-CZ" sz="1400" dirty="0">
                <a:hlinkClick r:id="rId9" action="ppaction://hlinkfile"/>
              </a:rPr>
              <a:t>1G</a:t>
            </a:r>
            <a:r>
              <a:rPr lang="cs-CZ" sz="1400" dirty="0"/>
              <a:t>: HNRPDL; </a:t>
            </a:r>
            <a:r>
              <a:rPr lang="cs-CZ" sz="1400" dirty="0" smtClean="0"/>
              <a:t>4q21</a:t>
            </a:r>
            <a:endParaRPr lang="cs-CZ" sz="1400" dirty="0"/>
          </a:p>
        </p:txBody>
      </p:sp>
      <p:sp>
        <p:nvSpPr>
          <p:cNvPr id="3" name="Obdélník 2"/>
          <p:cNvSpPr/>
          <p:nvPr/>
        </p:nvSpPr>
        <p:spPr>
          <a:xfrm>
            <a:off x="4499992" y="899168"/>
            <a:ext cx="4320480" cy="5693866"/>
          </a:xfrm>
          <a:prstGeom prst="rect">
            <a:avLst/>
          </a:prstGeom>
          <a:ln>
            <a:solidFill>
              <a:schemeClr val="accent1"/>
            </a:solidFill>
          </a:ln>
        </p:spPr>
        <p:txBody>
          <a:bodyPr wrap="square">
            <a:spAutoFit/>
          </a:bodyPr>
          <a:lstStyle/>
          <a:p>
            <a:r>
              <a:rPr lang="cs-CZ" sz="1400" b="1" dirty="0"/>
              <a:t>Limb </a:t>
            </a:r>
            <a:r>
              <a:rPr lang="cs-CZ" sz="1400" b="1" dirty="0" err="1"/>
              <a:t>girdle</a:t>
            </a:r>
            <a:r>
              <a:rPr lang="cs-CZ" sz="1400" b="1" dirty="0"/>
              <a:t> </a:t>
            </a:r>
            <a:r>
              <a:rPr lang="cs-CZ" sz="1400" b="1" dirty="0" err="1"/>
              <a:t>dystrophies</a:t>
            </a:r>
            <a:r>
              <a:rPr lang="cs-CZ" sz="1400" b="1" dirty="0"/>
              <a:t>: </a:t>
            </a:r>
            <a:r>
              <a:rPr lang="cs-CZ" sz="1400" b="1" dirty="0" err="1">
                <a:hlinkClick r:id="rId10" action="ppaction://hlinkfile"/>
              </a:rPr>
              <a:t>Recessive</a:t>
            </a:r>
            <a:r>
              <a:rPr lang="cs-CZ" sz="1400" dirty="0"/>
              <a:t/>
            </a:r>
            <a:br>
              <a:rPr lang="cs-CZ" sz="1400" dirty="0"/>
            </a:br>
            <a:r>
              <a:rPr lang="cs-CZ" sz="1400" dirty="0"/>
              <a:t>  </a:t>
            </a:r>
            <a:r>
              <a:rPr lang="cs-CZ" sz="1400" dirty="0">
                <a:hlinkClick r:id="rId11"/>
              </a:rPr>
              <a:t>2A</a:t>
            </a:r>
            <a:r>
              <a:rPr lang="cs-CZ" sz="1400" dirty="0"/>
              <a:t>: Calpain-3 ;15q15</a:t>
            </a:r>
            <a:br>
              <a:rPr lang="cs-CZ" sz="1400" dirty="0"/>
            </a:br>
            <a:r>
              <a:rPr lang="cs-CZ" sz="1400" dirty="0"/>
              <a:t>  </a:t>
            </a:r>
            <a:r>
              <a:rPr lang="cs-CZ" sz="1400" dirty="0">
                <a:hlinkClick r:id="rId12"/>
              </a:rPr>
              <a:t>2B</a:t>
            </a:r>
            <a:r>
              <a:rPr lang="cs-CZ" sz="1400" dirty="0"/>
              <a:t>: </a:t>
            </a:r>
            <a:r>
              <a:rPr lang="cs-CZ" sz="1400" dirty="0" err="1"/>
              <a:t>Dysferlin</a:t>
            </a:r>
            <a:r>
              <a:rPr lang="cs-CZ" sz="1400" dirty="0"/>
              <a:t>; 2p13</a:t>
            </a:r>
            <a:br>
              <a:rPr lang="cs-CZ" sz="1400" dirty="0"/>
            </a:br>
            <a:r>
              <a:rPr lang="cs-CZ" sz="1400" dirty="0"/>
              <a:t>  </a:t>
            </a:r>
            <a:r>
              <a:rPr lang="cs-CZ" sz="1400" dirty="0">
                <a:hlinkClick r:id="rId13"/>
              </a:rPr>
              <a:t>2C</a:t>
            </a:r>
            <a:r>
              <a:rPr lang="cs-CZ" sz="1400" dirty="0"/>
              <a:t>: </a:t>
            </a:r>
            <a:r>
              <a:rPr lang="el-GR" sz="1400" dirty="0"/>
              <a:t>γ-</a:t>
            </a:r>
            <a:r>
              <a:rPr lang="cs-CZ" sz="1400" dirty="0" err="1"/>
              <a:t>Sarcoglycan</a:t>
            </a:r>
            <a:r>
              <a:rPr lang="cs-CZ" sz="1400" dirty="0"/>
              <a:t>; 13q12</a:t>
            </a:r>
            <a:br>
              <a:rPr lang="cs-CZ" sz="1400" dirty="0"/>
            </a:br>
            <a:r>
              <a:rPr lang="cs-CZ" sz="1400" dirty="0"/>
              <a:t>  </a:t>
            </a:r>
            <a:r>
              <a:rPr lang="cs-CZ" sz="1400" dirty="0">
                <a:hlinkClick r:id="rId14"/>
              </a:rPr>
              <a:t>2D</a:t>
            </a:r>
            <a:r>
              <a:rPr lang="cs-CZ" sz="1400" dirty="0"/>
              <a:t>: </a:t>
            </a:r>
            <a:r>
              <a:rPr lang="el-GR" sz="1400" dirty="0"/>
              <a:t>α-</a:t>
            </a:r>
            <a:r>
              <a:rPr lang="cs-CZ" sz="1400" dirty="0" err="1"/>
              <a:t>Sarcoglycan</a:t>
            </a:r>
            <a:r>
              <a:rPr lang="cs-CZ" sz="1400" dirty="0"/>
              <a:t>; 17q21</a:t>
            </a:r>
            <a:br>
              <a:rPr lang="cs-CZ" sz="1400" dirty="0"/>
            </a:br>
            <a:r>
              <a:rPr lang="cs-CZ" sz="1400" dirty="0"/>
              <a:t>  </a:t>
            </a:r>
            <a:r>
              <a:rPr lang="cs-CZ" sz="1400" dirty="0">
                <a:hlinkClick r:id="rId15"/>
              </a:rPr>
              <a:t>2E</a:t>
            </a:r>
            <a:r>
              <a:rPr lang="cs-CZ" sz="1400" dirty="0"/>
              <a:t>: </a:t>
            </a:r>
            <a:r>
              <a:rPr lang="el-GR" sz="1400" dirty="0"/>
              <a:t>β-</a:t>
            </a:r>
            <a:r>
              <a:rPr lang="cs-CZ" sz="1400" dirty="0" err="1"/>
              <a:t>Sarcoglycan</a:t>
            </a:r>
            <a:r>
              <a:rPr lang="cs-CZ" sz="1400" dirty="0"/>
              <a:t>; 4q12</a:t>
            </a:r>
            <a:br>
              <a:rPr lang="cs-CZ" sz="1400" dirty="0"/>
            </a:br>
            <a:r>
              <a:rPr lang="cs-CZ" sz="1400" dirty="0"/>
              <a:t>  </a:t>
            </a:r>
            <a:r>
              <a:rPr lang="cs-CZ" sz="1400" dirty="0">
                <a:hlinkClick r:id="rId16"/>
              </a:rPr>
              <a:t>2F</a:t>
            </a:r>
            <a:r>
              <a:rPr lang="cs-CZ" sz="1400" dirty="0"/>
              <a:t>: </a:t>
            </a:r>
            <a:r>
              <a:rPr lang="el-GR" sz="1400" dirty="0"/>
              <a:t>δ-</a:t>
            </a:r>
            <a:r>
              <a:rPr lang="cs-CZ" sz="1400" dirty="0" err="1"/>
              <a:t>Sarcoglycan</a:t>
            </a:r>
            <a:r>
              <a:rPr lang="cs-CZ" sz="1400" dirty="0"/>
              <a:t>; 5q33</a:t>
            </a:r>
            <a:br>
              <a:rPr lang="cs-CZ" sz="1400" dirty="0"/>
            </a:br>
            <a:r>
              <a:rPr lang="cs-CZ" sz="1400" dirty="0"/>
              <a:t>  </a:t>
            </a:r>
            <a:r>
              <a:rPr lang="cs-CZ" sz="1400" dirty="0">
                <a:hlinkClick r:id="rId17"/>
              </a:rPr>
              <a:t>2G</a:t>
            </a:r>
            <a:r>
              <a:rPr lang="cs-CZ" sz="1400" dirty="0"/>
              <a:t>: </a:t>
            </a:r>
            <a:r>
              <a:rPr lang="cs-CZ" sz="1400" dirty="0" err="1"/>
              <a:t>Telethonin</a:t>
            </a:r>
            <a:r>
              <a:rPr lang="cs-CZ" sz="1400" dirty="0"/>
              <a:t>; 17q12</a:t>
            </a:r>
            <a:br>
              <a:rPr lang="cs-CZ" sz="1400" dirty="0"/>
            </a:br>
            <a:r>
              <a:rPr lang="cs-CZ" sz="1400" dirty="0"/>
              <a:t>  </a:t>
            </a:r>
            <a:r>
              <a:rPr lang="cs-CZ" sz="1400" dirty="0">
                <a:hlinkClick r:id="rId18"/>
              </a:rPr>
              <a:t>2H</a:t>
            </a:r>
            <a:r>
              <a:rPr lang="cs-CZ" sz="1400" dirty="0"/>
              <a:t>: TRIM32; 9q33</a:t>
            </a:r>
            <a:br>
              <a:rPr lang="cs-CZ" sz="1400" dirty="0"/>
            </a:br>
            <a:r>
              <a:rPr lang="cs-CZ" sz="1400" dirty="0"/>
              <a:t>  </a:t>
            </a:r>
            <a:r>
              <a:rPr lang="cs-CZ" sz="1400" dirty="0">
                <a:hlinkClick r:id="rId19"/>
              </a:rPr>
              <a:t>2I</a:t>
            </a:r>
            <a:r>
              <a:rPr lang="cs-CZ" sz="1400" dirty="0"/>
              <a:t> (MDDGC5): FKRP; 19q13</a:t>
            </a:r>
            <a:br>
              <a:rPr lang="cs-CZ" sz="1400" dirty="0"/>
            </a:br>
            <a:r>
              <a:rPr lang="cs-CZ" sz="1400" dirty="0"/>
              <a:t>  </a:t>
            </a:r>
            <a:r>
              <a:rPr lang="cs-CZ" sz="1400" dirty="0">
                <a:hlinkClick r:id="rId20"/>
              </a:rPr>
              <a:t>2J</a:t>
            </a:r>
            <a:r>
              <a:rPr lang="cs-CZ" sz="1400" dirty="0"/>
              <a:t>: </a:t>
            </a:r>
            <a:r>
              <a:rPr lang="cs-CZ" sz="1400" dirty="0" err="1"/>
              <a:t>Titin</a:t>
            </a:r>
            <a:r>
              <a:rPr lang="cs-CZ" sz="1400" dirty="0"/>
              <a:t>; 2q24</a:t>
            </a:r>
            <a:br>
              <a:rPr lang="cs-CZ" sz="1400" dirty="0"/>
            </a:br>
            <a:r>
              <a:rPr lang="cs-CZ" sz="1400" dirty="0"/>
              <a:t>  </a:t>
            </a:r>
            <a:r>
              <a:rPr lang="cs-CZ" sz="1400" dirty="0">
                <a:hlinkClick r:id="rId21"/>
              </a:rPr>
              <a:t>2K</a:t>
            </a:r>
            <a:r>
              <a:rPr lang="cs-CZ" sz="1400" dirty="0"/>
              <a:t> (MDDGC1): POMT1; 9q34</a:t>
            </a:r>
            <a:br>
              <a:rPr lang="cs-CZ" sz="1400" dirty="0"/>
            </a:br>
            <a:r>
              <a:rPr lang="cs-CZ" sz="1400" dirty="0"/>
              <a:t>  </a:t>
            </a:r>
            <a:r>
              <a:rPr lang="cs-CZ" sz="1400" dirty="0">
                <a:hlinkClick r:id="rId22"/>
              </a:rPr>
              <a:t>2L</a:t>
            </a:r>
            <a:r>
              <a:rPr lang="cs-CZ" sz="1400" dirty="0"/>
              <a:t>: ANO5; 11p14</a:t>
            </a:r>
            <a:br>
              <a:rPr lang="cs-CZ" sz="1400" dirty="0"/>
            </a:br>
            <a:r>
              <a:rPr lang="cs-CZ" sz="1400" dirty="0"/>
              <a:t>  </a:t>
            </a:r>
            <a:r>
              <a:rPr lang="cs-CZ" sz="1400" dirty="0">
                <a:hlinkClick r:id="rId23"/>
              </a:rPr>
              <a:t>2M</a:t>
            </a:r>
            <a:r>
              <a:rPr lang="cs-CZ" sz="1400" dirty="0"/>
              <a:t> (MDDGC4): </a:t>
            </a:r>
            <a:r>
              <a:rPr lang="cs-CZ" sz="1400" dirty="0" err="1"/>
              <a:t>Fukutin</a:t>
            </a:r>
            <a:r>
              <a:rPr lang="cs-CZ" sz="1400" dirty="0"/>
              <a:t>; 9q31</a:t>
            </a:r>
            <a:br>
              <a:rPr lang="cs-CZ" sz="1400" dirty="0"/>
            </a:br>
            <a:r>
              <a:rPr lang="cs-CZ" sz="1400" dirty="0"/>
              <a:t>  </a:t>
            </a:r>
            <a:r>
              <a:rPr lang="cs-CZ" sz="1400" dirty="0">
                <a:hlinkClick r:id="rId24"/>
              </a:rPr>
              <a:t>2N</a:t>
            </a:r>
            <a:r>
              <a:rPr lang="cs-CZ" sz="1400" dirty="0"/>
              <a:t> (MDDGC2): POMT2; 14q24</a:t>
            </a:r>
            <a:br>
              <a:rPr lang="cs-CZ" sz="1400" dirty="0"/>
            </a:br>
            <a:r>
              <a:rPr lang="cs-CZ" sz="1400" dirty="0"/>
              <a:t>  </a:t>
            </a:r>
            <a:r>
              <a:rPr lang="cs-CZ" sz="1400" dirty="0">
                <a:hlinkClick r:id="rId25"/>
              </a:rPr>
              <a:t>2O</a:t>
            </a:r>
            <a:r>
              <a:rPr lang="cs-CZ" sz="1400" dirty="0"/>
              <a:t> (MDDGC3): POMGnT1; 1p32</a:t>
            </a:r>
            <a:br>
              <a:rPr lang="cs-CZ" sz="1400" dirty="0"/>
            </a:br>
            <a:r>
              <a:rPr lang="cs-CZ" sz="1400" dirty="0"/>
              <a:t>  </a:t>
            </a:r>
            <a:r>
              <a:rPr lang="cs-CZ" sz="1400" dirty="0">
                <a:hlinkClick r:id="rId26"/>
              </a:rPr>
              <a:t>2P</a:t>
            </a:r>
            <a:r>
              <a:rPr lang="cs-CZ" sz="1400" dirty="0"/>
              <a:t> (MDDGC9): DAG1; 3p21</a:t>
            </a:r>
            <a:br>
              <a:rPr lang="cs-CZ" sz="1400" dirty="0"/>
            </a:br>
            <a:r>
              <a:rPr lang="cs-CZ" sz="1400" dirty="0"/>
              <a:t>  </a:t>
            </a:r>
            <a:r>
              <a:rPr lang="cs-CZ" sz="1400" dirty="0">
                <a:hlinkClick r:id="rId27"/>
              </a:rPr>
              <a:t>2Q</a:t>
            </a:r>
            <a:r>
              <a:rPr lang="cs-CZ" sz="1400" dirty="0"/>
              <a:t>: </a:t>
            </a:r>
            <a:r>
              <a:rPr lang="cs-CZ" sz="1400" dirty="0" err="1"/>
              <a:t>Plectin</a:t>
            </a:r>
            <a:r>
              <a:rPr lang="cs-CZ" sz="1400" dirty="0"/>
              <a:t> 1f; 8q24</a:t>
            </a:r>
            <a:br>
              <a:rPr lang="cs-CZ" sz="1400" dirty="0"/>
            </a:br>
            <a:r>
              <a:rPr lang="cs-CZ" sz="1400" dirty="0"/>
              <a:t>  </a:t>
            </a:r>
            <a:r>
              <a:rPr lang="cs-CZ" sz="1400" dirty="0">
                <a:hlinkClick r:id="rId28"/>
              </a:rPr>
              <a:t>2R</a:t>
            </a:r>
            <a:r>
              <a:rPr lang="cs-CZ" sz="1400" dirty="0"/>
              <a:t>: </a:t>
            </a:r>
            <a:r>
              <a:rPr lang="cs-CZ" sz="1400" dirty="0" err="1"/>
              <a:t>Desmin</a:t>
            </a:r>
            <a:r>
              <a:rPr lang="cs-CZ" sz="1400" dirty="0"/>
              <a:t>; 2q35</a:t>
            </a:r>
            <a:br>
              <a:rPr lang="cs-CZ" sz="1400" dirty="0"/>
            </a:br>
            <a:r>
              <a:rPr lang="cs-CZ" sz="1400" dirty="0"/>
              <a:t>  </a:t>
            </a:r>
            <a:r>
              <a:rPr lang="cs-CZ" sz="1400" dirty="0">
                <a:hlinkClick r:id="rId29"/>
              </a:rPr>
              <a:t>2S</a:t>
            </a:r>
            <a:r>
              <a:rPr lang="cs-CZ" sz="1400" dirty="0"/>
              <a:t>: TRAPPC11; 4q35</a:t>
            </a:r>
            <a:br>
              <a:rPr lang="cs-CZ" sz="1400" dirty="0"/>
            </a:br>
            <a:r>
              <a:rPr lang="cs-CZ" sz="1400" dirty="0"/>
              <a:t>  </a:t>
            </a:r>
            <a:r>
              <a:rPr lang="cs-CZ" sz="1400" dirty="0">
                <a:hlinkClick r:id="rId30"/>
              </a:rPr>
              <a:t>2T</a:t>
            </a:r>
            <a:r>
              <a:rPr lang="cs-CZ" sz="1400" dirty="0"/>
              <a:t>: GMPPB; 3p21</a:t>
            </a:r>
            <a:br>
              <a:rPr lang="cs-CZ" sz="1400" dirty="0"/>
            </a:br>
            <a:r>
              <a:rPr lang="cs-CZ" sz="1400" dirty="0"/>
              <a:t>  </a:t>
            </a:r>
            <a:r>
              <a:rPr lang="cs-CZ" sz="1400" dirty="0">
                <a:hlinkClick r:id="rId31"/>
              </a:rPr>
              <a:t>2U</a:t>
            </a:r>
            <a:r>
              <a:rPr lang="cs-CZ" sz="1400" dirty="0"/>
              <a:t> (Cerebellum </a:t>
            </a:r>
            <a:r>
              <a:rPr lang="cs-CZ" sz="1400" dirty="0" err="1"/>
              <a:t>small</a:t>
            </a:r>
            <a:r>
              <a:rPr lang="cs-CZ" sz="1400" dirty="0"/>
              <a:t>): ISPD; 7p21</a:t>
            </a:r>
            <a:br>
              <a:rPr lang="cs-CZ" sz="1400" dirty="0"/>
            </a:br>
            <a:r>
              <a:rPr lang="cs-CZ" sz="1400" dirty="0"/>
              <a:t>  </a:t>
            </a:r>
            <a:r>
              <a:rPr lang="cs-CZ" sz="1400" dirty="0">
                <a:hlinkClick r:id="rId32"/>
              </a:rPr>
              <a:t>2V</a:t>
            </a:r>
            <a:r>
              <a:rPr lang="cs-CZ" sz="1400" dirty="0"/>
              <a:t>: GAA; 17q25</a:t>
            </a:r>
            <a:br>
              <a:rPr lang="cs-CZ" sz="1400" dirty="0"/>
            </a:br>
            <a:r>
              <a:rPr lang="cs-CZ" sz="1400" dirty="0"/>
              <a:t>  </a:t>
            </a:r>
            <a:r>
              <a:rPr lang="cs-CZ" sz="1400" dirty="0">
                <a:hlinkClick r:id="rId33"/>
              </a:rPr>
              <a:t>2W</a:t>
            </a:r>
            <a:r>
              <a:rPr lang="cs-CZ" sz="1400" dirty="0"/>
              <a:t>: LIMS2; 2q14</a:t>
            </a:r>
            <a:br>
              <a:rPr lang="cs-CZ" sz="1400" dirty="0"/>
            </a:br>
            <a:r>
              <a:rPr lang="cs-CZ" sz="1400" dirty="0"/>
              <a:t>  </a:t>
            </a:r>
            <a:r>
              <a:rPr lang="cs-CZ" sz="1400" dirty="0">
                <a:hlinkClick r:id="rId34"/>
              </a:rPr>
              <a:t>2X</a:t>
            </a:r>
            <a:r>
              <a:rPr lang="cs-CZ" sz="1400" dirty="0"/>
              <a:t>: POPDC1; 6q21</a:t>
            </a:r>
            <a:br>
              <a:rPr lang="cs-CZ" sz="1400" dirty="0"/>
            </a:br>
            <a:r>
              <a:rPr lang="cs-CZ" sz="1400" dirty="0"/>
              <a:t>  </a:t>
            </a:r>
            <a:r>
              <a:rPr lang="cs-CZ" sz="1400" dirty="0">
                <a:hlinkClick r:id="rId35"/>
              </a:rPr>
              <a:t>2Y</a:t>
            </a:r>
            <a:r>
              <a:rPr lang="cs-CZ" sz="1400" dirty="0"/>
              <a:t>: TOR1AIP1; 1q25</a:t>
            </a:r>
          </a:p>
        </p:txBody>
      </p:sp>
      <p:sp>
        <p:nvSpPr>
          <p:cNvPr id="4" name="Obdélník 3"/>
          <p:cNvSpPr/>
          <p:nvPr/>
        </p:nvSpPr>
        <p:spPr>
          <a:xfrm>
            <a:off x="5292080" y="6597352"/>
            <a:ext cx="2952328" cy="246221"/>
          </a:xfrm>
          <a:prstGeom prst="rect">
            <a:avLst/>
          </a:prstGeom>
        </p:spPr>
        <p:txBody>
          <a:bodyPr wrap="square">
            <a:spAutoFit/>
          </a:bodyPr>
          <a:lstStyle/>
          <a:p>
            <a:r>
              <a:rPr lang="cs-CZ" sz="1000" dirty="0"/>
              <a:t>http://neuromuscular.wustl.edu/musdist/lg.html#2a</a:t>
            </a:r>
          </a:p>
        </p:txBody>
      </p:sp>
      <p:pic>
        <p:nvPicPr>
          <p:cNvPr id="1026" name="Picture 2"/>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304385" y="3429000"/>
            <a:ext cx="2115487" cy="250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1115616" y="6041132"/>
            <a:ext cx="2520280" cy="430887"/>
          </a:xfrm>
          <a:prstGeom prst="rect">
            <a:avLst/>
          </a:prstGeom>
        </p:spPr>
        <p:txBody>
          <a:bodyPr wrap="square">
            <a:spAutoFit/>
          </a:bodyPr>
          <a:lstStyle/>
          <a:p>
            <a:r>
              <a:rPr lang="cs-CZ" sz="1100" dirty="0"/>
              <a:t>http://mda.org/disease/limb-girdle-muscular-dystrophy/causes-inheritance</a:t>
            </a:r>
          </a:p>
        </p:txBody>
      </p:sp>
      <p:sp>
        <p:nvSpPr>
          <p:cNvPr id="8" name="Rectangle 5"/>
          <p:cNvSpPr>
            <a:spLocks noChangeArrowheads="1"/>
          </p:cNvSpPr>
          <p:nvPr/>
        </p:nvSpPr>
        <p:spPr bwMode="auto">
          <a:xfrm>
            <a:off x="179511" y="476672"/>
            <a:ext cx="8892939"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20000"/>
              </a:lnSpc>
              <a:spcBef>
                <a:spcPct val="20000"/>
              </a:spcBef>
            </a:pPr>
            <a:r>
              <a:rPr lang="cs-CZ" b="1" dirty="0" smtClean="0">
                <a:solidFill>
                  <a:schemeClr val="tx1">
                    <a:lumMod val="75000"/>
                    <a:lumOff val="25000"/>
                  </a:schemeClr>
                </a:solidFill>
              </a:rPr>
              <a:t>7 </a:t>
            </a:r>
            <a:r>
              <a:rPr lang="en-US" b="1" dirty="0">
                <a:solidFill>
                  <a:schemeClr val="tx1">
                    <a:lumMod val="75000"/>
                    <a:lumOff val="25000"/>
                  </a:schemeClr>
                </a:solidFill>
              </a:rPr>
              <a:t>LGMD </a:t>
            </a:r>
            <a:r>
              <a:rPr lang="cs-CZ" b="1" dirty="0">
                <a:solidFill>
                  <a:schemeClr val="tx1">
                    <a:lumMod val="75000"/>
                    <a:lumOff val="25000"/>
                  </a:schemeClr>
                </a:solidFill>
              </a:rPr>
              <a:t>s AD typem dědičnosti (</a:t>
            </a:r>
            <a:r>
              <a:rPr lang="cs-CZ" b="1" dirty="0" smtClean="0">
                <a:solidFill>
                  <a:schemeClr val="tx1">
                    <a:lumMod val="75000"/>
                    <a:lumOff val="25000"/>
                  </a:schemeClr>
                </a:solidFill>
              </a:rPr>
              <a:t>LGMD1A-G); 25 </a:t>
            </a:r>
            <a:r>
              <a:rPr lang="en-US" b="1" dirty="0" smtClean="0">
                <a:solidFill>
                  <a:schemeClr val="tx1">
                    <a:lumMod val="75000"/>
                    <a:lumOff val="25000"/>
                  </a:schemeClr>
                </a:solidFill>
              </a:rPr>
              <a:t>LGMD </a:t>
            </a:r>
            <a:r>
              <a:rPr lang="cs-CZ" b="1" dirty="0" smtClean="0">
                <a:solidFill>
                  <a:schemeClr val="tx1">
                    <a:lumMod val="75000"/>
                    <a:lumOff val="25000"/>
                  </a:schemeClr>
                </a:solidFill>
              </a:rPr>
              <a:t>s </a:t>
            </a:r>
            <a:r>
              <a:rPr lang="cs-CZ" b="1" dirty="0">
                <a:solidFill>
                  <a:schemeClr val="tx1">
                    <a:lumMod val="75000"/>
                    <a:lumOff val="25000"/>
                  </a:schemeClr>
                </a:solidFill>
              </a:rPr>
              <a:t>AR typem dědičnosti (</a:t>
            </a:r>
            <a:r>
              <a:rPr lang="cs-CZ" b="1" dirty="0" smtClean="0">
                <a:solidFill>
                  <a:schemeClr val="tx1">
                    <a:lumMod val="75000"/>
                    <a:lumOff val="25000"/>
                  </a:schemeClr>
                </a:solidFill>
              </a:rPr>
              <a:t>LGMD2A-S)</a:t>
            </a:r>
            <a:r>
              <a:rPr lang="cs-CZ" b="1" dirty="0" smtClean="0">
                <a:solidFill>
                  <a:schemeClr val="tx1">
                    <a:lumMod val="75000"/>
                    <a:lumOff val="25000"/>
                  </a:schemeClr>
                </a:solidFill>
                <a:latin typeface="Times New Roman" pitchFamily="18" charset="0"/>
              </a:rPr>
              <a:t> </a:t>
            </a:r>
            <a:endParaRPr lang="cs-CZ" b="1" dirty="0">
              <a:solidFill>
                <a:schemeClr val="tx1">
                  <a:lumMod val="75000"/>
                  <a:lumOff val="25000"/>
                </a:schemeClr>
              </a:solidFill>
              <a:latin typeface="Times New Roman" pitchFamily="18" charset="0"/>
            </a:endParaRPr>
          </a:p>
        </p:txBody>
      </p:sp>
      <p:sp>
        <p:nvSpPr>
          <p:cNvPr id="9"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LGMD</a:t>
            </a:r>
            <a:endParaRPr lang="cs-CZ" sz="2000" b="1" dirty="0">
              <a:solidFill>
                <a:srgbClr val="FFFFFF"/>
              </a:solidFill>
              <a:latin typeface="+mn-lt"/>
            </a:endParaRPr>
          </a:p>
        </p:txBody>
      </p:sp>
    </p:spTree>
    <p:extLst>
      <p:ext uri="{BB962C8B-B14F-4D97-AF65-F5344CB8AC3E}">
        <p14:creationId xmlns:p14="http://schemas.microsoft.com/office/powerpoint/2010/main" val="2602557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31540" y="692696"/>
            <a:ext cx="8280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 typeface="Wingdings" panose="05000000000000000000" pitchFamily="2" charset="2"/>
              <a:buChar char="Ø"/>
            </a:pPr>
            <a:r>
              <a:rPr lang="cs-CZ" sz="2400" b="1" i="1" dirty="0" err="1" smtClean="0">
                <a:solidFill>
                  <a:schemeClr val="tx2">
                    <a:lumMod val="60000"/>
                    <a:lumOff val="40000"/>
                  </a:schemeClr>
                </a:solidFill>
                <a:latin typeface="+mn-lt"/>
              </a:rPr>
              <a:t>Sequence</a:t>
            </a:r>
            <a:r>
              <a:rPr lang="cs-CZ" sz="2400" b="1" i="1" dirty="0" smtClean="0">
                <a:solidFill>
                  <a:schemeClr val="tx2">
                    <a:lumMod val="60000"/>
                    <a:lumOff val="40000"/>
                  </a:schemeClr>
                </a:solidFill>
                <a:latin typeface="+mn-lt"/>
              </a:rPr>
              <a:t> </a:t>
            </a:r>
            <a:r>
              <a:rPr lang="cs-CZ" sz="2400" b="1" i="1" dirty="0" err="1">
                <a:solidFill>
                  <a:schemeClr val="tx2">
                    <a:lumMod val="60000"/>
                    <a:lumOff val="40000"/>
                  </a:schemeClr>
                </a:solidFill>
                <a:latin typeface="+mn-lt"/>
              </a:rPr>
              <a:t>Capture</a:t>
            </a:r>
            <a:r>
              <a:rPr lang="cs-CZ" sz="2400" b="1" i="1" dirty="0">
                <a:solidFill>
                  <a:schemeClr val="tx2">
                    <a:lumMod val="60000"/>
                    <a:lumOff val="40000"/>
                  </a:schemeClr>
                </a:solidFill>
                <a:latin typeface="+mn-lt"/>
              </a:rPr>
              <a:t> </a:t>
            </a:r>
            <a:r>
              <a:rPr lang="cs-CZ" sz="2400" b="1" dirty="0" smtClean="0">
                <a:solidFill>
                  <a:schemeClr val="tx2">
                    <a:lumMod val="60000"/>
                    <a:lumOff val="40000"/>
                  </a:schemeClr>
                </a:solidFill>
                <a:latin typeface="+mn-lt"/>
              </a:rPr>
              <a:t>(</a:t>
            </a:r>
            <a:r>
              <a:rPr lang="cs-CZ" sz="2400" b="1" dirty="0" err="1" smtClean="0">
                <a:solidFill>
                  <a:schemeClr val="tx2">
                    <a:lumMod val="60000"/>
                    <a:lumOff val="40000"/>
                  </a:schemeClr>
                </a:solidFill>
                <a:latin typeface="+mn-lt"/>
              </a:rPr>
              <a:t>SeqCap</a:t>
            </a:r>
            <a:r>
              <a:rPr lang="cs-CZ" sz="2400" b="1" dirty="0" smtClean="0">
                <a:solidFill>
                  <a:schemeClr val="tx2">
                    <a:lumMod val="60000"/>
                    <a:lumOff val="40000"/>
                  </a:schemeClr>
                </a:solidFill>
                <a:latin typeface="+mn-lt"/>
              </a:rPr>
              <a:t> </a:t>
            </a:r>
            <a:r>
              <a:rPr lang="cs-CZ" sz="2400" b="1" dirty="0">
                <a:solidFill>
                  <a:schemeClr val="tx2">
                    <a:lumMod val="60000"/>
                    <a:lumOff val="40000"/>
                  </a:schemeClr>
                </a:solidFill>
                <a:latin typeface="+mn-lt"/>
              </a:rPr>
              <a:t>EZ </a:t>
            </a:r>
            <a:r>
              <a:rPr lang="cs-CZ" sz="2400" b="1" dirty="0" err="1" smtClean="0">
                <a:solidFill>
                  <a:schemeClr val="tx2">
                    <a:lumMod val="60000"/>
                    <a:lumOff val="40000"/>
                  </a:schemeClr>
                </a:solidFill>
                <a:latin typeface="+mn-lt"/>
              </a:rPr>
              <a:t>Choice</a:t>
            </a:r>
            <a:r>
              <a:rPr lang="cs-CZ" sz="2400" b="1" dirty="0">
                <a:solidFill>
                  <a:schemeClr val="tx2">
                    <a:lumMod val="60000"/>
                    <a:lumOff val="40000"/>
                  </a:schemeClr>
                </a:solidFill>
                <a:latin typeface="+mn-lt"/>
              </a:rPr>
              <a:t> </a:t>
            </a:r>
            <a:r>
              <a:rPr lang="cs-CZ" sz="2400" b="1" dirty="0" err="1" smtClean="0">
                <a:solidFill>
                  <a:schemeClr val="tx2">
                    <a:lumMod val="60000"/>
                    <a:lumOff val="40000"/>
                  </a:schemeClr>
                </a:solidFill>
                <a:latin typeface="+mn-lt"/>
              </a:rPr>
              <a:t>Library</a:t>
            </a:r>
            <a:r>
              <a:rPr lang="cs-CZ" sz="2400" b="1" dirty="0" smtClean="0">
                <a:solidFill>
                  <a:schemeClr val="tx2">
                    <a:lumMod val="60000"/>
                    <a:lumOff val="40000"/>
                  </a:schemeClr>
                </a:solidFill>
                <a:latin typeface="+mn-lt"/>
              </a:rPr>
              <a:t>; </a:t>
            </a:r>
            <a:r>
              <a:rPr lang="cs-CZ" sz="2400" b="1" dirty="0" err="1" smtClean="0">
                <a:solidFill>
                  <a:schemeClr val="tx2">
                    <a:lumMod val="60000"/>
                    <a:lumOff val="40000"/>
                  </a:schemeClr>
                </a:solidFill>
                <a:latin typeface="+mn-lt"/>
              </a:rPr>
              <a:t>NimbleGen</a:t>
            </a:r>
            <a:r>
              <a:rPr lang="cs-CZ" sz="2400" b="1" dirty="0" smtClean="0">
                <a:solidFill>
                  <a:schemeClr val="tx2">
                    <a:lumMod val="60000"/>
                    <a:lumOff val="40000"/>
                  </a:schemeClr>
                </a:solidFill>
                <a:latin typeface="+mn-lt"/>
              </a:rPr>
              <a:t>) </a:t>
            </a:r>
          </a:p>
          <a:p>
            <a:pPr>
              <a:buFont typeface="Wingdings" panose="05000000000000000000" pitchFamily="2" charset="2"/>
              <a:buChar char="Ø"/>
            </a:pPr>
            <a:r>
              <a:rPr lang="cs-CZ" sz="2400" b="1" dirty="0" smtClean="0">
                <a:solidFill>
                  <a:schemeClr val="tx2">
                    <a:lumMod val="60000"/>
                    <a:lumOff val="40000"/>
                  </a:schemeClr>
                </a:solidFill>
                <a:latin typeface="+mn-lt"/>
              </a:rPr>
              <a:t>Cílená </a:t>
            </a:r>
            <a:r>
              <a:rPr lang="cs-CZ" sz="2400" b="1" dirty="0" err="1" smtClean="0">
                <a:solidFill>
                  <a:schemeClr val="tx2">
                    <a:lumMod val="60000"/>
                    <a:lumOff val="40000"/>
                  </a:schemeClr>
                </a:solidFill>
                <a:latin typeface="+mn-lt"/>
              </a:rPr>
              <a:t>sekvenace</a:t>
            </a:r>
            <a:r>
              <a:rPr lang="cs-CZ" sz="2400" b="1" dirty="0" smtClean="0">
                <a:solidFill>
                  <a:schemeClr val="tx2">
                    <a:lumMod val="60000"/>
                    <a:lumOff val="40000"/>
                  </a:schemeClr>
                </a:solidFill>
                <a:latin typeface="+mn-lt"/>
              </a:rPr>
              <a:t> (</a:t>
            </a:r>
            <a:r>
              <a:rPr lang="cs-CZ" sz="2400" b="1" dirty="0" err="1" smtClean="0">
                <a:solidFill>
                  <a:schemeClr val="tx2">
                    <a:lumMod val="60000"/>
                    <a:lumOff val="40000"/>
                  </a:schemeClr>
                </a:solidFill>
                <a:latin typeface="+mn-lt"/>
              </a:rPr>
              <a:t>MiSeq</a:t>
            </a:r>
            <a:r>
              <a:rPr lang="cs-CZ" sz="2400" b="1" dirty="0" smtClean="0">
                <a:solidFill>
                  <a:schemeClr val="tx2">
                    <a:lumMod val="60000"/>
                    <a:lumOff val="40000"/>
                  </a:schemeClr>
                </a:solidFill>
                <a:latin typeface="+mn-lt"/>
              </a:rPr>
              <a:t>, </a:t>
            </a:r>
            <a:r>
              <a:rPr lang="cs-CZ" sz="2400" b="1" dirty="0" err="1" smtClean="0">
                <a:solidFill>
                  <a:schemeClr val="tx2">
                    <a:lumMod val="60000"/>
                    <a:lumOff val="40000"/>
                  </a:schemeClr>
                </a:solidFill>
                <a:latin typeface="+mn-lt"/>
              </a:rPr>
              <a:t>NextSeq</a:t>
            </a:r>
            <a:r>
              <a:rPr lang="cs-CZ" sz="2400" b="1" dirty="0">
                <a:solidFill>
                  <a:schemeClr val="tx2">
                    <a:lumMod val="60000"/>
                    <a:lumOff val="40000"/>
                  </a:schemeClr>
                </a:solidFill>
                <a:latin typeface="+mn-lt"/>
              </a:rPr>
              <a:t>;</a:t>
            </a:r>
            <a:r>
              <a:rPr lang="cs-CZ" sz="2400" b="1" dirty="0" smtClean="0">
                <a:solidFill>
                  <a:schemeClr val="tx2">
                    <a:lumMod val="60000"/>
                    <a:lumOff val="40000"/>
                  </a:schemeClr>
                </a:solidFill>
                <a:latin typeface="+mn-lt"/>
              </a:rPr>
              <a:t> </a:t>
            </a:r>
            <a:r>
              <a:rPr lang="cs-CZ" sz="2400" b="1" dirty="0" err="1" smtClean="0">
                <a:solidFill>
                  <a:schemeClr val="tx2">
                    <a:lumMod val="60000"/>
                    <a:lumOff val="40000"/>
                  </a:schemeClr>
                </a:solidFill>
                <a:latin typeface="+mn-lt"/>
              </a:rPr>
              <a:t>Illumina</a:t>
            </a:r>
            <a:r>
              <a:rPr lang="cs-CZ" sz="2400" b="1" dirty="0" smtClean="0">
                <a:solidFill>
                  <a:schemeClr val="tx2">
                    <a:lumMod val="60000"/>
                    <a:lumOff val="40000"/>
                  </a:schemeClr>
                </a:solidFill>
                <a:latin typeface="+mn-lt"/>
              </a:rPr>
              <a:t>)</a:t>
            </a:r>
          </a:p>
          <a:p>
            <a:pPr>
              <a:buFont typeface="Wingdings" panose="05000000000000000000" pitchFamily="2" charset="2"/>
              <a:buChar char="Ø"/>
            </a:pPr>
            <a:endParaRPr lang="cs-CZ" sz="2400" b="1" dirty="0">
              <a:solidFill>
                <a:schemeClr val="tx2">
                  <a:lumMod val="60000"/>
                  <a:lumOff val="40000"/>
                </a:schemeClr>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22407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24468" y="4149069"/>
            <a:ext cx="7951124" cy="2246769"/>
          </a:xfrm>
          <a:prstGeom prst="rect">
            <a:avLst/>
          </a:prstGeom>
        </p:spPr>
        <p:txBody>
          <a:bodyPr wrap="square">
            <a:spAutoFit/>
          </a:bodyPr>
          <a:lstStyle/>
          <a:p>
            <a:pPr marL="342900" indent="-342900">
              <a:buFont typeface="Arial" panose="020B0604020202020204" pitchFamily="34" charset="0"/>
              <a:buChar char="•"/>
            </a:pPr>
            <a:r>
              <a:rPr lang="cs-CZ" sz="2000" b="1" dirty="0" smtClean="0">
                <a:solidFill>
                  <a:schemeClr val="tx1">
                    <a:lumMod val="75000"/>
                    <a:lumOff val="25000"/>
                  </a:schemeClr>
                </a:solidFill>
              </a:rPr>
              <a:t>Zadání </a:t>
            </a:r>
            <a:r>
              <a:rPr lang="cs-CZ" sz="2000" b="1" dirty="0">
                <a:solidFill>
                  <a:schemeClr val="tx1">
                    <a:lumMod val="75000"/>
                    <a:lumOff val="25000"/>
                  </a:schemeClr>
                </a:solidFill>
              </a:rPr>
              <a:t>cílových úseků, design </a:t>
            </a:r>
            <a:r>
              <a:rPr lang="cs-CZ" sz="2000" b="1" dirty="0" smtClean="0">
                <a:solidFill>
                  <a:schemeClr val="tx1">
                    <a:lumMod val="75000"/>
                    <a:lumOff val="25000"/>
                  </a:schemeClr>
                </a:solidFill>
              </a:rPr>
              <a:t>sond</a:t>
            </a:r>
          </a:p>
          <a:p>
            <a:pPr marL="342900" indent="-342900">
              <a:buFont typeface="Arial" panose="020B0604020202020204" pitchFamily="34" charset="0"/>
              <a:buChar char="•"/>
            </a:pPr>
            <a:r>
              <a:rPr lang="cs-CZ" sz="2000" b="1" dirty="0" smtClean="0">
                <a:solidFill>
                  <a:schemeClr val="tx1">
                    <a:lumMod val="75000"/>
                    <a:lumOff val="25000"/>
                  </a:schemeClr>
                </a:solidFill>
              </a:rPr>
              <a:t>Příprava </a:t>
            </a:r>
            <a:r>
              <a:rPr lang="cs-CZ" sz="2000" b="1" dirty="0">
                <a:solidFill>
                  <a:schemeClr val="tx1">
                    <a:lumMod val="75000"/>
                    <a:lumOff val="25000"/>
                  </a:schemeClr>
                </a:solidFill>
              </a:rPr>
              <a:t>knihovny </a:t>
            </a:r>
            <a:r>
              <a:rPr lang="cs-CZ" sz="2000" b="1" dirty="0" smtClean="0">
                <a:solidFill>
                  <a:schemeClr val="tx1">
                    <a:lumMod val="75000"/>
                    <a:lumOff val="25000"/>
                  </a:schemeClr>
                </a:solidFill>
              </a:rPr>
              <a:t>- fragmentace DNA</a:t>
            </a:r>
          </a:p>
          <a:p>
            <a:pPr marL="342900" indent="-342900">
              <a:buFont typeface="Arial" panose="020B0604020202020204" pitchFamily="34" charset="0"/>
              <a:buChar char="•"/>
            </a:pPr>
            <a:r>
              <a:rPr lang="cs-CZ" sz="2000" b="1" dirty="0" smtClean="0">
                <a:solidFill>
                  <a:schemeClr val="tx1">
                    <a:lumMod val="75000"/>
                    <a:lumOff val="25000"/>
                  </a:schemeClr>
                </a:solidFill>
              </a:rPr>
              <a:t>Hybridizace fragmentované DNA se sondami s </a:t>
            </a:r>
            <a:r>
              <a:rPr lang="cs-CZ" sz="2000" b="1" dirty="0">
                <a:solidFill>
                  <a:schemeClr val="tx1">
                    <a:lumMod val="75000"/>
                    <a:lumOff val="25000"/>
                  </a:schemeClr>
                </a:solidFill>
              </a:rPr>
              <a:t>navázaným </a:t>
            </a:r>
            <a:r>
              <a:rPr lang="cs-CZ" sz="2000" b="1" dirty="0" smtClean="0">
                <a:solidFill>
                  <a:schemeClr val="tx1">
                    <a:lumMod val="75000"/>
                    <a:lumOff val="25000"/>
                  </a:schemeClr>
                </a:solidFill>
              </a:rPr>
              <a:t>biotinem</a:t>
            </a:r>
          </a:p>
          <a:p>
            <a:pPr marL="342900" indent="-342900">
              <a:buFont typeface="Arial" panose="020B0604020202020204" pitchFamily="34" charset="0"/>
              <a:buChar char="•"/>
            </a:pPr>
            <a:r>
              <a:rPr lang="cs-CZ" sz="2000" b="1" dirty="0" smtClean="0">
                <a:solidFill>
                  <a:schemeClr val="tx1">
                    <a:lumMod val="75000"/>
                    <a:lumOff val="25000"/>
                  </a:schemeClr>
                </a:solidFill>
              </a:rPr>
              <a:t>Vychytání </a:t>
            </a:r>
            <a:r>
              <a:rPr lang="cs-CZ" sz="2000" b="1" dirty="0">
                <a:solidFill>
                  <a:schemeClr val="tx1">
                    <a:lumMod val="75000"/>
                    <a:lumOff val="25000"/>
                  </a:schemeClr>
                </a:solidFill>
              </a:rPr>
              <a:t>sond s navázaným fragmentem DNA pomocí magnetických kuliček s navázaným </a:t>
            </a:r>
            <a:r>
              <a:rPr lang="cs-CZ" sz="2000" b="1" dirty="0" err="1" smtClean="0">
                <a:solidFill>
                  <a:schemeClr val="tx1">
                    <a:lumMod val="75000"/>
                    <a:lumOff val="25000"/>
                  </a:schemeClr>
                </a:solidFill>
              </a:rPr>
              <a:t>streptavidinem</a:t>
            </a:r>
            <a:endParaRPr lang="cs-CZ" sz="2000" b="1" dirty="0" smtClean="0">
              <a:solidFill>
                <a:schemeClr val="tx1">
                  <a:lumMod val="75000"/>
                  <a:lumOff val="25000"/>
                </a:schemeClr>
              </a:solidFill>
            </a:endParaRPr>
          </a:p>
          <a:p>
            <a:pPr marL="342900" indent="-342900">
              <a:buFont typeface="Arial" panose="020B0604020202020204" pitchFamily="34" charset="0"/>
              <a:buChar char="•"/>
            </a:pPr>
            <a:r>
              <a:rPr lang="cs-CZ" sz="2000" b="1" dirty="0" smtClean="0">
                <a:solidFill>
                  <a:schemeClr val="tx1">
                    <a:lumMod val="75000"/>
                    <a:lumOff val="25000"/>
                  </a:schemeClr>
                </a:solidFill>
              </a:rPr>
              <a:t>Amplifikace</a:t>
            </a:r>
          </a:p>
          <a:p>
            <a:pPr marL="342900" indent="-342900">
              <a:buFont typeface="Arial" panose="020B0604020202020204" pitchFamily="34" charset="0"/>
              <a:buChar char="•"/>
            </a:pPr>
            <a:r>
              <a:rPr lang="cs-CZ" sz="2000" b="1" dirty="0" err="1" smtClean="0">
                <a:solidFill>
                  <a:schemeClr val="tx1">
                    <a:lumMod val="75000"/>
                    <a:lumOff val="25000"/>
                  </a:schemeClr>
                </a:solidFill>
              </a:rPr>
              <a:t>Sekvenace</a:t>
            </a:r>
            <a:endParaRPr lang="cs-CZ" sz="2000" b="1" dirty="0">
              <a:solidFill>
                <a:schemeClr val="tx1">
                  <a:lumMod val="75000"/>
                  <a:lumOff val="25000"/>
                </a:schemeClr>
              </a:solidFill>
            </a:endParaRPr>
          </a:p>
        </p:txBody>
      </p:sp>
      <p:sp>
        <p:nvSpPr>
          <p:cNvPr id="8"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DNA diagnostika NMD pomocí NGS</a:t>
            </a:r>
            <a:endParaRPr lang="cs-CZ" sz="2000" b="1" dirty="0">
              <a:solidFill>
                <a:srgbClr val="FFFFFF"/>
              </a:solidFill>
              <a:latin typeface="+mn-lt"/>
            </a:endParaRPr>
          </a:p>
        </p:txBody>
      </p:sp>
    </p:spTree>
    <p:extLst>
      <p:ext uri="{BB962C8B-B14F-4D97-AF65-F5344CB8AC3E}">
        <p14:creationId xmlns:p14="http://schemas.microsoft.com/office/powerpoint/2010/main" val="38093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nfig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19" y="703367"/>
            <a:ext cx="7728241" cy="32403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6"/>
          <p:cNvSpPr txBox="1">
            <a:spLocks noChangeArrowheads="1"/>
          </p:cNvSpPr>
          <p:nvPr/>
        </p:nvSpPr>
        <p:spPr bwMode="auto">
          <a:xfrm>
            <a:off x="395858" y="4682519"/>
            <a:ext cx="842461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lnSpc>
                <a:spcPct val="120000"/>
              </a:lnSpc>
              <a:buNone/>
            </a:pPr>
            <a:r>
              <a:rPr lang="cs-CZ" altLang="cs-CZ" sz="2400" b="1" dirty="0" smtClean="0">
                <a:solidFill>
                  <a:schemeClr val="tx1">
                    <a:lumMod val="75000"/>
                    <a:lumOff val="25000"/>
                  </a:schemeClr>
                </a:solidFill>
                <a:latin typeface="+mn-lt"/>
              </a:rPr>
              <a:t>K expanzi mikrosatelitních repetic dochází v 5´netranslatovaných oblastech, exonech, intronech, 3´netranslatovaných oblastech. </a:t>
            </a:r>
            <a:endParaRPr lang="cs-CZ" altLang="cs-CZ" sz="2400" b="1" dirty="0">
              <a:solidFill>
                <a:schemeClr val="tx1">
                  <a:lumMod val="75000"/>
                  <a:lumOff val="25000"/>
                </a:schemeClr>
              </a:solidFill>
              <a:latin typeface="+mn-lt"/>
            </a:endParaRPr>
          </a:p>
        </p:txBody>
      </p:sp>
      <p:sp>
        <p:nvSpPr>
          <p:cNvPr id="26628" name="Text Box 5"/>
          <p:cNvSpPr txBox="1">
            <a:spLocks noChangeArrowheads="1"/>
          </p:cNvSpPr>
          <p:nvPr/>
        </p:nvSpPr>
        <p:spPr bwMode="auto">
          <a:xfrm>
            <a:off x="250824" y="6076950"/>
            <a:ext cx="842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cs-CZ" altLang="cs-CZ" sz="1400" i="1" dirty="0">
                <a:solidFill>
                  <a:schemeClr val="tx1">
                    <a:lumMod val="75000"/>
                    <a:lumOff val="25000"/>
                  </a:schemeClr>
                </a:solidFill>
                <a:latin typeface="+mn-lt"/>
              </a:rPr>
              <a:t>Spinocerebellar ataxias (SCA12), Spinal Bulbar Muscular Atrophy (SBMA), myotonic dystrophy (DM)</a:t>
            </a:r>
          </a:p>
        </p:txBody>
      </p:sp>
      <p:sp>
        <p:nvSpPr>
          <p:cNvPr id="10"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 Nemoci způsobené expanzí mikrosatelitních repetic </a:t>
            </a:r>
            <a:endParaRPr lang="cs-CZ" sz="2000" b="1" dirty="0">
              <a:solidFill>
                <a:srgbClr val="FFFFFF"/>
              </a:solidFill>
              <a:latin typeface="+mn-lt"/>
            </a:endParaRPr>
          </a:p>
        </p:txBody>
      </p:sp>
      <p:sp>
        <p:nvSpPr>
          <p:cNvPr id="6" name="Text Box 7"/>
          <p:cNvSpPr txBox="1">
            <a:spLocks noChangeArrowheads="1"/>
          </p:cNvSpPr>
          <p:nvPr/>
        </p:nvSpPr>
        <p:spPr bwMode="auto">
          <a:xfrm>
            <a:off x="6588224" y="3956746"/>
            <a:ext cx="1955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cs-CZ" altLang="cs-CZ" sz="1200" dirty="0" smtClean="0">
                <a:latin typeface="+mn-lt"/>
              </a:rPr>
              <a:t>K. Usdin, Genome </a:t>
            </a:r>
            <a:r>
              <a:rPr lang="cs-CZ" altLang="cs-CZ" sz="1200" dirty="0">
                <a:latin typeface="+mn-lt"/>
              </a:rPr>
              <a:t>Res. 2008 </a:t>
            </a:r>
          </a:p>
        </p:txBody>
      </p:sp>
    </p:spTree>
    <p:extLst>
      <p:ext uri="{BB962C8B-B14F-4D97-AF65-F5344CB8AC3E}">
        <p14:creationId xmlns:p14="http://schemas.microsoft.com/office/powerpoint/2010/main" val="3442057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9"/>
          <p:cNvSpPr txBox="1">
            <a:spLocks noChangeArrowheads="1"/>
          </p:cNvSpPr>
          <p:nvPr/>
        </p:nvSpPr>
        <p:spPr bwMode="auto">
          <a:xfrm>
            <a:off x="185869" y="548680"/>
            <a:ext cx="8850627" cy="8778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lnSpc>
                <a:spcPct val="120000"/>
              </a:lnSpc>
              <a:spcBef>
                <a:spcPct val="0"/>
              </a:spcBef>
              <a:buFont typeface="Wingdings" panose="05000000000000000000" pitchFamily="2" charset="2"/>
              <a:buChar char="Ø"/>
            </a:pPr>
            <a:r>
              <a:rPr lang="cs-CZ" altLang="cs-CZ" sz="2200" b="1" dirty="0" smtClean="0">
                <a:solidFill>
                  <a:schemeClr val="tx2">
                    <a:lumMod val="60000"/>
                    <a:lumOff val="40000"/>
                  </a:schemeClr>
                </a:solidFill>
                <a:latin typeface="+mn-lt"/>
              </a:rPr>
              <a:t>Expanze CTG repetice v 3’UTR genu </a:t>
            </a:r>
            <a:r>
              <a:rPr lang="cs-CZ" altLang="cs-CZ" sz="2200" b="1" i="1" dirty="0" smtClean="0">
                <a:solidFill>
                  <a:schemeClr val="tx2">
                    <a:lumMod val="60000"/>
                    <a:lumOff val="40000"/>
                  </a:schemeClr>
                </a:solidFill>
                <a:latin typeface="+mn-lt"/>
              </a:rPr>
              <a:t>DMPK</a:t>
            </a:r>
            <a:r>
              <a:rPr lang="cs-CZ" altLang="cs-CZ" sz="2200" b="1" dirty="0" smtClean="0">
                <a:solidFill>
                  <a:schemeClr val="tx2">
                    <a:lumMod val="60000"/>
                    <a:lumOff val="40000"/>
                  </a:schemeClr>
                </a:solidFill>
                <a:latin typeface="+mn-lt"/>
              </a:rPr>
              <a:t> (19q13, </a:t>
            </a:r>
            <a:r>
              <a:rPr lang="cs-CZ" altLang="cs-CZ" sz="2200" b="1" i="1" dirty="0" smtClean="0">
                <a:solidFill>
                  <a:schemeClr val="tx2">
                    <a:lumMod val="60000"/>
                    <a:lumOff val="40000"/>
                  </a:schemeClr>
                </a:solidFill>
                <a:latin typeface="+mn-lt"/>
              </a:rPr>
              <a:t>dystrophia </a:t>
            </a:r>
            <a:r>
              <a:rPr lang="cs-CZ" altLang="cs-CZ" sz="2200" b="1" i="1" dirty="0">
                <a:solidFill>
                  <a:schemeClr val="tx2">
                    <a:lumMod val="60000"/>
                    <a:lumOff val="40000"/>
                  </a:schemeClr>
                </a:solidFill>
                <a:latin typeface="+mn-lt"/>
              </a:rPr>
              <a:t>myotonica protein </a:t>
            </a:r>
            <a:r>
              <a:rPr lang="cs-CZ" altLang="cs-CZ" sz="2200" b="1" i="1" dirty="0" err="1" smtClean="0">
                <a:solidFill>
                  <a:schemeClr val="tx2">
                    <a:lumMod val="60000"/>
                    <a:lumOff val="40000"/>
                  </a:schemeClr>
                </a:solidFill>
                <a:latin typeface="+mn-lt"/>
              </a:rPr>
              <a:t>kinase</a:t>
            </a:r>
            <a:r>
              <a:rPr lang="cs-CZ" altLang="cs-CZ" sz="2200" b="1" dirty="0" smtClean="0">
                <a:solidFill>
                  <a:schemeClr val="tx2">
                    <a:lumMod val="60000"/>
                    <a:lumOff val="40000"/>
                  </a:schemeClr>
                </a:solidFill>
                <a:latin typeface="+mn-lt"/>
              </a:rPr>
              <a:t>); AD dědičnost</a:t>
            </a:r>
          </a:p>
        </p:txBody>
      </p:sp>
      <p:sp>
        <p:nvSpPr>
          <p:cNvPr id="29700" name="Text Box 10"/>
          <p:cNvSpPr txBox="1">
            <a:spLocks noChangeArrowheads="1"/>
          </p:cNvSpPr>
          <p:nvPr/>
        </p:nvSpPr>
        <p:spPr bwMode="auto">
          <a:xfrm>
            <a:off x="179512" y="1503177"/>
            <a:ext cx="88569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spcBef>
                <a:spcPct val="0"/>
              </a:spcBef>
            </a:pPr>
            <a:r>
              <a:rPr lang="cs-CZ" altLang="cs-CZ" sz="2100" b="1" dirty="0" smtClean="0">
                <a:solidFill>
                  <a:schemeClr val="tx1">
                    <a:lumMod val="75000"/>
                    <a:lumOff val="25000"/>
                  </a:schemeClr>
                </a:solidFill>
                <a:latin typeface="+mn-lt"/>
              </a:rPr>
              <a:t>38-50 repetic: premutace</a:t>
            </a:r>
            <a:r>
              <a:rPr lang="cs-CZ" altLang="cs-CZ" sz="2100" dirty="0" smtClean="0">
                <a:solidFill>
                  <a:schemeClr val="tx1">
                    <a:lumMod val="75000"/>
                    <a:lumOff val="25000"/>
                  </a:schemeClr>
                </a:solidFill>
                <a:latin typeface="+mn-lt"/>
              </a:rPr>
              <a:t>, bez klinických projevů</a:t>
            </a:r>
          </a:p>
          <a:p>
            <a:pPr marL="342900" indent="-342900" eaLnBrk="1" hangingPunct="1">
              <a:spcBef>
                <a:spcPct val="0"/>
              </a:spcBef>
            </a:pPr>
            <a:r>
              <a:rPr lang="cs-CZ" altLang="cs-CZ" sz="2100" b="1" dirty="0" smtClean="0">
                <a:solidFill>
                  <a:schemeClr val="tx1">
                    <a:lumMod val="75000"/>
                    <a:lumOff val="25000"/>
                  </a:schemeClr>
                </a:solidFill>
                <a:latin typeface="+mn-lt"/>
              </a:rPr>
              <a:t>50-150 repetic: mírná </a:t>
            </a:r>
            <a:r>
              <a:rPr lang="cs-CZ" altLang="cs-CZ" sz="2100" b="1" i="1" dirty="0" smtClean="0">
                <a:solidFill>
                  <a:schemeClr val="tx1">
                    <a:lumMod val="75000"/>
                    <a:lumOff val="25000"/>
                  </a:schemeClr>
                </a:solidFill>
                <a:latin typeface="+mn-lt"/>
              </a:rPr>
              <a:t>„adult-onset“ </a:t>
            </a:r>
            <a:r>
              <a:rPr lang="cs-CZ" altLang="cs-CZ" sz="2100" b="1" dirty="0" smtClean="0">
                <a:solidFill>
                  <a:schemeClr val="tx1">
                    <a:lumMod val="75000"/>
                    <a:lumOff val="25000"/>
                  </a:schemeClr>
                </a:solidFill>
                <a:latin typeface="+mn-lt"/>
              </a:rPr>
              <a:t>MD1 </a:t>
            </a:r>
            <a:r>
              <a:rPr lang="cs-CZ" altLang="cs-CZ" sz="2100" dirty="0" smtClean="0">
                <a:solidFill>
                  <a:schemeClr val="tx1">
                    <a:lumMod val="75000"/>
                    <a:lumOff val="25000"/>
                  </a:schemeClr>
                </a:solidFill>
                <a:latin typeface="+mn-lt"/>
              </a:rPr>
              <a:t>(k</a:t>
            </a:r>
            <a:r>
              <a:rPr lang="en-US" altLang="cs-CZ" sz="2100" dirty="0" err="1" smtClean="0">
                <a:solidFill>
                  <a:schemeClr val="tx1">
                    <a:lumMod val="75000"/>
                    <a:lumOff val="25000"/>
                  </a:schemeClr>
                </a:solidFill>
                <a:latin typeface="+mn-lt"/>
              </a:rPr>
              <a:t>atara</a:t>
            </a:r>
            <a:r>
              <a:rPr lang="cs-CZ" altLang="cs-CZ" sz="2100" dirty="0" smtClean="0">
                <a:solidFill>
                  <a:schemeClr val="tx1">
                    <a:lumMod val="75000"/>
                    <a:lumOff val="25000"/>
                  </a:schemeClr>
                </a:solidFill>
                <a:latin typeface="+mn-lt"/>
              </a:rPr>
              <a:t>k</a:t>
            </a:r>
            <a:r>
              <a:rPr lang="en-US" altLang="cs-CZ" sz="2100" dirty="0" smtClean="0">
                <a:solidFill>
                  <a:schemeClr val="tx1">
                    <a:lumMod val="75000"/>
                    <a:lumOff val="25000"/>
                  </a:schemeClr>
                </a:solidFill>
                <a:latin typeface="+mn-lt"/>
              </a:rPr>
              <a:t>t</a:t>
            </a:r>
            <a:r>
              <a:rPr lang="cs-CZ" altLang="cs-CZ" sz="2100" dirty="0" smtClean="0">
                <a:solidFill>
                  <a:schemeClr val="tx1">
                    <a:lumMod val="75000"/>
                    <a:lumOff val="25000"/>
                  </a:schemeClr>
                </a:solidFill>
                <a:latin typeface="+mn-lt"/>
              </a:rPr>
              <a:t>a</a:t>
            </a:r>
            <a:r>
              <a:rPr lang="en-US" altLang="cs-CZ" sz="2100" dirty="0" smtClean="0">
                <a:solidFill>
                  <a:schemeClr val="tx1">
                    <a:lumMod val="75000"/>
                    <a:lumOff val="25000"/>
                  </a:schemeClr>
                </a:solidFill>
                <a:latin typeface="+mn-lt"/>
              </a:rPr>
              <a:t>, </a:t>
            </a:r>
            <a:r>
              <a:rPr lang="en-US" altLang="cs-CZ" sz="2100" dirty="0">
                <a:solidFill>
                  <a:schemeClr val="tx1">
                    <a:lumMod val="75000"/>
                    <a:lumOff val="25000"/>
                  </a:schemeClr>
                </a:solidFill>
                <a:latin typeface="+mn-lt"/>
              </a:rPr>
              <a:t>diabetes, </a:t>
            </a:r>
            <a:r>
              <a:rPr lang="cs-CZ" altLang="cs-CZ" sz="2100" dirty="0">
                <a:solidFill>
                  <a:schemeClr val="tx1">
                    <a:lumMod val="75000"/>
                    <a:lumOff val="25000"/>
                  </a:schemeClr>
                </a:solidFill>
                <a:latin typeface="+mn-lt"/>
              </a:rPr>
              <a:t>mírná svalová </a:t>
            </a:r>
            <a:r>
              <a:rPr lang="cs-CZ" altLang="cs-CZ" sz="2100" dirty="0" smtClean="0">
                <a:solidFill>
                  <a:schemeClr val="tx1">
                    <a:lumMod val="75000"/>
                    <a:lumOff val="25000"/>
                  </a:schemeClr>
                </a:solidFill>
                <a:latin typeface="+mn-lt"/>
              </a:rPr>
              <a:t>slabost, </a:t>
            </a:r>
            <a:r>
              <a:rPr lang="en-US" altLang="cs-CZ" sz="2100" dirty="0" err="1" smtClean="0">
                <a:solidFill>
                  <a:schemeClr val="tx1">
                    <a:lumMod val="75000"/>
                    <a:lumOff val="25000"/>
                  </a:schemeClr>
                </a:solidFill>
                <a:latin typeface="+mn-lt"/>
              </a:rPr>
              <a:t>myotoni</a:t>
            </a:r>
            <a:r>
              <a:rPr lang="cs-CZ" altLang="cs-CZ" sz="2100" dirty="0" smtClean="0">
                <a:solidFill>
                  <a:schemeClr val="tx1">
                    <a:lumMod val="75000"/>
                    <a:lumOff val="25000"/>
                  </a:schemeClr>
                </a:solidFill>
                <a:latin typeface="+mn-lt"/>
              </a:rPr>
              <a:t>e)</a:t>
            </a:r>
            <a:r>
              <a:rPr lang="en-US" altLang="cs-CZ" sz="2100" dirty="0" smtClean="0">
                <a:solidFill>
                  <a:schemeClr val="tx1">
                    <a:lumMod val="75000"/>
                    <a:lumOff val="25000"/>
                  </a:schemeClr>
                </a:solidFill>
                <a:latin typeface="+mn-lt"/>
              </a:rPr>
              <a:t> </a:t>
            </a:r>
            <a:endParaRPr lang="cs-CZ" altLang="cs-CZ" sz="2100" dirty="0" smtClean="0">
              <a:solidFill>
                <a:schemeClr val="tx1">
                  <a:lumMod val="75000"/>
                  <a:lumOff val="25000"/>
                </a:schemeClr>
              </a:solidFill>
              <a:latin typeface="+mn-lt"/>
            </a:endParaRPr>
          </a:p>
          <a:p>
            <a:pPr marL="342900" indent="-342900" eaLnBrk="1" hangingPunct="1">
              <a:spcBef>
                <a:spcPct val="0"/>
              </a:spcBef>
            </a:pPr>
            <a:r>
              <a:rPr lang="cs-CZ" altLang="cs-CZ" sz="2100" b="1" dirty="0" smtClean="0">
                <a:solidFill>
                  <a:schemeClr val="tx1">
                    <a:lumMod val="75000"/>
                    <a:lumOff val="25000"/>
                  </a:schemeClr>
                </a:solidFill>
                <a:latin typeface="+mn-lt"/>
              </a:rPr>
              <a:t>100-1000 repetic: klasická MD1</a:t>
            </a:r>
          </a:p>
          <a:p>
            <a:pPr marL="342900" indent="-342900" eaLnBrk="1" hangingPunct="1">
              <a:spcBef>
                <a:spcPct val="0"/>
              </a:spcBef>
            </a:pPr>
            <a:r>
              <a:rPr lang="cs-CZ" altLang="cs-CZ" sz="2100" b="1" dirty="0" smtClean="0">
                <a:solidFill>
                  <a:schemeClr val="tx1">
                    <a:lumMod val="75000"/>
                    <a:lumOff val="25000"/>
                  </a:schemeClr>
                </a:solidFill>
                <a:latin typeface="+mn-lt"/>
              </a:rPr>
              <a:t>&gt;1000 repetic: kongenitální MD1 </a:t>
            </a:r>
            <a:r>
              <a:rPr lang="cs-CZ" altLang="cs-CZ" sz="2100" dirty="0" smtClean="0">
                <a:solidFill>
                  <a:schemeClr val="tx1">
                    <a:lumMod val="75000"/>
                    <a:lumOff val="25000"/>
                  </a:schemeClr>
                </a:solidFill>
                <a:latin typeface="+mn-lt"/>
              </a:rPr>
              <a:t>(</a:t>
            </a:r>
            <a:r>
              <a:rPr lang="en-US" altLang="cs-CZ" sz="2100" dirty="0" err="1" smtClean="0">
                <a:solidFill>
                  <a:schemeClr val="tx1">
                    <a:lumMod val="75000"/>
                    <a:lumOff val="25000"/>
                  </a:schemeClr>
                </a:solidFill>
                <a:latin typeface="+mn-lt"/>
              </a:rPr>
              <a:t>respira</a:t>
            </a:r>
            <a:r>
              <a:rPr lang="cs-CZ" altLang="cs-CZ" sz="2100" dirty="0" smtClean="0">
                <a:solidFill>
                  <a:schemeClr val="tx1">
                    <a:lumMod val="75000"/>
                    <a:lumOff val="25000"/>
                  </a:schemeClr>
                </a:solidFill>
                <a:latin typeface="+mn-lt"/>
              </a:rPr>
              <a:t>ční selhání, svalová slabost, deformity nohou)</a:t>
            </a:r>
          </a:p>
          <a:p>
            <a:pPr marL="342900" indent="-342900" eaLnBrk="1" hangingPunct="1">
              <a:spcBef>
                <a:spcPct val="0"/>
              </a:spcBef>
              <a:buFont typeface="Wingdings" panose="05000000000000000000" pitchFamily="2" charset="2"/>
              <a:buChar char="Ø"/>
            </a:pPr>
            <a:r>
              <a:rPr lang="cs-CZ" altLang="cs-CZ" sz="2100" b="1" dirty="0" smtClean="0">
                <a:solidFill>
                  <a:srgbClr val="C00000"/>
                </a:solidFill>
                <a:latin typeface="+mn-lt"/>
              </a:rPr>
              <a:t>D</a:t>
            </a:r>
            <a:r>
              <a:rPr lang="en-US" altLang="cs-CZ" sz="2100" b="1" dirty="0" err="1" smtClean="0">
                <a:solidFill>
                  <a:srgbClr val="C00000"/>
                </a:solidFill>
                <a:latin typeface="+mn-lt"/>
              </a:rPr>
              <a:t>ynamic</a:t>
            </a:r>
            <a:r>
              <a:rPr lang="cs-CZ" altLang="cs-CZ" sz="2100" b="1" dirty="0" smtClean="0">
                <a:solidFill>
                  <a:srgbClr val="C00000"/>
                </a:solidFill>
                <a:latin typeface="+mn-lt"/>
              </a:rPr>
              <a:t>ká mutace </a:t>
            </a:r>
            <a:r>
              <a:rPr lang="en-US" altLang="cs-CZ" sz="2100" b="1" dirty="0" smtClean="0">
                <a:solidFill>
                  <a:srgbClr val="C00000"/>
                </a:solidFill>
                <a:latin typeface="+mn-lt"/>
              </a:rPr>
              <a:t>–</a:t>
            </a:r>
            <a:r>
              <a:rPr lang="cs-CZ" altLang="cs-CZ" sz="2100" b="1" dirty="0" smtClean="0">
                <a:solidFill>
                  <a:srgbClr val="C00000"/>
                </a:solidFill>
                <a:latin typeface="+mn-lt"/>
              </a:rPr>
              <a:t> počet repetic se může zvětšovat při přenosu do dalších generací.</a:t>
            </a:r>
            <a:endParaRPr lang="cs-CZ" altLang="cs-CZ" sz="2100" b="1" dirty="0">
              <a:solidFill>
                <a:srgbClr val="C00000"/>
              </a:solidFill>
              <a:latin typeface="+mn-lt"/>
            </a:endParaRPr>
          </a:p>
        </p:txBody>
      </p:sp>
      <p:sp>
        <p:nvSpPr>
          <p:cNvPr id="8"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 Myotonická dystrofie typu 1 (MD1) </a:t>
            </a:r>
            <a:endParaRPr lang="cs-CZ" sz="2000" b="1" dirty="0">
              <a:solidFill>
                <a:srgbClr val="FFFFFF"/>
              </a:solidFill>
              <a:latin typeface="+mn-lt"/>
            </a:endParaRPr>
          </a:p>
        </p:txBody>
      </p:sp>
      <p:pic>
        <p:nvPicPr>
          <p:cNvPr id="9" name="Picture 11" descr="File:Myotonic dystrophy patie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073" y="4347765"/>
            <a:ext cx="1695999" cy="217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neuromuscular.wustl.edu/pics/people/patients/DM1cataractv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609" y="4581373"/>
            <a:ext cx="1658716" cy="1662873"/>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989609" y="6320186"/>
            <a:ext cx="1764196" cy="430887"/>
          </a:xfrm>
          <a:prstGeom prst="rect">
            <a:avLst/>
          </a:prstGeom>
        </p:spPr>
        <p:txBody>
          <a:bodyPr wrap="square">
            <a:spAutoFit/>
          </a:bodyPr>
          <a:lstStyle/>
          <a:p>
            <a:r>
              <a:rPr lang="cs-CZ" sz="1100" dirty="0"/>
              <a:t>http://neuromuscular.wustl.edu/musdist/pe-eom.html</a:t>
            </a:r>
          </a:p>
        </p:txBody>
      </p:sp>
      <p:pic>
        <p:nvPicPr>
          <p:cNvPr id="1028" name="Picture 4" descr="http://medgen.genetics.utah.edu/photographs/diseases/low/4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2025" y="4005064"/>
            <a:ext cx="1789194" cy="252645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773227" y="5787261"/>
            <a:ext cx="1263269" cy="954107"/>
          </a:xfrm>
          <a:prstGeom prst="rect">
            <a:avLst/>
          </a:prstGeom>
        </p:spPr>
        <p:txBody>
          <a:bodyPr wrap="square">
            <a:spAutoFit/>
          </a:bodyPr>
          <a:lstStyle/>
          <a:p>
            <a:r>
              <a:rPr lang="cs-CZ" sz="1100" dirty="0"/>
              <a:t>http://medgen.genetics.utah.edu/photographs/pages/myotonic_dystrophy.htm</a:t>
            </a:r>
          </a:p>
        </p:txBody>
      </p:sp>
      <p:sp>
        <p:nvSpPr>
          <p:cNvPr id="15" name="Obdélník 14"/>
          <p:cNvSpPr/>
          <p:nvPr/>
        </p:nvSpPr>
        <p:spPr>
          <a:xfrm>
            <a:off x="3203848" y="6551766"/>
            <a:ext cx="2448272" cy="261610"/>
          </a:xfrm>
          <a:prstGeom prst="rect">
            <a:avLst/>
          </a:prstGeom>
        </p:spPr>
        <p:txBody>
          <a:bodyPr wrap="square">
            <a:spAutoFit/>
          </a:bodyPr>
          <a:lstStyle/>
          <a:p>
            <a:r>
              <a:rPr lang="cs-CZ" sz="1100" dirty="0"/>
              <a:t>http</a:t>
            </a:r>
            <a:r>
              <a:rPr lang="cs-CZ" sz="1100" dirty="0" smtClean="0"/>
              <a:t>://cnx.org/content/m14898/latest/</a:t>
            </a:r>
            <a:endParaRPr lang="cs-CZ" sz="1100" dirty="0"/>
          </a:p>
        </p:txBody>
      </p:sp>
    </p:spTree>
    <p:extLst>
      <p:ext uri="{BB962C8B-B14F-4D97-AF65-F5344CB8AC3E}">
        <p14:creationId xmlns:p14="http://schemas.microsoft.com/office/powerpoint/2010/main" val="2882484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Cause_DM2_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402" y="4269812"/>
            <a:ext cx="4701870" cy="16794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402" y="1077417"/>
            <a:ext cx="4722086" cy="17755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 Myotonické dystrofie </a:t>
            </a:r>
            <a:endParaRPr lang="cs-CZ" sz="2000" b="1" dirty="0">
              <a:solidFill>
                <a:srgbClr val="FFFFFF"/>
              </a:solidFill>
              <a:latin typeface="+mn-lt"/>
            </a:endParaRPr>
          </a:p>
        </p:txBody>
      </p:sp>
      <p:sp>
        <p:nvSpPr>
          <p:cNvPr id="8" name="Text Box 9"/>
          <p:cNvSpPr txBox="1">
            <a:spLocks noChangeArrowheads="1"/>
          </p:cNvSpPr>
          <p:nvPr/>
        </p:nvSpPr>
        <p:spPr bwMode="auto">
          <a:xfrm>
            <a:off x="107504" y="549275"/>
            <a:ext cx="3960440" cy="26407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lnSpc>
                <a:spcPct val="120000"/>
              </a:lnSpc>
              <a:spcBef>
                <a:spcPct val="0"/>
              </a:spcBef>
              <a:buFont typeface="Wingdings" panose="05000000000000000000" pitchFamily="2" charset="2"/>
              <a:buChar char="Ø"/>
            </a:pPr>
            <a:r>
              <a:rPr lang="cs-CZ" altLang="cs-CZ" sz="2300" b="1" dirty="0" smtClean="0">
                <a:solidFill>
                  <a:schemeClr val="tx2">
                    <a:lumMod val="60000"/>
                    <a:lumOff val="40000"/>
                  </a:schemeClr>
                </a:solidFill>
                <a:latin typeface="+mn-lt"/>
              </a:rPr>
              <a:t>MD1</a:t>
            </a:r>
          </a:p>
          <a:p>
            <a:pPr marL="342900" indent="-342900" eaLnBrk="1" hangingPunct="1">
              <a:lnSpc>
                <a:spcPct val="120000"/>
              </a:lnSpc>
              <a:spcBef>
                <a:spcPct val="0"/>
              </a:spcBef>
            </a:pPr>
            <a:r>
              <a:rPr lang="cs-CZ" altLang="cs-CZ" sz="2300" b="1" dirty="0" smtClean="0">
                <a:solidFill>
                  <a:schemeClr val="tx1">
                    <a:lumMod val="75000"/>
                    <a:lumOff val="25000"/>
                  </a:schemeClr>
                </a:solidFill>
                <a:latin typeface="+mn-lt"/>
              </a:rPr>
              <a:t>Expanze CTG repetice v 3’UTR genu </a:t>
            </a:r>
            <a:r>
              <a:rPr lang="cs-CZ" altLang="cs-CZ" sz="2300" b="1" i="1" dirty="0" smtClean="0">
                <a:solidFill>
                  <a:schemeClr val="tx1">
                    <a:lumMod val="75000"/>
                    <a:lumOff val="25000"/>
                  </a:schemeClr>
                </a:solidFill>
                <a:latin typeface="+mn-lt"/>
              </a:rPr>
              <a:t>DMPK</a:t>
            </a:r>
            <a:r>
              <a:rPr lang="cs-CZ" altLang="cs-CZ" sz="2300" b="1" dirty="0" smtClean="0">
                <a:solidFill>
                  <a:schemeClr val="tx1">
                    <a:lumMod val="75000"/>
                    <a:lumOff val="25000"/>
                  </a:schemeClr>
                </a:solidFill>
                <a:latin typeface="+mn-lt"/>
              </a:rPr>
              <a:t> (19q13, dystrophia </a:t>
            </a:r>
            <a:r>
              <a:rPr lang="cs-CZ" altLang="cs-CZ" sz="2300" b="1" dirty="0">
                <a:solidFill>
                  <a:schemeClr val="tx1">
                    <a:lumMod val="75000"/>
                    <a:lumOff val="25000"/>
                  </a:schemeClr>
                </a:solidFill>
                <a:latin typeface="+mn-lt"/>
              </a:rPr>
              <a:t>myotonica protein </a:t>
            </a:r>
            <a:r>
              <a:rPr lang="cs-CZ" altLang="cs-CZ" sz="2300" b="1" dirty="0" smtClean="0">
                <a:solidFill>
                  <a:schemeClr val="tx1">
                    <a:lumMod val="75000"/>
                    <a:lumOff val="25000"/>
                  </a:schemeClr>
                </a:solidFill>
                <a:latin typeface="+mn-lt"/>
              </a:rPr>
              <a:t>kinase)</a:t>
            </a:r>
          </a:p>
          <a:p>
            <a:pPr marL="342900" indent="-342900" eaLnBrk="1" hangingPunct="1">
              <a:lnSpc>
                <a:spcPct val="120000"/>
              </a:lnSpc>
              <a:spcBef>
                <a:spcPct val="0"/>
              </a:spcBef>
            </a:pPr>
            <a:r>
              <a:rPr lang="cs-CZ" altLang="cs-CZ" sz="2300" b="1" dirty="0" smtClean="0">
                <a:solidFill>
                  <a:schemeClr val="tx1">
                    <a:lumMod val="75000"/>
                    <a:lumOff val="25000"/>
                  </a:schemeClr>
                </a:solidFill>
                <a:latin typeface="+mn-lt"/>
              </a:rPr>
              <a:t>AD dědičnost</a:t>
            </a:r>
          </a:p>
        </p:txBody>
      </p:sp>
      <p:sp>
        <p:nvSpPr>
          <p:cNvPr id="9" name="Text Box 9"/>
          <p:cNvSpPr txBox="1">
            <a:spLocks noChangeArrowheads="1"/>
          </p:cNvSpPr>
          <p:nvPr/>
        </p:nvSpPr>
        <p:spPr bwMode="auto">
          <a:xfrm>
            <a:off x="156794" y="3789040"/>
            <a:ext cx="3911150" cy="26407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lnSpc>
                <a:spcPct val="120000"/>
              </a:lnSpc>
              <a:spcBef>
                <a:spcPct val="0"/>
              </a:spcBef>
              <a:buFont typeface="Wingdings" panose="05000000000000000000" pitchFamily="2" charset="2"/>
              <a:buChar char="Ø"/>
            </a:pPr>
            <a:r>
              <a:rPr lang="cs-CZ" altLang="cs-CZ" sz="2300" b="1" dirty="0" smtClean="0">
                <a:solidFill>
                  <a:schemeClr val="tx2">
                    <a:lumMod val="60000"/>
                    <a:lumOff val="40000"/>
                  </a:schemeClr>
                </a:solidFill>
                <a:latin typeface="+mn-lt"/>
              </a:rPr>
              <a:t>MD2</a:t>
            </a:r>
          </a:p>
          <a:p>
            <a:pPr marL="342900" indent="-342900" eaLnBrk="1" hangingPunct="1">
              <a:lnSpc>
                <a:spcPct val="120000"/>
              </a:lnSpc>
              <a:spcBef>
                <a:spcPct val="0"/>
              </a:spcBef>
            </a:pPr>
            <a:r>
              <a:rPr lang="cs-CZ" altLang="cs-CZ" sz="2300" b="1" dirty="0" smtClean="0">
                <a:solidFill>
                  <a:schemeClr val="tx1">
                    <a:lumMod val="75000"/>
                    <a:lumOff val="25000"/>
                  </a:schemeClr>
                </a:solidFill>
                <a:latin typeface="+mn-lt"/>
              </a:rPr>
              <a:t>Expanze CCTG repetice v 1. intronu genu </a:t>
            </a:r>
            <a:r>
              <a:rPr lang="cs-CZ" altLang="cs-CZ" sz="2300" b="1" i="1" dirty="0" smtClean="0">
                <a:solidFill>
                  <a:schemeClr val="tx1">
                    <a:lumMod val="75000"/>
                    <a:lumOff val="25000"/>
                  </a:schemeClr>
                </a:solidFill>
                <a:latin typeface="+mn-lt"/>
              </a:rPr>
              <a:t>CNBP1 </a:t>
            </a:r>
            <a:r>
              <a:rPr lang="cs-CZ" altLang="cs-CZ" sz="2300" b="1" dirty="0" smtClean="0">
                <a:solidFill>
                  <a:schemeClr val="tx1">
                    <a:lumMod val="75000"/>
                    <a:lumOff val="25000"/>
                  </a:schemeClr>
                </a:solidFill>
                <a:latin typeface="+mn-lt"/>
              </a:rPr>
              <a:t>(3q21</a:t>
            </a:r>
            <a:r>
              <a:rPr lang="cs-CZ" altLang="cs-CZ" sz="2300" b="1" i="1" dirty="0" smtClean="0">
                <a:solidFill>
                  <a:schemeClr val="tx1">
                    <a:lumMod val="75000"/>
                    <a:lumOff val="25000"/>
                  </a:schemeClr>
                </a:solidFill>
                <a:latin typeface="+mn-lt"/>
              </a:rPr>
              <a:t>, </a:t>
            </a:r>
            <a:r>
              <a:rPr lang="cs-CZ" altLang="cs-CZ" sz="2300" b="1" dirty="0" err="1" smtClean="0">
                <a:solidFill>
                  <a:schemeClr val="tx1">
                    <a:lumMod val="75000"/>
                    <a:lumOff val="25000"/>
                  </a:schemeClr>
                </a:solidFill>
                <a:latin typeface="+mn-lt"/>
              </a:rPr>
              <a:t>Cellular</a:t>
            </a:r>
            <a:r>
              <a:rPr lang="cs-CZ" altLang="cs-CZ" sz="2300" b="1" dirty="0" smtClean="0">
                <a:solidFill>
                  <a:schemeClr val="tx1">
                    <a:lumMod val="75000"/>
                    <a:lumOff val="25000"/>
                  </a:schemeClr>
                </a:solidFill>
                <a:latin typeface="+mn-lt"/>
              </a:rPr>
              <a:t> </a:t>
            </a:r>
            <a:r>
              <a:rPr lang="cs-CZ" altLang="cs-CZ" sz="2300" b="1" dirty="0" err="1">
                <a:solidFill>
                  <a:schemeClr val="tx1">
                    <a:lumMod val="75000"/>
                    <a:lumOff val="25000"/>
                  </a:schemeClr>
                </a:solidFill>
                <a:latin typeface="+mn-lt"/>
              </a:rPr>
              <a:t>retroviral</a:t>
            </a:r>
            <a:r>
              <a:rPr lang="cs-CZ" altLang="cs-CZ" sz="2300" b="1" dirty="0">
                <a:solidFill>
                  <a:schemeClr val="tx1">
                    <a:lumMod val="75000"/>
                    <a:lumOff val="25000"/>
                  </a:schemeClr>
                </a:solidFill>
                <a:latin typeface="+mn-lt"/>
              </a:rPr>
              <a:t> </a:t>
            </a:r>
            <a:r>
              <a:rPr lang="cs-CZ" altLang="cs-CZ" sz="2300" b="1" dirty="0" err="1">
                <a:solidFill>
                  <a:schemeClr val="tx1">
                    <a:lumMod val="75000"/>
                    <a:lumOff val="25000"/>
                  </a:schemeClr>
                </a:solidFill>
                <a:latin typeface="+mn-lt"/>
              </a:rPr>
              <a:t>nucleic</a:t>
            </a:r>
            <a:r>
              <a:rPr lang="cs-CZ" altLang="cs-CZ" sz="2300" b="1" dirty="0">
                <a:solidFill>
                  <a:schemeClr val="tx1">
                    <a:lumMod val="75000"/>
                    <a:lumOff val="25000"/>
                  </a:schemeClr>
                </a:solidFill>
                <a:latin typeface="+mn-lt"/>
              </a:rPr>
              <a:t> acid-</a:t>
            </a:r>
            <a:r>
              <a:rPr lang="cs-CZ" altLang="cs-CZ" sz="2300" b="1" dirty="0" err="1">
                <a:solidFill>
                  <a:schemeClr val="tx1">
                    <a:lumMod val="75000"/>
                    <a:lumOff val="25000"/>
                  </a:schemeClr>
                </a:solidFill>
                <a:latin typeface="+mn-lt"/>
              </a:rPr>
              <a:t>binding</a:t>
            </a:r>
            <a:r>
              <a:rPr lang="cs-CZ" altLang="cs-CZ" sz="2300" b="1" dirty="0">
                <a:solidFill>
                  <a:schemeClr val="tx1">
                    <a:lumMod val="75000"/>
                    <a:lumOff val="25000"/>
                  </a:schemeClr>
                </a:solidFill>
                <a:latin typeface="+mn-lt"/>
              </a:rPr>
              <a:t> </a:t>
            </a:r>
            <a:r>
              <a:rPr lang="cs-CZ" altLang="cs-CZ" sz="2300" b="1" dirty="0" smtClean="0">
                <a:solidFill>
                  <a:schemeClr val="tx1">
                    <a:lumMod val="75000"/>
                    <a:lumOff val="25000"/>
                  </a:schemeClr>
                </a:solidFill>
                <a:latin typeface="+mn-lt"/>
              </a:rPr>
              <a:t>protein)</a:t>
            </a:r>
          </a:p>
          <a:p>
            <a:pPr marL="342900" indent="-342900" eaLnBrk="1" hangingPunct="1">
              <a:lnSpc>
                <a:spcPct val="120000"/>
              </a:lnSpc>
              <a:spcBef>
                <a:spcPct val="0"/>
              </a:spcBef>
            </a:pPr>
            <a:r>
              <a:rPr lang="cs-CZ" altLang="cs-CZ" sz="2300" b="1" dirty="0" smtClean="0">
                <a:solidFill>
                  <a:schemeClr val="tx1">
                    <a:lumMod val="75000"/>
                    <a:lumOff val="25000"/>
                  </a:schemeClr>
                </a:solidFill>
                <a:latin typeface="+mn-lt"/>
              </a:rPr>
              <a:t>AD dědičnost</a:t>
            </a:r>
          </a:p>
        </p:txBody>
      </p:sp>
    </p:spTree>
    <p:extLst>
      <p:ext uri="{BB962C8B-B14F-4D97-AF65-F5344CB8AC3E}">
        <p14:creationId xmlns:p14="http://schemas.microsoft.com/office/powerpoint/2010/main" val="361763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79388" y="621726"/>
            <a:ext cx="6048796" cy="49675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lnSpc>
                <a:spcPct val="110000"/>
              </a:lnSpc>
              <a:spcBef>
                <a:spcPct val="0"/>
              </a:spcBef>
            </a:pPr>
            <a:r>
              <a:rPr lang="cs-CZ" altLang="cs-CZ" sz="2400" dirty="0" smtClean="0">
                <a:solidFill>
                  <a:schemeClr val="tx1">
                    <a:lumMod val="75000"/>
                    <a:lumOff val="25000"/>
                  </a:schemeClr>
                </a:solidFill>
                <a:latin typeface="+mn-lt"/>
              </a:rPr>
              <a:t>Pacienti s MD1/MD2 </a:t>
            </a:r>
            <a:r>
              <a:rPr lang="cs-CZ" altLang="cs-CZ" sz="2400" dirty="0" smtClean="0">
                <a:solidFill>
                  <a:schemeClr val="tx1">
                    <a:lumMod val="75000"/>
                    <a:lumOff val="25000"/>
                  </a:schemeClr>
                </a:solidFill>
                <a:latin typeface="+mn-lt"/>
                <a:sym typeface="Symbol"/>
              </a:rPr>
              <a:t></a:t>
            </a:r>
            <a:r>
              <a:rPr lang="cs-CZ" altLang="cs-CZ" sz="2400" dirty="0" smtClean="0">
                <a:solidFill>
                  <a:schemeClr val="tx1">
                    <a:lumMod val="75000"/>
                    <a:lumOff val="25000"/>
                  </a:schemeClr>
                </a:solidFill>
                <a:latin typeface="+mn-lt"/>
              </a:rPr>
              <a:t> exprese genů s expanzemi CTG/CCTG </a:t>
            </a:r>
          </a:p>
          <a:p>
            <a:pPr marL="342900" indent="-342900" eaLnBrk="1" hangingPunct="1">
              <a:lnSpc>
                <a:spcPct val="110000"/>
              </a:lnSpc>
              <a:spcBef>
                <a:spcPct val="0"/>
              </a:spcBef>
            </a:pPr>
            <a:r>
              <a:rPr lang="cs-CZ" altLang="cs-CZ" sz="2400" b="1" dirty="0" smtClean="0">
                <a:solidFill>
                  <a:schemeClr val="tx1">
                    <a:lumMod val="75000"/>
                    <a:lumOff val="25000"/>
                  </a:schemeClr>
                </a:solidFill>
                <a:latin typeface="+mn-lt"/>
                <a:sym typeface="Symbol"/>
              </a:rPr>
              <a:t>Tvorba jaderných struktur, které obsahují RNA s expanzemi </a:t>
            </a:r>
            <a:r>
              <a:rPr lang="cs-CZ" altLang="cs-CZ" sz="2400" b="1" dirty="0" smtClean="0">
                <a:solidFill>
                  <a:schemeClr val="tx1">
                    <a:lumMod val="75000"/>
                    <a:lumOff val="25000"/>
                  </a:schemeClr>
                </a:solidFill>
                <a:latin typeface="+mn-lt"/>
              </a:rPr>
              <a:t>CUG/CCUG </a:t>
            </a:r>
            <a:r>
              <a:rPr lang="cs-CZ" altLang="cs-CZ" sz="2400" b="1" dirty="0" smtClean="0">
                <a:solidFill>
                  <a:schemeClr val="tx1">
                    <a:lumMod val="75000"/>
                    <a:lumOff val="25000"/>
                  </a:schemeClr>
                </a:solidFill>
                <a:latin typeface="+mn-lt"/>
                <a:sym typeface="Symbol"/>
              </a:rPr>
              <a:t> místo vazby RNA-</a:t>
            </a:r>
            <a:r>
              <a:rPr lang="cs-CZ" altLang="cs-CZ" sz="2400" b="1" dirty="0" smtClean="0">
                <a:solidFill>
                  <a:schemeClr val="tx1">
                    <a:lumMod val="75000"/>
                    <a:lumOff val="25000"/>
                  </a:schemeClr>
                </a:solidFill>
                <a:latin typeface="+mn-lt"/>
              </a:rPr>
              <a:t>vazebných proteinů</a:t>
            </a:r>
            <a:r>
              <a:rPr lang="cs-CZ" altLang="cs-CZ" sz="2400" b="1" i="1" dirty="0" smtClean="0">
                <a:solidFill>
                  <a:schemeClr val="tx1">
                    <a:lumMod val="75000"/>
                    <a:lumOff val="25000"/>
                  </a:schemeClr>
                </a:solidFill>
                <a:latin typeface="+mn-lt"/>
              </a:rPr>
              <a:t> </a:t>
            </a:r>
            <a:r>
              <a:rPr lang="cs-CZ" altLang="cs-CZ" sz="2400" b="1" dirty="0" smtClean="0">
                <a:solidFill>
                  <a:schemeClr val="tx1">
                    <a:lumMod val="75000"/>
                    <a:lumOff val="25000"/>
                  </a:schemeClr>
                </a:solidFill>
                <a:latin typeface="+mn-lt"/>
              </a:rPr>
              <a:t>(proteiny regulující sestřih </a:t>
            </a:r>
            <a:r>
              <a:rPr lang="cs-CZ" altLang="cs-CZ" sz="2400" b="1" dirty="0" err="1" smtClean="0">
                <a:solidFill>
                  <a:schemeClr val="tx1">
                    <a:lumMod val="75000"/>
                    <a:lumOff val="25000"/>
                  </a:schemeClr>
                </a:solidFill>
                <a:latin typeface="+mn-lt"/>
              </a:rPr>
              <a:t>mRNA</a:t>
            </a:r>
            <a:r>
              <a:rPr lang="cs-CZ" altLang="cs-CZ" sz="2400" b="1" dirty="0" smtClean="0">
                <a:solidFill>
                  <a:schemeClr val="tx1">
                    <a:lumMod val="75000"/>
                    <a:lumOff val="25000"/>
                  </a:schemeClr>
                </a:solidFill>
                <a:latin typeface="+mn-lt"/>
              </a:rPr>
              <a:t> – </a:t>
            </a:r>
            <a:r>
              <a:rPr lang="cs-CZ" altLang="cs-CZ" sz="2400" b="1" dirty="0" smtClean="0">
                <a:solidFill>
                  <a:schemeClr val="tx2">
                    <a:lumMod val="60000"/>
                    <a:lumOff val="40000"/>
                  </a:schemeClr>
                </a:solidFill>
                <a:latin typeface="+mn-lt"/>
              </a:rPr>
              <a:t>MBNL1 protein</a:t>
            </a:r>
            <a:r>
              <a:rPr lang="cs-CZ" altLang="cs-CZ" sz="2400" b="1" dirty="0">
                <a:solidFill>
                  <a:schemeClr val="tx1">
                    <a:lumMod val="75000"/>
                    <a:lumOff val="25000"/>
                  </a:schemeClr>
                </a:solidFill>
                <a:latin typeface="+mn-lt"/>
              </a:rPr>
              <a:t>) </a:t>
            </a:r>
            <a:r>
              <a:rPr lang="cs-CZ" altLang="cs-CZ" sz="2400" b="1" dirty="0" smtClean="0">
                <a:solidFill>
                  <a:prstClr val="black">
                    <a:lumMod val="75000"/>
                    <a:lumOff val="25000"/>
                  </a:prstClr>
                </a:solidFill>
                <a:latin typeface="Calibri"/>
                <a:cs typeface="+mn-cs"/>
                <a:sym typeface="Symbol"/>
              </a:rPr>
              <a:t> nedostatek RNA-vazebných proteinů v místech jejich fyziologické funkce</a:t>
            </a:r>
            <a:endParaRPr lang="cs-CZ" altLang="cs-CZ" sz="2400" b="1" dirty="0" smtClean="0">
              <a:solidFill>
                <a:schemeClr val="tx2">
                  <a:lumMod val="60000"/>
                  <a:lumOff val="40000"/>
                </a:schemeClr>
              </a:solidFill>
              <a:latin typeface="+mn-lt"/>
            </a:endParaRPr>
          </a:p>
          <a:p>
            <a:pPr marL="342900" indent="-342900" eaLnBrk="1" hangingPunct="1">
              <a:lnSpc>
                <a:spcPct val="110000"/>
              </a:lnSpc>
              <a:spcBef>
                <a:spcPct val="0"/>
              </a:spcBef>
            </a:pPr>
            <a:r>
              <a:rPr lang="cs-CZ" altLang="cs-CZ" sz="2400" dirty="0" smtClean="0">
                <a:solidFill>
                  <a:schemeClr val="tx1">
                    <a:lumMod val="75000"/>
                    <a:lumOff val="25000"/>
                  </a:schemeClr>
                </a:solidFill>
                <a:latin typeface="+mn-lt"/>
              </a:rPr>
              <a:t>Změny sestřihu – chloridový kanál CLCN1, ……..</a:t>
            </a:r>
          </a:p>
          <a:p>
            <a:pPr marL="342900" indent="-342900" eaLnBrk="1" hangingPunct="1">
              <a:lnSpc>
                <a:spcPct val="110000"/>
              </a:lnSpc>
              <a:spcBef>
                <a:spcPct val="0"/>
              </a:spcBef>
            </a:pPr>
            <a:r>
              <a:rPr lang="cs-CZ" altLang="cs-CZ" sz="2400" dirty="0" smtClean="0">
                <a:solidFill>
                  <a:schemeClr val="tx1">
                    <a:lumMod val="75000"/>
                    <a:lumOff val="25000"/>
                  </a:schemeClr>
                </a:solidFill>
                <a:latin typeface="+mn-lt"/>
              </a:rPr>
              <a:t>Změny sestřihu </a:t>
            </a:r>
            <a:r>
              <a:rPr lang="cs-CZ" altLang="cs-CZ" sz="2400" dirty="0" err="1" smtClean="0">
                <a:solidFill>
                  <a:schemeClr val="tx1">
                    <a:lumMod val="75000"/>
                    <a:lumOff val="25000"/>
                  </a:schemeClr>
                </a:solidFill>
                <a:latin typeface="+mn-lt"/>
              </a:rPr>
              <a:t>mRNA</a:t>
            </a:r>
            <a:r>
              <a:rPr lang="cs-CZ" altLang="cs-CZ" sz="2400" dirty="0" smtClean="0">
                <a:solidFill>
                  <a:schemeClr val="tx1">
                    <a:lumMod val="75000"/>
                    <a:lumOff val="25000"/>
                  </a:schemeClr>
                </a:solidFill>
                <a:latin typeface="+mn-lt"/>
              </a:rPr>
              <a:t> genu </a:t>
            </a:r>
            <a:r>
              <a:rPr lang="cs-CZ" altLang="cs-CZ" sz="2400" i="1" dirty="0" smtClean="0">
                <a:solidFill>
                  <a:schemeClr val="tx1">
                    <a:lumMod val="75000"/>
                    <a:lumOff val="25000"/>
                  </a:schemeClr>
                </a:solidFill>
                <a:latin typeface="+mn-lt"/>
              </a:rPr>
              <a:t>CLCN1</a:t>
            </a:r>
            <a:r>
              <a:rPr lang="cs-CZ" altLang="cs-CZ" sz="2400" dirty="0" smtClean="0">
                <a:solidFill>
                  <a:schemeClr val="tx1">
                    <a:lumMod val="75000"/>
                    <a:lumOff val="25000"/>
                  </a:schemeClr>
                </a:solidFill>
                <a:latin typeface="+mn-lt"/>
              </a:rPr>
              <a:t> </a:t>
            </a:r>
            <a:r>
              <a:rPr lang="cs-CZ" altLang="cs-CZ" sz="2400" dirty="0" smtClean="0">
                <a:solidFill>
                  <a:schemeClr val="tx1">
                    <a:lumMod val="75000"/>
                    <a:lumOff val="25000"/>
                  </a:schemeClr>
                </a:solidFill>
                <a:latin typeface="+mn-lt"/>
                <a:sym typeface="Symbol"/>
              </a:rPr>
              <a:t> nedostatek proteinu CLCN1  myotonie  </a:t>
            </a:r>
            <a:endParaRPr lang="cs-CZ" altLang="cs-CZ" sz="2400" dirty="0">
              <a:solidFill>
                <a:schemeClr val="tx1">
                  <a:lumMod val="75000"/>
                  <a:lumOff val="25000"/>
                </a:schemeClr>
              </a:solidFill>
              <a:latin typeface="+mn-lt"/>
            </a:endParaRPr>
          </a:p>
        </p:txBody>
      </p:sp>
      <p:pic>
        <p:nvPicPr>
          <p:cNvPr id="33795" name="Picture 7" descr="cell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20713"/>
            <a:ext cx="23368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descr="cell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140968"/>
            <a:ext cx="2376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0"/>
          <p:cNvSpPr txBox="1">
            <a:spLocks noChangeArrowheads="1"/>
          </p:cNvSpPr>
          <p:nvPr/>
        </p:nvSpPr>
        <p:spPr bwMode="auto">
          <a:xfrm>
            <a:off x="90488" y="5734050"/>
            <a:ext cx="8963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cs-CZ" altLang="cs-CZ" sz="1400" i="1" dirty="0">
                <a:solidFill>
                  <a:schemeClr val="tx1">
                    <a:lumMod val="75000"/>
                    <a:lumOff val="25000"/>
                  </a:schemeClr>
                </a:solidFill>
              </a:rPr>
              <a:t>Myotonic dystrophy is </a:t>
            </a:r>
            <a:r>
              <a:rPr lang="cs-CZ" altLang="cs-CZ" sz="1400" i="1" dirty="0" smtClean="0">
                <a:solidFill>
                  <a:schemeClr val="tx1">
                    <a:lumMod val="75000"/>
                    <a:lumOff val="25000"/>
                  </a:schemeClr>
                </a:solidFill>
              </a:rPr>
              <a:t>caused </a:t>
            </a:r>
            <a:r>
              <a:rPr lang="cs-CZ" altLang="cs-CZ" sz="1400" i="1" dirty="0">
                <a:solidFill>
                  <a:schemeClr val="tx1">
                    <a:lumMod val="75000"/>
                    <a:lumOff val="25000"/>
                  </a:schemeClr>
                </a:solidFill>
              </a:rPr>
              <a:t>by the binding of a protein called Mbnl1 to abnormal RNA repeats. In these two images of the same muscle precursor cell, the top image shows the location of the Mbnl1 splicing factor (green) and the bottom image shows the location of RNA repeats (red) inside the cell nucleus (blue). The white arrows point to two large foci in the cell nucleus where Mbnl1 is sequestered with RNA. </a:t>
            </a:r>
            <a:r>
              <a:rPr lang="cs-CZ" altLang="cs-CZ" sz="1400" i="1" dirty="0" smtClean="0">
                <a:solidFill>
                  <a:schemeClr val="tx1">
                    <a:lumMod val="75000"/>
                    <a:lumOff val="25000"/>
                  </a:schemeClr>
                </a:solidFill>
              </a:rPr>
              <a:t>Photos </a:t>
            </a:r>
            <a:r>
              <a:rPr lang="cs-CZ" altLang="cs-CZ" sz="1400" i="1" dirty="0">
                <a:solidFill>
                  <a:schemeClr val="tx1">
                    <a:lumMod val="75000"/>
                    <a:lumOff val="25000"/>
                  </a:schemeClr>
                </a:solidFill>
              </a:rPr>
              <a:t>by Hongqing Du</a:t>
            </a:r>
          </a:p>
        </p:txBody>
      </p:sp>
      <p:sp>
        <p:nvSpPr>
          <p:cNvPr id="7"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Molekulární patofyziologie MD1 a MD2 </a:t>
            </a:r>
            <a:endParaRPr lang="cs-CZ" sz="2000" b="1" dirty="0">
              <a:solidFill>
                <a:srgbClr val="FFFFFF"/>
              </a:solidFill>
              <a:latin typeface="+mn-lt"/>
            </a:endParaRPr>
          </a:p>
        </p:txBody>
      </p:sp>
    </p:spTree>
    <p:extLst>
      <p:ext uri="{BB962C8B-B14F-4D97-AF65-F5344CB8AC3E}">
        <p14:creationId xmlns:p14="http://schemas.microsoft.com/office/powerpoint/2010/main" val="4064006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tile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98" y="585321"/>
            <a:ext cx="7775426" cy="427268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8"/>
          <p:cNvSpPr txBox="1">
            <a:spLocks noChangeArrowheads="1"/>
          </p:cNvSpPr>
          <p:nvPr/>
        </p:nvSpPr>
        <p:spPr bwMode="auto">
          <a:xfrm>
            <a:off x="245822" y="5085184"/>
            <a:ext cx="86423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None/>
            </a:pPr>
            <a:r>
              <a:rPr lang="cs-CZ" altLang="cs-CZ" sz="2100" dirty="0">
                <a:solidFill>
                  <a:schemeClr val="tx1">
                    <a:lumMod val="75000"/>
                    <a:lumOff val="25000"/>
                  </a:schemeClr>
                </a:solidFill>
                <a:latin typeface="+mn-lt"/>
              </a:rPr>
              <a:t>Model </a:t>
            </a:r>
            <a:r>
              <a:rPr lang="cs-CZ" altLang="cs-CZ" sz="2100" dirty="0" smtClean="0">
                <a:solidFill>
                  <a:schemeClr val="tx1">
                    <a:lumMod val="75000"/>
                    <a:lumOff val="25000"/>
                  </a:schemeClr>
                </a:solidFill>
                <a:latin typeface="+mn-lt"/>
              </a:rPr>
              <a:t>regulace setřihu </a:t>
            </a:r>
            <a:r>
              <a:rPr lang="cs-CZ" altLang="cs-CZ" sz="2100" i="1" dirty="0" smtClean="0">
                <a:solidFill>
                  <a:schemeClr val="tx1">
                    <a:lumMod val="75000"/>
                    <a:lumOff val="25000"/>
                  </a:schemeClr>
                </a:solidFill>
                <a:latin typeface="+mn-lt"/>
              </a:rPr>
              <a:t>CLCN1</a:t>
            </a:r>
            <a:r>
              <a:rPr lang="cs-CZ" altLang="cs-CZ" sz="2100" dirty="0" smtClean="0">
                <a:solidFill>
                  <a:schemeClr val="tx1">
                    <a:lumMod val="75000"/>
                    <a:lumOff val="25000"/>
                  </a:schemeClr>
                </a:solidFill>
                <a:latin typeface="+mn-lt"/>
              </a:rPr>
              <a:t>: 5´konec exonu 7A – lokalizace sekvence </a:t>
            </a:r>
            <a:r>
              <a:rPr lang="cs-CZ" altLang="cs-CZ" sz="2100" i="1" dirty="0" smtClean="0">
                <a:solidFill>
                  <a:schemeClr val="tx1">
                    <a:lumMod val="75000"/>
                    <a:lumOff val="25000"/>
                  </a:schemeClr>
                </a:solidFill>
                <a:latin typeface="+mn-lt"/>
              </a:rPr>
              <a:t>exon </a:t>
            </a:r>
            <a:r>
              <a:rPr lang="cs-CZ" altLang="cs-CZ" sz="2100" i="1" dirty="0">
                <a:solidFill>
                  <a:schemeClr val="tx1">
                    <a:lumMod val="75000"/>
                    <a:lumOff val="25000"/>
                  </a:schemeClr>
                </a:solidFill>
                <a:latin typeface="+mn-lt"/>
              </a:rPr>
              <a:t>splicing enhancer </a:t>
            </a:r>
            <a:r>
              <a:rPr lang="cs-CZ" altLang="cs-CZ" sz="2100" dirty="0">
                <a:solidFill>
                  <a:schemeClr val="tx1">
                    <a:lumMod val="75000"/>
                    <a:lumOff val="25000"/>
                  </a:schemeClr>
                </a:solidFill>
                <a:latin typeface="+mn-lt"/>
              </a:rPr>
              <a:t>(ESE</a:t>
            </a:r>
            <a:r>
              <a:rPr lang="cs-CZ" altLang="cs-CZ" sz="2100" dirty="0" smtClean="0">
                <a:solidFill>
                  <a:schemeClr val="tx1">
                    <a:lumMod val="75000"/>
                    <a:lumOff val="25000"/>
                  </a:schemeClr>
                </a:solidFill>
                <a:latin typeface="+mn-lt"/>
              </a:rPr>
              <a:t>). MBNL1 se váže k ESE a potlačuje zařazení exonu 7A  do mRNA. Přítomnost expanze CUG/CCUG vede k nedostku MBNL1 a začlenění exonu 7A do mRNA.</a:t>
            </a:r>
            <a:r>
              <a:rPr lang="cs-CZ" altLang="cs-CZ" sz="2100" dirty="0">
                <a:solidFill>
                  <a:schemeClr val="tx1">
                    <a:lumMod val="75000"/>
                    <a:lumOff val="25000"/>
                  </a:schemeClr>
                </a:solidFill>
                <a:latin typeface="+mn-lt"/>
                <a:sym typeface="Symbol"/>
              </a:rPr>
              <a:t> </a:t>
            </a:r>
            <a:r>
              <a:rPr lang="cs-CZ" altLang="cs-CZ" sz="2100" dirty="0" smtClean="0">
                <a:solidFill>
                  <a:schemeClr val="tx1">
                    <a:lumMod val="75000"/>
                    <a:lumOff val="25000"/>
                  </a:schemeClr>
                </a:solidFill>
                <a:latin typeface="+mn-lt"/>
                <a:sym typeface="Symbol"/>
              </a:rPr>
              <a:t>Exon 7A </a:t>
            </a:r>
            <a:r>
              <a:rPr lang="cs-CZ" altLang="cs-CZ" sz="2100" dirty="0">
                <a:solidFill>
                  <a:schemeClr val="tx1">
                    <a:lumMod val="75000"/>
                    <a:lumOff val="25000"/>
                  </a:schemeClr>
                </a:solidFill>
                <a:latin typeface="+mn-lt"/>
                <a:sym typeface="Symbol"/>
              </a:rPr>
              <a:t>obsahuje předčasný terminační </a:t>
            </a:r>
            <a:r>
              <a:rPr lang="cs-CZ" altLang="cs-CZ" sz="2100" dirty="0" smtClean="0">
                <a:solidFill>
                  <a:schemeClr val="tx1">
                    <a:lumMod val="75000"/>
                    <a:lumOff val="25000"/>
                  </a:schemeClr>
                </a:solidFill>
                <a:latin typeface="+mn-lt"/>
                <a:sym typeface="Symbol"/>
              </a:rPr>
              <a:t>kodón  rozklad mRNA procesem </a:t>
            </a:r>
            <a:r>
              <a:rPr lang="cs-CZ" altLang="cs-CZ" sz="2100" i="1" dirty="0" smtClean="0">
                <a:solidFill>
                  <a:schemeClr val="tx1">
                    <a:lumMod val="75000"/>
                    <a:lumOff val="25000"/>
                  </a:schemeClr>
                </a:solidFill>
                <a:latin typeface="+mn-lt"/>
                <a:sym typeface="Symbol"/>
              </a:rPr>
              <a:t>nonsense mediated mRNA decay</a:t>
            </a:r>
            <a:r>
              <a:rPr lang="cs-CZ" altLang="cs-CZ" sz="2100" dirty="0" smtClean="0">
                <a:solidFill>
                  <a:schemeClr val="tx1">
                    <a:lumMod val="75000"/>
                    <a:lumOff val="25000"/>
                  </a:schemeClr>
                </a:solidFill>
                <a:latin typeface="+mn-lt"/>
                <a:sym typeface="Symbol"/>
              </a:rPr>
              <a:t>.</a:t>
            </a:r>
            <a:endParaRPr lang="cs-CZ" altLang="cs-CZ" sz="2100" dirty="0">
              <a:solidFill>
                <a:schemeClr val="tx1">
                  <a:lumMod val="75000"/>
                  <a:lumOff val="25000"/>
                </a:schemeClr>
              </a:solidFill>
              <a:latin typeface="+mn-lt"/>
            </a:endParaRPr>
          </a:p>
        </p:txBody>
      </p:sp>
      <p:sp>
        <p:nvSpPr>
          <p:cNvPr id="2" name="Rectangle 1"/>
          <p:cNvSpPr/>
          <p:nvPr/>
        </p:nvSpPr>
        <p:spPr>
          <a:xfrm>
            <a:off x="5940152" y="4581128"/>
            <a:ext cx="2448272" cy="307777"/>
          </a:xfrm>
          <a:prstGeom prst="rect">
            <a:avLst/>
          </a:prstGeom>
        </p:spPr>
        <p:txBody>
          <a:bodyPr wrap="square">
            <a:spAutoFit/>
          </a:bodyPr>
          <a:lstStyle/>
          <a:p>
            <a:r>
              <a:rPr lang="cs-CZ" sz="1400" dirty="0" smtClean="0"/>
              <a:t>Y. Kino, Nucleic </a:t>
            </a:r>
            <a:r>
              <a:rPr lang="cs-CZ" sz="1400" dirty="0"/>
              <a:t>Acids </a:t>
            </a:r>
            <a:r>
              <a:rPr lang="cs-CZ" sz="1400" dirty="0" smtClean="0"/>
              <a:t>Res 2009</a:t>
            </a:r>
            <a:endParaRPr lang="cs-CZ" sz="1400" dirty="0"/>
          </a:p>
        </p:txBody>
      </p:sp>
      <p:sp>
        <p:nvSpPr>
          <p:cNvPr id="6"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Molekulární patofyziologie MD1 a MD2 </a:t>
            </a:r>
            <a:endParaRPr lang="cs-CZ" sz="2000" b="1" dirty="0">
              <a:solidFill>
                <a:srgbClr val="FFFFFF"/>
              </a:solidFill>
              <a:latin typeface="+mn-lt"/>
            </a:endParaRPr>
          </a:p>
        </p:txBody>
      </p:sp>
    </p:spTree>
    <p:extLst>
      <p:ext uri="{BB962C8B-B14F-4D97-AF65-F5344CB8AC3E}">
        <p14:creationId xmlns:p14="http://schemas.microsoft.com/office/powerpoint/2010/main" val="2835396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880638" y="530964"/>
            <a:ext cx="7489825"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None/>
              <a:defRPr/>
            </a:pPr>
            <a:r>
              <a:rPr lang="cs-CZ" altLang="cs-CZ" sz="2200" b="1" dirty="0" smtClean="0">
                <a:solidFill>
                  <a:schemeClr val="tx1">
                    <a:lumMod val="75000"/>
                    <a:lumOff val="25000"/>
                  </a:schemeClr>
                </a:solidFill>
                <a:latin typeface="+mn-lt"/>
                <a:cs typeface="Arial" pitchFamily="34" charset="0"/>
              </a:rPr>
              <a:t>Molekulární problematika a diagnostika </a:t>
            </a:r>
          </a:p>
          <a:p>
            <a:pPr marL="720000" indent="-342900" eaLnBrk="1" hangingPunct="1">
              <a:spcBef>
                <a:spcPct val="50000"/>
              </a:spcBef>
              <a:defRPr/>
            </a:pPr>
            <a:r>
              <a:rPr lang="cs-CZ" altLang="cs-CZ" sz="2200" b="1" dirty="0" smtClean="0">
                <a:solidFill>
                  <a:schemeClr val="tx1">
                    <a:lumMod val="75000"/>
                    <a:lumOff val="25000"/>
                  </a:schemeClr>
                </a:solidFill>
                <a:latin typeface="+mn-lt"/>
                <a:cs typeface="Arial" pitchFamily="34" charset="0"/>
              </a:rPr>
              <a:t>neuromuskulárních </a:t>
            </a:r>
            <a:r>
              <a:rPr lang="cs-CZ" altLang="cs-CZ" sz="2200" b="1" dirty="0">
                <a:solidFill>
                  <a:schemeClr val="tx1">
                    <a:lumMod val="75000"/>
                    <a:lumOff val="25000"/>
                  </a:schemeClr>
                </a:solidFill>
                <a:latin typeface="+mn-lt"/>
                <a:cs typeface="Arial" pitchFamily="34" charset="0"/>
              </a:rPr>
              <a:t>nemocí</a:t>
            </a:r>
          </a:p>
          <a:p>
            <a:pPr marL="720000" indent="-342900" eaLnBrk="1" hangingPunct="1">
              <a:spcBef>
                <a:spcPct val="50000"/>
              </a:spcBef>
              <a:defRPr/>
            </a:pPr>
            <a:r>
              <a:rPr lang="cs-CZ" altLang="cs-CZ" sz="2200" b="1" dirty="0">
                <a:solidFill>
                  <a:schemeClr val="tx1">
                    <a:lumMod val="75000"/>
                    <a:lumOff val="25000"/>
                  </a:schemeClr>
                </a:solidFill>
                <a:latin typeface="+mn-lt"/>
                <a:cs typeface="Arial" pitchFamily="34" charset="0"/>
              </a:rPr>
              <a:t> metabolických nemocí</a:t>
            </a:r>
          </a:p>
          <a:p>
            <a:pPr marL="720000" indent="-342900" eaLnBrk="1" hangingPunct="1">
              <a:spcBef>
                <a:spcPct val="50000"/>
              </a:spcBef>
              <a:defRPr/>
            </a:pPr>
            <a:r>
              <a:rPr lang="cs-CZ" altLang="cs-CZ" sz="2200" b="1" dirty="0">
                <a:solidFill>
                  <a:schemeClr val="tx1">
                    <a:lumMod val="75000"/>
                    <a:lumOff val="25000"/>
                  </a:schemeClr>
                </a:solidFill>
                <a:latin typeface="+mn-lt"/>
                <a:cs typeface="Arial" pitchFamily="34" charset="0"/>
              </a:rPr>
              <a:t> kožních nemocí a nemocí </a:t>
            </a:r>
            <a:r>
              <a:rPr lang="cs-CZ" altLang="cs-CZ" sz="2200" b="1" dirty="0" smtClean="0">
                <a:solidFill>
                  <a:schemeClr val="tx1">
                    <a:lumMod val="75000"/>
                    <a:lumOff val="25000"/>
                  </a:schemeClr>
                </a:solidFill>
                <a:latin typeface="+mn-lt"/>
                <a:cs typeface="Arial" pitchFamily="34" charset="0"/>
              </a:rPr>
              <a:t>pojivové tkáně</a:t>
            </a:r>
            <a:endParaRPr lang="cs-CZ" altLang="cs-CZ" sz="2200" b="1" dirty="0">
              <a:solidFill>
                <a:schemeClr val="tx1">
                  <a:lumMod val="75000"/>
                  <a:lumOff val="25000"/>
                </a:schemeClr>
              </a:solidFill>
              <a:latin typeface="+mn-lt"/>
              <a:cs typeface="Arial" pitchFamily="34" charset="0"/>
            </a:endParaRPr>
          </a:p>
          <a:p>
            <a:pPr marL="720000" indent="-342900" eaLnBrk="1" hangingPunct="1">
              <a:spcBef>
                <a:spcPct val="50000"/>
              </a:spcBef>
              <a:defRPr/>
            </a:pPr>
            <a:r>
              <a:rPr lang="cs-CZ" altLang="cs-CZ" sz="2200" b="1" dirty="0">
                <a:solidFill>
                  <a:schemeClr val="tx1">
                    <a:lumMod val="75000"/>
                    <a:lumOff val="25000"/>
                  </a:schemeClr>
                </a:solidFill>
                <a:latin typeface="+mn-lt"/>
                <a:cs typeface="Arial" pitchFamily="34" charset="0"/>
              </a:rPr>
              <a:t> mentálních retardací</a:t>
            </a:r>
          </a:p>
          <a:p>
            <a:pPr eaLnBrk="1" hangingPunct="1">
              <a:spcBef>
                <a:spcPct val="50000"/>
              </a:spcBef>
              <a:buFontTx/>
              <a:buNone/>
              <a:defRPr/>
            </a:pPr>
            <a:r>
              <a:rPr lang="cs-CZ" altLang="cs-CZ" sz="2200" b="1" dirty="0">
                <a:solidFill>
                  <a:schemeClr val="tx1">
                    <a:lumMod val="75000"/>
                    <a:lumOff val="25000"/>
                  </a:schemeClr>
                </a:solidFill>
                <a:latin typeface="+mn-lt"/>
                <a:cs typeface="Arial" pitchFamily="34" charset="0"/>
              </a:rPr>
              <a:t>Analýza patogenity </a:t>
            </a:r>
            <a:r>
              <a:rPr lang="cs-CZ" altLang="cs-CZ" sz="2200" b="1" dirty="0" smtClean="0">
                <a:solidFill>
                  <a:schemeClr val="tx1">
                    <a:lumMod val="75000"/>
                    <a:lumOff val="25000"/>
                  </a:schemeClr>
                </a:solidFill>
                <a:latin typeface="+mn-lt"/>
                <a:cs typeface="Arial" pitchFamily="34" charset="0"/>
              </a:rPr>
              <a:t>identifikovaných sekvenčních </a:t>
            </a:r>
            <a:r>
              <a:rPr lang="cs-CZ" altLang="cs-CZ" sz="2200" b="1" dirty="0">
                <a:solidFill>
                  <a:schemeClr val="tx1">
                    <a:lumMod val="75000"/>
                    <a:lumOff val="25000"/>
                  </a:schemeClr>
                </a:solidFill>
                <a:latin typeface="+mn-lt"/>
                <a:cs typeface="Arial" pitchFamily="34" charset="0"/>
              </a:rPr>
              <a:t>změn </a:t>
            </a:r>
          </a:p>
        </p:txBody>
      </p:sp>
      <p:pic>
        <p:nvPicPr>
          <p:cNvPr id="16388" name="Picture 4" descr="s1_spec1_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4149725"/>
            <a:ext cx="2987675" cy="19526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5" descr="An external file that holds a picture, illustration, etc., usually as some form of binary object. The name of referred object is Figure_Seattle.jp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838" y="4816475"/>
            <a:ext cx="2566987" cy="19256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6" descr="nfig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860800"/>
            <a:ext cx="3773487" cy="2822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7" descr="nfig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933825"/>
            <a:ext cx="2160588" cy="10318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926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9"/>
          <p:cNvSpPr txBox="1">
            <a:spLocks noChangeArrowheads="1"/>
          </p:cNvSpPr>
          <p:nvPr/>
        </p:nvSpPr>
        <p:spPr bwMode="auto">
          <a:xfrm>
            <a:off x="260726" y="548680"/>
            <a:ext cx="8559746" cy="168046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spcBef>
                <a:spcPct val="10000"/>
              </a:spcBef>
            </a:pPr>
            <a:r>
              <a:rPr lang="cs-CZ" altLang="cs-CZ" sz="2400" dirty="0" smtClean="0">
                <a:solidFill>
                  <a:schemeClr val="tx1">
                    <a:lumMod val="75000"/>
                    <a:lumOff val="25000"/>
                  </a:schemeClr>
                </a:solidFill>
                <a:latin typeface="+mn-lt"/>
              </a:rPr>
              <a:t>Svalová </a:t>
            </a:r>
            <a:r>
              <a:rPr lang="cs-CZ" altLang="cs-CZ" sz="2400" dirty="0">
                <a:solidFill>
                  <a:schemeClr val="tx1">
                    <a:lumMod val="75000"/>
                    <a:lumOff val="25000"/>
                  </a:schemeClr>
                </a:solidFill>
                <a:latin typeface="+mn-lt"/>
              </a:rPr>
              <a:t>ztuhlost a neschopnost </a:t>
            </a:r>
            <a:r>
              <a:rPr lang="cs-CZ" altLang="cs-CZ" sz="2400" dirty="0" smtClean="0">
                <a:solidFill>
                  <a:schemeClr val="tx1">
                    <a:lumMod val="75000"/>
                    <a:lumOff val="25000"/>
                  </a:schemeClr>
                </a:solidFill>
                <a:latin typeface="+mn-lt"/>
              </a:rPr>
              <a:t>relaxace svalu po kontrakci</a:t>
            </a:r>
          </a:p>
          <a:p>
            <a:pPr marL="342900" indent="-342900" eaLnBrk="1" hangingPunct="1">
              <a:spcBef>
                <a:spcPct val="10000"/>
              </a:spcBef>
            </a:pPr>
            <a:r>
              <a:rPr lang="cs-CZ" altLang="cs-CZ" sz="2400" b="1" dirty="0" smtClean="0">
                <a:solidFill>
                  <a:schemeClr val="tx1">
                    <a:lumMod val="75000"/>
                    <a:lumOff val="25000"/>
                  </a:schemeClr>
                </a:solidFill>
                <a:latin typeface="+mn-lt"/>
              </a:rPr>
              <a:t>Gen</a:t>
            </a:r>
            <a:r>
              <a:rPr lang="cs-CZ" altLang="cs-CZ" sz="2400" b="1" i="1" dirty="0" smtClean="0">
                <a:solidFill>
                  <a:schemeClr val="tx1">
                    <a:lumMod val="75000"/>
                    <a:lumOff val="25000"/>
                  </a:schemeClr>
                </a:solidFill>
                <a:latin typeface="+mn-lt"/>
              </a:rPr>
              <a:t> CLCN1 </a:t>
            </a:r>
            <a:r>
              <a:rPr lang="cs-CZ" altLang="cs-CZ" sz="2400" b="1" dirty="0" smtClean="0">
                <a:solidFill>
                  <a:schemeClr val="tx1">
                    <a:lumMod val="75000"/>
                    <a:lumOff val="25000"/>
                  </a:schemeClr>
                </a:solidFill>
                <a:latin typeface="+mn-lt"/>
              </a:rPr>
              <a:t>(7q35</a:t>
            </a:r>
            <a:r>
              <a:rPr lang="cs-CZ" altLang="cs-CZ" sz="2400" b="1" dirty="0">
                <a:solidFill>
                  <a:schemeClr val="tx1">
                    <a:lumMod val="75000"/>
                    <a:lumOff val="25000"/>
                  </a:schemeClr>
                </a:solidFill>
                <a:latin typeface="+mn-lt"/>
              </a:rPr>
              <a:t>), </a:t>
            </a:r>
            <a:r>
              <a:rPr lang="cs-CZ" altLang="cs-CZ" sz="2400" b="1" dirty="0" err="1" smtClean="0">
                <a:solidFill>
                  <a:schemeClr val="tx1">
                    <a:lumMod val="75000"/>
                    <a:lumOff val="25000"/>
                  </a:schemeClr>
                </a:solidFill>
                <a:latin typeface="+mn-lt"/>
              </a:rPr>
              <a:t>muscle</a:t>
            </a:r>
            <a:r>
              <a:rPr lang="cs-CZ" altLang="cs-CZ" sz="2400" b="1" dirty="0" smtClean="0">
                <a:solidFill>
                  <a:schemeClr val="tx1">
                    <a:lumMod val="75000"/>
                    <a:lumOff val="25000"/>
                  </a:schemeClr>
                </a:solidFill>
                <a:latin typeface="+mn-lt"/>
              </a:rPr>
              <a:t> </a:t>
            </a:r>
            <a:r>
              <a:rPr lang="cs-CZ" altLang="cs-CZ" sz="2400" b="1" dirty="0">
                <a:solidFill>
                  <a:schemeClr val="tx1">
                    <a:lumMod val="75000"/>
                    <a:lumOff val="25000"/>
                  </a:schemeClr>
                </a:solidFill>
                <a:latin typeface="+mn-lt"/>
              </a:rPr>
              <a:t>chloride </a:t>
            </a:r>
            <a:r>
              <a:rPr lang="cs-CZ" altLang="cs-CZ" sz="2400" b="1" dirty="0" err="1">
                <a:solidFill>
                  <a:schemeClr val="tx1">
                    <a:lumMod val="75000"/>
                    <a:lumOff val="25000"/>
                  </a:schemeClr>
                </a:solidFill>
                <a:latin typeface="+mn-lt"/>
              </a:rPr>
              <a:t>channel</a:t>
            </a:r>
            <a:r>
              <a:rPr lang="cs-CZ" altLang="cs-CZ" sz="2400" b="1" dirty="0">
                <a:solidFill>
                  <a:schemeClr val="tx1">
                    <a:lumMod val="75000"/>
                    <a:lumOff val="25000"/>
                  </a:schemeClr>
                </a:solidFill>
                <a:latin typeface="+mn-lt"/>
              </a:rPr>
              <a:t> </a:t>
            </a:r>
            <a:r>
              <a:rPr lang="cs-CZ" altLang="cs-CZ" sz="2400" b="1" dirty="0" smtClean="0">
                <a:solidFill>
                  <a:schemeClr val="tx1">
                    <a:lumMod val="75000"/>
                    <a:lumOff val="25000"/>
                  </a:schemeClr>
                </a:solidFill>
                <a:latin typeface="+mn-lt"/>
              </a:rPr>
              <a:t>1</a:t>
            </a:r>
          </a:p>
          <a:p>
            <a:pPr marL="342900" indent="-342900" eaLnBrk="1" hangingPunct="1">
              <a:spcBef>
                <a:spcPct val="10000"/>
              </a:spcBef>
            </a:pPr>
            <a:r>
              <a:rPr lang="cs-CZ" altLang="cs-CZ" sz="2400" b="1" dirty="0" smtClean="0">
                <a:solidFill>
                  <a:schemeClr val="tx1">
                    <a:lumMod val="75000"/>
                    <a:lumOff val="25000"/>
                  </a:schemeClr>
                </a:solidFill>
                <a:latin typeface="+mn-lt"/>
              </a:rPr>
              <a:t>Mutace spojené s AR i AD typem dědičnosti</a:t>
            </a:r>
          </a:p>
          <a:p>
            <a:pPr marL="342900" indent="-342900" eaLnBrk="1" hangingPunct="1">
              <a:spcBef>
                <a:spcPct val="10000"/>
              </a:spcBef>
            </a:pPr>
            <a:r>
              <a:rPr lang="cs-CZ" altLang="cs-CZ" sz="2400" dirty="0" smtClean="0">
                <a:solidFill>
                  <a:schemeClr val="tx1">
                    <a:lumMod val="75000"/>
                    <a:lumOff val="25000"/>
                  </a:schemeClr>
                </a:solidFill>
                <a:latin typeface="+mn-lt"/>
              </a:rPr>
              <a:t>Funkční protein </a:t>
            </a:r>
            <a:r>
              <a:rPr lang="cs-CZ" altLang="cs-CZ" sz="2400" dirty="0">
                <a:solidFill>
                  <a:schemeClr val="tx1">
                    <a:lumMod val="75000"/>
                    <a:lumOff val="25000"/>
                  </a:schemeClr>
                </a:solidFill>
                <a:latin typeface="+mn-lt"/>
              </a:rPr>
              <a:t>CLCN1– </a:t>
            </a:r>
            <a:r>
              <a:rPr lang="cs-CZ" altLang="cs-CZ" sz="2400" dirty="0" smtClean="0">
                <a:solidFill>
                  <a:schemeClr val="tx1">
                    <a:lumMod val="75000"/>
                    <a:lumOff val="25000"/>
                  </a:schemeClr>
                </a:solidFill>
                <a:latin typeface="+mn-lt"/>
              </a:rPr>
              <a:t>homodimer </a:t>
            </a:r>
            <a:endParaRPr lang="cs-CZ" altLang="cs-CZ" sz="2400" dirty="0">
              <a:solidFill>
                <a:schemeClr val="tx1">
                  <a:lumMod val="75000"/>
                  <a:lumOff val="25000"/>
                </a:schemeClr>
              </a:solidFill>
              <a:latin typeface="+mn-lt"/>
            </a:endParaRPr>
          </a:p>
        </p:txBody>
      </p:sp>
      <p:sp>
        <p:nvSpPr>
          <p:cNvPr id="52229" name="Text Box 11"/>
          <p:cNvSpPr txBox="1">
            <a:spLocks noChangeArrowheads="1"/>
          </p:cNvSpPr>
          <p:nvPr/>
        </p:nvSpPr>
        <p:spPr bwMode="auto">
          <a:xfrm>
            <a:off x="2411611" y="6525344"/>
            <a:ext cx="14403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cs-CZ" altLang="cs-CZ" sz="1400" dirty="0" smtClean="0">
                <a:latin typeface="+mn-lt"/>
              </a:rPr>
              <a:t>D. R. Rayan, 2013</a:t>
            </a:r>
            <a:endParaRPr lang="cs-CZ" altLang="cs-CZ" sz="1400" dirty="0">
              <a:latin typeface="+mn-lt"/>
            </a:endParaRPr>
          </a:p>
        </p:txBody>
      </p:sp>
      <p:pic>
        <p:nvPicPr>
          <p:cNvPr id="52233" name="Picture 19" descr="nfgz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3528392" cy="38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 Myotonia congenita, CLCN1</a:t>
            </a:r>
            <a:endParaRPr lang="cs-CZ" sz="2000" b="1" dirty="0">
              <a:solidFill>
                <a:srgbClr val="FFFFFF"/>
              </a:solidFill>
              <a:latin typeface="+mn-l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068960"/>
            <a:ext cx="456719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27499" y="6237312"/>
            <a:ext cx="2120965" cy="307777"/>
          </a:xfrm>
          <a:prstGeom prst="rect">
            <a:avLst/>
          </a:prstGeom>
          <a:noFill/>
        </p:spPr>
        <p:txBody>
          <a:bodyPr wrap="none" rtlCol="0">
            <a:spAutoFit/>
          </a:bodyPr>
          <a:lstStyle/>
          <a:p>
            <a:r>
              <a:rPr lang="cs-CZ" sz="1400" dirty="0" smtClean="0"/>
              <a:t>Réblová K., PLoS One 2013</a:t>
            </a:r>
            <a:endParaRPr lang="cs-CZ" sz="1400" dirty="0"/>
          </a:p>
        </p:txBody>
      </p:sp>
    </p:spTree>
    <p:extLst>
      <p:ext uri="{BB962C8B-B14F-4D97-AF65-F5344CB8AC3E}">
        <p14:creationId xmlns:p14="http://schemas.microsoft.com/office/powerpoint/2010/main" val="174692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Přímá spojnice 28"/>
          <p:cNvCxnSpPr/>
          <p:nvPr/>
        </p:nvCxnSpPr>
        <p:spPr>
          <a:xfrm>
            <a:off x="3779912" y="3282301"/>
            <a:ext cx="52565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3779912" y="2780929"/>
            <a:ext cx="52565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4498" name="Rectangle 3"/>
          <p:cNvSpPr>
            <a:spLocks noGrp="1" noChangeArrowheads="1"/>
          </p:cNvSpPr>
          <p:nvPr>
            <p:ph type="body" idx="4294967295"/>
          </p:nvPr>
        </p:nvSpPr>
        <p:spPr>
          <a:xfrm>
            <a:off x="107950" y="476251"/>
            <a:ext cx="8882063" cy="504478"/>
          </a:xfrm>
        </p:spPr>
        <p:txBody>
          <a:bodyPr/>
          <a:lstStyle/>
          <a:p>
            <a:pPr eaLnBrk="1" hangingPunct="1">
              <a:buFont typeface="Wingdings" panose="05000000000000000000" pitchFamily="2" charset="2"/>
              <a:buChar char="Ø"/>
            </a:pPr>
            <a:r>
              <a:rPr lang="en-US" sz="2400" dirty="0" smtClean="0">
                <a:solidFill>
                  <a:schemeClr val="tx1">
                    <a:lumMod val="75000"/>
                    <a:lumOff val="25000"/>
                  </a:schemeClr>
                </a:solidFill>
              </a:rPr>
              <a:t>CLC</a:t>
            </a:r>
            <a:r>
              <a:rPr lang="cs-CZ" sz="2400" dirty="0" smtClean="0">
                <a:solidFill>
                  <a:schemeClr val="tx1">
                    <a:lumMod val="75000"/>
                    <a:lumOff val="25000"/>
                  </a:schemeClr>
                </a:solidFill>
              </a:rPr>
              <a:t>N</a:t>
            </a:r>
            <a:r>
              <a:rPr lang="en-US" sz="2400" dirty="0" smtClean="0">
                <a:solidFill>
                  <a:schemeClr val="tx1">
                    <a:lumMod val="75000"/>
                    <a:lumOff val="25000"/>
                  </a:schemeClr>
                </a:solidFill>
              </a:rPr>
              <a:t>1</a:t>
            </a:r>
            <a:r>
              <a:rPr lang="cs-CZ" sz="2400" dirty="0" smtClean="0">
                <a:solidFill>
                  <a:schemeClr val="tx1">
                    <a:lumMod val="75000"/>
                    <a:lumOff val="25000"/>
                  </a:schemeClr>
                </a:solidFill>
              </a:rPr>
              <a:t>:</a:t>
            </a:r>
            <a:r>
              <a:rPr lang="en-US" sz="2400" dirty="0" smtClean="0">
                <a:solidFill>
                  <a:schemeClr val="tx1">
                    <a:lumMod val="75000"/>
                    <a:lumOff val="25000"/>
                  </a:schemeClr>
                </a:solidFill>
              </a:rPr>
              <a:t> </a:t>
            </a:r>
            <a:r>
              <a:rPr lang="en-US" sz="2400" b="1" dirty="0" err="1" smtClean="0">
                <a:solidFill>
                  <a:schemeClr val="tx1">
                    <a:lumMod val="75000"/>
                    <a:lumOff val="25000"/>
                  </a:schemeClr>
                </a:solidFill>
              </a:rPr>
              <a:t>homodimer</a:t>
            </a:r>
            <a:r>
              <a:rPr lang="cs-CZ" sz="2400" dirty="0" smtClean="0">
                <a:solidFill>
                  <a:schemeClr val="tx1">
                    <a:lumMod val="75000"/>
                    <a:lumOff val="25000"/>
                  </a:schemeClr>
                </a:solidFill>
              </a:rPr>
              <a:t>, každá podjednotka vytváří Cl- pór</a:t>
            </a:r>
            <a:r>
              <a:rPr lang="en-US" sz="2400" dirty="0" smtClean="0">
                <a:solidFill>
                  <a:schemeClr val="tx1">
                    <a:lumMod val="75000"/>
                    <a:lumOff val="25000"/>
                  </a:schemeClr>
                </a:solidFill>
              </a:rPr>
              <a:t>.</a:t>
            </a:r>
            <a:endParaRPr lang="cs-CZ" sz="2400" dirty="0" smtClean="0">
              <a:solidFill>
                <a:schemeClr val="tx1">
                  <a:lumMod val="75000"/>
                  <a:lumOff val="25000"/>
                </a:schemeClr>
              </a:solidFill>
            </a:endParaRPr>
          </a:p>
        </p:txBody>
      </p:sp>
      <p:sp>
        <p:nvSpPr>
          <p:cNvPr id="234501" name="Text Box 5"/>
          <p:cNvSpPr txBox="1">
            <a:spLocks noChangeArrowheads="1"/>
          </p:cNvSpPr>
          <p:nvPr/>
        </p:nvSpPr>
        <p:spPr bwMode="auto">
          <a:xfrm>
            <a:off x="179512" y="4149080"/>
            <a:ext cx="8640638" cy="23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cs-CZ" sz="2400" dirty="0" smtClean="0">
                <a:solidFill>
                  <a:schemeClr val="tx1">
                    <a:lumMod val="75000"/>
                    <a:lumOff val="25000"/>
                  </a:schemeClr>
                </a:solidFill>
              </a:rPr>
              <a:t>Heterozygoti </a:t>
            </a:r>
            <a:r>
              <a:rPr lang="cs-CZ" dirty="0" smtClean="0">
                <a:solidFill>
                  <a:schemeClr val="tx1">
                    <a:lumMod val="75000"/>
                    <a:lumOff val="25000"/>
                  </a:schemeClr>
                </a:solidFill>
              </a:rPr>
              <a:t>(1 standardní </a:t>
            </a:r>
            <a:r>
              <a:rPr lang="cs-CZ" i="1" dirty="0" smtClean="0">
                <a:solidFill>
                  <a:schemeClr val="tx1">
                    <a:lumMod val="75000"/>
                    <a:lumOff val="25000"/>
                  </a:schemeClr>
                </a:solidFill>
              </a:rPr>
              <a:t>CLCN1</a:t>
            </a:r>
            <a:r>
              <a:rPr lang="cs-CZ" dirty="0" smtClean="0">
                <a:solidFill>
                  <a:schemeClr val="tx1">
                    <a:lumMod val="75000"/>
                    <a:lumOff val="25000"/>
                  </a:schemeClr>
                </a:solidFill>
              </a:rPr>
              <a:t>/1 mutantní </a:t>
            </a:r>
            <a:r>
              <a:rPr lang="cs-CZ" i="1" dirty="0" smtClean="0">
                <a:solidFill>
                  <a:schemeClr val="tx1">
                    <a:lumMod val="75000"/>
                    <a:lumOff val="25000"/>
                  </a:schemeClr>
                </a:solidFill>
              </a:rPr>
              <a:t>CLCN1</a:t>
            </a:r>
            <a:r>
              <a:rPr lang="cs-CZ" dirty="0" smtClean="0">
                <a:solidFill>
                  <a:schemeClr val="tx1">
                    <a:lumMod val="75000"/>
                    <a:lumOff val="25000"/>
                  </a:schemeClr>
                </a:solidFill>
              </a:rPr>
              <a:t>)</a:t>
            </a:r>
            <a:r>
              <a:rPr lang="cs-CZ" sz="2400" dirty="0" smtClean="0">
                <a:solidFill>
                  <a:schemeClr val="tx1">
                    <a:lumMod val="75000"/>
                    <a:lumOff val="25000"/>
                  </a:schemeClr>
                </a:solidFill>
              </a:rPr>
              <a:t> - </a:t>
            </a:r>
            <a:r>
              <a:rPr lang="en-US" sz="2400" dirty="0">
                <a:solidFill>
                  <a:schemeClr val="tx1">
                    <a:lumMod val="75000"/>
                    <a:lumOff val="25000"/>
                  </a:schemeClr>
                </a:solidFill>
              </a:rPr>
              <a:t>25% </a:t>
            </a:r>
            <a:r>
              <a:rPr lang="cs-CZ" sz="2400" dirty="0">
                <a:solidFill>
                  <a:schemeClr val="tx1">
                    <a:lumMod val="75000"/>
                    <a:lumOff val="25000"/>
                  </a:schemeClr>
                </a:solidFill>
              </a:rPr>
              <a:t>standardních kanálů</a:t>
            </a:r>
            <a:r>
              <a:rPr lang="en-US" sz="2400" dirty="0">
                <a:solidFill>
                  <a:schemeClr val="tx1">
                    <a:lumMod val="75000"/>
                    <a:lumOff val="25000"/>
                  </a:schemeClr>
                </a:solidFill>
              </a:rPr>
              <a:t>, 25% </a:t>
            </a:r>
            <a:r>
              <a:rPr lang="cs-CZ" sz="2400" dirty="0">
                <a:solidFill>
                  <a:schemeClr val="tx1">
                    <a:lumMod val="75000"/>
                    <a:lumOff val="25000"/>
                  </a:schemeClr>
                </a:solidFill>
              </a:rPr>
              <a:t>kanálů obsahujících dvě mutantní podjednotky, </a:t>
            </a:r>
            <a:r>
              <a:rPr lang="en-US" sz="2400" b="1" dirty="0">
                <a:solidFill>
                  <a:schemeClr val="tx1">
                    <a:lumMod val="75000"/>
                    <a:lumOff val="25000"/>
                  </a:schemeClr>
                </a:solidFill>
              </a:rPr>
              <a:t>50% </a:t>
            </a:r>
            <a:r>
              <a:rPr lang="cs-CZ" sz="2400" b="1" dirty="0">
                <a:solidFill>
                  <a:schemeClr val="tx1">
                    <a:lumMod val="75000"/>
                    <a:lumOff val="25000"/>
                  </a:schemeClr>
                </a:solidFill>
              </a:rPr>
              <a:t>kanálů obsahujících jednu standardní a jednu mutantní podjednotku (</a:t>
            </a:r>
            <a:r>
              <a:rPr lang="cs-CZ" sz="2400" b="1" dirty="0" err="1">
                <a:solidFill>
                  <a:schemeClr val="tx1">
                    <a:lumMod val="75000"/>
                    <a:lumOff val="25000"/>
                  </a:schemeClr>
                </a:solidFill>
              </a:rPr>
              <a:t>heterodimer</a:t>
            </a:r>
            <a:r>
              <a:rPr lang="cs-CZ" sz="2400" b="1" dirty="0">
                <a:solidFill>
                  <a:schemeClr val="tx1">
                    <a:lumMod val="75000"/>
                    <a:lumOff val="25000"/>
                  </a:schemeClr>
                </a:solidFill>
              </a:rPr>
              <a:t>)</a:t>
            </a:r>
          </a:p>
          <a:p>
            <a:pPr marL="342900" indent="-342900">
              <a:spcBef>
                <a:spcPct val="20000"/>
              </a:spcBef>
              <a:buFont typeface="Arial" panose="020B0604020202020204" pitchFamily="34" charset="0"/>
              <a:buChar char="•"/>
            </a:pPr>
            <a:r>
              <a:rPr lang="cs-CZ" sz="2400" b="1" dirty="0" smtClean="0">
                <a:solidFill>
                  <a:srgbClr val="C00000"/>
                </a:solidFill>
              </a:rPr>
              <a:t>D</a:t>
            </a:r>
            <a:r>
              <a:rPr lang="en-US" sz="2400" b="1" dirty="0" err="1">
                <a:solidFill>
                  <a:srgbClr val="C00000"/>
                </a:solidFill>
              </a:rPr>
              <a:t>ominant</a:t>
            </a:r>
            <a:r>
              <a:rPr lang="cs-CZ" sz="2400" b="1" dirty="0">
                <a:solidFill>
                  <a:srgbClr val="C00000"/>
                </a:solidFill>
              </a:rPr>
              <a:t>ní</a:t>
            </a:r>
            <a:r>
              <a:rPr lang="en-US" sz="2400" b="1" dirty="0">
                <a:solidFill>
                  <a:srgbClr val="C00000"/>
                </a:solidFill>
              </a:rPr>
              <a:t> </a:t>
            </a:r>
            <a:r>
              <a:rPr lang="cs-CZ" sz="2400" b="1" dirty="0">
                <a:solidFill>
                  <a:srgbClr val="C00000"/>
                </a:solidFill>
              </a:rPr>
              <a:t>MC je způsobena </a:t>
            </a:r>
            <a:r>
              <a:rPr lang="en-US" sz="2400" b="1" dirty="0">
                <a:solidFill>
                  <a:srgbClr val="C00000"/>
                </a:solidFill>
              </a:rPr>
              <a:t>dominant</a:t>
            </a:r>
            <a:r>
              <a:rPr lang="cs-CZ" sz="2400" b="1" dirty="0">
                <a:solidFill>
                  <a:srgbClr val="C00000"/>
                </a:solidFill>
              </a:rPr>
              <a:t>ně</a:t>
            </a:r>
            <a:r>
              <a:rPr lang="en-US" sz="2400" b="1" dirty="0">
                <a:solidFill>
                  <a:srgbClr val="C00000"/>
                </a:solidFill>
              </a:rPr>
              <a:t>-</a:t>
            </a:r>
            <a:r>
              <a:rPr lang="en-US" sz="2400" b="1" dirty="0" err="1">
                <a:solidFill>
                  <a:srgbClr val="C00000"/>
                </a:solidFill>
              </a:rPr>
              <a:t>negativ</a:t>
            </a:r>
            <a:r>
              <a:rPr lang="cs-CZ" sz="2400" b="1" dirty="0">
                <a:solidFill>
                  <a:srgbClr val="C00000"/>
                </a:solidFill>
              </a:rPr>
              <a:t>ním efektem </a:t>
            </a:r>
            <a:r>
              <a:rPr lang="en-US" sz="2400" b="1" dirty="0">
                <a:solidFill>
                  <a:srgbClr val="C00000"/>
                </a:solidFill>
              </a:rPr>
              <a:t>mutant</a:t>
            </a:r>
            <a:r>
              <a:rPr lang="cs-CZ" sz="2400" b="1" dirty="0">
                <a:solidFill>
                  <a:srgbClr val="C00000"/>
                </a:solidFill>
              </a:rPr>
              <a:t>ní podjednotky vůči </a:t>
            </a:r>
            <a:r>
              <a:rPr lang="cs-CZ" sz="2400" b="1" dirty="0" err="1">
                <a:solidFill>
                  <a:srgbClr val="C00000"/>
                </a:solidFill>
              </a:rPr>
              <a:t>standarní</a:t>
            </a:r>
            <a:r>
              <a:rPr lang="cs-CZ" sz="2400" b="1" dirty="0">
                <a:solidFill>
                  <a:srgbClr val="C00000"/>
                </a:solidFill>
              </a:rPr>
              <a:t> v </a:t>
            </a:r>
            <a:r>
              <a:rPr lang="cs-CZ" sz="2400" b="1" dirty="0" err="1">
                <a:solidFill>
                  <a:srgbClr val="C00000"/>
                </a:solidFill>
              </a:rPr>
              <a:t>heterodimeru</a:t>
            </a:r>
            <a:endParaRPr lang="cs-CZ" sz="2400" b="1" dirty="0">
              <a:solidFill>
                <a:srgbClr val="C00000"/>
              </a:solidFill>
            </a:endParaRPr>
          </a:p>
        </p:txBody>
      </p:sp>
      <p:sp>
        <p:nvSpPr>
          <p:cNvPr id="3" name="Vývojový diagram: magnetický disk 2"/>
          <p:cNvSpPr/>
          <p:nvPr/>
        </p:nvSpPr>
        <p:spPr>
          <a:xfrm>
            <a:off x="5382117" y="1119602"/>
            <a:ext cx="43204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magnetický disk 9"/>
          <p:cNvSpPr/>
          <p:nvPr/>
        </p:nvSpPr>
        <p:spPr>
          <a:xfrm>
            <a:off x="8316416" y="2636912"/>
            <a:ext cx="43204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Vývojový diagram: magnetický disk 10"/>
          <p:cNvSpPr/>
          <p:nvPr/>
        </p:nvSpPr>
        <p:spPr>
          <a:xfrm>
            <a:off x="7884368" y="2636912"/>
            <a:ext cx="432048" cy="720080"/>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ývojový diagram: magnetický disk 11"/>
          <p:cNvSpPr/>
          <p:nvPr/>
        </p:nvSpPr>
        <p:spPr>
          <a:xfrm>
            <a:off x="7020272" y="2636912"/>
            <a:ext cx="432048" cy="720080"/>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ývojový diagram: magnetický disk 12"/>
          <p:cNvSpPr/>
          <p:nvPr/>
        </p:nvSpPr>
        <p:spPr>
          <a:xfrm>
            <a:off x="6588224" y="2636912"/>
            <a:ext cx="43204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Vývojový diagram: magnetický disk 13"/>
          <p:cNvSpPr/>
          <p:nvPr/>
        </p:nvSpPr>
        <p:spPr>
          <a:xfrm>
            <a:off x="7009457" y="1119602"/>
            <a:ext cx="432048" cy="720080"/>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ývojový diagram: magnetický disk 14"/>
          <p:cNvSpPr/>
          <p:nvPr/>
        </p:nvSpPr>
        <p:spPr>
          <a:xfrm>
            <a:off x="4427984" y="2680471"/>
            <a:ext cx="43204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ývojový diagram: magnetický disk 15"/>
          <p:cNvSpPr/>
          <p:nvPr/>
        </p:nvSpPr>
        <p:spPr>
          <a:xfrm>
            <a:off x="5724128" y="2634882"/>
            <a:ext cx="432048" cy="720080"/>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ývojový diagram: magnetický disk 16"/>
          <p:cNvSpPr/>
          <p:nvPr/>
        </p:nvSpPr>
        <p:spPr>
          <a:xfrm>
            <a:off x="5292080" y="2636912"/>
            <a:ext cx="432048" cy="720080"/>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19602"/>
            <a:ext cx="2664296" cy="291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4932040" y="1855857"/>
            <a:ext cx="1318947" cy="276999"/>
          </a:xfrm>
          <a:prstGeom prst="rect">
            <a:avLst/>
          </a:prstGeom>
          <a:noFill/>
        </p:spPr>
        <p:txBody>
          <a:bodyPr wrap="square" rtlCol="0">
            <a:spAutoFit/>
          </a:bodyPr>
          <a:lstStyle/>
          <a:p>
            <a:r>
              <a:rPr lang="cs-CZ" sz="1200" dirty="0" smtClean="0"/>
              <a:t>Standardní CLCN1</a:t>
            </a:r>
            <a:endParaRPr lang="cs-CZ" sz="1200" dirty="0"/>
          </a:p>
        </p:txBody>
      </p:sp>
      <p:sp>
        <p:nvSpPr>
          <p:cNvPr id="18" name="Vývojový diagram: magnetický disk 17"/>
          <p:cNvSpPr/>
          <p:nvPr/>
        </p:nvSpPr>
        <p:spPr>
          <a:xfrm>
            <a:off x="3995936" y="2680471"/>
            <a:ext cx="432048" cy="7200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ovéPole 21"/>
          <p:cNvSpPr txBox="1"/>
          <p:nvPr/>
        </p:nvSpPr>
        <p:spPr>
          <a:xfrm>
            <a:off x="6660232" y="1853494"/>
            <a:ext cx="1152128" cy="276999"/>
          </a:xfrm>
          <a:prstGeom prst="rect">
            <a:avLst/>
          </a:prstGeom>
          <a:noFill/>
        </p:spPr>
        <p:txBody>
          <a:bodyPr wrap="square" rtlCol="0">
            <a:spAutoFit/>
          </a:bodyPr>
          <a:lstStyle/>
          <a:p>
            <a:r>
              <a:rPr lang="cs-CZ" sz="1200" dirty="0" smtClean="0"/>
              <a:t>CLCN1 s mutací</a:t>
            </a:r>
            <a:endParaRPr lang="cs-CZ" sz="1200" dirty="0"/>
          </a:p>
        </p:txBody>
      </p:sp>
      <p:sp>
        <p:nvSpPr>
          <p:cNvPr id="20"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 Myotonia congenita, CLCN1</a:t>
            </a:r>
            <a:endParaRPr lang="cs-CZ" sz="2000" b="1" dirty="0">
              <a:solidFill>
                <a:srgbClr val="FFFFFF"/>
              </a:solidFill>
              <a:latin typeface="+mn-lt"/>
            </a:endParaRPr>
          </a:p>
        </p:txBody>
      </p:sp>
    </p:spTree>
    <p:extLst>
      <p:ext uri="{BB962C8B-B14F-4D97-AF65-F5344CB8AC3E}">
        <p14:creationId xmlns:p14="http://schemas.microsoft.com/office/powerpoint/2010/main" val="972980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Content Placeholder 2"/>
          <p:cNvSpPr>
            <a:spLocks noGrp="1"/>
          </p:cNvSpPr>
          <p:nvPr>
            <p:ph idx="4294967295"/>
          </p:nvPr>
        </p:nvSpPr>
        <p:spPr>
          <a:xfrm>
            <a:off x="107504" y="548681"/>
            <a:ext cx="8784976" cy="3037938"/>
          </a:xfrm>
          <a:ln>
            <a:noFill/>
            <a:miter lim="800000"/>
            <a:headEnd/>
            <a:tailEnd/>
          </a:ln>
        </p:spPr>
        <p:txBody>
          <a:bodyPr>
            <a:noAutofit/>
          </a:bodyPr>
          <a:lstStyle/>
          <a:p>
            <a:pPr>
              <a:spcBef>
                <a:spcPts val="0"/>
              </a:spcBef>
            </a:pPr>
            <a:r>
              <a:rPr lang="cs-CZ" sz="2200" b="1" dirty="0" smtClean="0">
                <a:solidFill>
                  <a:schemeClr val="tx1">
                    <a:lumMod val="75000"/>
                    <a:lumOff val="25000"/>
                  </a:schemeClr>
                </a:solidFill>
                <a:cs typeface="Times New Roman" pitchFamily="18" charset="0"/>
              </a:rPr>
              <a:t>PTC (předčasný terminační kodón) mutace –</a:t>
            </a:r>
            <a:r>
              <a:rPr lang="en-US" sz="2200" b="1" dirty="0" smtClean="0">
                <a:solidFill>
                  <a:schemeClr val="tx1">
                    <a:lumMod val="75000"/>
                    <a:lumOff val="25000"/>
                  </a:schemeClr>
                </a:solidFill>
                <a:cs typeface="Times New Roman" pitchFamily="18" charset="0"/>
              </a:rPr>
              <a:t> rec</a:t>
            </a:r>
            <a:r>
              <a:rPr lang="cs-CZ" sz="2200" b="1" dirty="0" smtClean="0">
                <a:solidFill>
                  <a:schemeClr val="tx1">
                    <a:lumMod val="75000"/>
                    <a:lumOff val="25000"/>
                  </a:schemeClr>
                </a:solidFill>
                <a:cs typeface="Times New Roman" pitchFamily="18" charset="0"/>
              </a:rPr>
              <a:t>e</a:t>
            </a:r>
            <a:r>
              <a:rPr lang="en-US" sz="2200" b="1" dirty="0" err="1" smtClean="0">
                <a:solidFill>
                  <a:schemeClr val="tx1">
                    <a:lumMod val="75000"/>
                    <a:lumOff val="25000"/>
                  </a:schemeClr>
                </a:solidFill>
                <a:cs typeface="Times New Roman" pitchFamily="18" charset="0"/>
              </a:rPr>
              <a:t>siv</a:t>
            </a:r>
            <a:r>
              <a:rPr lang="cs-CZ" sz="2200" b="1" dirty="0" smtClean="0">
                <a:solidFill>
                  <a:schemeClr val="tx1">
                    <a:lumMod val="75000"/>
                    <a:lumOff val="25000"/>
                  </a:schemeClr>
                </a:solidFill>
                <a:cs typeface="Times New Roman" pitchFamily="18" charset="0"/>
              </a:rPr>
              <a:t>ní MC</a:t>
            </a:r>
          </a:p>
          <a:p>
            <a:pPr>
              <a:spcBef>
                <a:spcPts val="0"/>
              </a:spcBef>
              <a:spcAft>
                <a:spcPts val="1200"/>
              </a:spcAft>
            </a:pPr>
            <a:r>
              <a:rPr lang="en-US" sz="2200" b="1" i="1" dirty="0" smtClean="0">
                <a:solidFill>
                  <a:srgbClr val="C00000"/>
                </a:solidFill>
                <a:cs typeface="Times New Roman" pitchFamily="18" charset="0"/>
              </a:rPr>
              <a:t>Missense</a:t>
            </a:r>
            <a:r>
              <a:rPr lang="en-US" sz="2200" b="1" dirty="0" smtClean="0">
                <a:solidFill>
                  <a:srgbClr val="C00000"/>
                </a:solidFill>
                <a:cs typeface="Times New Roman" pitchFamily="18" charset="0"/>
              </a:rPr>
              <a:t> </a:t>
            </a:r>
            <a:r>
              <a:rPr lang="en-US" sz="2200" b="1" dirty="0" err="1" smtClean="0">
                <a:solidFill>
                  <a:srgbClr val="C00000"/>
                </a:solidFill>
                <a:cs typeface="Times New Roman" pitchFamily="18" charset="0"/>
              </a:rPr>
              <a:t>muta</a:t>
            </a:r>
            <a:r>
              <a:rPr lang="cs-CZ" sz="2200" b="1" dirty="0" err="1" smtClean="0">
                <a:solidFill>
                  <a:srgbClr val="C00000"/>
                </a:solidFill>
                <a:cs typeface="Times New Roman" pitchFamily="18" charset="0"/>
              </a:rPr>
              <a:t>ce</a:t>
            </a:r>
            <a:r>
              <a:rPr lang="cs-CZ" sz="2200" b="1" dirty="0" smtClean="0">
                <a:solidFill>
                  <a:srgbClr val="C00000"/>
                </a:solidFill>
                <a:cs typeface="Times New Roman" pitchFamily="18" charset="0"/>
              </a:rPr>
              <a:t> –</a:t>
            </a:r>
            <a:r>
              <a:rPr lang="en-US" sz="2200" dirty="0" smtClean="0">
                <a:solidFill>
                  <a:srgbClr val="C00000"/>
                </a:solidFill>
                <a:cs typeface="Times New Roman" pitchFamily="18" charset="0"/>
              </a:rPr>
              <a:t> </a:t>
            </a:r>
            <a:r>
              <a:rPr lang="en-US" sz="2200" b="1" dirty="0" err="1" smtClean="0">
                <a:solidFill>
                  <a:srgbClr val="C00000"/>
                </a:solidFill>
                <a:cs typeface="Times New Roman" pitchFamily="18" charset="0"/>
              </a:rPr>
              <a:t>reces</a:t>
            </a:r>
            <a:r>
              <a:rPr lang="cs-CZ" sz="2200" b="1" dirty="0" err="1" smtClean="0">
                <a:solidFill>
                  <a:srgbClr val="C00000"/>
                </a:solidFill>
                <a:cs typeface="Times New Roman" pitchFamily="18" charset="0"/>
              </a:rPr>
              <a:t>ivní</a:t>
            </a:r>
            <a:r>
              <a:rPr lang="cs-CZ" sz="2200" b="1" dirty="0" smtClean="0">
                <a:solidFill>
                  <a:srgbClr val="C00000"/>
                </a:solidFill>
                <a:cs typeface="Times New Roman" pitchFamily="18" charset="0"/>
              </a:rPr>
              <a:t> nebo </a:t>
            </a:r>
            <a:r>
              <a:rPr lang="en-US" sz="2200" b="1" dirty="0" smtClean="0">
                <a:solidFill>
                  <a:srgbClr val="C00000"/>
                </a:solidFill>
                <a:cs typeface="Times New Roman" pitchFamily="18" charset="0"/>
              </a:rPr>
              <a:t>dominant</a:t>
            </a:r>
            <a:r>
              <a:rPr lang="cs-CZ" sz="2200" b="1" dirty="0" smtClean="0">
                <a:solidFill>
                  <a:srgbClr val="C00000"/>
                </a:solidFill>
                <a:cs typeface="Times New Roman" pitchFamily="18" charset="0"/>
              </a:rPr>
              <a:t>ní MC – souvislost s  lokalizací v CLCN1 dimerní struktuře </a:t>
            </a:r>
          </a:p>
          <a:p>
            <a:pPr>
              <a:spcBef>
                <a:spcPts val="0"/>
              </a:spcBef>
            </a:pPr>
            <a:r>
              <a:rPr lang="cs-CZ" sz="2200" b="1" dirty="0" smtClean="0">
                <a:solidFill>
                  <a:schemeClr val="tx1">
                    <a:lumMod val="75000"/>
                    <a:lumOff val="25000"/>
                  </a:schemeClr>
                </a:solidFill>
                <a:cs typeface="Times New Roman" pitchFamily="18" charset="0"/>
              </a:rPr>
              <a:t>p.(Glu</a:t>
            </a:r>
            <a:r>
              <a:rPr lang="en-US" sz="2200" b="1" dirty="0" smtClean="0">
                <a:solidFill>
                  <a:schemeClr val="tx1">
                    <a:lumMod val="75000"/>
                    <a:lumOff val="25000"/>
                  </a:schemeClr>
                </a:solidFill>
                <a:cs typeface="Times New Roman" pitchFamily="18" charset="0"/>
              </a:rPr>
              <a:t>29</a:t>
            </a:r>
            <a:r>
              <a:rPr lang="cs-CZ" sz="2200" b="1" dirty="0" smtClean="0">
                <a:solidFill>
                  <a:schemeClr val="tx1">
                    <a:lumMod val="75000"/>
                    <a:lumOff val="25000"/>
                  </a:schemeClr>
                </a:solidFill>
                <a:cs typeface="Times New Roman" pitchFamily="18" charset="0"/>
              </a:rPr>
              <a:t>1Lys)</a:t>
            </a:r>
            <a:r>
              <a:rPr lang="en-US" sz="2200" b="1" dirty="0" smtClean="0">
                <a:solidFill>
                  <a:schemeClr val="tx1">
                    <a:lumMod val="75000"/>
                    <a:lumOff val="25000"/>
                  </a:schemeClr>
                </a:solidFill>
                <a:cs typeface="Times New Roman" pitchFamily="18" charset="0"/>
              </a:rPr>
              <a:t> </a:t>
            </a:r>
            <a:r>
              <a:rPr lang="cs-CZ" sz="2200" b="1" dirty="0" smtClean="0">
                <a:solidFill>
                  <a:schemeClr val="tx1">
                    <a:lumMod val="75000"/>
                    <a:lumOff val="25000"/>
                  </a:schemeClr>
                </a:solidFill>
                <a:cs typeface="Times New Roman" pitchFamily="18" charset="0"/>
              </a:rPr>
              <a:t>– recesivní dědičnost</a:t>
            </a:r>
            <a:r>
              <a:rPr lang="cs-CZ" sz="2200" dirty="0" smtClean="0">
                <a:solidFill>
                  <a:schemeClr val="tx1">
                    <a:lumMod val="75000"/>
                    <a:lumOff val="25000"/>
                  </a:schemeClr>
                </a:solidFill>
                <a:cs typeface="Times New Roman" pitchFamily="18" charset="0"/>
              </a:rPr>
              <a:t>;  změna náboje – závažný efekt na strukturu proteinu </a:t>
            </a:r>
            <a:r>
              <a:rPr lang="cs-CZ" sz="2200" dirty="0" smtClean="0">
                <a:solidFill>
                  <a:schemeClr val="tx1">
                    <a:lumMod val="75000"/>
                    <a:lumOff val="25000"/>
                  </a:schemeClr>
                </a:solidFill>
                <a:cs typeface="Times New Roman" pitchFamily="18" charset="0"/>
                <a:sym typeface="Symbol"/>
              </a:rPr>
              <a:t></a:t>
            </a:r>
            <a:r>
              <a:rPr lang="cs-CZ" sz="2200" dirty="0" smtClean="0">
                <a:solidFill>
                  <a:schemeClr val="tx1">
                    <a:lumMod val="75000"/>
                    <a:lumOff val="25000"/>
                  </a:schemeClr>
                </a:solidFill>
                <a:cs typeface="Times New Roman" pitchFamily="18" charset="0"/>
              </a:rPr>
              <a:t> </a:t>
            </a:r>
            <a:r>
              <a:rPr lang="cs-CZ" sz="2200" b="1" dirty="0" smtClean="0">
                <a:solidFill>
                  <a:schemeClr val="tx1">
                    <a:lumMod val="75000"/>
                    <a:lumOff val="25000"/>
                  </a:schemeClr>
                </a:solidFill>
                <a:cs typeface="Times New Roman" pitchFamily="18" charset="0"/>
              </a:rPr>
              <a:t>„misfolding“ a degradace  proteinu</a:t>
            </a:r>
          </a:p>
          <a:p>
            <a:pPr>
              <a:spcBef>
                <a:spcPts val="0"/>
              </a:spcBef>
            </a:pPr>
            <a:r>
              <a:rPr lang="cs-CZ" sz="2200" b="1" dirty="0" smtClean="0">
                <a:solidFill>
                  <a:schemeClr val="tx1">
                    <a:lumMod val="75000"/>
                    <a:lumOff val="25000"/>
                  </a:schemeClr>
                </a:solidFill>
                <a:cs typeface="Times New Roman" pitchFamily="18" charset="0"/>
              </a:rPr>
              <a:t>p</a:t>
            </a:r>
            <a:r>
              <a:rPr lang="cs-CZ" sz="2200" b="1" dirty="0">
                <a:solidFill>
                  <a:schemeClr val="tx1">
                    <a:lumMod val="75000"/>
                    <a:lumOff val="25000"/>
                  </a:schemeClr>
                </a:solidFill>
                <a:cs typeface="Times New Roman" pitchFamily="18" charset="0"/>
              </a:rPr>
              <a:t>.(Glu291Asp) – dominantní dědičnost</a:t>
            </a:r>
            <a:r>
              <a:rPr lang="cs-CZ" sz="2200" dirty="0">
                <a:solidFill>
                  <a:schemeClr val="tx1">
                    <a:lumMod val="75000"/>
                    <a:lumOff val="25000"/>
                  </a:schemeClr>
                </a:solidFill>
                <a:cs typeface="Times New Roman" pitchFamily="18" charset="0"/>
              </a:rPr>
              <a:t>; zachování negativního náboje – mírný efekt na strukturu proteinu, tvorba dimeru, dominantně negativní efekt mutace v </a:t>
            </a:r>
            <a:r>
              <a:rPr lang="cs-CZ" sz="2200" dirty="0" err="1">
                <a:solidFill>
                  <a:schemeClr val="tx1">
                    <a:lumMod val="75000"/>
                    <a:lumOff val="25000"/>
                  </a:schemeClr>
                </a:solidFill>
                <a:cs typeface="Times New Roman" pitchFamily="18" charset="0"/>
              </a:rPr>
              <a:t>heterodimeru</a:t>
            </a:r>
            <a:endParaRPr lang="cs-CZ" sz="2200" dirty="0">
              <a:solidFill>
                <a:schemeClr val="tx1">
                  <a:lumMod val="75000"/>
                  <a:lumOff val="25000"/>
                </a:schemeClr>
              </a:solidFill>
              <a:cs typeface="Times New Roman" pitchFamily="18" charset="0"/>
            </a:endParaRPr>
          </a:p>
          <a:p>
            <a:pPr>
              <a:spcBef>
                <a:spcPts val="0"/>
              </a:spcBef>
            </a:pPr>
            <a:endParaRPr lang="cs-CZ" sz="2200" b="1" dirty="0">
              <a:solidFill>
                <a:schemeClr val="tx1">
                  <a:lumMod val="75000"/>
                  <a:lumOff val="25000"/>
                </a:schemeClr>
              </a:solidFill>
              <a:cs typeface="Times New Roman" pitchFamily="18" charset="0"/>
            </a:endParaRPr>
          </a:p>
        </p:txBody>
      </p:sp>
      <p:sp>
        <p:nvSpPr>
          <p:cNvPr id="13"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 Myotonia congenita, CLCN1</a:t>
            </a:r>
            <a:endParaRPr lang="cs-CZ" sz="2000" b="1" dirty="0">
              <a:solidFill>
                <a:srgbClr val="FFFFFF"/>
              </a:solidFill>
              <a:latin typeface="+mn-l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89857"/>
            <a:ext cx="5326802" cy="1958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123" y="3609131"/>
            <a:ext cx="225583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4"/>
          <p:cNvSpPr txBox="1">
            <a:spLocks noChangeArrowheads="1"/>
          </p:cNvSpPr>
          <p:nvPr/>
        </p:nvSpPr>
        <p:spPr bwMode="auto">
          <a:xfrm>
            <a:off x="755576" y="3651332"/>
            <a:ext cx="15121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cs-CZ" altLang="cs-CZ" sz="1600" dirty="0" err="1" smtClean="0">
                <a:latin typeface="+mn-lt"/>
              </a:rPr>
              <a:t>Glutámová</a:t>
            </a:r>
            <a:r>
              <a:rPr lang="cs-CZ" altLang="cs-CZ" sz="1600" dirty="0" smtClean="0">
                <a:latin typeface="+mn-lt"/>
              </a:rPr>
              <a:t> </a:t>
            </a:r>
            <a:r>
              <a:rPr lang="cs-CZ" altLang="cs-CZ" sz="1600" dirty="0" err="1" smtClean="0">
                <a:latin typeface="+mn-lt"/>
              </a:rPr>
              <a:t>kys</a:t>
            </a:r>
            <a:r>
              <a:rPr lang="cs-CZ" altLang="cs-CZ" sz="1600" dirty="0" smtClean="0">
                <a:latin typeface="+mn-lt"/>
              </a:rPr>
              <a:t>.</a:t>
            </a:r>
            <a:endParaRPr lang="cs-CZ" altLang="cs-CZ" sz="1600" dirty="0">
              <a:latin typeface="+mn-lt"/>
            </a:endParaRPr>
          </a:p>
        </p:txBody>
      </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369" y="3658914"/>
            <a:ext cx="2732087"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719" y="5013176"/>
            <a:ext cx="196373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681095" y="6440113"/>
            <a:ext cx="2120965" cy="307777"/>
          </a:xfrm>
          <a:prstGeom prst="rect">
            <a:avLst/>
          </a:prstGeom>
          <a:noFill/>
        </p:spPr>
        <p:txBody>
          <a:bodyPr wrap="none" rtlCol="0">
            <a:spAutoFit/>
          </a:bodyPr>
          <a:lstStyle/>
          <a:p>
            <a:r>
              <a:rPr lang="cs-CZ" sz="1400" dirty="0" smtClean="0"/>
              <a:t>Réblová K., PLoS One 2013</a:t>
            </a:r>
            <a:endParaRPr lang="cs-CZ" sz="1400" dirty="0"/>
          </a:p>
        </p:txBody>
      </p:sp>
      <p:sp>
        <p:nvSpPr>
          <p:cNvPr id="20" name="TextBox 11"/>
          <p:cNvSpPr txBox="1">
            <a:spLocks noChangeArrowheads="1"/>
          </p:cNvSpPr>
          <p:nvPr/>
        </p:nvSpPr>
        <p:spPr bwMode="auto">
          <a:xfrm>
            <a:off x="6876256" y="3661869"/>
            <a:ext cx="72337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cs-CZ" altLang="cs-CZ" sz="1600" dirty="0" smtClean="0">
                <a:latin typeface="+mn-lt"/>
              </a:rPr>
              <a:t>Lysin</a:t>
            </a:r>
            <a:endParaRPr lang="cs-CZ" altLang="cs-CZ" sz="1600" dirty="0">
              <a:latin typeface="+mn-lt"/>
            </a:endParaRPr>
          </a:p>
        </p:txBody>
      </p:sp>
      <p:sp>
        <p:nvSpPr>
          <p:cNvPr id="21" name="TextBox 10"/>
          <p:cNvSpPr txBox="1">
            <a:spLocks noChangeArrowheads="1"/>
          </p:cNvSpPr>
          <p:nvPr/>
        </p:nvSpPr>
        <p:spPr bwMode="auto">
          <a:xfrm>
            <a:off x="6372200" y="4964658"/>
            <a:ext cx="15121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cs-CZ" altLang="cs-CZ" sz="1600" dirty="0" err="1" smtClean="0">
                <a:latin typeface="+mn-lt"/>
              </a:rPr>
              <a:t>Asparagová</a:t>
            </a:r>
            <a:r>
              <a:rPr lang="cs-CZ" altLang="cs-CZ" sz="1600" dirty="0" smtClean="0">
                <a:latin typeface="+mn-lt"/>
              </a:rPr>
              <a:t> </a:t>
            </a:r>
            <a:r>
              <a:rPr lang="cs-CZ" altLang="cs-CZ" sz="1600" dirty="0" err="1" smtClean="0">
                <a:latin typeface="+mn-lt"/>
              </a:rPr>
              <a:t>kys</a:t>
            </a:r>
            <a:r>
              <a:rPr lang="cs-CZ" altLang="cs-CZ" sz="1600" dirty="0" smtClean="0">
                <a:latin typeface="+mn-lt"/>
              </a:rPr>
              <a:t>.</a:t>
            </a:r>
            <a:endParaRPr lang="cs-CZ" altLang="cs-CZ" sz="1600" dirty="0">
              <a:latin typeface="+mn-lt"/>
            </a:endParaRPr>
          </a:p>
        </p:txBody>
      </p:sp>
    </p:spTree>
    <p:extLst>
      <p:ext uri="{BB962C8B-B14F-4D97-AF65-F5344CB8AC3E}">
        <p14:creationId xmlns:p14="http://schemas.microsoft.com/office/powerpoint/2010/main" val="1903273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22833" y="692696"/>
            <a:ext cx="5761335"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spcBef>
                <a:spcPct val="0"/>
              </a:spcBef>
              <a:spcAft>
                <a:spcPts val="600"/>
              </a:spcAft>
            </a:pPr>
            <a:r>
              <a:rPr lang="cs-CZ" altLang="cs-CZ" sz="2800" b="1" dirty="0">
                <a:solidFill>
                  <a:schemeClr val="tx1">
                    <a:lumMod val="75000"/>
                    <a:lumOff val="25000"/>
                  </a:schemeClr>
                </a:solidFill>
                <a:latin typeface="+mn-lt"/>
              </a:rPr>
              <a:t>AD dědičnost</a:t>
            </a:r>
          </a:p>
          <a:p>
            <a:pPr marL="342900" indent="-342900" eaLnBrk="1" hangingPunct="1">
              <a:spcBef>
                <a:spcPct val="0"/>
              </a:spcBef>
              <a:spcAft>
                <a:spcPts val="600"/>
              </a:spcAft>
            </a:pPr>
            <a:r>
              <a:rPr lang="cs-CZ" altLang="cs-CZ" sz="2800" b="1" dirty="0" smtClean="0">
                <a:solidFill>
                  <a:schemeClr val="tx1">
                    <a:lumMod val="75000"/>
                    <a:lumOff val="25000"/>
                  </a:schemeClr>
                </a:solidFill>
                <a:latin typeface="+mn-lt"/>
              </a:rPr>
              <a:t>Delece </a:t>
            </a:r>
            <a:r>
              <a:rPr lang="cs-CZ" altLang="cs-CZ" sz="2800" b="1" dirty="0">
                <a:solidFill>
                  <a:schemeClr val="tx1">
                    <a:lumMod val="75000"/>
                    <a:lumOff val="25000"/>
                  </a:schemeClr>
                </a:solidFill>
                <a:latin typeface="+mn-lt"/>
              </a:rPr>
              <a:t>makrosatelitní repetice </a:t>
            </a:r>
            <a:r>
              <a:rPr lang="cs-CZ" altLang="cs-CZ" sz="2800" b="1" dirty="0" smtClean="0">
                <a:solidFill>
                  <a:schemeClr val="tx1">
                    <a:lumMod val="75000"/>
                    <a:lumOff val="25000"/>
                  </a:schemeClr>
                </a:solidFill>
                <a:latin typeface="+mn-lt"/>
              </a:rPr>
              <a:t>D4Z4 v subtelomerní oblasti 4q35</a:t>
            </a:r>
          </a:p>
          <a:p>
            <a:pPr marL="342900" indent="-342900" eaLnBrk="1" hangingPunct="1">
              <a:spcBef>
                <a:spcPct val="0"/>
              </a:spcBef>
              <a:spcAft>
                <a:spcPts val="600"/>
              </a:spcAft>
            </a:pPr>
            <a:r>
              <a:rPr lang="cs-CZ" altLang="cs-CZ" sz="2800" b="1" dirty="0" smtClean="0">
                <a:solidFill>
                  <a:schemeClr val="tx1">
                    <a:lumMod val="75000"/>
                    <a:lumOff val="25000"/>
                  </a:schemeClr>
                </a:solidFill>
                <a:latin typeface="+mn-lt"/>
              </a:rPr>
              <a:t>Velikost repetice D4Z4: 3,3 </a:t>
            </a:r>
            <a:r>
              <a:rPr lang="cs-CZ" altLang="cs-CZ" sz="2800" b="1" dirty="0" err="1" smtClean="0">
                <a:solidFill>
                  <a:schemeClr val="tx1">
                    <a:lumMod val="75000"/>
                    <a:lumOff val="25000"/>
                  </a:schemeClr>
                </a:solidFill>
                <a:latin typeface="+mn-lt"/>
              </a:rPr>
              <a:t>kb</a:t>
            </a:r>
            <a:endParaRPr lang="cs-CZ" altLang="cs-CZ" sz="2800" b="1" dirty="0" smtClean="0">
              <a:solidFill>
                <a:schemeClr val="tx1">
                  <a:lumMod val="75000"/>
                  <a:lumOff val="25000"/>
                </a:schemeClr>
              </a:solidFill>
              <a:latin typeface="+mn-lt"/>
            </a:endParaRPr>
          </a:p>
        </p:txBody>
      </p:sp>
      <p:pic>
        <p:nvPicPr>
          <p:cNvPr id="3075" name="Picture 5"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549275"/>
            <a:ext cx="2159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An external file that holds a picture, illustration, etc., usually as some form of binary object. The name of referred object is Figure_Seattle.jp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31" y="2662466"/>
            <a:ext cx="525621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sp>
        <p:nvSpPr>
          <p:cNvPr id="3077" name="Text Box 8"/>
          <p:cNvSpPr txBox="1">
            <a:spLocks noChangeArrowheads="1"/>
          </p:cNvSpPr>
          <p:nvPr/>
        </p:nvSpPr>
        <p:spPr bwMode="auto">
          <a:xfrm>
            <a:off x="0" y="0"/>
            <a:ext cx="9144000" cy="400110"/>
          </a:xfrm>
          <a:prstGeom prst="rect">
            <a:avLst/>
          </a:prstGeom>
          <a:solidFill>
            <a:schemeClr val="tx1">
              <a:lumMod val="50000"/>
              <a:lumOff val="50000"/>
            </a:schemeClr>
          </a:solidFill>
          <a:ln>
            <a:noFill/>
          </a:ln>
          <a:effectLs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cs-CZ" altLang="cs-CZ" sz="2000" b="1" dirty="0" smtClean="0">
                <a:solidFill>
                  <a:schemeClr val="bg1"/>
                </a:solidFill>
                <a:latin typeface="+mn-lt"/>
              </a:rPr>
              <a:t>Facioskapulohumerální svalová dystrofie, </a:t>
            </a:r>
            <a:r>
              <a:rPr lang="cs-CZ" altLang="cs-CZ" sz="2000" b="1" dirty="0">
                <a:solidFill>
                  <a:schemeClr val="bg1"/>
                </a:solidFill>
                <a:latin typeface="+mn-lt"/>
              </a:rPr>
              <a:t>FSHD</a:t>
            </a:r>
          </a:p>
        </p:txBody>
      </p:sp>
      <p:sp>
        <p:nvSpPr>
          <p:cNvPr id="3078" name="Text Box 3"/>
          <p:cNvSpPr txBox="1">
            <a:spLocks noChangeArrowheads="1"/>
          </p:cNvSpPr>
          <p:nvPr/>
        </p:nvSpPr>
        <p:spPr bwMode="auto">
          <a:xfrm>
            <a:off x="5724525" y="3357563"/>
            <a:ext cx="3168650" cy="3160224"/>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algn="ctr" eaLnBrk="1" hangingPunct="1">
              <a:lnSpc>
                <a:spcPct val="120000"/>
              </a:lnSpc>
              <a:spcBef>
                <a:spcPct val="0"/>
              </a:spcBef>
            </a:pPr>
            <a:r>
              <a:rPr lang="cs-CZ" altLang="cs-CZ" sz="2800" b="1" dirty="0" smtClean="0">
                <a:solidFill>
                  <a:srgbClr val="CC0000"/>
                </a:solidFill>
                <a:latin typeface="+mn-lt"/>
              </a:rPr>
              <a:t>Standardní </a:t>
            </a:r>
            <a:r>
              <a:rPr lang="cs-CZ" altLang="cs-CZ" sz="2800" b="1" dirty="0">
                <a:solidFill>
                  <a:srgbClr val="CC0000"/>
                </a:solidFill>
                <a:latin typeface="+mn-lt"/>
              </a:rPr>
              <a:t>DNA</a:t>
            </a:r>
            <a:r>
              <a:rPr lang="cs-CZ" altLang="cs-CZ" sz="2800" b="1" dirty="0" smtClean="0">
                <a:solidFill>
                  <a:srgbClr val="CC0000"/>
                </a:solidFill>
                <a:latin typeface="+mn-lt"/>
              </a:rPr>
              <a:t>: </a:t>
            </a:r>
          </a:p>
          <a:p>
            <a:pPr algn="ctr" eaLnBrk="1" hangingPunct="1">
              <a:lnSpc>
                <a:spcPct val="120000"/>
              </a:lnSpc>
              <a:spcBef>
                <a:spcPct val="0"/>
              </a:spcBef>
              <a:buNone/>
            </a:pPr>
            <a:r>
              <a:rPr lang="cs-CZ" altLang="cs-CZ" sz="2800" b="1" dirty="0" smtClean="0">
                <a:solidFill>
                  <a:srgbClr val="CC0000"/>
                </a:solidFill>
                <a:latin typeface="+mn-lt"/>
              </a:rPr>
              <a:t>11-100 </a:t>
            </a:r>
            <a:r>
              <a:rPr lang="cs-CZ" altLang="cs-CZ" sz="2800" b="1" dirty="0">
                <a:solidFill>
                  <a:srgbClr val="CC0000"/>
                </a:solidFill>
                <a:latin typeface="+mn-lt"/>
              </a:rPr>
              <a:t>D4Z4 </a:t>
            </a:r>
          </a:p>
          <a:p>
            <a:pPr algn="ctr" eaLnBrk="1" hangingPunct="1">
              <a:lnSpc>
                <a:spcPct val="120000"/>
              </a:lnSpc>
              <a:spcBef>
                <a:spcPct val="0"/>
              </a:spcBef>
              <a:buFontTx/>
              <a:buNone/>
            </a:pPr>
            <a:r>
              <a:rPr lang="cs-CZ" altLang="cs-CZ" sz="2800" b="1" dirty="0" smtClean="0">
                <a:solidFill>
                  <a:srgbClr val="CC0000"/>
                </a:solidFill>
                <a:latin typeface="+mn-lt"/>
              </a:rPr>
              <a:t>(36-330 </a:t>
            </a:r>
            <a:r>
              <a:rPr lang="cs-CZ" altLang="cs-CZ" sz="2800" b="1" dirty="0">
                <a:solidFill>
                  <a:srgbClr val="CC0000"/>
                </a:solidFill>
                <a:latin typeface="+mn-lt"/>
              </a:rPr>
              <a:t>kb)</a:t>
            </a:r>
          </a:p>
          <a:p>
            <a:pPr algn="ctr" eaLnBrk="1" hangingPunct="1">
              <a:lnSpc>
                <a:spcPct val="120000"/>
              </a:lnSpc>
              <a:spcBef>
                <a:spcPct val="0"/>
              </a:spcBef>
            </a:pPr>
            <a:r>
              <a:rPr lang="cs-CZ" altLang="cs-CZ" sz="2800" b="1" dirty="0">
                <a:solidFill>
                  <a:srgbClr val="CC0000"/>
                </a:solidFill>
                <a:latin typeface="+mn-lt"/>
              </a:rPr>
              <a:t> </a:t>
            </a:r>
            <a:r>
              <a:rPr lang="cs-CZ" altLang="cs-CZ" sz="2800" b="1" dirty="0" smtClean="0">
                <a:solidFill>
                  <a:srgbClr val="CC0000"/>
                </a:solidFill>
                <a:latin typeface="+mn-lt"/>
              </a:rPr>
              <a:t>Pacienti s FSHD: </a:t>
            </a:r>
            <a:endParaRPr lang="cs-CZ" altLang="cs-CZ" sz="2800" b="1" dirty="0">
              <a:solidFill>
                <a:srgbClr val="CC0000"/>
              </a:solidFill>
              <a:latin typeface="+mn-lt"/>
            </a:endParaRPr>
          </a:p>
          <a:p>
            <a:pPr algn="ctr" eaLnBrk="1" hangingPunct="1">
              <a:lnSpc>
                <a:spcPct val="120000"/>
              </a:lnSpc>
              <a:spcBef>
                <a:spcPct val="0"/>
              </a:spcBef>
              <a:buFontTx/>
              <a:buNone/>
            </a:pPr>
            <a:r>
              <a:rPr lang="cs-CZ" altLang="cs-CZ" sz="2800" b="1" dirty="0">
                <a:solidFill>
                  <a:srgbClr val="CC0000"/>
                </a:solidFill>
                <a:latin typeface="+mn-lt"/>
              </a:rPr>
              <a:t>1-10 D4Z4 </a:t>
            </a:r>
          </a:p>
          <a:p>
            <a:pPr algn="ctr" eaLnBrk="1" hangingPunct="1">
              <a:lnSpc>
                <a:spcPct val="120000"/>
              </a:lnSpc>
              <a:spcBef>
                <a:spcPct val="0"/>
              </a:spcBef>
              <a:buFontTx/>
              <a:buNone/>
            </a:pPr>
            <a:r>
              <a:rPr lang="cs-CZ" altLang="cs-CZ" sz="2800" b="1" dirty="0">
                <a:solidFill>
                  <a:srgbClr val="CC0000"/>
                </a:solidFill>
                <a:latin typeface="+mn-lt"/>
              </a:rPr>
              <a:t>(</a:t>
            </a:r>
            <a:r>
              <a:rPr lang="en-US" altLang="cs-CZ" sz="2800" b="1" dirty="0">
                <a:solidFill>
                  <a:srgbClr val="CC0000"/>
                </a:solidFill>
                <a:latin typeface="+mn-lt"/>
              </a:rPr>
              <a:t>&lt;</a:t>
            </a:r>
            <a:r>
              <a:rPr lang="cs-CZ" altLang="cs-CZ" sz="2800" b="1" dirty="0">
                <a:solidFill>
                  <a:srgbClr val="CC0000"/>
                </a:solidFill>
                <a:latin typeface="+mn-lt"/>
              </a:rPr>
              <a:t>33 kb)</a:t>
            </a:r>
          </a:p>
        </p:txBody>
      </p:sp>
    </p:spTree>
    <p:extLst>
      <p:ext uri="{BB962C8B-B14F-4D97-AF65-F5344CB8AC3E}">
        <p14:creationId xmlns:p14="http://schemas.microsoft.com/office/powerpoint/2010/main" val="2309497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863588" y="4076699"/>
            <a:ext cx="7668852" cy="216059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57200" indent="-457200" eaLnBrk="1" hangingPunct="1">
              <a:lnSpc>
                <a:spcPct val="120000"/>
              </a:lnSpc>
              <a:spcBef>
                <a:spcPct val="0"/>
              </a:spcBef>
              <a:buFont typeface="Arial" pitchFamily="34" charset="0"/>
              <a:buChar char="•"/>
            </a:pPr>
            <a:r>
              <a:rPr lang="cs-CZ" altLang="cs-CZ" sz="2800" b="1" dirty="0" smtClean="0">
                <a:solidFill>
                  <a:schemeClr val="tx1">
                    <a:lumMod val="75000"/>
                    <a:lumOff val="25000"/>
                  </a:schemeClr>
                </a:solidFill>
                <a:latin typeface="+mn-lt"/>
              </a:rPr>
              <a:t>Byly identifikovány dvě alelické varianty 4q35: </a:t>
            </a:r>
            <a:r>
              <a:rPr lang="cs-CZ" altLang="cs-CZ" sz="2800" b="1" dirty="0" smtClean="0">
                <a:solidFill>
                  <a:srgbClr val="CC0000"/>
                </a:solidFill>
                <a:latin typeface="+mn-lt"/>
              </a:rPr>
              <a:t>4qA </a:t>
            </a:r>
            <a:r>
              <a:rPr lang="cs-CZ" altLang="cs-CZ" sz="2800" b="1" dirty="0">
                <a:solidFill>
                  <a:srgbClr val="CC0000"/>
                </a:solidFill>
                <a:latin typeface="+mn-lt"/>
              </a:rPr>
              <a:t>and </a:t>
            </a:r>
            <a:r>
              <a:rPr lang="cs-CZ" altLang="cs-CZ" sz="2800" b="1" dirty="0" smtClean="0">
                <a:solidFill>
                  <a:srgbClr val="CC0000"/>
                </a:solidFill>
                <a:latin typeface="+mn-lt"/>
              </a:rPr>
              <a:t>4qB</a:t>
            </a:r>
            <a:endParaRPr lang="cs-CZ" altLang="cs-CZ" sz="2800" b="1" dirty="0">
              <a:latin typeface="+mn-lt"/>
            </a:endParaRPr>
          </a:p>
          <a:p>
            <a:pPr marL="457200" indent="-457200" eaLnBrk="1" hangingPunct="1">
              <a:lnSpc>
                <a:spcPct val="120000"/>
              </a:lnSpc>
              <a:spcBef>
                <a:spcPct val="0"/>
              </a:spcBef>
              <a:buFont typeface="Arial" pitchFamily="34" charset="0"/>
              <a:buChar char="•"/>
            </a:pPr>
            <a:r>
              <a:rPr lang="cs-CZ" altLang="cs-CZ" sz="2800" b="1" dirty="0" smtClean="0">
                <a:solidFill>
                  <a:srgbClr val="CC0000"/>
                </a:solidFill>
                <a:latin typeface="+mn-lt"/>
              </a:rPr>
              <a:t>FSHD je spojena s delecí D4Z4 na </a:t>
            </a:r>
            <a:r>
              <a:rPr lang="cs-CZ" altLang="cs-CZ" sz="2800" b="1" dirty="0">
                <a:solidFill>
                  <a:srgbClr val="CC0000"/>
                </a:solidFill>
                <a:latin typeface="+mn-lt"/>
              </a:rPr>
              <a:t>c</a:t>
            </a:r>
            <a:r>
              <a:rPr lang="cs-CZ" altLang="cs-CZ" sz="2800" b="1" dirty="0" smtClean="0">
                <a:solidFill>
                  <a:srgbClr val="CC0000"/>
                </a:solidFill>
                <a:latin typeface="+mn-lt"/>
              </a:rPr>
              <a:t>hromozomu 4qA </a:t>
            </a:r>
            <a:r>
              <a:rPr lang="cs-CZ" altLang="cs-CZ" sz="2800" b="1" dirty="0">
                <a:solidFill>
                  <a:srgbClr val="CC0000"/>
                </a:solidFill>
                <a:latin typeface="+mn-lt"/>
              </a:rPr>
              <a:t>(</a:t>
            </a:r>
            <a:r>
              <a:rPr lang="cs-CZ" altLang="cs-CZ" sz="2800" b="1" dirty="0" smtClean="0">
                <a:solidFill>
                  <a:srgbClr val="CC0000"/>
                </a:solidFill>
                <a:latin typeface="+mn-lt"/>
              </a:rPr>
              <a:t>FSHD)</a:t>
            </a:r>
            <a:endParaRPr lang="cs-CZ" altLang="cs-CZ" sz="2800" b="1" dirty="0">
              <a:solidFill>
                <a:srgbClr val="CC0000"/>
              </a:solidFill>
              <a:latin typeface="+mn-lt"/>
            </a:endParaRPr>
          </a:p>
        </p:txBody>
      </p:sp>
      <p:pic>
        <p:nvPicPr>
          <p:cNvPr id="5124" name="Picture 11" descr="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6693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0" y="0"/>
            <a:ext cx="9144000" cy="400110"/>
          </a:xfrm>
          <a:prstGeom prst="rect">
            <a:avLst/>
          </a:prstGeom>
          <a:solidFill>
            <a:schemeClr val="tx1">
              <a:lumMod val="50000"/>
              <a:lumOff val="50000"/>
            </a:schemeClr>
          </a:solidFill>
          <a:ln>
            <a:noFill/>
          </a:ln>
          <a:effectLs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cs-CZ" altLang="cs-CZ" sz="2000" b="1" dirty="0" smtClean="0">
                <a:solidFill>
                  <a:schemeClr val="bg1"/>
                </a:solidFill>
                <a:latin typeface="+mn-lt"/>
              </a:rPr>
              <a:t>FSHD</a:t>
            </a:r>
            <a:endParaRPr lang="cs-CZ" altLang="cs-CZ" sz="2000" b="1" dirty="0">
              <a:solidFill>
                <a:schemeClr val="bg1"/>
              </a:solidFill>
              <a:latin typeface="+mn-lt"/>
            </a:endParaRPr>
          </a:p>
        </p:txBody>
      </p:sp>
    </p:spTree>
    <p:extLst>
      <p:ext uri="{BB962C8B-B14F-4D97-AF65-F5344CB8AC3E}">
        <p14:creationId xmlns:p14="http://schemas.microsoft.com/office/powerpoint/2010/main" val="2243209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07504" y="549275"/>
            <a:ext cx="8426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spcBef>
                <a:spcPct val="0"/>
              </a:spcBef>
              <a:buFont typeface="Wingdings" panose="05000000000000000000" pitchFamily="2" charset="2"/>
              <a:buChar char="Ø"/>
            </a:pPr>
            <a:r>
              <a:rPr lang="cs-CZ" altLang="cs-CZ" sz="2400" b="1" dirty="0" smtClean="0">
                <a:solidFill>
                  <a:schemeClr val="tx1">
                    <a:lumMod val="75000"/>
                    <a:lumOff val="25000"/>
                  </a:schemeClr>
                </a:solidFill>
                <a:latin typeface="+mn-lt"/>
              </a:rPr>
              <a:t>D4Z4 repetice, </a:t>
            </a:r>
            <a:r>
              <a:rPr lang="cs-CZ" altLang="cs-CZ" sz="2400" b="1" dirty="0">
                <a:solidFill>
                  <a:schemeClr val="tx1">
                    <a:lumMod val="75000"/>
                    <a:lumOff val="25000"/>
                  </a:schemeClr>
                </a:solidFill>
                <a:latin typeface="+mn-lt"/>
              </a:rPr>
              <a:t>290 CpG</a:t>
            </a:r>
            <a:r>
              <a:rPr lang="cs-CZ" altLang="cs-CZ" sz="2400" dirty="0">
                <a:solidFill>
                  <a:schemeClr val="tx1">
                    <a:lumMod val="75000"/>
                    <a:lumOff val="25000"/>
                  </a:schemeClr>
                </a:solidFill>
                <a:latin typeface="+mn-lt"/>
              </a:rPr>
              <a:t> </a:t>
            </a:r>
            <a:r>
              <a:rPr lang="cs-CZ" altLang="cs-CZ" sz="2400" dirty="0" smtClean="0">
                <a:solidFill>
                  <a:schemeClr val="tx1">
                    <a:lumMod val="75000"/>
                    <a:lumOff val="25000"/>
                  </a:schemeClr>
                </a:solidFill>
                <a:latin typeface="+mn-lt"/>
              </a:rPr>
              <a:t>dinukleotidů – potenciální kandidáti pro metylaci DNA (modifikace DNA asociovaná s kondenzací chromatinu a umlčením exprese)</a:t>
            </a:r>
            <a:endParaRPr lang="cs-CZ" altLang="cs-CZ" sz="2400" dirty="0">
              <a:solidFill>
                <a:schemeClr val="tx1">
                  <a:lumMod val="75000"/>
                  <a:lumOff val="25000"/>
                </a:schemeClr>
              </a:solidFill>
              <a:latin typeface="+mn-lt"/>
            </a:endParaRPr>
          </a:p>
        </p:txBody>
      </p:sp>
      <p:sp>
        <p:nvSpPr>
          <p:cNvPr id="7" name="Text Box 8"/>
          <p:cNvSpPr txBox="1">
            <a:spLocks noChangeArrowheads="1"/>
          </p:cNvSpPr>
          <p:nvPr/>
        </p:nvSpPr>
        <p:spPr bwMode="auto">
          <a:xfrm>
            <a:off x="0" y="0"/>
            <a:ext cx="9144000" cy="400110"/>
          </a:xfrm>
          <a:prstGeom prst="rect">
            <a:avLst/>
          </a:prstGeom>
          <a:solidFill>
            <a:schemeClr val="tx1">
              <a:lumMod val="50000"/>
              <a:lumOff val="50000"/>
            </a:schemeClr>
          </a:solidFill>
          <a:ln>
            <a:noFill/>
          </a:ln>
          <a:effectLs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cs-CZ" altLang="cs-CZ" sz="2000" b="1" dirty="0" smtClean="0">
                <a:solidFill>
                  <a:schemeClr val="bg1"/>
                </a:solidFill>
                <a:latin typeface="+mn-lt"/>
              </a:rPr>
              <a:t>FSHD - </a:t>
            </a:r>
            <a:r>
              <a:rPr lang="cs-CZ" altLang="cs-CZ" sz="2000" b="1" dirty="0" err="1" smtClean="0">
                <a:solidFill>
                  <a:schemeClr val="bg1"/>
                </a:solidFill>
                <a:latin typeface="+mn-lt"/>
              </a:rPr>
              <a:t>epigenetika</a:t>
            </a:r>
            <a:endParaRPr lang="cs-CZ" altLang="cs-CZ" sz="2000" b="1" dirty="0">
              <a:solidFill>
                <a:schemeClr val="bg1"/>
              </a:solidFill>
              <a:latin typeface="+mn-l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370230"/>
            <a:ext cx="4565018" cy="241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113585" y="1974319"/>
            <a:ext cx="8850903" cy="2246769"/>
          </a:xfrm>
          <a:prstGeom prst="rect">
            <a:avLst/>
          </a:prstGeom>
          <a:solidFill>
            <a:schemeClr val="bg1"/>
          </a:solidFill>
          <a:ln w="9525">
            <a:solidFill>
              <a:schemeClr val="bg1"/>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342900" indent="-342900" eaLnBrk="1" hangingPunct="1">
              <a:spcBef>
                <a:spcPct val="0"/>
              </a:spcBef>
              <a:spcAft>
                <a:spcPts val="600"/>
              </a:spcAft>
              <a:buFont typeface="Wingdings" panose="05000000000000000000" pitchFamily="2" charset="2"/>
              <a:buChar char="Ø"/>
            </a:pPr>
            <a:r>
              <a:rPr lang="cs-CZ" altLang="cs-CZ" sz="2600" b="1" dirty="0" smtClean="0">
                <a:solidFill>
                  <a:srgbClr val="C00000"/>
                </a:solidFill>
                <a:latin typeface="+mn-lt"/>
              </a:rPr>
              <a:t>FSHD je spojena se změnami metylace DNA a histonové modifikace repetice D4Z4.</a:t>
            </a:r>
          </a:p>
          <a:p>
            <a:pPr marL="457200" indent="-457200" eaLnBrk="1" hangingPunct="1">
              <a:spcBef>
                <a:spcPct val="0"/>
              </a:spcBef>
              <a:spcAft>
                <a:spcPts val="600"/>
              </a:spcAft>
              <a:buFont typeface="Arial" panose="020B0604020202020204" pitchFamily="34" charset="0"/>
              <a:buChar char="•"/>
            </a:pPr>
            <a:r>
              <a:rPr lang="cs-CZ" altLang="cs-CZ" sz="2600" b="1" dirty="0" smtClean="0">
                <a:solidFill>
                  <a:srgbClr val="C00000"/>
                </a:solidFill>
                <a:latin typeface="+mn-lt"/>
              </a:rPr>
              <a:t>Standardní alela: metylace DNA, H3K9me3 </a:t>
            </a:r>
            <a:r>
              <a:rPr lang="cs-CZ" altLang="cs-CZ" sz="2000" b="1" dirty="0" smtClean="0">
                <a:solidFill>
                  <a:srgbClr val="C00000"/>
                </a:solidFill>
                <a:latin typeface="+mn-lt"/>
              </a:rPr>
              <a:t>(heterochromatin)</a:t>
            </a:r>
          </a:p>
          <a:p>
            <a:pPr marL="457200" indent="-457200" eaLnBrk="1" hangingPunct="1">
              <a:spcBef>
                <a:spcPct val="0"/>
              </a:spcBef>
              <a:spcAft>
                <a:spcPts val="600"/>
              </a:spcAft>
              <a:buFont typeface="Arial" panose="020B0604020202020204" pitchFamily="34" charset="0"/>
              <a:buChar char="•"/>
            </a:pPr>
            <a:r>
              <a:rPr lang="cs-CZ" altLang="cs-CZ" sz="2600" b="1" dirty="0" smtClean="0">
                <a:solidFill>
                  <a:srgbClr val="C00000"/>
                </a:solidFill>
                <a:latin typeface="+mn-lt"/>
              </a:rPr>
              <a:t>FSHD alela: DNA hypometylace, H3K9me3 ↓ (modifikace jsou jen na alele 4q35 s delecí D4Z4)</a:t>
            </a:r>
          </a:p>
        </p:txBody>
      </p:sp>
    </p:spTree>
    <p:extLst>
      <p:ext uri="{BB962C8B-B14F-4D97-AF65-F5344CB8AC3E}">
        <p14:creationId xmlns:p14="http://schemas.microsoft.com/office/powerpoint/2010/main" val="780555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4578"/>
            <a:ext cx="8424936" cy="586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395536" y="5949280"/>
            <a:ext cx="8424936"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cs-CZ" altLang="cs-CZ" sz="1600" b="1" dirty="0" smtClean="0">
                <a:solidFill>
                  <a:schemeClr val="tx1">
                    <a:lumMod val="75000"/>
                    <a:lumOff val="25000"/>
                  </a:schemeClr>
                </a:solidFill>
              </a:rPr>
              <a:t>Repetice D4Z4 – gen </a:t>
            </a:r>
            <a:r>
              <a:rPr lang="en-US" altLang="cs-CZ" sz="1600" b="1" i="1" dirty="0" smtClean="0">
                <a:solidFill>
                  <a:schemeClr val="tx1">
                    <a:lumMod val="75000"/>
                    <a:lumOff val="25000"/>
                  </a:schemeClr>
                </a:solidFill>
              </a:rPr>
              <a:t>DUX4</a:t>
            </a:r>
            <a:r>
              <a:rPr lang="cs-CZ" altLang="cs-CZ" sz="1600" b="1" dirty="0" smtClean="0">
                <a:solidFill>
                  <a:schemeClr val="tx1">
                    <a:lumMod val="75000"/>
                    <a:lumOff val="25000"/>
                  </a:schemeClr>
                </a:solidFill>
              </a:rPr>
              <a:t> (exon 1 a 2). FSHD chromozomy (delece D4Z4 na 4qA) – exprese </a:t>
            </a:r>
            <a:r>
              <a:rPr lang="cs-CZ" altLang="cs-CZ" sz="1600" b="1" i="1" dirty="0" smtClean="0">
                <a:solidFill>
                  <a:schemeClr val="tx1">
                    <a:lumMod val="75000"/>
                    <a:lumOff val="25000"/>
                  </a:schemeClr>
                </a:solidFill>
              </a:rPr>
              <a:t>DUX4</a:t>
            </a:r>
            <a:r>
              <a:rPr lang="cs-CZ" altLang="cs-CZ" sz="1600" b="1" dirty="0" smtClean="0">
                <a:solidFill>
                  <a:schemeClr val="tx1">
                    <a:lumMod val="75000"/>
                    <a:lumOff val="25000"/>
                  </a:schemeClr>
                </a:solidFill>
              </a:rPr>
              <a:t>; poslední repetice D4Z4 – přepis </a:t>
            </a:r>
            <a:r>
              <a:rPr lang="cs-CZ" altLang="cs-CZ" sz="1600" b="1" i="1" dirty="0" smtClean="0">
                <a:solidFill>
                  <a:schemeClr val="tx1">
                    <a:lumMod val="75000"/>
                    <a:lumOff val="25000"/>
                  </a:schemeClr>
                </a:solidFill>
              </a:rPr>
              <a:t>DUX4</a:t>
            </a:r>
            <a:r>
              <a:rPr lang="cs-CZ" altLang="cs-CZ" sz="1600" b="1" dirty="0" smtClean="0">
                <a:solidFill>
                  <a:schemeClr val="tx1">
                    <a:lumMod val="75000"/>
                    <a:lumOff val="25000"/>
                  </a:schemeClr>
                </a:solidFill>
              </a:rPr>
              <a:t> včetně </a:t>
            </a:r>
            <a:r>
              <a:rPr lang="cs-CZ" altLang="cs-CZ" sz="1600" b="1" dirty="0" err="1" smtClean="0">
                <a:solidFill>
                  <a:schemeClr val="tx1">
                    <a:lumMod val="75000"/>
                    <a:lumOff val="25000"/>
                  </a:schemeClr>
                </a:solidFill>
              </a:rPr>
              <a:t>polyadenylačního</a:t>
            </a:r>
            <a:r>
              <a:rPr lang="cs-CZ" altLang="cs-CZ" sz="1600" b="1" dirty="0" smtClean="0">
                <a:solidFill>
                  <a:schemeClr val="tx1">
                    <a:lumMod val="75000"/>
                    <a:lumOff val="25000"/>
                  </a:schemeClr>
                </a:solidFill>
              </a:rPr>
              <a:t> signálu (stabilizace </a:t>
            </a:r>
            <a:r>
              <a:rPr lang="cs-CZ" altLang="cs-CZ" sz="1600" b="1" dirty="0" err="1" smtClean="0">
                <a:solidFill>
                  <a:schemeClr val="tx1">
                    <a:lumMod val="75000"/>
                    <a:lumOff val="25000"/>
                  </a:schemeClr>
                </a:solidFill>
              </a:rPr>
              <a:t>mRNA</a:t>
            </a:r>
            <a:r>
              <a:rPr lang="cs-CZ" altLang="cs-CZ" sz="1600" b="1" dirty="0" smtClean="0">
                <a:solidFill>
                  <a:schemeClr val="tx1">
                    <a:lumMod val="75000"/>
                    <a:lumOff val="25000"/>
                  </a:schemeClr>
                </a:solidFill>
              </a:rPr>
              <a:t>) </a:t>
            </a:r>
            <a:r>
              <a:rPr lang="cs-CZ" altLang="cs-CZ" sz="1600" b="1" dirty="0" smtClean="0">
                <a:solidFill>
                  <a:schemeClr val="tx1">
                    <a:lumMod val="75000"/>
                    <a:lumOff val="25000"/>
                  </a:schemeClr>
                </a:solidFill>
                <a:sym typeface="Symbol"/>
              </a:rPr>
              <a:t>  protein DUX4  </a:t>
            </a:r>
            <a:r>
              <a:rPr lang="cs-CZ" altLang="cs-CZ" sz="1600" b="1" dirty="0" err="1">
                <a:solidFill>
                  <a:schemeClr val="tx1">
                    <a:lumMod val="75000"/>
                    <a:lumOff val="25000"/>
                  </a:schemeClr>
                </a:solidFill>
                <a:sym typeface="Symbol"/>
              </a:rPr>
              <a:t>apoptóza</a:t>
            </a:r>
            <a:r>
              <a:rPr lang="cs-CZ" altLang="cs-CZ" sz="1600" b="1" dirty="0">
                <a:solidFill>
                  <a:schemeClr val="tx1">
                    <a:lumMod val="75000"/>
                    <a:lumOff val="25000"/>
                  </a:schemeClr>
                </a:solidFill>
                <a:sym typeface="Symbol"/>
              </a:rPr>
              <a:t> svalových </a:t>
            </a:r>
            <a:r>
              <a:rPr lang="cs-CZ" altLang="cs-CZ" sz="1600" b="1" dirty="0" smtClean="0">
                <a:solidFill>
                  <a:schemeClr val="tx1">
                    <a:lumMod val="75000"/>
                    <a:lumOff val="25000"/>
                  </a:schemeClr>
                </a:solidFill>
                <a:sym typeface="Symbol"/>
              </a:rPr>
              <a:t>buněk</a:t>
            </a:r>
            <a:endParaRPr lang="cs-CZ" altLang="cs-CZ" sz="1600" b="1" dirty="0">
              <a:solidFill>
                <a:schemeClr val="tx1">
                  <a:lumMod val="75000"/>
                  <a:lumOff val="25000"/>
                </a:schemeClr>
              </a:solidFill>
            </a:endParaRPr>
          </a:p>
        </p:txBody>
      </p:sp>
      <p:sp>
        <p:nvSpPr>
          <p:cNvPr id="2" name="Rectangle 1"/>
          <p:cNvSpPr/>
          <p:nvPr/>
        </p:nvSpPr>
        <p:spPr>
          <a:xfrm>
            <a:off x="395536" y="5589240"/>
            <a:ext cx="3726160" cy="276999"/>
          </a:xfrm>
          <a:prstGeom prst="rect">
            <a:avLst/>
          </a:prstGeom>
        </p:spPr>
        <p:txBody>
          <a:bodyPr wrap="square">
            <a:spAutoFit/>
          </a:bodyPr>
          <a:lstStyle/>
          <a:p>
            <a:pPr>
              <a:spcBef>
                <a:spcPct val="0"/>
              </a:spcBef>
            </a:pPr>
            <a:r>
              <a:rPr lang="nl-NL" altLang="cs-CZ" sz="1200" dirty="0" smtClean="0"/>
              <a:t>S</a:t>
            </a:r>
            <a:r>
              <a:rPr lang="cs-CZ" altLang="cs-CZ" sz="1200" dirty="0" smtClean="0"/>
              <a:t>.</a:t>
            </a:r>
            <a:r>
              <a:rPr lang="nl-NL" altLang="cs-CZ" sz="1200" dirty="0" smtClean="0"/>
              <a:t>M</a:t>
            </a:r>
            <a:r>
              <a:rPr lang="cs-CZ" altLang="cs-CZ" sz="1200" dirty="0" smtClean="0"/>
              <a:t>.</a:t>
            </a:r>
            <a:r>
              <a:rPr lang="nl-NL" altLang="cs-CZ" sz="1200" dirty="0" smtClean="0"/>
              <a:t> </a:t>
            </a:r>
            <a:r>
              <a:rPr lang="nl-NL" altLang="cs-CZ" sz="1200" dirty="0"/>
              <a:t>van der Maarel</a:t>
            </a:r>
            <a:r>
              <a:rPr lang="cs-CZ" altLang="cs-CZ" sz="1200" dirty="0"/>
              <a:t>, </a:t>
            </a:r>
            <a:r>
              <a:rPr lang="en-US" altLang="cs-CZ" sz="1200" dirty="0"/>
              <a:t>Trends in Molecular Medicine </a:t>
            </a:r>
            <a:r>
              <a:rPr lang="en-US" altLang="cs-CZ" sz="1200" dirty="0" smtClean="0"/>
              <a:t>2011</a:t>
            </a:r>
            <a:endParaRPr lang="cs-CZ" altLang="cs-CZ" sz="1200" dirty="0"/>
          </a:p>
        </p:txBody>
      </p:sp>
    </p:spTree>
    <p:extLst>
      <p:ext uri="{BB962C8B-B14F-4D97-AF65-F5344CB8AC3E}">
        <p14:creationId xmlns:p14="http://schemas.microsoft.com/office/powerpoint/2010/main" val="662688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flp"/>
          <p:cNvPicPr>
            <a:picLocks noChangeAspect="1" noChangeArrowheads="1"/>
          </p:cNvPicPr>
          <p:nvPr/>
        </p:nvPicPr>
        <p:blipFill>
          <a:blip r:embed="rId2">
            <a:extLst>
              <a:ext uri="{28A0092B-C50C-407E-A947-70E740481C1C}">
                <a14:useLocalDpi xmlns:a14="http://schemas.microsoft.com/office/drawing/2010/main" val="0"/>
              </a:ext>
            </a:extLst>
          </a:blip>
          <a:srcRect l="24834" t="6296" r="9560" b="9698"/>
          <a:stretch>
            <a:fillRect/>
          </a:stretch>
        </p:blipFill>
        <p:spPr bwMode="auto">
          <a:xfrm>
            <a:off x="3502036" y="2780928"/>
            <a:ext cx="5467695" cy="36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36863"/>
            <a:ext cx="3168352" cy="19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9"/>
          <p:cNvSpPr txBox="1">
            <a:spLocks noChangeArrowheads="1"/>
          </p:cNvSpPr>
          <p:nvPr/>
        </p:nvSpPr>
        <p:spPr bwMode="auto">
          <a:xfrm>
            <a:off x="179512" y="1044500"/>
            <a:ext cx="3322524"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pPr>
            <a:r>
              <a:rPr lang="cs-CZ" altLang="cs-CZ" sz="2000" b="1" dirty="0">
                <a:solidFill>
                  <a:schemeClr val="tx1">
                    <a:lumMod val="75000"/>
                    <a:lumOff val="25000"/>
                  </a:schemeClr>
                </a:solidFill>
                <a:latin typeface="+mn-lt"/>
              </a:rPr>
              <a:t> Pacienti s FSHD: detekce fragmentu </a:t>
            </a:r>
            <a:r>
              <a:rPr lang="en-US" altLang="cs-CZ" sz="2000" b="1" dirty="0" smtClean="0">
                <a:solidFill>
                  <a:schemeClr val="tx1">
                    <a:lumMod val="75000"/>
                    <a:lumOff val="25000"/>
                  </a:schemeClr>
                </a:solidFill>
                <a:latin typeface="+mn-lt"/>
              </a:rPr>
              <a:t>&lt;</a:t>
            </a:r>
            <a:r>
              <a:rPr lang="cs-CZ" altLang="cs-CZ" sz="2000" b="1" dirty="0" smtClean="0">
                <a:solidFill>
                  <a:schemeClr val="tx1">
                    <a:lumMod val="75000"/>
                    <a:lumOff val="25000"/>
                  </a:schemeClr>
                </a:solidFill>
                <a:latin typeface="+mn-lt"/>
              </a:rPr>
              <a:t> 10 </a:t>
            </a:r>
            <a:r>
              <a:rPr lang="cs-CZ" altLang="cs-CZ" sz="2000" b="1" dirty="0">
                <a:solidFill>
                  <a:schemeClr val="tx1">
                    <a:lumMod val="75000"/>
                    <a:lumOff val="25000"/>
                  </a:schemeClr>
                </a:solidFill>
                <a:latin typeface="+mn-lt"/>
              </a:rPr>
              <a:t>repetic </a:t>
            </a:r>
            <a:r>
              <a:rPr lang="cs-CZ" altLang="cs-CZ" sz="2000" b="1" dirty="0" smtClean="0">
                <a:solidFill>
                  <a:schemeClr val="tx1">
                    <a:lumMod val="75000"/>
                    <a:lumOff val="25000"/>
                  </a:schemeClr>
                </a:solidFill>
                <a:latin typeface="+mn-lt"/>
              </a:rPr>
              <a:t>D4Z4</a:t>
            </a:r>
          </a:p>
          <a:p>
            <a:pPr eaLnBrk="1" hangingPunct="1">
              <a:spcBef>
                <a:spcPct val="0"/>
              </a:spcBef>
              <a:buNone/>
            </a:pPr>
            <a:r>
              <a:rPr lang="cs-CZ" altLang="cs-CZ" sz="2000" b="1" dirty="0" smtClean="0">
                <a:solidFill>
                  <a:schemeClr val="tx1">
                    <a:lumMod val="75000"/>
                    <a:lumOff val="25000"/>
                  </a:schemeClr>
                </a:solidFill>
                <a:latin typeface="+mn-lt"/>
              </a:rPr>
              <a:t>(&lt;</a:t>
            </a:r>
            <a:r>
              <a:rPr lang="cs-CZ" altLang="cs-CZ" sz="2000" b="1" dirty="0">
                <a:solidFill>
                  <a:schemeClr val="tx1">
                    <a:lumMod val="75000"/>
                    <a:lumOff val="25000"/>
                  </a:schemeClr>
                </a:solidFill>
                <a:latin typeface="+mn-lt"/>
              </a:rPr>
              <a:t>33 </a:t>
            </a:r>
            <a:r>
              <a:rPr lang="cs-CZ" altLang="cs-CZ" sz="2000" b="1" dirty="0" err="1">
                <a:solidFill>
                  <a:schemeClr val="tx1">
                    <a:lumMod val="75000"/>
                    <a:lumOff val="25000"/>
                  </a:schemeClr>
                </a:solidFill>
                <a:latin typeface="+mn-lt"/>
              </a:rPr>
              <a:t>kb</a:t>
            </a:r>
            <a:r>
              <a:rPr lang="cs-CZ" altLang="cs-CZ" sz="2000" b="1" dirty="0">
                <a:solidFill>
                  <a:schemeClr val="tx1">
                    <a:lumMod val="75000"/>
                    <a:lumOff val="25000"/>
                  </a:schemeClr>
                </a:solidFill>
                <a:latin typeface="+mn-lt"/>
              </a:rPr>
              <a:t>)</a:t>
            </a:r>
          </a:p>
          <a:p>
            <a:pPr eaLnBrk="1" hangingPunct="1">
              <a:spcBef>
                <a:spcPts val="1200"/>
              </a:spcBef>
            </a:pPr>
            <a:r>
              <a:rPr lang="cs-CZ" altLang="cs-CZ" sz="2000" b="1" dirty="0" smtClean="0">
                <a:solidFill>
                  <a:schemeClr val="tx1">
                    <a:lumMod val="75000"/>
                    <a:lumOff val="25000"/>
                  </a:schemeClr>
                </a:solidFill>
                <a:latin typeface="+mn-lt"/>
              </a:rPr>
              <a:t> Standardní DNA: detekce </a:t>
            </a:r>
            <a:r>
              <a:rPr lang="cs-CZ" altLang="cs-CZ" sz="2000" b="1" dirty="0">
                <a:solidFill>
                  <a:schemeClr val="tx1">
                    <a:lumMod val="75000"/>
                    <a:lumOff val="25000"/>
                  </a:schemeClr>
                </a:solidFill>
                <a:latin typeface="+mn-lt"/>
              </a:rPr>
              <a:t>fragmentu </a:t>
            </a:r>
            <a:r>
              <a:rPr lang="en-US" altLang="cs-CZ" sz="2000" b="1" dirty="0" smtClean="0">
                <a:solidFill>
                  <a:schemeClr val="tx1">
                    <a:lumMod val="75000"/>
                    <a:lumOff val="25000"/>
                  </a:schemeClr>
                </a:solidFill>
                <a:latin typeface="+mn-lt"/>
              </a:rPr>
              <a:t>&gt;</a:t>
            </a:r>
            <a:r>
              <a:rPr lang="cs-CZ" altLang="cs-CZ" sz="2000" b="1" dirty="0" smtClean="0">
                <a:solidFill>
                  <a:schemeClr val="tx1">
                    <a:lumMod val="75000"/>
                    <a:lumOff val="25000"/>
                  </a:schemeClr>
                </a:solidFill>
                <a:latin typeface="+mn-lt"/>
              </a:rPr>
              <a:t> </a:t>
            </a:r>
            <a:r>
              <a:rPr lang="cs-CZ" altLang="cs-CZ" sz="2000" b="1" dirty="0">
                <a:solidFill>
                  <a:schemeClr val="tx1">
                    <a:lumMod val="75000"/>
                    <a:lumOff val="25000"/>
                  </a:schemeClr>
                </a:solidFill>
                <a:latin typeface="+mn-lt"/>
              </a:rPr>
              <a:t>11 </a:t>
            </a:r>
            <a:r>
              <a:rPr lang="cs-CZ" altLang="cs-CZ" sz="2000" b="1" dirty="0" smtClean="0">
                <a:solidFill>
                  <a:schemeClr val="tx1">
                    <a:lumMod val="75000"/>
                    <a:lumOff val="25000"/>
                  </a:schemeClr>
                </a:solidFill>
                <a:latin typeface="+mn-lt"/>
              </a:rPr>
              <a:t>repetic  D4Z4  (</a:t>
            </a:r>
            <a:r>
              <a:rPr lang="cs-CZ" altLang="cs-CZ" sz="2000" b="1" dirty="0">
                <a:solidFill>
                  <a:schemeClr val="tx1">
                    <a:lumMod val="75000"/>
                    <a:lumOff val="25000"/>
                  </a:schemeClr>
                </a:solidFill>
                <a:latin typeface="+mn-lt"/>
              </a:rPr>
              <a:t>36-330 </a:t>
            </a:r>
            <a:r>
              <a:rPr lang="cs-CZ" altLang="cs-CZ" sz="2000" b="1" dirty="0" err="1">
                <a:solidFill>
                  <a:schemeClr val="tx1">
                    <a:lumMod val="75000"/>
                    <a:lumOff val="25000"/>
                  </a:schemeClr>
                </a:solidFill>
                <a:latin typeface="+mn-lt"/>
              </a:rPr>
              <a:t>kb</a:t>
            </a:r>
            <a:r>
              <a:rPr lang="cs-CZ" altLang="cs-CZ" sz="2000" b="1" dirty="0" smtClean="0">
                <a:solidFill>
                  <a:schemeClr val="tx1">
                    <a:lumMod val="75000"/>
                    <a:lumOff val="25000"/>
                  </a:schemeClr>
                </a:solidFill>
                <a:latin typeface="+mn-lt"/>
              </a:rPr>
              <a:t>)</a:t>
            </a:r>
            <a:endParaRPr lang="cs-CZ" altLang="cs-CZ" sz="2000" b="1" dirty="0">
              <a:solidFill>
                <a:schemeClr val="tx1">
                  <a:lumMod val="75000"/>
                  <a:lumOff val="25000"/>
                </a:schemeClr>
              </a:solidFill>
              <a:latin typeface="+mn-lt"/>
            </a:endParaRPr>
          </a:p>
        </p:txBody>
      </p:sp>
      <p:sp>
        <p:nvSpPr>
          <p:cNvPr id="6" name="Text Box 8"/>
          <p:cNvSpPr txBox="1">
            <a:spLocks noChangeArrowheads="1"/>
          </p:cNvSpPr>
          <p:nvPr/>
        </p:nvSpPr>
        <p:spPr bwMode="auto">
          <a:xfrm>
            <a:off x="0" y="0"/>
            <a:ext cx="9144000" cy="400110"/>
          </a:xfrm>
          <a:prstGeom prst="rect">
            <a:avLst/>
          </a:prstGeom>
          <a:solidFill>
            <a:schemeClr val="tx1">
              <a:lumMod val="50000"/>
              <a:lumOff val="50000"/>
            </a:schemeClr>
          </a:solidFill>
          <a:ln>
            <a:noFill/>
          </a:ln>
          <a:effectLs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cs-CZ" altLang="cs-CZ" sz="2000" b="1" smtClean="0">
                <a:solidFill>
                  <a:schemeClr val="bg1"/>
                </a:solidFill>
                <a:latin typeface="+mn-lt"/>
              </a:rPr>
              <a:t>FSHD – diagnostika </a:t>
            </a:r>
            <a:endParaRPr lang="cs-CZ" altLang="cs-CZ" sz="2000" b="1" dirty="0">
              <a:solidFill>
                <a:schemeClr val="bg1"/>
              </a:solidFill>
              <a:latin typeface="+mn-l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2266" y="836712"/>
            <a:ext cx="5207083" cy="168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687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3568" y="1012151"/>
            <a:ext cx="784887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50000"/>
              </a:lnSpc>
              <a:spcBef>
                <a:spcPct val="50000"/>
              </a:spcBef>
              <a:buFontTx/>
              <a:buNone/>
              <a:defRPr/>
            </a:pPr>
            <a:r>
              <a:rPr lang="cs-CZ" altLang="cs-CZ" b="1" dirty="0" smtClean="0">
                <a:solidFill>
                  <a:schemeClr val="tx1">
                    <a:lumMod val="75000"/>
                    <a:lumOff val="25000"/>
                  </a:schemeClr>
                </a:solidFill>
                <a:latin typeface="+mn-lt"/>
                <a:cs typeface="Arial" pitchFamily="34" charset="0"/>
              </a:rPr>
              <a:t>Onemocnění ….. asociovaný gen ….. kódovaný protein ….. funkce proteinu ….. vliv mutace na funkci proteinu ….. molekulární podstata onemocnění ….. klinické projevy onemocnění ….. používané metody DNA diagnostiky</a:t>
            </a:r>
          </a:p>
        </p:txBody>
      </p:sp>
    </p:spTree>
    <p:extLst>
      <p:ext uri="{BB962C8B-B14F-4D97-AF65-F5344CB8AC3E}">
        <p14:creationId xmlns:p14="http://schemas.microsoft.com/office/powerpoint/2010/main" val="201772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865366894"/>
              </p:ext>
            </p:extLst>
          </p:nvPr>
        </p:nvGraphicFramePr>
        <p:xfrm>
          <a:off x="611560" y="1052736"/>
          <a:ext cx="7848872" cy="4885065"/>
        </p:xfrm>
        <a:graphic>
          <a:graphicData uri="http://schemas.openxmlformats.org/drawingml/2006/table">
            <a:tbl>
              <a:tblPr firstRow="1" firstCol="1" bandRow="1">
                <a:tableStyleId>{5C22544A-7EE6-4342-B048-85BDC9FD1C3A}</a:tableStyleId>
              </a:tblPr>
              <a:tblGrid>
                <a:gridCol w="3960440"/>
                <a:gridCol w="3888432"/>
              </a:tblGrid>
              <a:tr h="394940">
                <a:tc>
                  <a:txBody>
                    <a:bodyPr/>
                    <a:lstStyle/>
                    <a:p>
                      <a:pPr>
                        <a:lnSpc>
                          <a:spcPct val="115000"/>
                        </a:lnSpc>
                        <a:spcAft>
                          <a:spcPts val="0"/>
                        </a:spcAft>
                      </a:pPr>
                      <a:r>
                        <a:rPr lang="cs-CZ" sz="2200" b="0" i="1" kern="1200" dirty="0" smtClean="0">
                          <a:effectLst/>
                          <a:latin typeface="+mn-lt"/>
                          <a:ea typeface="+mn-ea"/>
                          <a:cs typeface="+mn-cs"/>
                        </a:rPr>
                        <a:t>Disease</a:t>
                      </a:r>
                      <a:endParaRPr lang="cs-CZ" sz="2200" b="0" i="1" dirty="0">
                        <a:effectLst/>
                        <a:latin typeface="Calibri"/>
                        <a:ea typeface="Calibri"/>
                        <a:cs typeface="Times New Roman"/>
                      </a:endParaRPr>
                    </a:p>
                  </a:txBody>
                  <a:tcPr marL="68161" marR="68161" marT="9465" marB="0"/>
                </a:tc>
                <a:tc>
                  <a:txBody>
                    <a:bodyPr/>
                    <a:lstStyle/>
                    <a:p>
                      <a:pPr>
                        <a:lnSpc>
                          <a:spcPct val="115000"/>
                        </a:lnSpc>
                        <a:spcAft>
                          <a:spcPts val="0"/>
                        </a:spcAft>
                      </a:pPr>
                      <a:r>
                        <a:rPr lang="cs-CZ" sz="2200" b="0" i="1" kern="1200" dirty="0" smtClean="0">
                          <a:effectLst/>
                          <a:latin typeface="+mn-lt"/>
                          <a:ea typeface="+mn-ea"/>
                          <a:cs typeface="+mn-cs"/>
                        </a:rPr>
                        <a:t>Gene, protein </a:t>
                      </a:r>
                      <a:endParaRPr lang="cs-CZ" sz="2200" b="0" i="1" dirty="0">
                        <a:effectLst/>
                        <a:latin typeface="Calibri"/>
                        <a:ea typeface="Calibri"/>
                        <a:cs typeface="Times New Roman"/>
                      </a:endParaRPr>
                    </a:p>
                  </a:txBody>
                  <a:tcPr marL="68161" marR="68161" marT="9465" marB="0"/>
                </a:tc>
              </a:tr>
              <a:tr h="431940">
                <a:tc>
                  <a:txBody>
                    <a:bodyPr/>
                    <a:lstStyle/>
                    <a:p>
                      <a:pPr>
                        <a:lnSpc>
                          <a:spcPct val="115000"/>
                        </a:lnSpc>
                        <a:spcAft>
                          <a:spcPts val="0"/>
                        </a:spcAft>
                      </a:pPr>
                      <a:r>
                        <a:rPr lang="cs-CZ" sz="2200" b="1" dirty="0" err="1" smtClean="0">
                          <a:effectLst/>
                          <a:latin typeface="+mn-lt"/>
                          <a:ea typeface="Calibri"/>
                          <a:cs typeface="Times New Roman"/>
                        </a:rPr>
                        <a:t>Duchenne</a:t>
                      </a:r>
                      <a:r>
                        <a:rPr lang="cs-CZ" sz="2200" b="1" dirty="0" smtClean="0">
                          <a:effectLst/>
                          <a:latin typeface="+mn-lt"/>
                          <a:ea typeface="Calibri"/>
                          <a:cs typeface="Times New Roman"/>
                        </a:rPr>
                        <a:t> muscular dystrophy</a:t>
                      </a:r>
                    </a:p>
                  </a:txBody>
                  <a:tcPr marL="68161" marR="68161" marT="9465" marB="0"/>
                </a:tc>
                <a:tc>
                  <a:txBody>
                    <a:bodyPr/>
                    <a:lstStyle/>
                    <a:p>
                      <a:pPr>
                        <a:lnSpc>
                          <a:spcPct val="115000"/>
                        </a:lnSpc>
                        <a:spcAft>
                          <a:spcPts val="0"/>
                        </a:spcAft>
                      </a:pPr>
                      <a:r>
                        <a:rPr lang="cs-CZ" sz="2200" b="1" i="1" dirty="0" smtClean="0">
                          <a:effectLst/>
                          <a:latin typeface="+mn-lt"/>
                          <a:ea typeface="Calibri"/>
                          <a:cs typeface="Times New Roman"/>
                        </a:rPr>
                        <a:t>DMD</a:t>
                      </a:r>
                      <a:r>
                        <a:rPr lang="cs-CZ" sz="2200" b="0" dirty="0" smtClean="0">
                          <a:effectLst/>
                          <a:latin typeface="+mn-lt"/>
                          <a:ea typeface="Calibri"/>
                          <a:cs typeface="Times New Roman"/>
                        </a:rPr>
                        <a:t>, Dystrophin</a:t>
                      </a:r>
                    </a:p>
                  </a:txBody>
                  <a:tcPr marL="68161" marR="68161" marT="9465" marB="0"/>
                </a:tc>
              </a:tr>
              <a:tr h="780416">
                <a:tc>
                  <a:txBody>
                    <a:bodyPr/>
                    <a:lstStyle/>
                    <a:p>
                      <a:pPr>
                        <a:lnSpc>
                          <a:spcPct val="115000"/>
                        </a:lnSpc>
                        <a:spcAft>
                          <a:spcPts val="0"/>
                        </a:spcAft>
                      </a:pPr>
                      <a:r>
                        <a:rPr lang="cs-CZ" sz="2200" b="1" dirty="0" smtClean="0">
                          <a:effectLst/>
                          <a:latin typeface="+mn-lt"/>
                          <a:ea typeface="Calibri"/>
                          <a:cs typeface="Times New Roman"/>
                        </a:rPr>
                        <a:t>Spinal muscular atrophy</a:t>
                      </a:r>
                    </a:p>
                  </a:txBody>
                  <a:tcPr marL="68161" marR="68161" marT="9465" marB="0"/>
                </a:tc>
                <a:tc>
                  <a:txBody>
                    <a:bodyPr/>
                    <a:lstStyle/>
                    <a:p>
                      <a:pPr>
                        <a:lnSpc>
                          <a:spcPct val="115000"/>
                        </a:lnSpc>
                        <a:spcAft>
                          <a:spcPts val="0"/>
                        </a:spcAft>
                      </a:pPr>
                      <a:r>
                        <a:rPr lang="cs-CZ" sz="2200" b="1" i="1" dirty="0" smtClean="0">
                          <a:effectLst/>
                          <a:latin typeface="+mn-lt"/>
                          <a:ea typeface="Calibri"/>
                          <a:cs typeface="Times New Roman"/>
                        </a:rPr>
                        <a:t>SMN1</a:t>
                      </a:r>
                      <a:r>
                        <a:rPr lang="cs-CZ" sz="2200" b="0" dirty="0" smtClean="0">
                          <a:effectLst/>
                          <a:latin typeface="+mn-lt"/>
                          <a:ea typeface="Calibri"/>
                          <a:cs typeface="Times New Roman"/>
                        </a:rPr>
                        <a:t>, Survival motor neuron protein 1</a:t>
                      </a:r>
                    </a:p>
                  </a:txBody>
                  <a:tcPr marL="68161" marR="68161" marT="9465" marB="0"/>
                </a:tc>
              </a:tr>
              <a:tr h="1165892">
                <a:tc>
                  <a:txBody>
                    <a:bodyPr/>
                    <a:lstStyle/>
                    <a:p>
                      <a:pPr>
                        <a:lnSpc>
                          <a:spcPct val="115000"/>
                        </a:lnSpc>
                        <a:spcAft>
                          <a:spcPts val="0"/>
                        </a:spcAft>
                      </a:pPr>
                      <a:r>
                        <a:rPr lang="cs-CZ" sz="2200" b="1" kern="1200" dirty="0" smtClean="0">
                          <a:effectLst/>
                        </a:rPr>
                        <a:t>Myotonic dystrophy,</a:t>
                      </a:r>
                      <a:r>
                        <a:rPr lang="cs-CZ" sz="2200" b="1" kern="1200" baseline="0" dirty="0" smtClean="0">
                          <a:effectLst/>
                        </a:rPr>
                        <a:t> type 1</a:t>
                      </a:r>
                    </a:p>
                    <a:p>
                      <a:pPr>
                        <a:lnSpc>
                          <a:spcPct val="115000"/>
                        </a:lnSpc>
                        <a:spcAft>
                          <a:spcPts val="0"/>
                        </a:spcAft>
                      </a:pPr>
                      <a:r>
                        <a:rPr lang="cs-CZ" sz="2200" b="1" kern="1200" baseline="0" dirty="0" smtClean="0">
                          <a:effectLst/>
                          <a:latin typeface="Calibri"/>
                          <a:ea typeface="Calibri"/>
                          <a:cs typeface="Times New Roman"/>
                        </a:rPr>
                        <a:t>Myotonic dystrophy, type 2</a:t>
                      </a:r>
                      <a:endParaRPr lang="cs-CZ" sz="2200" b="1" dirty="0">
                        <a:effectLst/>
                        <a:latin typeface="Calibri"/>
                        <a:ea typeface="Calibri"/>
                        <a:cs typeface="Times New Roman"/>
                      </a:endParaRPr>
                    </a:p>
                  </a:txBody>
                  <a:tcPr marL="68161" marR="68161" marT="9465" marB="0"/>
                </a:tc>
                <a:tc>
                  <a:txBody>
                    <a:bodyPr/>
                    <a:lstStyle/>
                    <a:p>
                      <a:pPr>
                        <a:lnSpc>
                          <a:spcPct val="115000"/>
                        </a:lnSpc>
                        <a:spcAft>
                          <a:spcPts val="0"/>
                        </a:spcAft>
                      </a:pPr>
                      <a:r>
                        <a:rPr lang="cs-CZ" sz="2200" b="1" i="1" dirty="0" smtClean="0">
                          <a:effectLst/>
                          <a:latin typeface="+mn-lt"/>
                          <a:ea typeface="Calibri"/>
                          <a:cs typeface="Times New Roman"/>
                        </a:rPr>
                        <a:t>DMPK</a:t>
                      </a:r>
                      <a:r>
                        <a:rPr lang="cs-CZ" sz="2200" b="0" dirty="0" smtClean="0">
                          <a:effectLst/>
                          <a:latin typeface="+mn-lt"/>
                          <a:ea typeface="Calibri"/>
                          <a:cs typeface="Times New Roman"/>
                        </a:rPr>
                        <a:t>, Dystrophia myotonia protein kinase</a:t>
                      </a:r>
                    </a:p>
                    <a:p>
                      <a:pPr>
                        <a:lnSpc>
                          <a:spcPct val="115000"/>
                        </a:lnSpc>
                        <a:spcAft>
                          <a:spcPts val="0"/>
                        </a:spcAft>
                      </a:pPr>
                      <a:r>
                        <a:rPr lang="cs-CZ" sz="2200" b="1" i="1" dirty="0" smtClean="0">
                          <a:effectLst/>
                          <a:latin typeface="+mn-lt"/>
                          <a:ea typeface="Calibri"/>
                          <a:cs typeface="Times New Roman"/>
                        </a:rPr>
                        <a:t>CNBP1</a:t>
                      </a:r>
                      <a:r>
                        <a:rPr lang="de-DE" sz="2200" b="0" dirty="0" smtClean="0">
                          <a:effectLst/>
                          <a:latin typeface="+mn-lt"/>
                          <a:ea typeface="Calibri"/>
                          <a:cs typeface="Times New Roman"/>
                        </a:rPr>
                        <a:t>, </a:t>
                      </a:r>
                      <a:r>
                        <a:rPr lang="cs-CZ" sz="2200" b="0" dirty="0" err="1" smtClean="0">
                          <a:effectLst/>
                          <a:latin typeface="+mn-lt"/>
                          <a:ea typeface="Calibri"/>
                          <a:cs typeface="Times New Roman"/>
                        </a:rPr>
                        <a:t>Cellular</a:t>
                      </a:r>
                      <a:r>
                        <a:rPr lang="cs-CZ" sz="2200" b="0" dirty="0" smtClean="0">
                          <a:effectLst/>
                          <a:latin typeface="+mn-lt"/>
                          <a:ea typeface="Calibri"/>
                          <a:cs typeface="Times New Roman"/>
                        </a:rPr>
                        <a:t> </a:t>
                      </a:r>
                      <a:r>
                        <a:rPr lang="cs-CZ" sz="2200" b="0" dirty="0" err="1" smtClean="0">
                          <a:effectLst/>
                          <a:latin typeface="+mn-lt"/>
                          <a:ea typeface="Calibri"/>
                          <a:cs typeface="Times New Roman"/>
                        </a:rPr>
                        <a:t>retroviral</a:t>
                      </a:r>
                      <a:r>
                        <a:rPr lang="cs-CZ" sz="2200" b="0" dirty="0" smtClean="0">
                          <a:effectLst/>
                          <a:latin typeface="+mn-lt"/>
                          <a:ea typeface="Calibri"/>
                          <a:cs typeface="Times New Roman"/>
                        </a:rPr>
                        <a:t> </a:t>
                      </a:r>
                      <a:r>
                        <a:rPr lang="cs-CZ" sz="2200" b="0" dirty="0" err="1" smtClean="0">
                          <a:effectLst/>
                          <a:latin typeface="+mn-lt"/>
                          <a:ea typeface="Calibri"/>
                          <a:cs typeface="Times New Roman"/>
                        </a:rPr>
                        <a:t>nucleic</a:t>
                      </a:r>
                      <a:r>
                        <a:rPr lang="cs-CZ" sz="2200" b="0" dirty="0" smtClean="0">
                          <a:effectLst/>
                          <a:latin typeface="+mn-lt"/>
                          <a:ea typeface="Calibri"/>
                          <a:cs typeface="Times New Roman"/>
                        </a:rPr>
                        <a:t> acid-</a:t>
                      </a:r>
                      <a:r>
                        <a:rPr lang="cs-CZ" sz="2200" b="0" dirty="0" err="1" smtClean="0">
                          <a:effectLst/>
                          <a:latin typeface="+mn-lt"/>
                          <a:ea typeface="Calibri"/>
                          <a:cs typeface="Times New Roman"/>
                        </a:rPr>
                        <a:t>binding</a:t>
                      </a:r>
                      <a:r>
                        <a:rPr lang="cs-CZ" sz="2200" b="0" dirty="0" smtClean="0">
                          <a:effectLst/>
                          <a:latin typeface="+mn-lt"/>
                          <a:ea typeface="Calibri"/>
                          <a:cs typeface="Times New Roman"/>
                        </a:rPr>
                        <a:t> protein</a:t>
                      </a:r>
                      <a:endParaRPr lang="de-DE" sz="2200" b="0" dirty="0" smtClean="0">
                        <a:effectLst/>
                        <a:latin typeface="+mn-lt"/>
                        <a:ea typeface="Calibri"/>
                        <a:cs typeface="Times New Roman"/>
                      </a:endParaRPr>
                    </a:p>
                  </a:txBody>
                  <a:tcPr marL="68161" marR="68161" marT="9465" marB="0"/>
                </a:tc>
              </a:tr>
              <a:tr h="945117">
                <a:tc>
                  <a:txBody>
                    <a:bodyPr/>
                    <a:lstStyle/>
                    <a:p>
                      <a:pPr>
                        <a:lnSpc>
                          <a:spcPct val="115000"/>
                        </a:lnSpc>
                        <a:spcAft>
                          <a:spcPts val="0"/>
                        </a:spcAft>
                      </a:pPr>
                      <a:r>
                        <a:rPr lang="en-US" sz="2200" b="1" baseline="0" dirty="0" smtClean="0">
                          <a:effectLst/>
                          <a:latin typeface="+mn-lt"/>
                          <a:ea typeface="Calibri"/>
                          <a:cs typeface="Times New Roman"/>
                        </a:rPr>
                        <a:t>Limb girdle muscular dystrophy, type 2A</a:t>
                      </a:r>
                      <a:endParaRPr lang="cs-CZ" sz="2200" b="1" dirty="0" smtClean="0">
                        <a:effectLst/>
                        <a:latin typeface="+mn-lt"/>
                        <a:ea typeface="Calibri"/>
                        <a:cs typeface="Times New Roman"/>
                      </a:endParaRPr>
                    </a:p>
                  </a:txBody>
                  <a:tcPr marL="68161" marR="68161" marT="9465" marB="0"/>
                </a:tc>
                <a:tc>
                  <a:txBody>
                    <a:bodyPr/>
                    <a:lstStyle/>
                    <a:p>
                      <a:pPr>
                        <a:lnSpc>
                          <a:spcPct val="115000"/>
                        </a:lnSpc>
                        <a:spcAft>
                          <a:spcPts val="0"/>
                        </a:spcAft>
                      </a:pPr>
                      <a:r>
                        <a:rPr lang="cs-CZ" sz="2200" b="1" i="1" dirty="0" smtClean="0">
                          <a:effectLst/>
                          <a:latin typeface="+mn-lt"/>
                          <a:ea typeface="Calibri"/>
                          <a:cs typeface="Times New Roman"/>
                        </a:rPr>
                        <a:t>CAPN3</a:t>
                      </a:r>
                      <a:r>
                        <a:rPr lang="cs-CZ" sz="2200" b="0" dirty="0" smtClean="0">
                          <a:effectLst/>
                          <a:latin typeface="+mn-lt"/>
                          <a:ea typeface="Calibri"/>
                          <a:cs typeface="Times New Roman"/>
                        </a:rPr>
                        <a:t>, Calpain-3</a:t>
                      </a:r>
                    </a:p>
                  </a:txBody>
                  <a:tcPr marL="68161" marR="68161" marT="9465" marB="0"/>
                </a:tc>
              </a:tr>
              <a:tr h="780416">
                <a:tc>
                  <a:txBody>
                    <a:bodyPr/>
                    <a:lstStyle/>
                    <a:p>
                      <a:pPr>
                        <a:lnSpc>
                          <a:spcPct val="115000"/>
                        </a:lnSpc>
                        <a:spcAft>
                          <a:spcPts val="0"/>
                        </a:spcAft>
                      </a:pPr>
                      <a:r>
                        <a:rPr lang="cs-CZ" sz="2200" b="1" dirty="0" err="1" smtClean="0">
                          <a:effectLst/>
                          <a:latin typeface="+mn-lt"/>
                          <a:ea typeface="Calibri"/>
                          <a:cs typeface="Times New Roman"/>
                        </a:rPr>
                        <a:t>Facioscapulohumeral</a:t>
                      </a:r>
                      <a:r>
                        <a:rPr lang="cs-CZ" sz="2200" b="1" dirty="0" smtClean="0">
                          <a:effectLst/>
                          <a:latin typeface="+mn-lt"/>
                          <a:ea typeface="Calibri"/>
                          <a:cs typeface="Times New Roman"/>
                        </a:rPr>
                        <a:t> </a:t>
                      </a:r>
                      <a:r>
                        <a:rPr lang="cs-CZ" sz="2200" b="1" dirty="0" err="1" smtClean="0">
                          <a:effectLst/>
                          <a:latin typeface="+mn-lt"/>
                          <a:ea typeface="Calibri"/>
                          <a:cs typeface="Times New Roman"/>
                        </a:rPr>
                        <a:t>muscular</a:t>
                      </a:r>
                      <a:r>
                        <a:rPr lang="cs-CZ" sz="2200" b="1" dirty="0" smtClean="0">
                          <a:effectLst/>
                          <a:latin typeface="+mn-lt"/>
                          <a:ea typeface="Calibri"/>
                          <a:cs typeface="Times New Roman"/>
                        </a:rPr>
                        <a:t> </a:t>
                      </a:r>
                      <a:r>
                        <a:rPr lang="cs-CZ" sz="2200" b="1" dirty="0" err="1" smtClean="0">
                          <a:effectLst/>
                          <a:latin typeface="+mn-lt"/>
                          <a:ea typeface="Calibri"/>
                          <a:cs typeface="Times New Roman"/>
                        </a:rPr>
                        <a:t>dystrophy</a:t>
                      </a:r>
                      <a:endParaRPr lang="cs-CZ" sz="2200" b="1" dirty="0" smtClean="0">
                        <a:effectLst/>
                        <a:latin typeface="+mn-lt"/>
                        <a:ea typeface="Calibri"/>
                        <a:cs typeface="Times New Roman"/>
                      </a:endParaRPr>
                    </a:p>
                  </a:txBody>
                  <a:tcPr marL="68161" marR="68161" marT="9465" marB="0"/>
                </a:tc>
                <a:tc>
                  <a:txBody>
                    <a:bodyPr/>
                    <a:lstStyle/>
                    <a:p>
                      <a:pPr>
                        <a:lnSpc>
                          <a:spcPct val="115000"/>
                        </a:lnSpc>
                        <a:spcAft>
                          <a:spcPts val="0"/>
                        </a:spcAft>
                      </a:pPr>
                      <a:r>
                        <a:rPr lang="en-US" sz="2200" b="0" i="0" dirty="0" smtClean="0">
                          <a:effectLst/>
                          <a:latin typeface="+mn-lt"/>
                          <a:ea typeface="Calibri"/>
                          <a:cs typeface="Times New Roman"/>
                        </a:rPr>
                        <a:t>Deletion of D4Z4 repeat, 4q35</a:t>
                      </a:r>
                    </a:p>
                  </a:txBody>
                  <a:tcPr marL="68161" marR="68161" marT="9465" marB="0"/>
                </a:tc>
              </a:tr>
            </a:tbl>
          </a:graphicData>
        </a:graphic>
      </p:graphicFrame>
      <p:sp>
        <p:nvSpPr>
          <p:cNvPr id="6" name="Text Box 18"/>
          <p:cNvSpPr txBox="1">
            <a:spLocks noChangeArrowheads="1"/>
          </p:cNvSpPr>
          <p:nvPr/>
        </p:nvSpPr>
        <p:spPr bwMode="auto">
          <a:xfrm>
            <a:off x="0" y="-26988"/>
            <a:ext cx="9144000" cy="4616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cs-CZ" sz="2400" b="1" dirty="0" smtClean="0">
                <a:solidFill>
                  <a:srgbClr val="FFFFFF"/>
                </a:solidFill>
                <a:latin typeface="Calibri"/>
              </a:rPr>
              <a:t>Vybrané neuromuskulárních nemoci</a:t>
            </a:r>
            <a:endParaRPr lang="cs-CZ" sz="2400" b="1" dirty="0">
              <a:solidFill>
                <a:srgbClr val="FFFFFF"/>
              </a:solidFill>
              <a:latin typeface="Calibri"/>
            </a:endParaRPr>
          </a:p>
        </p:txBody>
      </p:sp>
    </p:spTree>
    <p:extLst>
      <p:ext uri="{BB962C8B-B14F-4D97-AF65-F5344CB8AC3E}">
        <p14:creationId xmlns:p14="http://schemas.microsoft.com/office/powerpoint/2010/main" val="474088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400823035"/>
              </p:ext>
            </p:extLst>
          </p:nvPr>
        </p:nvGraphicFramePr>
        <p:xfrm>
          <a:off x="467544" y="3140968"/>
          <a:ext cx="8229600" cy="2934296"/>
        </p:xfrm>
        <a:graphic>
          <a:graphicData uri="http://schemas.openxmlformats.org/drawingml/2006/table">
            <a:tbl>
              <a:tblPr/>
              <a:tblGrid>
                <a:gridCol w="1931093"/>
                <a:gridCol w="1639184"/>
                <a:gridCol w="2054593"/>
                <a:gridCol w="2604730"/>
              </a:tblGrid>
              <a:tr h="601119">
                <a:tc>
                  <a:txBody>
                    <a:bodyPr/>
                    <a:lstStyle/>
                    <a:p>
                      <a:pPr fontAlgn="ctr"/>
                      <a:r>
                        <a:rPr lang="cs-CZ" sz="1700" b="1" dirty="0">
                          <a:effectLst/>
                          <a:hlinkClick r:id="rId3"/>
                        </a:rPr>
                        <a:t>1. Muscular dystrophies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dirty="0">
                          <a:effectLst/>
                          <a:hlinkClick r:id="rId4"/>
                        </a:rPr>
                        <a:t>5. Other myopathies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a:effectLst/>
                          <a:hlinkClick r:id="rId5"/>
                        </a:rPr>
                        <a:t>9. Metabolic myopathies</a:t>
                      </a:r>
                      <a:endParaRPr lang="cs-CZ" sz="1700" b="1">
                        <a:effectLst/>
                      </a:endParaRPr>
                    </a:p>
                  </a:txBody>
                  <a:tcPr marL="85874" marR="85874" marT="42937" marB="42937" anchor="ctr">
                    <a:lnL>
                      <a:noFill/>
                    </a:lnL>
                    <a:lnR>
                      <a:noFill/>
                    </a:lnR>
                    <a:lnT>
                      <a:noFill/>
                    </a:lnT>
                    <a:lnB>
                      <a:noFill/>
                    </a:lnB>
                  </a:tcPr>
                </a:tc>
                <a:tc>
                  <a:txBody>
                    <a:bodyPr/>
                    <a:lstStyle/>
                    <a:p>
                      <a:pPr fontAlgn="ctr"/>
                      <a:r>
                        <a:rPr lang="cs-CZ" sz="1700" b="1">
                          <a:effectLst/>
                          <a:hlinkClick r:id="rId6"/>
                        </a:rPr>
                        <a:t>13. Hereditary ataxias</a:t>
                      </a:r>
                      <a:endParaRPr lang="cs-CZ" sz="1700" b="1">
                        <a:effectLst/>
                      </a:endParaRPr>
                    </a:p>
                  </a:txBody>
                  <a:tcPr marL="85874" marR="85874" marT="42937" marB="42937" anchor="ctr">
                    <a:lnL>
                      <a:noFill/>
                    </a:lnL>
                    <a:lnR>
                      <a:noFill/>
                    </a:lnR>
                    <a:lnT>
                      <a:noFill/>
                    </a:lnT>
                    <a:lnB>
                      <a:noFill/>
                    </a:lnB>
                  </a:tcPr>
                </a:tc>
              </a:tr>
              <a:tr h="858741">
                <a:tc>
                  <a:txBody>
                    <a:bodyPr/>
                    <a:lstStyle/>
                    <a:p>
                      <a:pPr fontAlgn="ctr"/>
                      <a:r>
                        <a:rPr lang="cs-CZ" sz="1700" b="1" dirty="0">
                          <a:effectLst/>
                          <a:hlinkClick r:id="rId7"/>
                        </a:rPr>
                        <a:t>2. Congenital muscular dystrophies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dirty="0">
                          <a:effectLst/>
                          <a:hlinkClick r:id="rId8"/>
                        </a:rPr>
                        <a:t>6. Myotonic syndromes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dirty="0">
                          <a:effectLst/>
                          <a:hlinkClick r:id="rId9"/>
                        </a:rPr>
                        <a:t>10. Hereditary cardiomyopathies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en-US" sz="1700" b="1">
                          <a:effectLst/>
                          <a:hlinkClick r:id="rId10"/>
                        </a:rPr>
                        <a:t>14. Hereditary motor and sensory neuropathies</a:t>
                      </a:r>
                      <a:endParaRPr lang="en-US" sz="1700" b="1">
                        <a:effectLst/>
                      </a:endParaRPr>
                    </a:p>
                  </a:txBody>
                  <a:tcPr marL="85874" marR="85874" marT="42937" marB="42937" anchor="ctr">
                    <a:lnL>
                      <a:noFill/>
                    </a:lnL>
                    <a:lnR>
                      <a:noFill/>
                    </a:lnR>
                    <a:lnT>
                      <a:noFill/>
                    </a:lnT>
                    <a:lnB>
                      <a:noFill/>
                    </a:lnB>
                  </a:tcPr>
                </a:tc>
              </a:tr>
              <a:tr h="858741">
                <a:tc>
                  <a:txBody>
                    <a:bodyPr/>
                    <a:lstStyle/>
                    <a:p>
                      <a:pPr fontAlgn="ctr"/>
                      <a:r>
                        <a:rPr lang="cs-CZ" sz="1700" b="1">
                          <a:effectLst/>
                          <a:hlinkClick r:id="rId11"/>
                        </a:rPr>
                        <a:t>3. Congenital myopathies</a:t>
                      </a:r>
                      <a:endParaRPr lang="cs-CZ" sz="1700" b="1">
                        <a:effectLst/>
                      </a:endParaRPr>
                    </a:p>
                  </a:txBody>
                  <a:tcPr marL="85874" marR="85874" marT="42937" marB="42937" anchor="ctr">
                    <a:lnL>
                      <a:noFill/>
                    </a:lnL>
                    <a:lnR>
                      <a:noFill/>
                    </a:lnR>
                    <a:lnT>
                      <a:noFill/>
                    </a:lnT>
                    <a:lnB>
                      <a:noFill/>
                    </a:lnB>
                  </a:tcPr>
                </a:tc>
                <a:tc>
                  <a:txBody>
                    <a:bodyPr/>
                    <a:lstStyle/>
                    <a:p>
                      <a:pPr fontAlgn="ctr"/>
                      <a:r>
                        <a:rPr lang="en-US" sz="1700" b="1" dirty="0">
                          <a:effectLst/>
                          <a:hlinkClick r:id="rId12"/>
                        </a:rPr>
                        <a:t>7. Ion channel muscle diseases</a:t>
                      </a:r>
                      <a:endParaRPr lang="en-US" sz="1700" b="1" dirty="0">
                        <a:effectLst/>
                      </a:endParaRPr>
                    </a:p>
                  </a:txBody>
                  <a:tcPr marL="85874" marR="85874" marT="42937" marB="42937" anchor="ctr">
                    <a:lnL>
                      <a:noFill/>
                    </a:lnL>
                    <a:lnR>
                      <a:noFill/>
                    </a:lnR>
                    <a:lnT>
                      <a:noFill/>
                    </a:lnT>
                    <a:lnB>
                      <a:noFill/>
                    </a:lnB>
                  </a:tcPr>
                </a:tc>
                <a:tc>
                  <a:txBody>
                    <a:bodyPr/>
                    <a:lstStyle/>
                    <a:p>
                      <a:pPr fontAlgn="ctr"/>
                      <a:r>
                        <a:rPr lang="cs-CZ" sz="1700" b="1" dirty="0">
                          <a:effectLst/>
                          <a:hlinkClick r:id="rId13"/>
                        </a:rPr>
                        <a:t>11. </a:t>
                      </a:r>
                      <a:r>
                        <a:rPr lang="cs-CZ" sz="1700" b="1" dirty="0" err="1">
                          <a:effectLst/>
                          <a:hlinkClick r:id="rId13"/>
                        </a:rPr>
                        <a:t>Congenital</a:t>
                      </a:r>
                      <a:r>
                        <a:rPr lang="cs-CZ" sz="1700" b="1" dirty="0">
                          <a:effectLst/>
                          <a:hlinkClick r:id="rId13"/>
                        </a:rPr>
                        <a:t> </a:t>
                      </a:r>
                      <a:r>
                        <a:rPr lang="cs-CZ" sz="1700" b="1" dirty="0" err="1">
                          <a:effectLst/>
                          <a:hlinkClick r:id="rId13"/>
                        </a:rPr>
                        <a:t>myasthenic</a:t>
                      </a:r>
                      <a:r>
                        <a:rPr lang="cs-CZ" sz="1700" b="1" dirty="0">
                          <a:effectLst/>
                          <a:hlinkClick r:id="rId13"/>
                        </a:rPr>
                        <a:t> </a:t>
                      </a:r>
                      <a:r>
                        <a:rPr lang="cs-CZ" sz="1700" b="1" dirty="0" err="1">
                          <a:effectLst/>
                          <a:hlinkClick r:id="rId13"/>
                        </a:rPr>
                        <a:t>syndromes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a:effectLst/>
                          <a:hlinkClick r:id="rId14"/>
                        </a:rPr>
                        <a:t>15. Hereditary paraplegias</a:t>
                      </a:r>
                      <a:endParaRPr lang="cs-CZ" sz="1700" b="1">
                        <a:effectLst/>
                      </a:endParaRPr>
                    </a:p>
                  </a:txBody>
                  <a:tcPr marL="85874" marR="85874" marT="42937" marB="42937" anchor="ctr">
                    <a:lnL>
                      <a:noFill/>
                    </a:lnL>
                    <a:lnR>
                      <a:noFill/>
                    </a:lnR>
                    <a:lnT>
                      <a:noFill/>
                    </a:lnT>
                    <a:lnB>
                      <a:noFill/>
                    </a:lnB>
                  </a:tcPr>
                </a:tc>
              </a:tr>
              <a:tr h="601119">
                <a:tc>
                  <a:txBody>
                    <a:bodyPr/>
                    <a:lstStyle/>
                    <a:p>
                      <a:pPr fontAlgn="ctr"/>
                      <a:r>
                        <a:rPr lang="cs-CZ" sz="1700" b="1" dirty="0">
                          <a:effectLst/>
                          <a:hlinkClick r:id="rId15"/>
                        </a:rPr>
                        <a:t>4. Distal myopathies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dirty="0">
                          <a:effectLst/>
                          <a:hlinkClick r:id="rId16"/>
                        </a:rPr>
                        <a:t>8. Malignant hyperthermia</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dirty="0">
                          <a:effectLst/>
                          <a:hlinkClick r:id="rId17"/>
                        </a:rPr>
                        <a:t>12. Motor neuron </a:t>
                      </a:r>
                      <a:r>
                        <a:rPr lang="cs-CZ" sz="1700" b="1" dirty="0" err="1">
                          <a:effectLst/>
                          <a:hlinkClick r:id="rId17"/>
                        </a:rPr>
                        <a:t>diseases</a:t>
                      </a:r>
                      <a:endParaRPr lang="cs-CZ" sz="1700" b="1" dirty="0">
                        <a:effectLst/>
                      </a:endParaRPr>
                    </a:p>
                  </a:txBody>
                  <a:tcPr marL="85874" marR="85874" marT="42937" marB="42937" anchor="ctr">
                    <a:lnL>
                      <a:noFill/>
                    </a:lnL>
                    <a:lnR>
                      <a:noFill/>
                    </a:lnR>
                    <a:lnT>
                      <a:noFill/>
                    </a:lnT>
                    <a:lnB>
                      <a:noFill/>
                    </a:lnB>
                  </a:tcPr>
                </a:tc>
                <a:tc>
                  <a:txBody>
                    <a:bodyPr/>
                    <a:lstStyle/>
                    <a:p>
                      <a:pPr fontAlgn="ctr"/>
                      <a:r>
                        <a:rPr lang="cs-CZ" sz="1700" b="1" dirty="0">
                          <a:effectLst/>
                          <a:hlinkClick r:id="rId18"/>
                        </a:rPr>
                        <a:t>16. Other neuromuscular disorders</a:t>
                      </a:r>
                      <a:endParaRPr lang="cs-CZ" sz="1700" b="1" dirty="0">
                        <a:effectLst/>
                      </a:endParaRPr>
                    </a:p>
                  </a:txBody>
                  <a:tcPr marL="85874" marR="85874" marT="42937" marB="42937" anchor="ctr">
                    <a:lnL>
                      <a:noFill/>
                    </a:lnL>
                    <a:lnR>
                      <a:noFill/>
                    </a:lnR>
                    <a:lnT>
                      <a:noFill/>
                    </a:lnT>
                    <a:lnB>
                      <a:noFill/>
                    </a:lnB>
                  </a:tcPr>
                </a:tc>
              </a:tr>
            </a:tbl>
          </a:graphicData>
        </a:graphic>
      </p:graphicFrame>
      <p:sp>
        <p:nvSpPr>
          <p:cNvPr id="10" name="Text Box 18"/>
          <p:cNvSpPr txBox="1">
            <a:spLocks noChangeArrowheads="1"/>
          </p:cNvSpPr>
          <p:nvPr/>
        </p:nvSpPr>
        <p:spPr bwMode="auto">
          <a:xfrm>
            <a:off x="0" y="-27384"/>
            <a:ext cx="9144000" cy="4616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400" b="1" dirty="0" smtClean="0">
                <a:solidFill>
                  <a:srgbClr val="FFFFFF"/>
                </a:solidFill>
                <a:latin typeface="+mn-lt"/>
              </a:rPr>
              <a:t> Neuromuskulární nemoci (NMD) </a:t>
            </a:r>
            <a:endParaRPr lang="cs-CZ" sz="2400" b="1" dirty="0">
              <a:solidFill>
                <a:srgbClr val="FFFFFF"/>
              </a:solidFill>
              <a:latin typeface="+mn-lt"/>
            </a:endParaRPr>
          </a:p>
        </p:txBody>
      </p:sp>
      <p:sp>
        <p:nvSpPr>
          <p:cNvPr id="11" name="TextBox 10"/>
          <p:cNvSpPr txBox="1"/>
          <p:nvPr/>
        </p:nvSpPr>
        <p:spPr>
          <a:xfrm>
            <a:off x="107504" y="620688"/>
            <a:ext cx="8928992" cy="707886"/>
          </a:xfrm>
          <a:prstGeom prst="rect">
            <a:avLst/>
          </a:prstGeom>
          <a:noFill/>
        </p:spPr>
        <p:txBody>
          <a:bodyPr wrap="square" rtlCol="0">
            <a:spAutoFit/>
          </a:bodyPr>
          <a:lstStyle/>
          <a:p>
            <a:pPr marL="342900" indent="-342900">
              <a:buFont typeface="Wingdings" panose="05000000000000000000" pitchFamily="2" charset="2"/>
              <a:buChar char="Ø"/>
            </a:pPr>
            <a:r>
              <a:rPr lang="cs-CZ" sz="2000" dirty="0" smtClean="0">
                <a:solidFill>
                  <a:schemeClr val="tx1">
                    <a:lumMod val="75000"/>
                    <a:lumOff val="25000"/>
                  </a:schemeClr>
                </a:solidFill>
              </a:rPr>
              <a:t>NMD narušují funkci svalu a to buď přímo v důsledku patologie svalu nebo nepřímo v důsledku patologie nervů a neuromuskulárních spojení. </a:t>
            </a:r>
            <a:endParaRPr lang="en-US" sz="2000" dirty="0">
              <a:solidFill>
                <a:schemeClr val="tx1">
                  <a:lumMod val="75000"/>
                  <a:lumOff val="25000"/>
                </a:schemeClr>
              </a:solidFill>
            </a:endParaRPr>
          </a:p>
        </p:txBody>
      </p:sp>
      <p:sp>
        <p:nvSpPr>
          <p:cNvPr id="12" name="TextBox 11"/>
          <p:cNvSpPr txBox="1"/>
          <p:nvPr/>
        </p:nvSpPr>
        <p:spPr>
          <a:xfrm>
            <a:off x="467544" y="1484784"/>
            <a:ext cx="5184576" cy="1384995"/>
          </a:xfrm>
          <a:prstGeom prst="rect">
            <a:avLst/>
          </a:prstGeom>
          <a:noFill/>
        </p:spPr>
        <p:txBody>
          <a:bodyPr wrap="square" rtlCol="0">
            <a:spAutoFit/>
          </a:bodyPr>
          <a:lstStyle/>
          <a:p>
            <a:pPr marL="457200" indent="-457200">
              <a:buFont typeface="Arial" panose="020B0604020202020204" pitchFamily="34" charset="0"/>
              <a:buChar char="•"/>
            </a:pPr>
            <a:r>
              <a:rPr lang="cs-CZ" sz="2800" b="1" dirty="0">
                <a:solidFill>
                  <a:schemeClr val="tx1">
                    <a:lumMod val="75000"/>
                    <a:lumOff val="25000"/>
                  </a:schemeClr>
                </a:solidFill>
              </a:rPr>
              <a:t>780 typů NMD</a:t>
            </a:r>
          </a:p>
          <a:p>
            <a:pPr marL="457200" indent="-457200">
              <a:buFont typeface="Arial" panose="020B0604020202020204" pitchFamily="34" charset="0"/>
              <a:buChar char="•"/>
            </a:pPr>
            <a:r>
              <a:rPr lang="cs-CZ" sz="2800" b="1" dirty="0">
                <a:solidFill>
                  <a:schemeClr val="tx1">
                    <a:lumMod val="75000"/>
                    <a:lumOff val="25000"/>
                  </a:schemeClr>
                </a:solidFill>
              </a:rPr>
              <a:t>417 </a:t>
            </a:r>
            <a:r>
              <a:rPr lang="cs-CZ" sz="2800" b="1" dirty="0" smtClean="0">
                <a:solidFill>
                  <a:schemeClr val="tx1">
                    <a:lumMod val="75000"/>
                    <a:lumOff val="25000"/>
                  </a:schemeClr>
                </a:solidFill>
              </a:rPr>
              <a:t>genů</a:t>
            </a:r>
            <a:endParaRPr lang="cs-CZ" sz="2800" b="1" dirty="0">
              <a:solidFill>
                <a:schemeClr val="tx1">
                  <a:lumMod val="75000"/>
                  <a:lumOff val="25000"/>
                </a:schemeClr>
              </a:solidFill>
            </a:endParaRPr>
          </a:p>
          <a:p>
            <a:pPr marL="457200" indent="-457200">
              <a:buFont typeface="Arial" panose="020B0604020202020204" pitchFamily="34" charset="0"/>
              <a:buChar char="•"/>
            </a:pPr>
            <a:r>
              <a:rPr lang="cs-CZ" sz="2800" dirty="0" smtClean="0">
                <a:solidFill>
                  <a:schemeClr val="tx1">
                    <a:lumMod val="75000"/>
                    <a:lumOff val="25000"/>
                  </a:schemeClr>
                </a:solidFill>
              </a:rPr>
              <a:t>16 skupin NMD</a:t>
            </a:r>
          </a:p>
        </p:txBody>
      </p:sp>
      <p:sp>
        <p:nvSpPr>
          <p:cNvPr id="15" name="Rectangle 14"/>
          <p:cNvSpPr/>
          <p:nvPr/>
        </p:nvSpPr>
        <p:spPr>
          <a:xfrm>
            <a:off x="5518156" y="6228020"/>
            <a:ext cx="3158300" cy="369332"/>
          </a:xfrm>
          <a:prstGeom prst="rect">
            <a:avLst/>
          </a:prstGeom>
        </p:spPr>
        <p:txBody>
          <a:bodyPr wrap="none">
            <a:spAutoFit/>
          </a:bodyPr>
          <a:lstStyle/>
          <a:p>
            <a:r>
              <a:rPr lang="cs-CZ" dirty="0">
                <a:solidFill>
                  <a:schemeClr val="tx1">
                    <a:lumMod val="75000"/>
                    <a:lumOff val="25000"/>
                  </a:schemeClr>
                </a:solidFill>
              </a:rPr>
              <a:t>http://www.musclegenetable.fr</a:t>
            </a:r>
          </a:p>
        </p:txBody>
      </p:sp>
    </p:spTree>
    <p:extLst>
      <p:ext uri="{BB962C8B-B14F-4D97-AF65-F5344CB8AC3E}">
        <p14:creationId xmlns:p14="http://schemas.microsoft.com/office/powerpoint/2010/main" val="418823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27384"/>
            <a:ext cx="9144000" cy="4616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400" b="1" dirty="0" smtClean="0">
                <a:solidFill>
                  <a:srgbClr val="FFFFFF"/>
                </a:solidFill>
                <a:latin typeface="+mn-lt"/>
              </a:rPr>
              <a:t>NMD, klinická heterogenita </a:t>
            </a:r>
            <a:endParaRPr lang="cs-CZ" sz="2400" b="1" dirty="0">
              <a:solidFill>
                <a:srgbClr val="FFFFFF"/>
              </a:solidFill>
              <a:latin typeface="+mn-lt"/>
            </a:endParaRPr>
          </a:p>
        </p:txBody>
      </p:sp>
      <p:sp>
        <p:nvSpPr>
          <p:cNvPr id="5" name="TextBox 4"/>
          <p:cNvSpPr txBox="1"/>
          <p:nvPr/>
        </p:nvSpPr>
        <p:spPr>
          <a:xfrm>
            <a:off x="35496" y="476672"/>
            <a:ext cx="9001000" cy="984885"/>
          </a:xfrm>
          <a:prstGeom prst="rect">
            <a:avLst/>
          </a:prstGeom>
          <a:noFill/>
        </p:spPr>
        <p:txBody>
          <a:bodyPr wrap="square" rtlCol="0">
            <a:spAutoFit/>
          </a:bodyPr>
          <a:lstStyle/>
          <a:p>
            <a:pPr marL="342900" indent="-342900">
              <a:buFont typeface="Wingdings" panose="05000000000000000000" pitchFamily="2" charset="2"/>
              <a:buChar char="Ø"/>
            </a:pPr>
            <a:r>
              <a:rPr lang="cs-CZ" sz="2200" b="1" dirty="0" smtClean="0">
                <a:solidFill>
                  <a:schemeClr val="tx1">
                    <a:lumMod val="75000"/>
                    <a:lumOff val="25000"/>
                  </a:schemeClr>
                </a:solidFill>
              </a:rPr>
              <a:t>Mutace v 1 genu způsobují několik typů NMD; př. </a:t>
            </a:r>
            <a:r>
              <a:rPr lang="cs-CZ" sz="2200" b="1" i="1" dirty="0" smtClean="0">
                <a:solidFill>
                  <a:schemeClr val="tx1">
                    <a:lumMod val="75000"/>
                    <a:lumOff val="25000"/>
                  </a:schemeClr>
                </a:solidFill>
              </a:rPr>
              <a:t>LMNA</a:t>
            </a:r>
            <a:r>
              <a:rPr lang="cs-CZ" sz="2200" b="1" dirty="0" smtClean="0">
                <a:solidFill>
                  <a:schemeClr val="tx1">
                    <a:lumMod val="75000"/>
                    <a:lumOff val="25000"/>
                  </a:schemeClr>
                </a:solidFill>
              </a:rPr>
              <a:t>, lamin A/C </a:t>
            </a:r>
            <a:r>
              <a:rPr lang="cs-CZ" dirty="0" smtClean="0">
                <a:solidFill>
                  <a:schemeClr val="tx1">
                    <a:lumMod val="75000"/>
                    <a:lumOff val="25000"/>
                  </a:schemeClr>
                </a:solidFill>
              </a:rPr>
              <a:t>(tvorba jaderné laminy - síťovitá </a:t>
            </a:r>
            <a:r>
              <a:rPr lang="cs-CZ" dirty="0">
                <a:solidFill>
                  <a:schemeClr val="tx1">
                    <a:lumMod val="75000"/>
                    <a:lumOff val="25000"/>
                  </a:schemeClr>
                </a:solidFill>
              </a:rPr>
              <a:t>vrstva proteinů přiléhající na vnitřní stěnu vnitřní jaderné </a:t>
            </a:r>
            <a:r>
              <a:rPr lang="cs-CZ" dirty="0" smtClean="0">
                <a:solidFill>
                  <a:schemeClr val="tx1">
                    <a:lumMod val="75000"/>
                    <a:lumOff val="25000"/>
                  </a:schemeClr>
                </a:solidFill>
              </a:rPr>
              <a:t>membrány).</a:t>
            </a:r>
            <a:endParaRPr lang="cs-CZ" dirty="0">
              <a:solidFill>
                <a:schemeClr val="tx1">
                  <a:lumMod val="75000"/>
                  <a:lumOff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88195704"/>
              </p:ext>
            </p:extLst>
          </p:nvPr>
        </p:nvGraphicFramePr>
        <p:xfrm>
          <a:off x="179512" y="1556792"/>
          <a:ext cx="4968552" cy="5022170"/>
        </p:xfrm>
        <a:graphic>
          <a:graphicData uri="http://schemas.openxmlformats.org/drawingml/2006/table">
            <a:tbl>
              <a:tblPr/>
              <a:tblGrid>
                <a:gridCol w="4968552"/>
              </a:tblGrid>
              <a:tr h="375314">
                <a:tc>
                  <a:txBody>
                    <a:bodyPr/>
                    <a:lstStyle/>
                    <a:p>
                      <a:r>
                        <a:rPr lang="cs-CZ" sz="2000" i="1" u="none" dirty="0" err="1" smtClean="0">
                          <a:solidFill>
                            <a:srgbClr val="0033CC"/>
                          </a:solidFill>
                        </a:rPr>
                        <a:t>Diseases</a:t>
                      </a:r>
                      <a:endParaRPr lang="cs-CZ" sz="2000" i="1" u="none" dirty="0">
                        <a:solidFill>
                          <a:srgbClr val="0033CC"/>
                        </a:solidFill>
                      </a:endParaRPr>
                    </a:p>
                  </a:txBody>
                  <a:tcPr marL="42698" marR="42698" marT="21349" marB="21349" anchor="ctr">
                    <a:lnL>
                      <a:noFill/>
                    </a:lnL>
                    <a:lnR>
                      <a:noFill/>
                    </a:lnR>
                    <a:lnT>
                      <a:noFill/>
                    </a:lnT>
                    <a:lnB>
                      <a:noFill/>
                    </a:lnB>
                  </a:tcPr>
                </a:tc>
              </a:tr>
              <a:tr h="298884">
                <a:tc>
                  <a:txBody>
                    <a:bodyPr/>
                    <a:lstStyle/>
                    <a:p>
                      <a:r>
                        <a:rPr lang="cs-CZ" sz="2000" b="1" u="none" dirty="0" smtClean="0">
                          <a:solidFill>
                            <a:srgbClr val="0033CC"/>
                          </a:solidFill>
                        </a:rPr>
                        <a:t>1.  </a:t>
                      </a:r>
                      <a:r>
                        <a:rPr lang="cs-CZ" sz="2000" b="1" u="none" dirty="0" err="1" smtClean="0">
                          <a:solidFill>
                            <a:srgbClr val="0033CC"/>
                          </a:solidFill>
                        </a:rPr>
                        <a:t>Cardiomyopathy</a:t>
                      </a:r>
                      <a:r>
                        <a:rPr lang="cs-CZ" sz="2000" b="1" u="none" dirty="0">
                          <a:solidFill>
                            <a:srgbClr val="0033CC"/>
                          </a:solidFill>
                        </a:rPr>
                        <a:t>, dilated, 1A </a:t>
                      </a:r>
                    </a:p>
                  </a:txBody>
                  <a:tcPr marL="42698" marR="42698" marT="21349" marB="21349" anchor="ctr">
                    <a:lnL>
                      <a:noFill/>
                    </a:lnL>
                    <a:lnR>
                      <a:noFill/>
                    </a:lnR>
                    <a:lnT>
                      <a:noFill/>
                    </a:lnT>
                    <a:lnB>
                      <a:noFill/>
                    </a:lnB>
                  </a:tcPr>
                </a:tc>
              </a:tr>
              <a:tr h="426978">
                <a:tc>
                  <a:txBody>
                    <a:bodyPr/>
                    <a:lstStyle/>
                    <a:p>
                      <a:r>
                        <a:rPr lang="cs-CZ" sz="2000" b="1" u="none" dirty="0" smtClean="0">
                          <a:solidFill>
                            <a:srgbClr val="0033CC"/>
                          </a:solidFill>
                        </a:rPr>
                        <a:t>2.</a:t>
                      </a:r>
                      <a:r>
                        <a:rPr lang="cs-CZ" sz="2000" b="1" u="none" baseline="0" dirty="0" smtClean="0">
                          <a:solidFill>
                            <a:srgbClr val="0033CC"/>
                          </a:solidFill>
                        </a:rPr>
                        <a:t>  </a:t>
                      </a:r>
                      <a:r>
                        <a:rPr lang="cs-CZ" sz="2000" b="1" u="none" dirty="0" err="1" smtClean="0">
                          <a:solidFill>
                            <a:srgbClr val="0033CC"/>
                          </a:solidFill>
                        </a:rPr>
                        <a:t>Charcot</a:t>
                      </a:r>
                      <a:r>
                        <a:rPr lang="cs-CZ" sz="2000" b="1" u="none" dirty="0" smtClean="0">
                          <a:solidFill>
                            <a:srgbClr val="0033CC"/>
                          </a:solidFill>
                        </a:rPr>
                        <a:t>-Marie-</a:t>
                      </a:r>
                      <a:r>
                        <a:rPr lang="cs-CZ" sz="2000" b="1" u="none" dirty="0" err="1" smtClean="0">
                          <a:solidFill>
                            <a:srgbClr val="0033CC"/>
                          </a:solidFill>
                        </a:rPr>
                        <a:t>Tooth</a:t>
                      </a:r>
                      <a:r>
                        <a:rPr lang="cs-CZ" sz="2000" b="1" u="none" dirty="0" smtClean="0">
                          <a:solidFill>
                            <a:srgbClr val="0033CC"/>
                          </a:solidFill>
                        </a:rPr>
                        <a:t> </a:t>
                      </a:r>
                      <a:r>
                        <a:rPr lang="cs-CZ" sz="2000" b="1" u="none" dirty="0">
                          <a:solidFill>
                            <a:srgbClr val="0033CC"/>
                          </a:solidFill>
                        </a:rPr>
                        <a:t>disease, type 2B1 </a:t>
                      </a:r>
                    </a:p>
                  </a:txBody>
                  <a:tcPr marL="42698" marR="42698" marT="21349" marB="21349" anchor="ctr">
                    <a:lnL>
                      <a:noFill/>
                    </a:lnL>
                    <a:lnR>
                      <a:noFill/>
                    </a:lnR>
                    <a:lnT>
                      <a:noFill/>
                    </a:lnT>
                    <a:lnB>
                      <a:noFill/>
                    </a:lnB>
                  </a:tcPr>
                </a:tc>
              </a:tr>
              <a:tr h="426978">
                <a:tc>
                  <a:txBody>
                    <a:bodyPr/>
                    <a:lstStyle/>
                    <a:p>
                      <a:r>
                        <a:rPr lang="cs-CZ" sz="2000" b="1" u="none" dirty="0" smtClean="0">
                          <a:solidFill>
                            <a:srgbClr val="0033CC"/>
                          </a:solidFill>
                        </a:rPr>
                        <a:t>3.  </a:t>
                      </a:r>
                      <a:r>
                        <a:rPr lang="cs-CZ" sz="2000" b="1" u="none" dirty="0" err="1" smtClean="0">
                          <a:solidFill>
                            <a:srgbClr val="0033CC"/>
                          </a:solidFill>
                        </a:rPr>
                        <a:t>Emery-Dreifuss</a:t>
                      </a:r>
                      <a:r>
                        <a:rPr lang="cs-CZ" sz="2000" b="1" u="none" dirty="0" smtClean="0">
                          <a:solidFill>
                            <a:srgbClr val="0033CC"/>
                          </a:solidFill>
                        </a:rPr>
                        <a:t> </a:t>
                      </a:r>
                      <a:r>
                        <a:rPr lang="cs-CZ" sz="2000" b="1" u="none" dirty="0">
                          <a:solidFill>
                            <a:srgbClr val="0033CC"/>
                          </a:solidFill>
                        </a:rPr>
                        <a:t>muscular dystrophy 2, AD </a:t>
                      </a:r>
                    </a:p>
                  </a:txBody>
                  <a:tcPr marL="42698" marR="42698" marT="21349" marB="21349" anchor="ctr">
                    <a:lnL>
                      <a:noFill/>
                    </a:lnL>
                    <a:lnR>
                      <a:noFill/>
                    </a:lnR>
                    <a:lnT>
                      <a:noFill/>
                    </a:lnT>
                    <a:lnB>
                      <a:noFill/>
                    </a:lnB>
                  </a:tcPr>
                </a:tc>
              </a:tr>
              <a:tr h="426978">
                <a:tc>
                  <a:txBody>
                    <a:bodyPr/>
                    <a:lstStyle/>
                    <a:p>
                      <a:r>
                        <a:rPr lang="cs-CZ" sz="2000" b="1" u="none" dirty="0" smtClean="0">
                          <a:solidFill>
                            <a:srgbClr val="0033CC"/>
                          </a:solidFill>
                        </a:rPr>
                        <a:t>4.  </a:t>
                      </a:r>
                      <a:r>
                        <a:rPr lang="en-US" sz="2000" b="1" u="none" dirty="0" smtClean="0">
                          <a:solidFill>
                            <a:srgbClr val="0033CC"/>
                          </a:solidFill>
                        </a:rPr>
                        <a:t>Emery-</a:t>
                      </a:r>
                      <a:r>
                        <a:rPr lang="en-US" sz="2000" b="1" u="none" dirty="0" err="1" smtClean="0">
                          <a:solidFill>
                            <a:srgbClr val="0033CC"/>
                          </a:solidFill>
                        </a:rPr>
                        <a:t>Dreifuss</a:t>
                      </a:r>
                      <a:r>
                        <a:rPr lang="en-US" sz="2000" b="1" u="none" dirty="0" smtClean="0">
                          <a:solidFill>
                            <a:srgbClr val="0033CC"/>
                          </a:solidFill>
                        </a:rPr>
                        <a:t> </a:t>
                      </a:r>
                      <a:r>
                        <a:rPr lang="en-US" sz="2000" b="1" u="none" dirty="0">
                          <a:solidFill>
                            <a:srgbClr val="0033CC"/>
                          </a:solidFill>
                        </a:rPr>
                        <a:t>muscular dystrophy 3, AR </a:t>
                      </a:r>
                    </a:p>
                  </a:txBody>
                  <a:tcPr marL="42698" marR="42698" marT="21349" marB="21349" anchor="ctr">
                    <a:lnL>
                      <a:noFill/>
                    </a:lnL>
                    <a:lnR>
                      <a:noFill/>
                    </a:lnR>
                    <a:lnT>
                      <a:noFill/>
                    </a:lnT>
                    <a:lnB>
                      <a:noFill/>
                    </a:lnB>
                  </a:tcPr>
                </a:tc>
              </a:tr>
              <a:tr h="426978">
                <a:tc>
                  <a:txBody>
                    <a:bodyPr/>
                    <a:lstStyle/>
                    <a:p>
                      <a:r>
                        <a:rPr lang="cs-CZ" sz="2000" b="1" u="none" dirty="0" smtClean="0">
                          <a:solidFill>
                            <a:srgbClr val="0033CC"/>
                          </a:solidFill>
                        </a:rPr>
                        <a:t>5.  Hutchinson-Gilford </a:t>
                      </a:r>
                      <a:r>
                        <a:rPr lang="cs-CZ" sz="2000" b="1" u="none" dirty="0" err="1" smtClean="0">
                          <a:solidFill>
                            <a:srgbClr val="0033CC"/>
                          </a:solidFill>
                        </a:rPr>
                        <a:t>progeria</a:t>
                      </a:r>
                      <a:endParaRPr lang="cs-CZ" sz="2000" b="1" u="none" dirty="0">
                        <a:solidFill>
                          <a:srgbClr val="0033CC"/>
                        </a:solidFill>
                      </a:endParaRPr>
                    </a:p>
                  </a:txBody>
                  <a:tcPr marL="42698" marR="42698" marT="21349" marB="21349" anchor="ctr">
                    <a:lnL>
                      <a:noFill/>
                    </a:lnL>
                    <a:lnR>
                      <a:noFill/>
                    </a:lnR>
                    <a:lnT>
                      <a:noFill/>
                    </a:lnT>
                    <a:lnB>
                      <a:noFill/>
                    </a:lnB>
                  </a:tcPr>
                </a:tc>
              </a:tr>
              <a:tr h="298884">
                <a:tc>
                  <a:txBody>
                    <a:bodyPr/>
                    <a:lstStyle/>
                    <a:p>
                      <a:r>
                        <a:rPr lang="cs-CZ" sz="2000" b="1" u="none" dirty="0" smtClean="0">
                          <a:solidFill>
                            <a:srgbClr val="0033CC"/>
                          </a:solidFill>
                        </a:rPr>
                        <a:t>6.  </a:t>
                      </a:r>
                      <a:r>
                        <a:rPr lang="cs-CZ" sz="2000" b="1" u="none" dirty="0" err="1" smtClean="0">
                          <a:solidFill>
                            <a:srgbClr val="0033CC"/>
                          </a:solidFill>
                        </a:rPr>
                        <a:t>Heart</a:t>
                      </a:r>
                      <a:r>
                        <a:rPr lang="cs-CZ" sz="2000" b="1" u="none" dirty="0" smtClean="0">
                          <a:solidFill>
                            <a:srgbClr val="0033CC"/>
                          </a:solidFill>
                        </a:rPr>
                        <a:t>-hand syndrome, </a:t>
                      </a:r>
                      <a:r>
                        <a:rPr lang="cs-CZ" sz="2000" b="1" u="none" dirty="0" err="1" smtClean="0">
                          <a:solidFill>
                            <a:srgbClr val="0033CC"/>
                          </a:solidFill>
                        </a:rPr>
                        <a:t>Slovenian</a:t>
                      </a:r>
                      <a:r>
                        <a:rPr lang="cs-CZ" sz="2000" b="1" u="none" dirty="0" smtClean="0">
                          <a:solidFill>
                            <a:srgbClr val="0033CC"/>
                          </a:solidFill>
                        </a:rPr>
                        <a:t> type  </a:t>
                      </a:r>
                      <a:endParaRPr lang="cs-CZ" sz="2000" b="1" u="none" dirty="0">
                        <a:solidFill>
                          <a:srgbClr val="0033CC"/>
                        </a:solidFill>
                      </a:endParaRPr>
                    </a:p>
                  </a:txBody>
                  <a:tcPr marL="42698" marR="42698" marT="21349" marB="21349" anchor="ctr">
                    <a:lnL>
                      <a:noFill/>
                    </a:lnL>
                    <a:lnR>
                      <a:noFill/>
                    </a:lnR>
                    <a:lnT>
                      <a:noFill/>
                    </a:lnT>
                    <a:lnB>
                      <a:noFill/>
                    </a:lnB>
                  </a:tcPr>
                </a:tc>
              </a:tr>
              <a:tr h="298884">
                <a:tc>
                  <a:txBody>
                    <a:bodyPr/>
                    <a:lstStyle/>
                    <a:p>
                      <a:r>
                        <a:rPr lang="cs-CZ" sz="2000" b="1" u="none" dirty="0" smtClean="0">
                          <a:solidFill>
                            <a:srgbClr val="0033CC"/>
                          </a:solidFill>
                        </a:rPr>
                        <a:t>7.  </a:t>
                      </a:r>
                      <a:r>
                        <a:rPr lang="cs-CZ" sz="2000" b="1" u="none" dirty="0" err="1" smtClean="0">
                          <a:solidFill>
                            <a:srgbClr val="0033CC"/>
                          </a:solidFill>
                        </a:rPr>
                        <a:t>Lipodystrophy</a:t>
                      </a:r>
                      <a:r>
                        <a:rPr lang="cs-CZ" sz="2000" b="1" u="none" dirty="0">
                          <a:solidFill>
                            <a:srgbClr val="0033CC"/>
                          </a:solidFill>
                        </a:rPr>
                        <a:t>, familial partial, 2 </a:t>
                      </a:r>
                    </a:p>
                  </a:txBody>
                  <a:tcPr marL="42698" marR="42698" marT="21349" marB="21349" anchor="ctr">
                    <a:lnL>
                      <a:noFill/>
                    </a:lnL>
                    <a:lnR>
                      <a:noFill/>
                    </a:lnR>
                    <a:lnT>
                      <a:noFill/>
                    </a:lnT>
                    <a:lnB>
                      <a:noFill/>
                    </a:lnB>
                  </a:tcPr>
                </a:tc>
              </a:tr>
              <a:tr h="170791">
                <a:tc>
                  <a:txBody>
                    <a:bodyPr/>
                    <a:lstStyle/>
                    <a:p>
                      <a:r>
                        <a:rPr lang="cs-CZ" sz="2000" b="1" u="none" dirty="0" smtClean="0">
                          <a:solidFill>
                            <a:srgbClr val="0033CC"/>
                          </a:solidFill>
                        </a:rPr>
                        <a:t>8.  </a:t>
                      </a:r>
                      <a:r>
                        <a:rPr lang="cs-CZ" sz="2000" b="1" u="none" dirty="0" err="1" smtClean="0">
                          <a:solidFill>
                            <a:srgbClr val="0033CC"/>
                          </a:solidFill>
                        </a:rPr>
                        <a:t>Malouf</a:t>
                      </a:r>
                      <a:r>
                        <a:rPr lang="cs-CZ" sz="2000" b="1" u="none" dirty="0" smtClean="0">
                          <a:solidFill>
                            <a:srgbClr val="0033CC"/>
                          </a:solidFill>
                        </a:rPr>
                        <a:t> </a:t>
                      </a:r>
                      <a:r>
                        <a:rPr lang="cs-CZ" sz="2000" b="1" u="none" dirty="0">
                          <a:solidFill>
                            <a:srgbClr val="0033CC"/>
                          </a:solidFill>
                        </a:rPr>
                        <a:t>syndrome </a:t>
                      </a:r>
                    </a:p>
                  </a:txBody>
                  <a:tcPr marL="42698" marR="42698" marT="21349" marB="21349" anchor="ctr">
                    <a:lnL>
                      <a:noFill/>
                    </a:lnL>
                    <a:lnR>
                      <a:noFill/>
                    </a:lnR>
                    <a:lnT>
                      <a:noFill/>
                    </a:lnT>
                    <a:lnB>
                      <a:noFill/>
                    </a:lnB>
                  </a:tcPr>
                </a:tc>
              </a:tr>
              <a:tr h="298884">
                <a:tc>
                  <a:txBody>
                    <a:bodyPr/>
                    <a:lstStyle/>
                    <a:p>
                      <a:r>
                        <a:rPr lang="cs-CZ" sz="2000" b="1" u="none" dirty="0" smtClean="0">
                          <a:solidFill>
                            <a:srgbClr val="0033CC"/>
                          </a:solidFill>
                        </a:rPr>
                        <a:t>9.  </a:t>
                      </a:r>
                      <a:r>
                        <a:rPr lang="cs-CZ" sz="2000" b="1" u="none" dirty="0" err="1" smtClean="0">
                          <a:solidFill>
                            <a:srgbClr val="0033CC"/>
                          </a:solidFill>
                        </a:rPr>
                        <a:t>Mandibuloacral</a:t>
                      </a:r>
                      <a:r>
                        <a:rPr lang="cs-CZ" sz="2000" b="1" u="none" dirty="0" smtClean="0">
                          <a:solidFill>
                            <a:srgbClr val="0033CC"/>
                          </a:solidFill>
                        </a:rPr>
                        <a:t> </a:t>
                      </a:r>
                      <a:r>
                        <a:rPr lang="cs-CZ" sz="2000" b="1" u="none" dirty="0" err="1">
                          <a:solidFill>
                            <a:srgbClr val="0033CC"/>
                          </a:solidFill>
                        </a:rPr>
                        <a:t>dysplasia</a:t>
                      </a:r>
                      <a:r>
                        <a:rPr lang="cs-CZ" sz="2000" b="1" u="none" dirty="0">
                          <a:solidFill>
                            <a:srgbClr val="0033CC"/>
                          </a:solidFill>
                        </a:rPr>
                        <a:t> </a:t>
                      </a:r>
                    </a:p>
                  </a:txBody>
                  <a:tcPr marL="42698" marR="42698" marT="21349" marB="21349" anchor="ctr">
                    <a:lnL>
                      <a:noFill/>
                    </a:lnL>
                    <a:lnR>
                      <a:noFill/>
                    </a:lnR>
                    <a:lnT>
                      <a:noFill/>
                    </a:lnT>
                    <a:lnB>
                      <a:noFill/>
                    </a:lnB>
                  </a:tcPr>
                </a:tc>
              </a:tr>
              <a:tr h="426978">
                <a:tc>
                  <a:txBody>
                    <a:bodyPr/>
                    <a:lstStyle/>
                    <a:p>
                      <a:r>
                        <a:rPr lang="cs-CZ" sz="2000" b="1" u="none" dirty="0" smtClean="0">
                          <a:solidFill>
                            <a:srgbClr val="0033CC"/>
                          </a:solidFill>
                        </a:rPr>
                        <a:t>10.  </a:t>
                      </a:r>
                      <a:r>
                        <a:rPr lang="cs-CZ" sz="2000" b="1" u="none" dirty="0" err="1" smtClean="0">
                          <a:solidFill>
                            <a:srgbClr val="0033CC"/>
                          </a:solidFill>
                        </a:rPr>
                        <a:t>Muscular</a:t>
                      </a:r>
                      <a:r>
                        <a:rPr lang="cs-CZ" sz="2000" b="1" u="none" dirty="0" smtClean="0">
                          <a:solidFill>
                            <a:srgbClr val="0033CC"/>
                          </a:solidFill>
                        </a:rPr>
                        <a:t> </a:t>
                      </a:r>
                      <a:r>
                        <a:rPr lang="cs-CZ" sz="2000" b="1" u="none" dirty="0">
                          <a:solidFill>
                            <a:srgbClr val="0033CC"/>
                          </a:solidFill>
                        </a:rPr>
                        <a:t>dystrophy, congenital </a:t>
                      </a:r>
                    </a:p>
                  </a:txBody>
                  <a:tcPr marL="42698" marR="42698" marT="21349" marB="21349" anchor="ctr">
                    <a:lnL>
                      <a:noFill/>
                    </a:lnL>
                    <a:lnR>
                      <a:noFill/>
                    </a:lnR>
                    <a:lnT>
                      <a:noFill/>
                    </a:lnT>
                    <a:lnB>
                      <a:noFill/>
                    </a:lnB>
                  </a:tcPr>
                </a:tc>
              </a:tr>
              <a:tr h="426978">
                <a:tc>
                  <a:txBody>
                    <a:bodyPr/>
                    <a:lstStyle/>
                    <a:p>
                      <a:r>
                        <a:rPr lang="cs-CZ" sz="2000" b="1" u="none" dirty="0" smtClean="0">
                          <a:solidFill>
                            <a:srgbClr val="0033CC"/>
                          </a:solidFill>
                        </a:rPr>
                        <a:t>11.  </a:t>
                      </a:r>
                      <a:r>
                        <a:rPr lang="en-US" sz="2000" b="1" u="none" dirty="0" smtClean="0">
                          <a:solidFill>
                            <a:srgbClr val="0033CC"/>
                          </a:solidFill>
                        </a:rPr>
                        <a:t>Muscular </a:t>
                      </a:r>
                      <a:r>
                        <a:rPr lang="en-US" sz="2000" b="1" u="none" dirty="0">
                          <a:solidFill>
                            <a:srgbClr val="0033CC"/>
                          </a:solidFill>
                        </a:rPr>
                        <a:t>dystrophy, limb-girdle, type 1B </a:t>
                      </a:r>
                    </a:p>
                  </a:txBody>
                  <a:tcPr marL="42698" marR="42698" marT="21349" marB="21349" anchor="ctr">
                    <a:lnL>
                      <a:noFill/>
                    </a:lnL>
                    <a:lnR>
                      <a:noFill/>
                    </a:lnR>
                    <a:lnT>
                      <a:noFill/>
                    </a:lnT>
                    <a:lnB>
                      <a:noFill/>
                    </a:lnB>
                  </a:tcPr>
                </a:tc>
              </a:tr>
              <a:tr h="298884">
                <a:tc>
                  <a:txBody>
                    <a:bodyPr/>
                    <a:lstStyle/>
                    <a:p>
                      <a:r>
                        <a:rPr lang="cs-CZ" sz="2000" b="1" u="none" dirty="0" smtClean="0">
                          <a:solidFill>
                            <a:srgbClr val="0033CC"/>
                          </a:solidFill>
                        </a:rPr>
                        <a:t>12.  </a:t>
                      </a:r>
                      <a:r>
                        <a:rPr lang="cs-CZ" sz="2000" b="1" u="none" dirty="0" err="1" smtClean="0">
                          <a:solidFill>
                            <a:srgbClr val="0033CC"/>
                          </a:solidFill>
                        </a:rPr>
                        <a:t>Restrictive</a:t>
                      </a:r>
                      <a:r>
                        <a:rPr lang="cs-CZ" sz="2000" b="1" u="none" dirty="0" smtClean="0">
                          <a:solidFill>
                            <a:srgbClr val="0033CC"/>
                          </a:solidFill>
                        </a:rPr>
                        <a:t> </a:t>
                      </a:r>
                      <a:r>
                        <a:rPr lang="cs-CZ" sz="2000" b="1" u="none" dirty="0">
                          <a:solidFill>
                            <a:srgbClr val="0033CC"/>
                          </a:solidFill>
                        </a:rPr>
                        <a:t>dermopathy, lethal </a:t>
                      </a:r>
                    </a:p>
                  </a:txBody>
                  <a:tcPr marL="42698" marR="42698" marT="21349" marB="21349" anchor="ctr">
                    <a:lnL>
                      <a:noFill/>
                    </a:lnL>
                    <a:lnR>
                      <a:noFill/>
                    </a:lnR>
                    <a:lnT>
                      <a:noFill/>
                    </a:lnT>
                    <a:lnB>
                      <a:noFill/>
                    </a:lnB>
                  </a:tcPr>
                </a:tc>
              </a:tr>
            </a:tbl>
          </a:graphicData>
        </a:graphic>
      </p:graphicFrame>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5761" y="1268758"/>
            <a:ext cx="1632190" cy="131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34256" y="2636912"/>
            <a:ext cx="2046056" cy="461665"/>
          </a:xfrm>
          <a:prstGeom prst="rect">
            <a:avLst/>
          </a:prstGeom>
        </p:spPr>
        <p:txBody>
          <a:bodyPr wrap="square">
            <a:spAutoFit/>
          </a:bodyPr>
          <a:lstStyle/>
          <a:p>
            <a:r>
              <a:rPr lang="cs-CZ" sz="1200" dirty="0" smtClean="0"/>
              <a:t>www.wikidoc.org/index.php/Dilated_cardiomyopathy</a:t>
            </a:r>
            <a:endParaRPr lang="cs-CZ"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370" y="3212976"/>
            <a:ext cx="908782" cy="156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62325" y="4894242"/>
            <a:ext cx="1453891" cy="646331"/>
          </a:xfrm>
          <a:prstGeom prst="rect">
            <a:avLst/>
          </a:prstGeom>
        </p:spPr>
        <p:txBody>
          <a:bodyPr wrap="square">
            <a:spAutoFit/>
          </a:bodyPr>
          <a:lstStyle/>
          <a:p>
            <a:r>
              <a:rPr lang="cs-CZ" sz="1200" dirty="0"/>
              <a:t>http://neuromuscular.wustl.edu/time/hmsn.html</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5848" y="1124744"/>
            <a:ext cx="1134624" cy="268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557" y="3140968"/>
            <a:ext cx="1566554" cy="168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543211" y="3933056"/>
            <a:ext cx="1300743" cy="830997"/>
          </a:xfrm>
          <a:prstGeom prst="rect">
            <a:avLst/>
          </a:prstGeom>
        </p:spPr>
        <p:txBody>
          <a:bodyPr wrap="square">
            <a:spAutoFit/>
          </a:bodyPr>
          <a:lstStyle/>
          <a:p>
            <a:r>
              <a:rPr lang="cs-CZ" sz="1200" dirty="0"/>
              <a:t>http://dxline.info/diseases/charcot-marie-tooth-disease</a:t>
            </a: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2045" y="5013176"/>
            <a:ext cx="2566459" cy="166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062324" y="5952079"/>
            <a:ext cx="1453891" cy="646331"/>
          </a:xfrm>
          <a:prstGeom prst="rect">
            <a:avLst/>
          </a:prstGeom>
        </p:spPr>
        <p:txBody>
          <a:bodyPr wrap="square">
            <a:spAutoFit/>
          </a:bodyPr>
          <a:lstStyle/>
          <a:p>
            <a:r>
              <a:rPr lang="cs-CZ" sz="1200" dirty="0"/>
              <a:t>http://scientia1.files.wordpress.com/2013/01/progeria.jpg</a:t>
            </a:r>
          </a:p>
        </p:txBody>
      </p:sp>
    </p:spTree>
    <p:extLst>
      <p:ext uri="{BB962C8B-B14F-4D97-AF65-F5344CB8AC3E}">
        <p14:creationId xmlns:p14="http://schemas.microsoft.com/office/powerpoint/2010/main" val="2796670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27384"/>
            <a:ext cx="9144000" cy="4616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400" b="1" dirty="0" smtClean="0">
                <a:solidFill>
                  <a:srgbClr val="FFFFFF"/>
                </a:solidFill>
                <a:latin typeface="+mn-lt"/>
              </a:rPr>
              <a:t>NMD, genetická heterogenita </a:t>
            </a:r>
            <a:endParaRPr lang="cs-CZ" sz="2400" b="1" dirty="0">
              <a:solidFill>
                <a:srgbClr val="FFFFFF"/>
              </a:solidFill>
              <a:latin typeface="+mn-lt"/>
            </a:endParaRPr>
          </a:p>
        </p:txBody>
      </p:sp>
      <p:sp>
        <p:nvSpPr>
          <p:cNvPr id="5" name="TextBox 4"/>
          <p:cNvSpPr txBox="1"/>
          <p:nvPr/>
        </p:nvSpPr>
        <p:spPr>
          <a:xfrm>
            <a:off x="251520" y="725795"/>
            <a:ext cx="8149757" cy="461665"/>
          </a:xfrm>
          <a:prstGeom prst="rect">
            <a:avLst/>
          </a:prstGeom>
          <a:noFill/>
        </p:spPr>
        <p:txBody>
          <a:bodyPr wrap="square" rtlCol="0">
            <a:spAutoFit/>
          </a:bodyPr>
          <a:lstStyle/>
          <a:p>
            <a:pPr marL="342900" indent="-342900">
              <a:buFont typeface="Wingdings" panose="05000000000000000000" pitchFamily="2" charset="2"/>
              <a:buChar char="Ø"/>
            </a:pPr>
            <a:r>
              <a:rPr lang="cs-CZ" sz="2400" b="1" dirty="0" smtClean="0">
                <a:solidFill>
                  <a:schemeClr val="tx1">
                    <a:lumMod val="75000"/>
                    <a:lumOff val="25000"/>
                  </a:schemeClr>
                </a:solidFill>
              </a:rPr>
              <a:t>1 nemoc je způsobena mutacemi v 1 z několika genů</a:t>
            </a:r>
          </a:p>
        </p:txBody>
      </p:sp>
      <p:sp>
        <p:nvSpPr>
          <p:cNvPr id="9" name="Rectangle 8"/>
          <p:cNvSpPr/>
          <p:nvPr/>
        </p:nvSpPr>
        <p:spPr>
          <a:xfrm>
            <a:off x="323528" y="1475492"/>
            <a:ext cx="8424936" cy="400110"/>
          </a:xfrm>
          <a:prstGeom prst="rect">
            <a:avLst/>
          </a:prstGeom>
        </p:spPr>
        <p:txBody>
          <a:bodyPr wrap="square">
            <a:spAutoFit/>
          </a:bodyPr>
          <a:lstStyle/>
          <a:p>
            <a:r>
              <a:rPr lang="cs-CZ" sz="2000" b="1" dirty="0" err="1">
                <a:solidFill>
                  <a:schemeClr val="tx1">
                    <a:lumMod val="75000"/>
                    <a:lumOff val="25000"/>
                  </a:schemeClr>
                </a:solidFill>
              </a:rPr>
              <a:t>A</a:t>
            </a:r>
            <a:r>
              <a:rPr lang="cs-CZ" sz="2000" b="1" dirty="0" err="1" smtClean="0">
                <a:solidFill>
                  <a:schemeClr val="tx1">
                    <a:lumMod val="75000"/>
                    <a:lumOff val="25000"/>
                  </a:schemeClr>
                </a:solidFill>
              </a:rPr>
              <a:t>utosomal</a:t>
            </a:r>
            <a:r>
              <a:rPr lang="cs-CZ" sz="2000" b="1" dirty="0" smtClean="0">
                <a:solidFill>
                  <a:schemeClr val="tx1">
                    <a:lumMod val="75000"/>
                    <a:lumOff val="25000"/>
                  </a:schemeClr>
                </a:solidFill>
              </a:rPr>
              <a:t> </a:t>
            </a:r>
            <a:r>
              <a:rPr lang="cs-CZ" sz="2000" b="1" dirty="0" err="1">
                <a:solidFill>
                  <a:schemeClr val="tx1">
                    <a:lumMod val="75000"/>
                    <a:lumOff val="25000"/>
                  </a:schemeClr>
                </a:solidFill>
              </a:rPr>
              <a:t>recessive</a:t>
            </a:r>
            <a:r>
              <a:rPr lang="cs-CZ" sz="2000" b="1" dirty="0">
                <a:solidFill>
                  <a:schemeClr val="tx1">
                    <a:lumMod val="75000"/>
                    <a:lumOff val="25000"/>
                  </a:schemeClr>
                </a:solidFill>
              </a:rPr>
              <a:t> </a:t>
            </a:r>
            <a:r>
              <a:rPr lang="cs-CZ" sz="2000" b="1" dirty="0" smtClean="0">
                <a:solidFill>
                  <a:schemeClr val="tx1">
                    <a:lumMod val="75000"/>
                    <a:lumOff val="25000"/>
                  </a:schemeClr>
                </a:solidFill>
              </a:rPr>
              <a:t>limb-</a:t>
            </a:r>
            <a:r>
              <a:rPr lang="cs-CZ" sz="2000" b="1" dirty="0" err="1" smtClean="0">
                <a:solidFill>
                  <a:schemeClr val="tx1">
                    <a:lumMod val="75000"/>
                    <a:lumOff val="25000"/>
                  </a:schemeClr>
                </a:solidFill>
              </a:rPr>
              <a:t>girdle</a:t>
            </a:r>
            <a:r>
              <a:rPr lang="cs-CZ" sz="2000" b="1" dirty="0" smtClean="0">
                <a:solidFill>
                  <a:schemeClr val="tx1">
                    <a:lumMod val="75000"/>
                    <a:lumOff val="25000"/>
                  </a:schemeClr>
                </a:solidFill>
              </a:rPr>
              <a:t> </a:t>
            </a:r>
            <a:r>
              <a:rPr lang="cs-CZ" sz="2000" b="1" dirty="0" err="1" smtClean="0">
                <a:solidFill>
                  <a:schemeClr val="tx1">
                    <a:lumMod val="75000"/>
                    <a:lumOff val="25000"/>
                  </a:schemeClr>
                </a:solidFill>
              </a:rPr>
              <a:t>muscular</a:t>
            </a:r>
            <a:r>
              <a:rPr lang="cs-CZ" sz="2000" b="1" dirty="0" smtClean="0">
                <a:solidFill>
                  <a:schemeClr val="tx1">
                    <a:lumMod val="75000"/>
                    <a:lumOff val="25000"/>
                  </a:schemeClr>
                </a:solidFill>
              </a:rPr>
              <a:t> </a:t>
            </a:r>
            <a:r>
              <a:rPr lang="cs-CZ" sz="2000" b="1" dirty="0" err="1" smtClean="0">
                <a:solidFill>
                  <a:schemeClr val="tx1">
                    <a:lumMod val="75000"/>
                    <a:lumOff val="25000"/>
                  </a:schemeClr>
                </a:solidFill>
              </a:rPr>
              <a:t>dystrophy</a:t>
            </a:r>
            <a:r>
              <a:rPr lang="cs-CZ" sz="2000" b="1" dirty="0" smtClean="0">
                <a:solidFill>
                  <a:schemeClr val="tx1">
                    <a:lumMod val="75000"/>
                    <a:lumOff val="25000"/>
                  </a:schemeClr>
                </a:solidFill>
              </a:rPr>
              <a:t> – 25 </a:t>
            </a:r>
            <a:r>
              <a:rPr lang="cs-CZ" sz="2000" b="1" dirty="0" err="1" smtClean="0">
                <a:solidFill>
                  <a:schemeClr val="tx1">
                    <a:lumMod val="75000"/>
                    <a:lumOff val="25000"/>
                  </a:schemeClr>
                </a:solidFill>
              </a:rPr>
              <a:t>genes</a:t>
            </a:r>
            <a:endParaRPr lang="cs-CZ" sz="2000" b="1" dirty="0">
              <a:solidFill>
                <a:schemeClr val="tx1">
                  <a:lumMod val="75000"/>
                  <a:lumOff val="25000"/>
                </a:schemeClr>
              </a:solidFill>
            </a:endParaRPr>
          </a:p>
        </p:txBody>
      </p:sp>
      <p:sp>
        <p:nvSpPr>
          <p:cNvPr id="3" name="Obdélník 2"/>
          <p:cNvSpPr/>
          <p:nvPr/>
        </p:nvSpPr>
        <p:spPr>
          <a:xfrm>
            <a:off x="611560" y="2039937"/>
            <a:ext cx="3672408" cy="3693319"/>
          </a:xfrm>
          <a:prstGeom prst="rect">
            <a:avLst/>
          </a:prstGeom>
        </p:spPr>
        <p:txBody>
          <a:bodyPr wrap="square">
            <a:spAutoFit/>
          </a:bodyPr>
          <a:lstStyle/>
          <a:p>
            <a:r>
              <a:rPr lang="cs-CZ" dirty="0" smtClean="0">
                <a:hlinkClick r:id="rId2"/>
              </a:rPr>
              <a:t>2A</a:t>
            </a:r>
            <a:r>
              <a:rPr lang="cs-CZ" dirty="0"/>
              <a:t>: Calpain-3 ;15q15</a:t>
            </a:r>
            <a:br>
              <a:rPr lang="cs-CZ" dirty="0"/>
            </a:br>
            <a:r>
              <a:rPr lang="cs-CZ" dirty="0" smtClean="0">
                <a:hlinkClick r:id="rId3"/>
              </a:rPr>
              <a:t>2B</a:t>
            </a:r>
            <a:r>
              <a:rPr lang="cs-CZ" dirty="0"/>
              <a:t>: </a:t>
            </a:r>
            <a:r>
              <a:rPr lang="cs-CZ" dirty="0" err="1"/>
              <a:t>Dysferlin</a:t>
            </a:r>
            <a:r>
              <a:rPr lang="cs-CZ" dirty="0"/>
              <a:t>; 2p13</a:t>
            </a:r>
            <a:br>
              <a:rPr lang="cs-CZ" dirty="0"/>
            </a:br>
            <a:r>
              <a:rPr lang="cs-CZ" dirty="0" smtClean="0">
                <a:hlinkClick r:id="rId4"/>
              </a:rPr>
              <a:t>2C</a:t>
            </a:r>
            <a:r>
              <a:rPr lang="cs-CZ" dirty="0"/>
              <a:t>: </a:t>
            </a:r>
            <a:r>
              <a:rPr lang="el-GR" dirty="0"/>
              <a:t>γ-</a:t>
            </a:r>
            <a:r>
              <a:rPr lang="cs-CZ" dirty="0" err="1"/>
              <a:t>Sarcoglycan</a:t>
            </a:r>
            <a:r>
              <a:rPr lang="cs-CZ" dirty="0"/>
              <a:t>; 13q12</a:t>
            </a:r>
            <a:br>
              <a:rPr lang="cs-CZ" dirty="0"/>
            </a:br>
            <a:r>
              <a:rPr lang="cs-CZ" dirty="0" smtClean="0">
                <a:hlinkClick r:id="rId5"/>
              </a:rPr>
              <a:t>2D</a:t>
            </a:r>
            <a:r>
              <a:rPr lang="cs-CZ" dirty="0"/>
              <a:t>: </a:t>
            </a:r>
            <a:r>
              <a:rPr lang="el-GR" dirty="0"/>
              <a:t>α-</a:t>
            </a:r>
            <a:r>
              <a:rPr lang="cs-CZ" dirty="0" err="1"/>
              <a:t>Sarcoglycan</a:t>
            </a:r>
            <a:r>
              <a:rPr lang="cs-CZ" dirty="0"/>
              <a:t>; 17q21</a:t>
            </a:r>
            <a:br>
              <a:rPr lang="cs-CZ" dirty="0"/>
            </a:br>
            <a:r>
              <a:rPr lang="cs-CZ" dirty="0" smtClean="0">
                <a:hlinkClick r:id="rId6"/>
              </a:rPr>
              <a:t>2E</a:t>
            </a:r>
            <a:r>
              <a:rPr lang="cs-CZ" dirty="0"/>
              <a:t>: </a:t>
            </a:r>
            <a:r>
              <a:rPr lang="el-GR" dirty="0"/>
              <a:t>β-</a:t>
            </a:r>
            <a:r>
              <a:rPr lang="cs-CZ" dirty="0" err="1"/>
              <a:t>Sarcoglycan</a:t>
            </a:r>
            <a:r>
              <a:rPr lang="cs-CZ" dirty="0"/>
              <a:t>; 4q12</a:t>
            </a:r>
            <a:br>
              <a:rPr lang="cs-CZ" dirty="0"/>
            </a:br>
            <a:r>
              <a:rPr lang="cs-CZ" dirty="0" smtClean="0">
                <a:hlinkClick r:id="rId7"/>
              </a:rPr>
              <a:t>2F</a:t>
            </a:r>
            <a:r>
              <a:rPr lang="cs-CZ" dirty="0"/>
              <a:t>: </a:t>
            </a:r>
            <a:r>
              <a:rPr lang="el-GR" dirty="0"/>
              <a:t>δ-</a:t>
            </a:r>
            <a:r>
              <a:rPr lang="cs-CZ" dirty="0" err="1"/>
              <a:t>Sarcoglycan</a:t>
            </a:r>
            <a:r>
              <a:rPr lang="cs-CZ" dirty="0"/>
              <a:t>; 5q33</a:t>
            </a:r>
            <a:br>
              <a:rPr lang="cs-CZ" dirty="0"/>
            </a:br>
            <a:r>
              <a:rPr lang="cs-CZ" dirty="0" smtClean="0">
                <a:hlinkClick r:id="rId8"/>
              </a:rPr>
              <a:t>2G</a:t>
            </a:r>
            <a:r>
              <a:rPr lang="cs-CZ" dirty="0"/>
              <a:t>: </a:t>
            </a:r>
            <a:r>
              <a:rPr lang="cs-CZ" dirty="0" err="1"/>
              <a:t>Telethonin</a:t>
            </a:r>
            <a:r>
              <a:rPr lang="cs-CZ" dirty="0"/>
              <a:t>; 17q12</a:t>
            </a:r>
            <a:br>
              <a:rPr lang="cs-CZ" dirty="0"/>
            </a:br>
            <a:r>
              <a:rPr lang="cs-CZ" dirty="0" smtClean="0">
                <a:hlinkClick r:id="rId9"/>
              </a:rPr>
              <a:t>2H</a:t>
            </a:r>
            <a:r>
              <a:rPr lang="cs-CZ" dirty="0"/>
              <a:t>: TRIM32; 9q33</a:t>
            </a:r>
            <a:br>
              <a:rPr lang="cs-CZ" dirty="0"/>
            </a:br>
            <a:r>
              <a:rPr lang="cs-CZ" dirty="0" smtClean="0">
                <a:hlinkClick r:id="rId10"/>
              </a:rPr>
              <a:t>2I</a:t>
            </a:r>
            <a:r>
              <a:rPr lang="cs-CZ" dirty="0" smtClean="0"/>
              <a:t> </a:t>
            </a:r>
            <a:r>
              <a:rPr lang="cs-CZ" dirty="0"/>
              <a:t>(MDDGC5): FKRP; 19q13</a:t>
            </a:r>
            <a:br>
              <a:rPr lang="cs-CZ" dirty="0"/>
            </a:br>
            <a:r>
              <a:rPr lang="cs-CZ" dirty="0" smtClean="0">
                <a:hlinkClick r:id="rId11"/>
              </a:rPr>
              <a:t>2J</a:t>
            </a:r>
            <a:r>
              <a:rPr lang="cs-CZ" dirty="0"/>
              <a:t>: </a:t>
            </a:r>
            <a:r>
              <a:rPr lang="cs-CZ" dirty="0" err="1"/>
              <a:t>Titin</a:t>
            </a:r>
            <a:r>
              <a:rPr lang="cs-CZ" dirty="0"/>
              <a:t>; 2q24</a:t>
            </a:r>
            <a:br>
              <a:rPr lang="cs-CZ" dirty="0"/>
            </a:br>
            <a:r>
              <a:rPr lang="cs-CZ" dirty="0" smtClean="0">
                <a:hlinkClick r:id="rId12"/>
              </a:rPr>
              <a:t>2K</a:t>
            </a:r>
            <a:r>
              <a:rPr lang="cs-CZ" dirty="0" smtClean="0"/>
              <a:t> </a:t>
            </a:r>
            <a:r>
              <a:rPr lang="cs-CZ" dirty="0"/>
              <a:t>(MDDGC1): POMT1; 9q34</a:t>
            </a:r>
            <a:br>
              <a:rPr lang="cs-CZ" dirty="0"/>
            </a:br>
            <a:r>
              <a:rPr lang="cs-CZ" dirty="0" smtClean="0">
                <a:hlinkClick r:id="rId13"/>
              </a:rPr>
              <a:t>2L</a:t>
            </a:r>
            <a:r>
              <a:rPr lang="cs-CZ" dirty="0"/>
              <a:t>: ANO5; 11p14</a:t>
            </a:r>
            <a:br>
              <a:rPr lang="cs-CZ" dirty="0"/>
            </a:br>
            <a:r>
              <a:rPr lang="cs-CZ" dirty="0" smtClean="0">
                <a:hlinkClick r:id="rId14"/>
              </a:rPr>
              <a:t>2M</a:t>
            </a:r>
            <a:r>
              <a:rPr lang="cs-CZ" dirty="0" smtClean="0"/>
              <a:t> </a:t>
            </a:r>
            <a:r>
              <a:rPr lang="cs-CZ" dirty="0"/>
              <a:t>(MDDGC4): </a:t>
            </a:r>
            <a:r>
              <a:rPr lang="cs-CZ" dirty="0" err="1"/>
              <a:t>Fukutin</a:t>
            </a:r>
            <a:r>
              <a:rPr lang="cs-CZ" dirty="0"/>
              <a:t>; 9q31</a:t>
            </a:r>
          </a:p>
        </p:txBody>
      </p:sp>
      <p:sp>
        <p:nvSpPr>
          <p:cNvPr id="6" name="Obdélník 5"/>
          <p:cNvSpPr/>
          <p:nvPr/>
        </p:nvSpPr>
        <p:spPr>
          <a:xfrm>
            <a:off x="4355976" y="2028904"/>
            <a:ext cx="3796232" cy="3416320"/>
          </a:xfrm>
          <a:prstGeom prst="rect">
            <a:avLst/>
          </a:prstGeom>
        </p:spPr>
        <p:txBody>
          <a:bodyPr wrap="square">
            <a:spAutoFit/>
          </a:bodyPr>
          <a:lstStyle/>
          <a:p>
            <a:r>
              <a:rPr lang="cs-CZ" dirty="0"/>
              <a:t>  </a:t>
            </a:r>
            <a:r>
              <a:rPr lang="cs-CZ" dirty="0">
                <a:hlinkClick r:id="rId15"/>
              </a:rPr>
              <a:t>2N</a:t>
            </a:r>
            <a:r>
              <a:rPr lang="cs-CZ" dirty="0"/>
              <a:t> (MDDGC2): POMT2; 14q24</a:t>
            </a:r>
            <a:br>
              <a:rPr lang="cs-CZ" dirty="0"/>
            </a:br>
            <a:r>
              <a:rPr lang="cs-CZ" dirty="0"/>
              <a:t>  </a:t>
            </a:r>
            <a:r>
              <a:rPr lang="cs-CZ" dirty="0">
                <a:hlinkClick r:id="rId16"/>
              </a:rPr>
              <a:t>2O</a:t>
            </a:r>
            <a:r>
              <a:rPr lang="cs-CZ" dirty="0"/>
              <a:t> (MDDGC3): POMGnT1; 1p32</a:t>
            </a:r>
            <a:br>
              <a:rPr lang="cs-CZ" dirty="0"/>
            </a:br>
            <a:r>
              <a:rPr lang="cs-CZ" dirty="0"/>
              <a:t>  </a:t>
            </a:r>
            <a:r>
              <a:rPr lang="cs-CZ" dirty="0">
                <a:hlinkClick r:id="rId17"/>
              </a:rPr>
              <a:t>2P</a:t>
            </a:r>
            <a:r>
              <a:rPr lang="cs-CZ" dirty="0"/>
              <a:t> (MDDGC9): DAG1; 3p21</a:t>
            </a:r>
            <a:br>
              <a:rPr lang="cs-CZ" dirty="0"/>
            </a:br>
            <a:r>
              <a:rPr lang="cs-CZ" dirty="0"/>
              <a:t>  </a:t>
            </a:r>
            <a:r>
              <a:rPr lang="cs-CZ" dirty="0">
                <a:hlinkClick r:id="rId18"/>
              </a:rPr>
              <a:t>2Q</a:t>
            </a:r>
            <a:r>
              <a:rPr lang="cs-CZ" dirty="0"/>
              <a:t>: </a:t>
            </a:r>
            <a:r>
              <a:rPr lang="cs-CZ" dirty="0" err="1"/>
              <a:t>Plectin</a:t>
            </a:r>
            <a:r>
              <a:rPr lang="cs-CZ" dirty="0"/>
              <a:t> 1f; 8q24</a:t>
            </a:r>
            <a:br>
              <a:rPr lang="cs-CZ" dirty="0"/>
            </a:br>
            <a:r>
              <a:rPr lang="cs-CZ" dirty="0"/>
              <a:t>  </a:t>
            </a:r>
            <a:r>
              <a:rPr lang="cs-CZ" dirty="0">
                <a:hlinkClick r:id="rId19"/>
              </a:rPr>
              <a:t>2R</a:t>
            </a:r>
            <a:r>
              <a:rPr lang="cs-CZ" dirty="0"/>
              <a:t>: </a:t>
            </a:r>
            <a:r>
              <a:rPr lang="cs-CZ" dirty="0" err="1"/>
              <a:t>Desmin</a:t>
            </a:r>
            <a:r>
              <a:rPr lang="cs-CZ" dirty="0"/>
              <a:t>; 2q35</a:t>
            </a:r>
            <a:br>
              <a:rPr lang="cs-CZ" dirty="0"/>
            </a:br>
            <a:r>
              <a:rPr lang="cs-CZ" dirty="0"/>
              <a:t>  </a:t>
            </a:r>
            <a:r>
              <a:rPr lang="cs-CZ" dirty="0">
                <a:hlinkClick r:id="rId20"/>
              </a:rPr>
              <a:t>2S</a:t>
            </a:r>
            <a:r>
              <a:rPr lang="cs-CZ" dirty="0"/>
              <a:t>: TRAPPC11; 4q35</a:t>
            </a:r>
            <a:br>
              <a:rPr lang="cs-CZ" dirty="0"/>
            </a:br>
            <a:r>
              <a:rPr lang="cs-CZ" dirty="0"/>
              <a:t>  </a:t>
            </a:r>
            <a:r>
              <a:rPr lang="cs-CZ" dirty="0">
                <a:hlinkClick r:id="rId21"/>
              </a:rPr>
              <a:t>2T</a:t>
            </a:r>
            <a:r>
              <a:rPr lang="cs-CZ" dirty="0"/>
              <a:t>: GMPPB; 3p21</a:t>
            </a:r>
            <a:br>
              <a:rPr lang="cs-CZ" dirty="0"/>
            </a:br>
            <a:r>
              <a:rPr lang="cs-CZ" dirty="0"/>
              <a:t>  </a:t>
            </a:r>
            <a:r>
              <a:rPr lang="cs-CZ" dirty="0">
                <a:hlinkClick r:id="rId22"/>
              </a:rPr>
              <a:t>2U</a:t>
            </a:r>
            <a:r>
              <a:rPr lang="cs-CZ" dirty="0"/>
              <a:t> (Cerebellum </a:t>
            </a:r>
            <a:r>
              <a:rPr lang="cs-CZ" dirty="0" err="1"/>
              <a:t>small</a:t>
            </a:r>
            <a:r>
              <a:rPr lang="cs-CZ" dirty="0"/>
              <a:t>): ISPD; 7p21</a:t>
            </a:r>
            <a:br>
              <a:rPr lang="cs-CZ" dirty="0"/>
            </a:br>
            <a:r>
              <a:rPr lang="cs-CZ" dirty="0"/>
              <a:t>  </a:t>
            </a:r>
            <a:r>
              <a:rPr lang="cs-CZ" dirty="0">
                <a:hlinkClick r:id="rId23"/>
              </a:rPr>
              <a:t>2V</a:t>
            </a:r>
            <a:r>
              <a:rPr lang="cs-CZ" dirty="0"/>
              <a:t>: GAA; 17q25</a:t>
            </a:r>
            <a:br>
              <a:rPr lang="cs-CZ" dirty="0"/>
            </a:br>
            <a:r>
              <a:rPr lang="cs-CZ" dirty="0"/>
              <a:t>  </a:t>
            </a:r>
            <a:r>
              <a:rPr lang="cs-CZ" dirty="0">
                <a:hlinkClick r:id="rId24"/>
              </a:rPr>
              <a:t>2W</a:t>
            </a:r>
            <a:r>
              <a:rPr lang="cs-CZ" dirty="0"/>
              <a:t>: LIMS2; 2q14</a:t>
            </a:r>
            <a:br>
              <a:rPr lang="cs-CZ" dirty="0"/>
            </a:br>
            <a:r>
              <a:rPr lang="cs-CZ" dirty="0"/>
              <a:t>  </a:t>
            </a:r>
            <a:r>
              <a:rPr lang="cs-CZ" dirty="0">
                <a:hlinkClick r:id="rId25"/>
              </a:rPr>
              <a:t>2X</a:t>
            </a:r>
            <a:r>
              <a:rPr lang="cs-CZ" dirty="0"/>
              <a:t>: POPDC1; 6q21</a:t>
            </a:r>
            <a:br>
              <a:rPr lang="cs-CZ" dirty="0"/>
            </a:br>
            <a:r>
              <a:rPr lang="cs-CZ" dirty="0"/>
              <a:t>  </a:t>
            </a:r>
            <a:r>
              <a:rPr lang="cs-CZ" dirty="0">
                <a:hlinkClick r:id="rId26"/>
              </a:rPr>
              <a:t>2Y</a:t>
            </a:r>
            <a:r>
              <a:rPr lang="cs-CZ" dirty="0"/>
              <a:t>: TOR1AIP1; 1q25</a:t>
            </a:r>
          </a:p>
        </p:txBody>
      </p:sp>
      <p:sp>
        <p:nvSpPr>
          <p:cNvPr id="10" name="Obdélník 9"/>
          <p:cNvSpPr/>
          <p:nvPr/>
        </p:nvSpPr>
        <p:spPr>
          <a:xfrm>
            <a:off x="4499991" y="5949280"/>
            <a:ext cx="3600401" cy="276999"/>
          </a:xfrm>
          <a:prstGeom prst="rect">
            <a:avLst/>
          </a:prstGeom>
        </p:spPr>
        <p:txBody>
          <a:bodyPr wrap="square">
            <a:spAutoFit/>
          </a:bodyPr>
          <a:lstStyle/>
          <a:p>
            <a:r>
              <a:rPr lang="cs-CZ" sz="1200" dirty="0"/>
              <a:t>http://neuromuscular.wustl.edu/musdist/lg.html#2a</a:t>
            </a:r>
          </a:p>
        </p:txBody>
      </p:sp>
    </p:spTree>
    <p:extLst>
      <p:ext uri="{BB962C8B-B14F-4D97-AF65-F5344CB8AC3E}">
        <p14:creationId xmlns:p14="http://schemas.microsoft.com/office/powerpoint/2010/main" val="10287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99060"/>
            <a:ext cx="4392488" cy="287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Duchennova/Beckerova svalová dystrofie (DMD/BMD)</a:t>
            </a:r>
            <a:endParaRPr lang="cs-CZ" sz="2000" b="1" dirty="0">
              <a:solidFill>
                <a:srgbClr val="FFFFFF"/>
              </a:solidFill>
              <a:latin typeface="+mn-lt"/>
            </a:endParaRPr>
          </a:p>
        </p:txBody>
      </p:sp>
      <p:sp>
        <p:nvSpPr>
          <p:cNvPr id="5" name="TextBox 4"/>
          <p:cNvSpPr txBox="1"/>
          <p:nvPr/>
        </p:nvSpPr>
        <p:spPr>
          <a:xfrm>
            <a:off x="3563888" y="5096217"/>
            <a:ext cx="3024336" cy="276999"/>
          </a:xfrm>
          <a:prstGeom prst="rect">
            <a:avLst/>
          </a:prstGeom>
          <a:solidFill>
            <a:schemeClr val="bg1"/>
          </a:solidFill>
          <a:ln>
            <a:solidFill>
              <a:schemeClr val="bg1"/>
            </a:solidFill>
          </a:ln>
        </p:spPr>
        <p:txBody>
          <a:bodyPr wrap="square" rtlCol="0">
            <a:spAutoFit/>
          </a:bodyPr>
          <a:lstStyle/>
          <a:p>
            <a:r>
              <a:rPr lang="en-US" sz="1200" dirty="0" smtClean="0"/>
              <a:t>R</a:t>
            </a:r>
            <a:r>
              <a:rPr lang="cs-CZ" sz="1200" dirty="0" smtClean="0"/>
              <a:t>.</a:t>
            </a:r>
            <a:r>
              <a:rPr lang="en-US" sz="1200" dirty="0" smtClean="0"/>
              <a:t>J. </a:t>
            </a:r>
            <a:r>
              <a:rPr lang="en-US" sz="1200" dirty="0" err="1" smtClean="0"/>
              <a:t>Fairclough</a:t>
            </a:r>
            <a:r>
              <a:rPr lang="en-US" sz="1200" dirty="0" smtClean="0"/>
              <a:t>,</a:t>
            </a:r>
            <a:r>
              <a:rPr lang="cs-CZ" sz="1200" dirty="0" smtClean="0"/>
              <a:t> </a:t>
            </a:r>
            <a:r>
              <a:rPr lang="en-US" sz="1200" dirty="0" smtClean="0"/>
              <a:t>Nature Reviews Genetics</a:t>
            </a:r>
            <a:r>
              <a:rPr lang="cs-CZ" sz="1200" dirty="0" smtClean="0"/>
              <a:t> 2013</a:t>
            </a:r>
            <a:endParaRPr lang="cs-CZ" sz="1200" dirty="0"/>
          </a:p>
        </p:txBody>
      </p:sp>
      <p:sp>
        <p:nvSpPr>
          <p:cNvPr id="9" name="Text Box 3"/>
          <p:cNvSpPr txBox="1">
            <a:spLocks noChangeArrowheads="1"/>
          </p:cNvSpPr>
          <p:nvPr/>
        </p:nvSpPr>
        <p:spPr bwMode="auto">
          <a:xfrm>
            <a:off x="145801" y="548680"/>
            <a:ext cx="876655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buFont typeface="Wingdings" panose="05000000000000000000" pitchFamily="2" charset="2"/>
              <a:buChar char="Ø"/>
            </a:pPr>
            <a:r>
              <a:rPr lang="cs-CZ" altLang="cs-CZ" sz="2200" b="1" dirty="0" smtClean="0">
                <a:solidFill>
                  <a:schemeClr val="tx1">
                    <a:lumMod val="75000"/>
                    <a:lumOff val="25000"/>
                  </a:schemeClr>
                </a:solidFill>
                <a:latin typeface="+mn-lt"/>
              </a:rPr>
              <a:t>Gen </a:t>
            </a:r>
            <a:r>
              <a:rPr lang="cs-CZ" altLang="cs-CZ" sz="2200" b="1" i="1" dirty="0" smtClean="0">
                <a:solidFill>
                  <a:schemeClr val="tx1">
                    <a:lumMod val="75000"/>
                    <a:lumOff val="25000"/>
                  </a:schemeClr>
                </a:solidFill>
                <a:latin typeface="+mn-lt"/>
              </a:rPr>
              <a:t>DMD</a:t>
            </a:r>
            <a:r>
              <a:rPr lang="cs-CZ" altLang="cs-CZ" sz="2200" b="1" dirty="0" smtClean="0">
                <a:solidFill>
                  <a:schemeClr val="tx1">
                    <a:lumMod val="75000"/>
                    <a:lumOff val="25000"/>
                  </a:schemeClr>
                </a:solidFill>
                <a:latin typeface="+mn-lt"/>
              </a:rPr>
              <a:t>, Xp21</a:t>
            </a:r>
          </a:p>
          <a:p>
            <a:pPr marL="342900" indent="-342900">
              <a:buFont typeface="Wingdings" panose="05000000000000000000" pitchFamily="2" charset="2"/>
              <a:buChar char="Ø"/>
            </a:pPr>
            <a:r>
              <a:rPr lang="cs-CZ" altLang="cs-CZ" sz="2200" b="1" dirty="0" smtClean="0">
                <a:solidFill>
                  <a:schemeClr val="tx1">
                    <a:lumMod val="75000"/>
                    <a:lumOff val="25000"/>
                  </a:schemeClr>
                </a:solidFill>
                <a:latin typeface="+mn-lt"/>
              </a:rPr>
              <a:t>Dystrofin – protein membránového </a:t>
            </a:r>
            <a:r>
              <a:rPr lang="cs-CZ" altLang="cs-CZ" sz="2200" b="1" dirty="0">
                <a:solidFill>
                  <a:schemeClr val="tx1">
                    <a:lumMod val="75000"/>
                    <a:lumOff val="25000"/>
                  </a:schemeClr>
                </a:solidFill>
                <a:latin typeface="+mn-lt"/>
              </a:rPr>
              <a:t>skeletu svalových </a:t>
            </a:r>
            <a:r>
              <a:rPr lang="cs-CZ" altLang="cs-CZ" sz="2200" b="1" dirty="0" smtClean="0">
                <a:solidFill>
                  <a:schemeClr val="tx1">
                    <a:lumMod val="75000"/>
                    <a:lumOff val="25000"/>
                  </a:schemeClr>
                </a:solidFill>
                <a:latin typeface="+mn-lt"/>
              </a:rPr>
              <a:t>buněk, stabilizace svalové membrány během kontrakce a dilatace svalu </a:t>
            </a:r>
          </a:p>
          <a:p>
            <a:pPr marL="285750" indent="-285750">
              <a:buFont typeface="Arial" panose="020B0604020202020204" pitchFamily="34" charset="0"/>
              <a:buChar char="•"/>
            </a:pPr>
            <a:r>
              <a:rPr lang="en-US" altLang="cs-CZ" sz="2200" b="1" dirty="0" smtClean="0">
                <a:solidFill>
                  <a:schemeClr val="tx1">
                    <a:lumMod val="75000"/>
                    <a:lumOff val="25000"/>
                  </a:schemeClr>
                </a:solidFill>
                <a:latin typeface="+mn-lt"/>
              </a:rPr>
              <a:t>D</a:t>
            </a:r>
            <a:r>
              <a:rPr lang="cs-CZ" altLang="cs-CZ" sz="2200" b="1" dirty="0" smtClean="0">
                <a:solidFill>
                  <a:schemeClr val="tx1">
                    <a:lumMod val="75000"/>
                    <a:lumOff val="25000"/>
                  </a:schemeClr>
                </a:solidFill>
                <a:latin typeface="+mn-lt"/>
              </a:rPr>
              <a:t>MD</a:t>
            </a:r>
            <a:r>
              <a:rPr lang="en-US" altLang="cs-CZ" sz="2200" b="1" dirty="0" smtClean="0">
                <a:solidFill>
                  <a:schemeClr val="tx1">
                    <a:lumMod val="75000"/>
                    <a:lumOff val="25000"/>
                  </a:schemeClr>
                </a:solidFill>
                <a:latin typeface="+mn-lt"/>
              </a:rPr>
              <a:t> – </a:t>
            </a:r>
            <a:r>
              <a:rPr lang="en-US" altLang="cs-CZ" sz="2200" b="1" i="1" dirty="0" smtClean="0">
                <a:solidFill>
                  <a:schemeClr val="tx1">
                    <a:lumMod val="75000"/>
                    <a:lumOff val="25000"/>
                  </a:schemeClr>
                </a:solidFill>
                <a:latin typeface="+mn-lt"/>
              </a:rPr>
              <a:t>nonsense</a:t>
            </a:r>
            <a:r>
              <a:rPr lang="en-US" altLang="cs-CZ" sz="2200" b="1" dirty="0" smtClean="0">
                <a:solidFill>
                  <a:schemeClr val="tx1">
                    <a:lumMod val="75000"/>
                    <a:lumOff val="25000"/>
                  </a:schemeClr>
                </a:solidFill>
                <a:latin typeface="+mn-lt"/>
              </a:rPr>
              <a:t> </a:t>
            </a:r>
            <a:r>
              <a:rPr lang="en-US" altLang="cs-CZ" sz="2200" b="1" dirty="0" err="1" smtClean="0">
                <a:solidFill>
                  <a:schemeClr val="tx1">
                    <a:lumMod val="75000"/>
                    <a:lumOff val="25000"/>
                  </a:schemeClr>
                </a:solidFill>
                <a:latin typeface="+mn-lt"/>
              </a:rPr>
              <a:t>mutace</a:t>
            </a:r>
            <a:r>
              <a:rPr lang="en-US" altLang="cs-CZ" sz="2200" b="1" dirty="0" smtClean="0">
                <a:solidFill>
                  <a:schemeClr val="tx1">
                    <a:lumMod val="75000"/>
                    <a:lumOff val="25000"/>
                  </a:schemeClr>
                </a:solidFill>
                <a:latin typeface="+mn-lt"/>
              </a:rPr>
              <a:t>, </a:t>
            </a:r>
            <a:r>
              <a:rPr lang="en-US" altLang="cs-CZ" sz="2200" b="1" dirty="0" err="1" smtClean="0">
                <a:solidFill>
                  <a:schemeClr val="tx1">
                    <a:lumMod val="75000"/>
                    <a:lumOff val="25000"/>
                  </a:schemeClr>
                </a:solidFill>
                <a:latin typeface="+mn-lt"/>
              </a:rPr>
              <a:t>delece</a:t>
            </a:r>
            <a:r>
              <a:rPr lang="en-US" altLang="cs-CZ" sz="2200" b="1" dirty="0" smtClean="0">
                <a:solidFill>
                  <a:schemeClr val="tx1">
                    <a:lumMod val="75000"/>
                    <a:lumOff val="25000"/>
                  </a:schemeClr>
                </a:solidFill>
                <a:latin typeface="+mn-lt"/>
              </a:rPr>
              <a:t> a </a:t>
            </a:r>
            <a:r>
              <a:rPr lang="en-US" altLang="cs-CZ" sz="2200" b="1" dirty="0" err="1" smtClean="0">
                <a:solidFill>
                  <a:schemeClr val="tx1">
                    <a:lumMod val="75000"/>
                    <a:lumOff val="25000"/>
                  </a:schemeClr>
                </a:solidFill>
                <a:latin typeface="+mn-lt"/>
              </a:rPr>
              <a:t>duplikace</a:t>
            </a:r>
            <a:r>
              <a:rPr lang="en-US" altLang="cs-CZ" sz="2200" b="1" dirty="0" smtClean="0">
                <a:solidFill>
                  <a:schemeClr val="tx1">
                    <a:lumMod val="75000"/>
                    <a:lumOff val="25000"/>
                  </a:schemeClr>
                </a:solidFill>
                <a:latin typeface="+mn-lt"/>
              </a:rPr>
              <a:t> </a:t>
            </a:r>
            <a:r>
              <a:rPr lang="en-US" altLang="cs-CZ" sz="2200" b="1" dirty="0" err="1" smtClean="0">
                <a:solidFill>
                  <a:schemeClr val="tx1">
                    <a:lumMod val="75000"/>
                    <a:lumOff val="25000"/>
                  </a:schemeClr>
                </a:solidFill>
                <a:latin typeface="+mn-lt"/>
              </a:rPr>
              <a:t>měnící</a:t>
            </a:r>
            <a:r>
              <a:rPr lang="en-US" altLang="cs-CZ" sz="2200" b="1" dirty="0" smtClean="0">
                <a:solidFill>
                  <a:schemeClr val="tx1">
                    <a:lumMod val="75000"/>
                    <a:lumOff val="25000"/>
                  </a:schemeClr>
                </a:solidFill>
                <a:latin typeface="+mn-lt"/>
              </a:rPr>
              <a:t> </a:t>
            </a:r>
            <a:r>
              <a:rPr lang="en-US" altLang="cs-CZ" sz="2200" b="1" i="1" dirty="0" smtClean="0">
                <a:solidFill>
                  <a:schemeClr val="tx1">
                    <a:lumMod val="75000"/>
                    <a:lumOff val="25000"/>
                  </a:schemeClr>
                </a:solidFill>
                <a:latin typeface="+mn-lt"/>
              </a:rPr>
              <a:t>ORF</a:t>
            </a:r>
            <a:r>
              <a:rPr lang="en-US" altLang="cs-CZ" sz="2200" b="1" dirty="0" smtClean="0">
                <a:solidFill>
                  <a:schemeClr val="tx1">
                    <a:lumMod val="75000"/>
                    <a:lumOff val="25000"/>
                  </a:schemeClr>
                </a:solidFill>
                <a:latin typeface="+mn-lt"/>
              </a:rPr>
              <a:t> </a:t>
            </a:r>
          </a:p>
          <a:p>
            <a:pPr marL="285750" indent="-285750">
              <a:buFont typeface="Arial" panose="020B0604020202020204" pitchFamily="34" charset="0"/>
              <a:buChar char="•"/>
            </a:pPr>
            <a:r>
              <a:rPr lang="en-US" altLang="cs-CZ" sz="2200" b="1" dirty="0" smtClean="0">
                <a:solidFill>
                  <a:schemeClr val="tx1">
                    <a:lumMod val="75000"/>
                    <a:lumOff val="25000"/>
                  </a:schemeClr>
                </a:solidFill>
                <a:latin typeface="+mn-lt"/>
              </a:rPr>
              <a:t>B</a:t>
            </a:r>
            <a:r>
              <a:rPr lang="cs-CZ" altLang="cs-CZ" sz="2200" b="1" dirty="0" smtClean="0">
                <a:solidFill>
                  <a:schemeClr val="tx1">
                    <a:lumMod val="75000"/>
                    <a:lumOff val="25000"/>
                  </a:schemeClr>
                </a:solidFill>
                <a:latin typeface="+mn-lt"/>
              </a:rPr>
              <a:t>MD</a:t>
            </a:r>
            <a:r>
              <a:rPr lang="en-US" altLang="cs-CZ" sz="2200" b="1" dirty="0" smtClean="0">
                <a:solidFill>
                  <a:schemeClr val="tx1">
                    <a:lumMod val="75000"/>
                    <a:lumOff val="25000"/>
                  </a:schemeClr>
                </a:solidFill>
                <a:latin typeface="+mn-lt"/>
              </a:rPr>
              <a:t> – </a:t>
            </a:r>
            <a:r>
              <a:rPr lang="en-US" altLang="cs-CZ" sz="2200" b="1" dirty="0" err="1" smtClean="0">
                <a:solidFill>
                  <a:schemeClr val="tx1">
                    <a:lumMod val="75000"/>
                    <a:lumOff val="25000"/>
                  </a:schemeClr>
                </a:solidFill>
                <a:latin typeface="+mn-lt"/>
              </a:rPr>
              <a:t>delece</a:t>
            </a:r>
            <a:r>
              <a:rPr lang="en-US" altLang="cs-CZ" sz="2200" b="1" dirty="0" smtClean="0">
                <a:solidFill>
                  <a:schemeClr val="tx1">
                    <a:lumMod val="75000"/>
                    <a:lumOff val="25000"/>
                  </a:schemeClr>
                </a:solidFill>
                <a:latin typeface="+mn-lt"/>
              </a:rPr>
              <a:t> a </a:t>
            </a:r>
            <a:r>
              <a:rPr lang="en-US" altLang="cs-CZ" sz="2200" b="1" dirty="0" err="1" smtClean="0">
                <a:solidFill>
                  <a:schemeClr val="tx1">
                    <a:lumMod val="75000"/>
                    <a:lumOff val="25000"/>
                  </a:schemeClr>
                </a:solidFill>
                <a:latin typeface="+mn-lt"/>
              </a:rPr>
              <a:t>duplikace</a:t>
            </a:r>
            <a:r>
              <a:rPr lang="en-US" altLang="cs-CZ" sz="2200" b="1" dirty="0" smtClean="0">
                <a:solidFill>
                  <a:schemeClr val="tx1">
                    <a:lumMod val="75000"/>
                    <a:lumOff val="25000"/>
                  </a:schemeClr>
                </a:solidFill>
                <a:latin typeface="+mn-lt"/>
              </a:rPr>
              <a:t> </a:t>
            </a:r>
            <a:r>
              <a:rPr lang="en-US" altLang="cs-CZ" sz="2200" b="1" dirty="0" err="1" smtClean="0">
                <a:solidFill>
                  <a:schemeClr val="tx1">
                    <a:lumMod val="75000"/>
                    <a:lumOff val="25000"/>
                  </a:schemeClr>
                </a:solidFill>
                <a:latin typeface="+mn-lt"/>
              </a:rPr>
              <a:t>zachovávající</a:t>
            </a:r>
            <a:r>
              <a:rPr lang="en-US" altLang="cs-CZ" sz="2200" b="1" dirty="0" smtClean="0">
                <a:solidFill>
                  <a:schemeClr val="tx1">
                    <a:lumMod val="75000"/>
                    <a:lumOff val="25000"/>
                  </a:schemeClr>
                </a:solidFill>
                <a:latin typeface="+mn-lt"/>
              </a:rPr>
              <a:t> </a:t>
            </a:r>
            <a:r>
              <a:rPr lang="en-US" altLang="cs-CZ" sz="2200" b="1" i="1" dirty="0" smtClean="0">
                <a:solidFill>
                  <a:schemeClr val="tx1">
                    <a:lumMod val="75000"/>
                    <a:lumOff val="25000"/>
                  </a:schemeClr>
                </a:solidFill>
                <a:latin typeface="+mn-lt"/>
              </a:rPr>
              <a:t>ORF</a:t>
            </a:r>
            <a:r>
              <a:rPr lang="en-US" altLang="cs-CZ" sz="2200" b="1" dirty="0" smtClean="0">
                <a:solidFill>
                  <a:schemeClr val="tx1">
                    <a:lumMod val="75000"/>
                    <a:lumOff val="25000"/>
                  </a:schemeClr>
                </a:solidFill>
                <a:latin typeface="+mn-lt"/>
              </a:rPr>
              <a:t> </a:t>
            </a:r>
            <a:r>
              <a:rPr lang="cs-CZ" altLang="cs-CZ" sz="2200" b="1" dirty="0" smtClean="0">
                <a:solidFill>
                  <a:schemeClr val="tx1">
                    <a:lumMod val="75000"/>
                    <a:lumOff val="25000"/>
                  </a:schemeClr>
                </a:solidFill>
                <a:latin typeface="+mn-lt"/>
              </a:rPr>
              <a:t>– mírnější forma nemoci</a:t>
            </a:r>
            <a:endParaRPr lang="en-GB" altLang="cs-CZ" sz="2200" b="1" dirty="0">
              <a:solidFill>
                <a:schemeClr val="tx1">
                  <a:lumMod val="75000"/>
                  <a:lumOff val="25000"/>
                </a:schemeClr>
              </a:solidFill>
              <a:latin typeface="+mn-lt"/>
            </a:endParaRPr>
          </a:p>
        </p:txBody>
      </p:sp>
      <p:sp>
        <p:nvSpPr>
          <p:cNvPr id="14" name="TextBox 13"/>
          <p:cNvSpPr txBox="1"/>
          <p:nvPr/>
        </p:nvSpPr>
        <p:spPr>
          <a:xfrm>
            <a:off x="218890" y="5469031"/>
            <a:ext cx="8745598" cy="1107996"/>
          </a:xfrm>
          <a:prstGeom prst="rect">
            <a:avLst/>
          </a:prstGeom>
          <a:solidFill>
            <a:schemeClr val="accent1">
              <a:lumMod val="20000"/>
              <a:lumOff val="80000"/>
            </a:schemeClr>
          </a:solidFill>
        </p:spPr>
        <p:txBody>
          <a:bodyPr wrap="square" rtlCol="0">
            <a:spAutoFit/>
          </a:bodyPr>
          <a:lstStyle/>
          <a:p>
            <a:r>
              <a:rPr lang="cs-CZ" sz="2200" b="1" dirty="0" smtClean="0">
                <a:solidFill>
                  <a:srgbClr val="C00000"/>
                </a:solidFill>
              </a:rPr>
              <a:t>DNA diagnostika:</a:t>
            </a:r>
          </a:p>
          <a:p>
            <a:pPr marL="285750" indent="-285750">
              <a:buFont typeface="Arial" panose="020B0604020202020204" pitchFamily="34" charset="0"/>
              <a:buChar char="•"/>
            </a:pPr>
            <a:r>
              <a:rPr lang="cs-CZ" sz="2200" b="1" dirty="0" smtClean="0">
                <a:solidFill>
                  <a:srgbClr val="C00000"/>
                </a:solidFill>
              </a:rPr>
              <a:t>Identifikace delecí/duplikací – MLPA (60% mutací)</a:t>
            </a:r>
          </a:p>
          <a:p>
            <a:pPr marL="285750" indent="-285750">
              <a:buFont typeface="Arial" panose="020B0604020202020204" pitchFamily="34" charset="0"/>
              <a:buChar char="•"/>
            </a:pPr>
            <a:r>
              <a:rPr lang="cs-CZ" sz="2200" b="1" dirty="0" smtClean="0">
                <a:solidFill>
                  <a:srgbClr val="C00000"/>
                </a:solidFill>
              </a:rPr>
              <a:t>Identifikace mutací malého rozsahu – PCR, sekvenční analýza exonů</a:t>
            </a:r>
            <a:endParaRPr lang="cs-CZ" sz="2200" b="1" dirty="0">
              <a:solidFill>
                <a:srgbClr val="C00000"/>
              </a:solidFill>
            </a:endParaRPr>
          </a:p>
        </p:txBody>
      </p:sp>
    </p:spTree>
    <p:extLst>
      <p:ext uri="{BB962C8B-B14F-4D97-AF65-F5344CB8AC3E}">
        <p14:creationId xmlns:p14="http://schemas.microsoft.com/office/powerpoint/2010/main" val="503110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8"/>
          <p:cNvSpPr txBox="1">
            <a:spLocks noChangeArrowheads="1"/>
          </p:cNvSpPr>
          <p:nvPr/>
        </p:nvSpPr>
        <p:spPr bwMode="auto">
          <a:xfrm>
            <a:off x="0" y="0"/>
            <a:ext cx="9144000" cy="400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cs-CZ" sz="2000" b="1" dirty="0" smtClean="0">
                <a:solidFill>
                  <a:srgbClr val="FFFFFF"/>
                </a:solidFill>
                <a:latin typeface="+mn-lt"/>
              </a:rPr>
              <a:t>DMD/BMD – diagnostika </a:t>
            </a:r>
            <a:endParaRPr lang="cs-CZ" sz="2000" b="1" dirty="0">
              <a:solidFill>
                <a:srgbClr val="FFFFFF"/>
              </a:solidFill>
              <a:latin typeface="+mn-lt"/>
            </a:endParaRPr>
          </a:p>
        </p:txBody>
      </p:sp>
      <p:sp>
        <p:nvSpPr>
          <p:cNvPr id="7" name="Rectangle 6"/>
          <p:cNvSpPr/>
          <p:nvPr/>
        </p:nvSpPr>
        <p:spPr>
          <a:xfrm>
            <a:off x="88419" y="548680"/>
            <a:ext cx="8552700" cy="430887"/>
          </a:xfrm>
          <a:prstGeom prst="rect">
            <a:avLst/>
          </a:prstGeom>
        </p:spPr>
        <p:txBody>
          <a:bodyPr wrap="square">
            <a:spAutoFit/>
          </a:bodyPr>
          <a:lstStyle/>
          <a:p>
            <a:pPr marL="285750" indent="-285750">
              <a:buFont typeface="Wingdings" panose="05000000000000000000" pitchFamily="2" charset="2"/>
              <a:buChar char="Ø"/>
            </a:pPr>
            <a:r>
              <a:rPr lang="cs-CZ" sz="2200" b="1" dirty="0" smtClean="0">
                <a:solidFill>
                  <a:schemeClr val="tx2">
                    <a:lumMod val="60000"/>
                    <a:lumOff val="40000"/>
                  </a:schemeClr>
                </a:solidFill>
              </a:rPr>
              <a:t>Nutnost korelace mezi klinickými, patologickými a genetickými nálezy</a:t>
            </a:r>
            <a:endParaRPr lang="cs-CZ" sz="2200" b="1" dirty="0">
              <a:solidFill>
                <a:schemeClr val="tx2">
                  <a:lumMod val="60000"/>
                  <a:lumOff val="40000"/>
                </a:schemeClr>
              </a:solidFill>
            </a:endParaRPr>
          </a:p>
        </p:txBody>
      </p:sp>
      <p:sp>
        <p:nvSpPr>
          <p:cNvPr id="12" name="Text Box 16"/>
          <p:cNvSpPr txBox="1">
            <a:spLocks noChangeArrowheads="1"/>
          </p:cNvSpPr>
          <p:nvPr/>
        </p:nvSpPr>
        <p:spPr bwMode="auto">
          <a:xfrm>
            <a:off x="251520" y="1050697"/>
            <a:ext cx="7200800" cy="4570482"/>
          </a:xfrm>
          <a:prstGeom prst="rect">
            <a:avLst/>
          </a:prstGeom>
          <a:solidFill>
            <a:schemeClr val="accent1">
              <a:lumMod val="20000"/>
              <a:lumOff val="80000"/>
            </a:schemeClr>
          </a:solidFill>
          <a:ln w="9525">
            <a:no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cs-CZ" altLang="cs-CZ" sz="2200" i="1" dirty="0" smtClean="0">
                <a:solidFill>
                  <a:srgbClr val="CC0000"/>
                </a:solidFill>
                <a:latin typeface="+mn-lt"/>
              </a:rPr>
              <a:t>Kazuistika pacienta 1</a:t>
            </a:r>
          </a:p>
          <a:p>
            <a:r>
              <a:rPr lang="cs-CZ" altLang="cs-CZ" sz="2200" b="1" dirty="0" smtClean="0">
                <a:solidFill>
                  <a:srgbClr val="CC0000"/>
                </a:solidFill>
                <a:latin typeface="+mn-lt"/>
              </a:rPr>
              <a:t>Klinický nález: </a:t>
            </a:r>
            <a:r>
              <a:rPr lang="cs-CZ" altLang="cs-CZ" sz="2200" b="1" u="sng" dirty="0" smtClean="0">
                <a:solidFill>
                  <a:srgbClr val="CC0000"/>
                </a:solidFill>
                <a:latin typeface="+mn-lt"/>
              </a:rPr>
              <a:t>BMD</a:t>
            </a:r>
          </a:p>
          <a:p>
            <a:r>
              <a:rPr lang="cs-CZ" altLang="cs-CZ" sz="2200" b="1" dirty="0" smtClean="0">
                <a:solidFill>
                  <a:srgbClr val="CC0000"/>
                </a:solidFill>
                <a:latin typeface="+mn-lt"/>
              </a:rPr>
              <a:t>Histopatologický nález: </a:t>
            </a:r>
            <a:r>
              <a:rPr lang="cs-CZ" altLang="cs-CZ" sz="2200" b="1" u="sng" dirty="0" smtClean="0">
                <a:solidFill>
                  <a:srgbClr val="CC0000"/>
                </a:solidFill>
                <a:latin typeface="+mn-lt"/>
              </a:rPr>
              <a:t>BMD</a:t>
            </a:r>
          </a:p>
          <a:p>
            <a:r>
              <a:rPr lang="cs-CZ" altLang="cs-CZ" sz="2200" b="1" dirty="0" smtClean="0">
                <a:solidFill>
                  <a:srgbClr val="CC0000"/>
                </a:solidFill>
                <a:latin typeface="+mn-lt"/>
              </a:rPr>
              <a:t>Genetický nález: </a:t>
            </a:r>
          </a:p>
          <a:p>
            <a:pPr marL="342900" indent="-342900">
              <a:spcAft>
                <a:spcPts val="600"/>
              </a:spcAft>
              <a:buFont typeface="Arial" panose="020B0604020202020204" pitchFamily="34" charset="0"/>
              <a:buChar char="•"/>
            </a:pPr>
            <a:r>
              <a:rPr lang="cs-CZ" altLang="cs-CZ" sz="2200" b="1" dirty="0" smtClean="0">
                <a:solidFill>
                  <a:srgbClr val="CC0000"/>
                </a:solidFill>
                <a:latin typeface="+mn-lt"/>
              </a:rPr>
              <a:t>Analýza DNA: </a:t>
            </a:r>
            <a:r>
              <a:rPr lang="cs-CZ" altLang="cs-CZ" sz="2200" b="1" i="1" u="sng" dirty="0" smtClean="0">
                <a:solidFill>
                  <a:srgbClr val="CC0000"/>
                </a:solidFill>
                <a:latin typeface="+mn-lt"/>
              </a:rPr>
              <a:t>nonsense </a:t>
            </a:r>
            <a:r>
              <a:rPr lang="cs-CZ" altLang="cs-CZ" sz="2200" b="1" u="sng" dirty="0" smtClean="0">
                <a:solidFill>
                  <a:srgbClr val="CC0000"/>
                </a:solidFill>
                <a:latin typeface="+mn-lt"/>
              </a:rPr>
              <a:t>mutace p.(Glu1110*)</a:t>
            </a:r>
            <a:r>
              <a:rPr lang="cs-CZ" altLang="cs-CZ" sz="2200" b="1" dirty="0" smtClean="0">
                <a:solidFill>
                  <a:srgbClr val="CC0000"/>
                </a:solidFill>
                <a:latin typeface="+mn-lt"/>
              </a:rPr>
              <a:t> v exonu 25 </a:t>
            </a:r>
            <a:r>
              <a:rPr lang="cs-CZ" altLang="cs-CZ" sz="2200" b="1" dirty="0" smtClean="0">
                <a:solidFill>
                  <a:srgbClr val="CC0000"/>
                </a:solidFill>
                <a:latin typeface="+mn-lt"/>
                <a:sym typeface="Symbol"/>
              </a:rPr>
              <a:t> DMD ???</a:t>
            </a:r>
            <a:endParaRPr lang="cs-CZ" altLang="cs-CZ" sz="2200" b="1" dirty="0" smtClean="0">
              <a:solidFill>
                <a:srgbClr val="CC0000"/>
              </a:solidFill>
              <a:latin typeface="+mn-lt"/>
            </a:endParaRPr>
          </a:p>
          <a:p>
            <a:pPr marL="342900" indent="-342900">
              <a:buFont typeface="Arial" panose="020B0604020202020204" pitchFamily="34" charset="0"/>
              <a:buChar char="•"/>
            </a:pPr>
            <a:r>
              <a:rPr lang="cs-CZ" altLang="cs-CZ" sz="2200" b="1" dirty="0" smtClean="0">
                <a:solidFill>
                  <a:srgbClr val="CC0000"/>
                </a:solidFill>
                <a:latin typeface="+mn-lt"/>
              </a:rPr>
              <a:t>Analýza mRNA: identifikace dvou transkriptů</a:t>
            </a:r>
          </a:p>
          <a:p>
            <a:r>
              <a:rPr lang="cs-CZ" altLang="cs-CZ" sz="2200" b="1" dirty="0">
                <a:solidFill>
                  <a:srgbClr val="CC0000"/>
                </a:solidFill>
                <a:latin typeface="+mn-lt"/>
              </a:rPr>
              <a:t> </a:t>
            </a:r>
            <a:r>
              <a:rPr lang="cs-CZ" altLang="cs-CZ" sz="2200" b="1" dirty="0" smtClean="0">
                <a:solidFill>
                  <a:srgbClr val="CC0000"/>
                </a:solidFill>
                <a:latin typeface="+mn-lt"/>
              </a:rPr>
              <a:t>          - transkript s mutací p.(Glu1110*)</a:t>
            </a:r>
          </a:p>
          <a:p>
            <a:r>
              <a:rPr lang="cs-CZ" altLang="cs-CZ" sz="2200" b="1" dirty="0">
                <a:solidFill>
                  <a:srgbClr val="CC0000"/>
                </a:solidFill>
                <a:latin typeface="+mn-lt"/>
              </a:rPr>
              <a:t> </a:t>
            </a:r>
            <a:r>
              <a:rPr lang="cs-CZ" altLang="cs-CZ" sz="2200" b="1" dirty="0" smtClean="0">
                <a:solidFill>
                  <a:srgbClr val="CC0000"/>
                </a:solidFill>
                <a:latin typeface="+mn-lt"/>
              </a:rPr>
              <a:t>          - transkript s delecí exonu 25 </a:t>
            </a:r>
            <a:endParaRPr lang="cs-CZ" altLang="cs-CZ" sz="2200" b="1" i="1" dirty="0" smtClean="0">
              <a:solidFill>
                <a:srgbClr val="CC0000"/>
              </a:solidFill>
              <a:latin typeface="+mn-lt"/>
              <a:sym typeface="Symbol" pitchFamily="18" charset="2"/>
            </a:endParaRPr>
          </a:p>
          <a:p>
            <a:pPr marL="342900" indent="-342900">
              <a:buFont typeface="Courier New" panose="02070309020205020404" pitchFamily="49" charset="0"/>
              <a:buChar char="o"/>
            </a:pPr>
            <a:r>
              <a:rPr lang="cs-CZ" altLang="cs-CZ" sz="2200" b="1" dirty="0" smtClean="0">
                <a:solidFill>
                  <a:srgbClr val="CC0000"/>
                </a:solidFill>
                <a:latin typeface="+mn-lt"/>
                <a:sym typeface="Symbol" pitchFamily="18" charset="2"/>
              </a:rPr>
              <a:t>Lokalizace </a:t>
            </a:r>
            <a:r>
              <a:rPr lang="cs-CZ" altLang="cs-CZ" sz="2200" b="1" dirty="0">
                <a:solidFill>
                  <a:srgbClr val="C00000"/>
                </a:solidFill>
                <a:latin typeface="+mn-lt"/>
                <a:sym typeface="Symbol" pitchFamily="18" charset="2"/>
              </a:rPr>
              <a:t>mutace </a:t>
            </a:r>
            <a:r>
              <a:rPr lang="cs-CZ" altLang="cs-CZ" sz="2200" b="1" dirty="0" smtClean="0">
                <a:solidFill>
                  <a:srgbClr val="C00000"/>
                </a:solidFill>
                <a:latin typeface="+mn-lt"/>
                <a:sym typeface="Symbol" pitchFamily="18" charset="2"/>
              </a:rPr>
              <a:t>c.</a:t>
            </a:r>
            <a:r>
              <a:rPr lang="cs-CZ" altLang="cs-CZ" sz="2200" b="1" dirty="0" smtClean="0">
                <a:solidFill>
                  <a:srgbClr val="C00000"/>
                </a:solidFill>
                <a:latin typeface="+mn-lt"/>
              </a:rPr>
              <a:t>3536C</a:t>
            </a:r>
            <a:r>
              <a:rPr lang="en-US" altLang="cs-CZ" sz="2200" b="1" dirty="0" smtClean="0">
                <a:solidFill>
                  <a:srgbClr val="C00000"/>
                </a:solidFill>
                <a:latin typeface="+mn-lt"/>
                <a:sym typeface="Symbol" panose="05050102010706020507" pitchFamily="18" charset="2"/>
              </a:rPr>
              <a:t>&gt;</a:t>
            </a:r>
            <a:r>
              <a:rPr lang="cs-CZ" altLang="cs-CZ" sz="2200" b="1" dirty="0">
                <a:solidFill>
                  <a:srgbClr val="C00000"/>
                </a:solidFill>
                <a:latin typeface="+mn-lt"/>
                <a:sym typeface="Symbol" panose="05050102010706020507" pitchFamily="18" charset="2"/>
              </a:rPr>
              <a:t>A </a:t>
            </a:r>
            <a:r>
              <a:rPr lang="cs-CZ" altLang="cs-CZ" sz="2200" b="1" dirty="0" smtClean="0">
                <a:solidFill>
                  <a:srgbClr val="C00000"/>
                </a:solidFill>
                <a:latin typeface="+mn-lt"/>
                <a:sym typeface="Symbol" pitchFamily="18" charset="2"/>
              </a:rPr>
              <a:t>v </a:t>
            </a:r>
            <a:r>
              <a:rPr lang="cs-CZ" altLang="cs-CZ" sz="2200" b="1" dirty="0">
                <a:solidFill>
                  <a:srgbClr val="C00000"/>
                </a:solidFill>
                <a:latin typeface="+mn-lt"/>
                <a:sym typeface="Symbol" pitchFamily="18" charset="2"/>
              </a:rPr>
              <a:t>sekvenci </a:t>
            </a:r>
            <a:r>
              <a:rPr lang="cs-CZ" altLang="cs-CZ" sz="2200" b="1" dirty="0" smtClean="0">
                <a:solidFill>
                  <a:srgbClr val="CC0000"/>
                </a:solidFill>
                <a:latin typeface="+mn-lt"/>
                <a:sym typeface="Symbol" pitchFamily="18" charset="2"/>
              </a:rPr>
              <a:t>ESE</a:t>
            </a:r>
            <a:r>
              <a:rPr lang="cs-CZ" altLang="cs-CZ" sz="2200" b="1" dirty="0">
                <a:solidFill>
                  <a:srgbClr val="CC0000"/>
                </a:solidFill>
                <a:latin typeface="+mn-lt"/>
                <a:sym typeface="Symbol"/>
              </a:rPr>
              <a:t> </a:t>
            </a:r>
            <a:r>
              <a:rPr lang="cs-CZ" altLang="cs-CZ" sz="2200" b="1" dirty="0" smtClean="0">
                <a:solidFill>
                  <a:srgbClr val="CC0000"/>
                </a:solidFill>
                <a:latin typeface="+mn-lt"/>
                <a:sym typeface="Symbol" pitchFamily="18" charset="2"/>
              </a:rPr>
              <a:t> změna sestřihu </a:t>
            </a:r>
            <a:r>
              <a:rPr lang="cs-CZ" altLang="cs-CZ" sz="2200" b="1" dirty="0" err="1" smtClean="0">
                <a:solidFill>
                  <a:srgbClr val="CC0000"/>
                </a:solidFill>
                <a:latin typeface="+mn-lt"/>
                <a:sym typeface="Symbol" pitchFamily="18" charset="2"/>
              </a:rPr>
              <a:t>mRNA</a:t>
            </a:r>
            <a:r>
              <a:rPr lang="cs-CZ" altLang="cs-CZ" sz="2200" b="1" dirty="0" smtClean="0">
                <a:solidFill>
                  <a:srgbClr val="CC0000"/>
                </a:solidFill>
                <a:latin typeface="+mn-lt"/>
                <a:sym typeface="Symbol" pitchFamily="18" charset="2"/>
              </a:rPr>
              <a:t> (delece exonu 25)</a:t>
            </a:r>
          </a:p>
          <a:p>
            <a:pPr marL="342900" indent="-342900">
              <a:buFont typeface="Courier New" panose="02070309020205020404" pitchFamily="49" charset="0"/>
              <a:buChar char="o"/>
            </a:pPr>
            <a:r>
              <a:rPr lang="cs-CZ" altLang="cs-CZ" sz="2200" b="1" dirty="0" smtClean="0">
                <a:solidFill>
                  <a:srgbClr val="CC0000"/>
                </a:solidFill>
                <a:latin typeface="+mn-lt"/>
                <a:sym typeface="Symbol" pitchFamily="18" charset="2"/>
              </a:rPr>
              <a:t>Delece exonu 25 nemění </a:t>
            </a:r>
            <a:r>
              <a:rPr lang="cs-CZ" altLang="cs-CZ" sz="2200" b="1" i="1" dirty="0" smtClean="0">
                <a:solidFill>
                  <a:srgbClr val="CC0000"/>
                </a:solidFill>
                <a:latin typeface="+mn-lt"/>
                <a:sym typeface="Symbol" pitchFamily="18" charset="2"/>
              </a:rPr>
              <a:t>ORF </a:t>
            </a:r>
            <a:r>
              <a:rPr lang="cs-CZ" altLang="cs-CZ" sz="2200" b="1" dirty="0">
                <a:solidFill>
                  <a:srgbClr val="CC0000"/>
                </a:solidFill>
                <a:latin typeface="+mn-lt"/>
                <a:sym typeface="Symbol"/>
              </a:rPr>
              <a:t> </a:t>
            </a:r>
            <a:r>
              <a:rPr lang="cs-CZ" altLang="cs-CZ" sz="2200" b="1" dirty="0" smtClean="0">
                <a:solidFill>
                  <a:srgbClr val="CC0000"/>
                </a:solidFill>
                <a:latin typeface="+mn-lt"/>
                <a:sym typeface="Symbol"/>
              </a:rPr>
              <a:t>vznik částečně funkčního proteinu </a:t>
            </a:r>
            <a:r>
              <a:rPr lang="cs-CZ" altLang="cs-CZ" sz="2200" b="1" dirty="0" smtClean="0">
                <a:solidFill>
                  <a:srgbClr val="CC0000"/>
                </a:solidFill>
                <a:latin typeface="+mn-lt"/>
                <a:sym typeface="Symbol" pitchFamily="18" charset="2"/>
              </a:rPr>
              <a:t>     </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3" y="1052736"/>
            <a:ext cx="118903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536189"/>
            <a:ext cx="4032448" cy="1108923"/>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653" y="3717032"/>
            <a:ext cx="1520204" cy="99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4115" y="5733256"/>
            <a:ext cx="1482381" cy="101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3"/>
          <p:cNvSpPr txBox="1">
            <a:spLocks noChangeArrowheads="1"/>
          </p:cNvSpPr>
          <p:nvPr/>
        </p:nvSpPr>
        <p:spPr bwMode="auto">
          <a:xfrm>
            <a:off x="5760640" y="5733256"/>
            <a:ext cx="16916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cs-CZ" sz="1200" dirty="0" smtClean="0"/>
              <a:t>Imunodetekce dystrofinu; kontrola, pacient s BMD (FNB</a:t>
            </a:r>
            <a:r>
              <a:rPr lang="cs-CZ" sz="1200" dirty="0"/>
              <a:t>, PAU, Hermanová M.)</a:t>
            </a:r>
          </a:p>
        </p:txBody>
      </p:sp>
      <p:sp>
        <p:nvSpPr>
          <p:cNvPr id="2" name="TextovéPole 1"/>
          <p:cNvSpPr txBox="1"/>
          <p:nvPr/>
        </p:nvSpPr>
        <p:spPr>
          <a:xfrm>
            <a:off x="7415808" y="3356992"/>
            <a:ext cx="1728192" cy="276999"/>
          </a:xfrm>
          <a:prstGeom prst="rect">
            <a:avLst/>
          </a:prstGeom>
          <a:solidFill>
            <a:schemeClr val="bg1"/>
          </a:solidFill>
        </p:spPr>
        <p:txBody>
          <a:bodyPr wrap="square" rtlCol="0">
            <a:spAutoFit/>
          </a:bodyPr>
          <a:lstStyle/>
          <a:p>
            <a:r>
              <a:rPr lang="cs-CZ" sz="1200" dirty="0" smtClean="0"/>
              <a:t>Reverzní transkripce-PCR</a:t>
            </a:r>
            <a:endParaRPr lang="cs-CZ" sz="1200"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7373" y="4725144"/>
            <a:ext cx="1494484" cy="98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455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3307</TotalTime>
  <Words>1773</Words>
  <Application>Microsoft Office PowerPoint</Application>
  <PresentationFormat>Předvádění na obrazovce (4:3)</PresentationFormat>
  <Paragraphs>217</Paragraphs>
  <Slides>27</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27</vt:i4>
      </vt:variant>
    </vt:vector>
  </HeadingPairs>
  <TitlesOfParts>
    <vt:vector size="34" baseType="lpstr">
      <vt:lpstr>Arial</vt:lpstr>
      <vt:lpstr>Calibri</vt:lpstr>
      <vt:lpstr>Courier New</vt:lpstr>
      <vt:lpstr>Symbol</vt:lpstr>
      <vt:lpstr>Times New Roman</vt:lpstr>
      <vt:lpstr>Wingdings</vt:lpstr>
      <vt:lpstr>Office Theme</vt:lpstr>
      <vt:lpstr>Lenka Fajkusová</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Lenka Fajkusová</dc:title>
  <dc:creator>Jiri</dc:creator>
  <cp:lastModifiedBy>J</cp:lastModifiedBy>
  <cp:revision>189</cp:revision>
  <dcterms:created xsi:type="dcterms:W3CDTF">2014-10-02T19:51:46Z</dcterms:created>
  <dcterms:modified xsi:type="dcterms:W3CDTF">2016-09-20T05:37:34Z</dcterms:modified>
</cp:coreProperties>
</file>