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5"/>
  </p:notesMasterIdLst>
  <p:sldIdLst>
    <p:sldId id="256" r:id="rId2"/>
    <p:sldId id="257" r:id="rId3"/>
    <p:sldId id="328" r:id="rId4"/>
    <p:sldId id="329" r:id="rId5"/>
    <p:sldId id="330" r:id="rId6"/>
    <p:sldId id="331" r:id="rId7"/>
    <p:sldId id="332" r:id="rId8"/>
    <p:sldId id="333" r:id="rId9"/>
    <p:sldId id="334"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316" r:id="rId23"/>
    <p:sldId id="325" r:id="rId24"/>
    <p:sldId id="318" r:id="rId25"/>
    <p:sldId id="273" r:id="rId26"/>
    <p:sldId id="274" r:id="rId27"/>
    <p:sldId id="275" r:id="rId28"/>
    <p:sldId id="276" r:id="rId29"/>
    <p:sldId id="277" r:id="rId30"/>
    <p:sldId id="278" r:id="rId31"/>
    <p:sldId id="326" r:id="rId32"/>
    <p:sldId id="319" r:id="rId33"/>
    <p:sldId id="320" r:id="rId34"/>
    <p:sldId id="321" r:id="rId35"/>
    <p:sldId id="322" r:id="rId36"/>
    <p:sldId id="323"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327"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Lst>
  <p:sldSz cx="9144000" cy="6858000" type="screen4x3"/>
  <p:notesSz cx="6858000" cy="9144000"/>
  <p:defaultTextStyle>
    <a:defPPr>
      <a:defRPr lang="en-GB"/>
    </a:defPPr>
    <a:lvl1pPr algn="l" defTabSz="449263" rtl="0" fontAlgn="base">
      <a:spcBef>
        <a:spcPts val="600"/>
      </a:spcBef>
      <a:spcAft>
        <a:spcPct val="0"/>
      </a:spcAft>
      <a:buClr>
        <a:srgbClr val="000000"/>
      </a:buClr>
      <a:buSzPct val="100000"/>
      <a:buFont typeface="Times New Roman" pitchFamily="18" charset="0"/>
      <a:defRPr sz="2400" kern="1200">
        <a:solidFill>
          <a:schemeClr val="bg1"/>
        </a:solidFill>
        <a:latin typeface="Arial" pitchFamily="34" charset="0"/>
        <a:ea typeface="Arial Unicode MS" pitchFamily="34" charset="-128"/>
        <a:cs typeface="Arial Unicode MS" pitchFamily="34" charset="-128"/>
      </a:defRPr>
    </a:lvl1pPr>
    <a:lvl2pPr marL="742950" indent="-285750" algn="l" defTabSz="449263" rtl="0" fontAlgn="base">
      <a:spcBef>
        <a:spcPts val="600"/>
      </a:spcBef>
      <a:spcAft>
        <a:spcPct val="0"/>
      </a:spcAft>
      <a:buClr>
        <a:srgbClr val="000000"/>
      </a:buClr>
      <a:buSzPct val="100000"/>
      <a:buFont typeface="Times New Roman" pitchFamily="18" charset="0"/>
      <a:defRPr sz="2400" kern="1200">
        <a:solidFill>
          <a:schemeClr val="bg1"/>
        </a:solidFill>
        <a:latin typeface="Arial" pitchFamily="34" charset="0"/>
        <a:ea typeface="Arial Unicode MS" pitchFamily="34" charset="-128"/>
        <a:cs typeface="Arial Unicode MS" pitchFamily="34" charset="-128"/>
      </a:defRPr>
    </a:lvl2pPr>
    <a:lvl3pPr marL="1143000" indent="-228600" algn="l" defTabSz="449263" rtl="0" fontAlgn="base">
      <a:spcBef>
        <a:spcPts val="600"/>
      </a:spcBef>
      <a:spcAft>
        <a:spcPct val="0"/>
      </a:spcAft>
      <a:buClr>
        <a:srgbClr val="000000"/>
      </a:buClr>
      <a:buSzPct val="100000"/>
      <a:buFont typeface="Times New Roman" pitchFamily="18" charset="0"/>
      <a:defRPr sz="2400" kern="1200">
        <a:solidFill>
          <a:schemeClr val="bg1"/>
        </a:solidFill>
        <a:latin typeface="Arial" pitchFamily="34" charset="0"/>
        <a:ea typeface="Arial Unicode MS" pitchFamily="34" charset="-128"/>
        <a:cs typeface="Arial Unicode MS" pitchFamily="34" charset="-128"/>
      </a:defRPr>
    </a:lvl3pPr>
    <a:lvl4pPr marL="1600200" indent="-228600" algn="l" defTabSz="449263" rtl="0" fontAlgn="base">
      <a:spcBef>
        <a:spcPts val="600"/>
      </a:spcBef>
      <a:spcAft>
        <a:spcPct val="0"/>
      </a:spcAft>
      <a:buClr>
        <a:srgbClr val="000000"/>
      </a:buClr>
      <a:buSzPct val="100000"/>
      <a:buFont typeface="Times New Roman" pitchFamily="18" charset="0"/>
      <a:defRPr sz="2400" kern="1200">
        <a:solidFill>
          <a:schemeClr val="bg1"/>
        </a:solidFill>
        <a:latin typeface="Arial" pitchFamily="34" charset="0"/>
        <a:ea typeface="Arial Unicode MS" pitchFamily="34" charset="-128"/>
        <a:cs typeface="Arial Unicode MS" pitchFamily="34" charset="-128"/>
      </a:defRPr>
    </a:lvl4pPr>
    <a:lvl5pPr marL="2057400" indent="-228600" algn="l" defTabSz="449263" rtl="0" fontAlgn="base">
      <a:spcBef>
        <a:spcPts val="600"/>
      </a:spcBef>
      <a:spcAft>
        <a:spcPct val="0"/>
      </a:spcAft>
      <a:buClr>
        <a:srgbClr val="000000"/>
      </a:buClr>
      <a:buSzPct val="100000"/>
      <a:buFont typeface="Times New Roman" pitchFamily="18" charset="0"/>
      <a:defRPr sz="2400" kern="1200">
        <a:solidFill>
          <a:schemeClr val="bg1"/>
        </a:solidFill>
        <a:latin typeface="Arial" pitchFamily="34" charset="0"/>
        <a:ea typeface="Arial Unicode MS" pitchFamily="34" charset="-128"/>
        <a:cs typeface="Arial Unicode MS" pitchFamily="34" charset="-128"/>
      </a:defRPr>
    </a:lvl5pPr>
    <a:lvl6pPr marL="2286000" algn="l" defTabSz="914400" rtl="0" eaLnBrk="1" latinLnBrk="0" hangingPunct="1">
      <a:defRPr sz="2400" kern="1200">
        <a:solidFill>
          <a:schemeClr val="bg1"/>
        </a:solidFill>
        <a:latin typeface="Arial" pitchFamily="34" charset="0"/>
        <a:ea typeface="Arial Unicode MS" pitchFamily="34" charset="-128"/>
        <a:cs typeface="Arial Unicode MS" pitchFamily="34" charset="-128"/>
      </a:defRPr>
    </a:lvl6pPr>
    <a:lvl7pPr marL="2743200" algn="l" defTabSz="914400" rtl="0" eaLnBrk="1" latinLnBrk="0" hangingPunct="1">
      <a:defRPr sz="2400" kern="1200">
        <a:solidFill>
          <a:schemeClr val="bg1"/>
        </a:solidFill>
        <a:latin typeface="Arial" pitchFamily="34" charset="0"/>
        <a:ea typeface="Arial Unicode MS" pitchFamily="34" charset="-128"/>
        <a:cs typeface="Arial Unicode MS" pitchFamily="34" charset="-128"/>
      </a:defRPr>
    </a:lvl7pPr>
    <a:lvl8pPr marL="3200400" algn="l" defTabSz="914400" rtl="0" eaLnBrk="1" latinLnBrk="0" hangingPunct="1">
      <a:defRPr sz="2400" kern="1200">
        <a:solidFill>
          <a:schemeClr val="bg1"/>
        </a:solidFill>
        <a:latin typeface="Arial" pitchFamily="34" charset="0"/>
        <a:ea typeface="Arial Unicode MS" pitchFamily="34" charset="-128"/>
        <a:cs typeface="Arial Unicode MS" pitchFamily="34" charset="-128"/>
      </a:defRPr>
    </a:lvl8pPr>
    <a:lvl9pPr marL="3657600" algn="l" defTabSz="914400" rtl="0" eaLnBrk="1" latinLnBrk="0" hangingPunct="1">
      <a:defRPr sz="2400" kern="1200">
        <a:solidFill>
          <a:schemeClr val="bg1"/>
        </a:solidFill>
        <a:latin typeface="Arial" pitchFamily="34" charset="0"/>
        <a:ea typeface="Arial Unicode MS" pitchFamily="34" charset="-128"/>
        <a:cs typeface="Arial Unicode MS" pitchFamily="3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075" y="8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
          <p:cNvSpPr>
            <a:spLocks noGrp="1" noRot="1" noChangeAspect="1" noChangeArrowheads="1"/>
          </p:cNvSpPr>
          <p:nvPr>
            <p:ph type="sldImg"/>
          </p:nvPr>
        </p:nvSpPr>
        <p:spPr bwMode="auto">
          <a:xfrm>
            <a:off x="0" y="6953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050" name="Rectangle 2"/>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cs-CZ" noProof="0" smtClean="0"/>
          </a:p>
        </p:txBody>
      </p:sp>
    </p:spTree>
    <p:extLst>
      <p:ext uri="{BB962C8B-B14F-4D97-AF65-F5344CB8AC3E}">
        <p14:creationId xmlns:p14="http://schemas.microsoft.com/office/powerpoint/2010/main" val="233827287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7987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909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011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113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216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318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cs-CZ" altLang="cs-CZ"/>
          </a:p>
        </p:txBody>
      </p:sp>
      <p:sp>
        <p:nvSpPr>
          <p:cNvPr id="95235" name="Rectangle 2"/>
          <p:cNvSpPr>
            <a:spLocks noGrp="1" noChangeArrowheads="1"/>
          </p:cNvSpPr>
          <p:nvPr>
            <p:ph type="body"/>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625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728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830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933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089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035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137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cs-CZ" altLang="cs-CZ"/>
          </a:p>
        </p:txBody>
      </p:sp>
      <p:sp>
        <p:nvSpPr>
          <p:cNvPr id="102403" name="Rectangle 2"/>
          <p:cNvSpPr>
            <a:spLocks noGrp="1" noChangeArrowheads="1"/>
          </p:cNvSpPr>
          <p:nvPr>
            <p:ph type="body"/>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342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445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547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649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752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854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957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192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059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161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264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366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469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571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673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776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cs-CZ" altLang="cs-CZ"/>
          </a:p>
        </p:txBody>
      </p:sp>
      <p:sp>
        <p:nvSpPr>
          <p:cNvPr id="118787" name="Rectangle 2"/>
          <p:cNvSpPr>
            <a:spLocks noGrp="1" noChangeArrowheads="1"/>
          </p:cNvSpPr>
          <p:nvPr>
            <p:ph type="body"/>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981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294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083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185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288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390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493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595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697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800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902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005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397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107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209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312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414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517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619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721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824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926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4029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499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601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704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806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5"/>
          <p:cNvSpPr>
            <a:spLocks noGrp="1" noChangeArrowheads="1"/>
          </p:cNvSpPr>
          <p:nvPr>
            <p:ph type="sldNum" idx="10"/>
          </p:nvPr>
        </p:nvSpPr>
        <p:spPr>
          <a:ln/>
        </p:spPr>
        <p:txBody>
          <a:bodyPr/>
          <a:lstStyle>
            <a:lvl1pPr>
              <a:defRPr/>
            </a:lvl1pPr>
          </a:lstStyle>
          <a:p>
            <a:pPr>
              <a:defRPr/>
            </a:pPr>
            <a:fld id="{39184ADF-ABA1-4170-A46D-AE6903FCE627}" type="slidenum">
              <a:rPr lang="cs-CZ"/>
              <a:pPr>
                <a:defRPr/>
              </a:pPr>
              <a:t>‹#›</a:t>
            </a:fld>
            <a:endParaRPr lang="cs-CZ"/>
          </a:p>
        </p:txBody>
      </p:sp>
    </p:spTree>
    <p:extLst>
      <p:ext uri="{BB962C8B-B14F-4D97-AF65-F5344CB8AC3E}">
        <p14:creationId xmlns:p14="http://schemas.microsoft.com/office/powerpoint/2010/main" val="2462754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idx="10"/>
          </p:nvPr>
        </p:nvSpPr>
        <p:spPr>
          <a:ln/>
        </p:spPr>
        <p:txBody>
          <a:bodyPr/>
          <a:lstStyle>
            <a:lvl1pPr>
              <a:defRPr/>
            </a:lvl1pPr>
          </a:lstStyle>
          <a:p>
            <a:pPr>
              <a:defRPr/>
            </a:pPr>
            <a:fld id="{8F6FE8BD-3AD4-43F4-B209-9DEF34E3A3FC}" type="slidenum">
              <a:rPr lang="cs-CZ"/>
              <a:pPr>
                <a:defRPr/>
              </a:pPr>
              <a:t>‹#›</a:t>
            </a:fld>
            <a:endParaRPr lang="cs-CZ"/>
          </a:p>
        </p:txBody>
      </p:sp>
    </p:spTree>
    <p:extLst>
      <p:ext uri="{BB962C8B-B14F-4D97-AF65-F5344CB8AC3E}">
        <p14:creationId xmlns:p14="http://schemas.microsoft.com/office/powerpoint/2010/main" val="3690483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28588"/>
            <a:ext cx="2055813" cy="5995987"/>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128588"/>
            <a:ext cx="6019800" cy="5995987"/>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idx="10"/>
          </p:nvPr>
        </p:nvSpPr>
        <p:spPr>
          <a:ln/>
        </p:spPr>
        <p:txBody>
          <a:bodyPr/>
          <a:lstStyle>
            <a:lvl1pPr>
              <a:defRPr/>
            </a:lvl1pPr>
          </a:lstStyle>
          <a:p>
            <a:pPr>
              <a:defRPr/>
            </a:pPr>
            <a:fld id="{F462295D-C364-4F02-AECC-20B2D43ADD73}" type="slidenum">
              <a:rPr lang="cs-CZ"/>
              <a:pPr>
                <a:defRPr/>
              </a:pPr>
              <a:t>‹#›</a:t>
            </a:fld>
            <a:endParaRPr lang="cs-CZ"/>
          </a:p>
        </p:txBody>
      </p:sp>
    </p:spTree>
    <p:extLst>
      <p:ext uri="{BB962C8B-B14F-4D97-AF65-F5344CB8AC3E}">
        <p14:creationId xmlns:p14="http://schemas.microsoft.com/office/powerpoint/2010/main" val="115324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idx="10"/>
          </p:nvPr>
        </p:nvSpPr>
        <p:spPr>
          <a:ln/>
        </p:spPr>
        <p:txBody>
          <a:bodyPr/>
          <a:lstStyle>
            <a:lvl1pPr>
              <a:defRPr/>
            </a:lvl1pPr>
          </a:lstStyle>
          <a:p>
            <a:pPr>
              <a:defRPr/>
            </a:pPr>
            <a:fld id="{C9C34962-7FE4-4895-9058-BA150F12736E}" type="slidenum">
              <a:rPr lang="cs-CZ"/>
              <a:pPr>
                <a:defRPr/>
              </a:pPr>
              <a:t>‹#›</a:t>
            </a:fld>
            <a:endParaRPr lang="cs-CZ"/>
          </a:p>
        </p:txBody>
      </p:sp>
    </p:spTree>
    <p:extLst>
      <p:ext uri="{BB962C8B-B14F-4D97-AF65-F5344CB8AC3E}">
        <p14:creationId xmlns:p14="http://schemas.microsoft.com/office/powerpoint/2010/main" val="1819157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5"/>
          <p:cNvSpPr>
            <a:spLocks noGrp="1" noChangeArrowheads="1"/>
          </p:cNvSpPr>
          <p:nvPr>
            <p:ph type="sldNum" idx="10"/>
          </p:nvPr>
        </p:nvSpPr>
        <p:spPr>
          <a:ln/>
        </p:spPr>
        <p:txBody>
          <a:bodyPr/>
          <a:lstStyle>
            <a:lvl1pPr>
              <a:defRPr/>
            </a:lvl1pPr>
          </a:lstStyle>
          <a:p>
            <a:pPr>
              <a:defRPr/>
            </a:pPr>
            <a:fld id="{7F937110-DF2B-449F-AFCE-D3C7907CADE1}" type="slidenum">
              <a:rPr lang="cs-CZ"/>
              <a:pPr>
                <a:defRPr/>
              </a:pPr>
              <a:t>‹#›</a:t>
            </a:fld>
            <a:endParaRPr lang="cs-CZ"/>
          </a:p>
        </p:txBody>
      </p:sp>
    </p:spTree>
    <p:extLst>
      <p:ext uri="{BB962C8B-B14F-4D97-AF65-F5344CB8AC3E}">
        <p14:creationId xmlns:p14="http://schemas.microsoft.com/office/powerpoint/2010/main" val="1410338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sldNum" idx="10"/>
          </p:nvPr>
        </p:nvSpPr>
        <p:spPr>
          <a:ln/>
        </p:spPr>
        <p:txBody>
          <a:bodyPr/>
          <a:lstStyle>
            <a:lvl1pPr>
              <a:defRPr/>
            </a:lvl1pPr>
          </a:lstStyle>
          <a:p>
            <a:pPr>
              <a:defRPr/>
            </a:pPr>
            <a:fld id="{E8567D64-5AAC-4F56-A2F1-0154FF57E144}" type="slidenum">
              <a:rPr lang="cs-CZ"/>
              <a:pPr>
                <a:defRPr/>
              </a:pPr>
              <a:t>‹#›</a:t>
            </a:fld>
            <a:endParaRPr lang="cs-CZ"/>
          </a:p>
        </p:txBody>
      </p:sp>
    </p:spTree>
    <p:extLst>
      <p:ext uri="{BB962C8B-B14F-4D97-AF65-F5344CB8AC3E}">
        <p14:creationId xmlns:p14="http://schemas.microsoft.com/office/powerpoint/2010/main" val="3353253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5"/>
          <p:cNvSpPr>
            <a:spLocks noGrp="1" noChangeArrowheads="1"/>
          </p:cNvSpPr>
          <p:nvPr>
            <p:ph type="sldNum" idx="10"/>
          </p:nvPr>
        </p:nvSpPr>
        <p:spPr>
          <a:ln/>
        </p:spPr>
        <p:txBody>
          <a:bodyPr/>
          <a:lstStyle>
            <a:lvl1pPr>
              <a:defRPr/>
            </a:lvl1pPr>
          </a:lstStyle>
          <a:p>
            <a:pPr>
              <a:defRPr/>
            </a:pPr>
            <a:fld id="{00C4D0CB-1848-430A-9F3B-D7359147C886}" type="slidenum">
              <a:rPr lang="cs-CZ"/>
              <a:pPr>
                <a:defRPr/>
              </a:pPr>
              <a:t>‹#›</a:t>
            </a:fld>
            <a:endParaRPr lang="cs-CZ"/>
          </a:p>
        </p:txBody>
      </p:sp>
    </p:spTree>
    <p:extLst>
      <p:ext uri="{BB962C8B-B14F-4D97-AF65-F5344CB8AC3E}">
        <p14:creationId xmlns:p14="http://schemas.microsoft.com/office/powerpoint/2010/main" val="410146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5"/>
          <p:cNvSpPr>
            <a:spLocks noGrp="1" noChangeArrowheads="1"/>
          </p:cNvSpPr>
          <p:nvPr>
            <p:ph type="sldNum" idx="10"/>
          </p:nvPr>
        </p:nvSpPr>
        <p:spPr>
          <a:ln/>
        </p:spPr>
        <p:txBody>
          <a:bodyPr/>
          <a:lstStyle>
            <a:lvl1pPr>
              <a:defRPr/>
            </a:lvl1pPr>
          </a:lstStyle>
          <a:p>
            <a:pPr>
              <a:defRPr/>
            </a:pPr>
            <a:fld id="{2F6F813C-35F8-4927-9117-934A226775FC}" type="slidenum">
              <a:rPr lang="cs-CZ"/>
              <a:pPr>
                <a:defRPr/>
              </a:pPr>
              <a:t>‹#›</a:t>
            </a:fld>
            <a:endParaRPr lang="cs-CZ"/>
          </a:p>
        </p:txBody>
      </p:sp>
    </p:spTree>
    <p:extLst>
      <p:ext uri="{BB962C8B-B14F-4D97-AF65-F5344CB8AC3E}">
        <p14:creationId xmlns:p14="http://schemas.microsoft.com/office/powerpoint/2010/main" val="3615657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ABBA711-6923-439E-96FE-1EA95821059F}" type="slidenum">
              <a:rPr lang="cs-CZ"/>
              <a:pPr>
                <a:defRPr/>
              </a:pPr>
              <a:t>‹#›</a:t>
            </a:fld>
            <a:endParaRPr lang="cs-CZ"/>
          </a:p>
        </p:txBody>
      </p:sp>
    </p:spTree>
    <p:extLst>
      <p:ext uri="{BB962C8B-B14F-4D97-AF65-F5344CB8AC3E}">
        <p14:creationId xmlns:p14="http://schemas.microsoft.com/office/powerpoint/2010/main" val="3024049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sldNum" idx="10"/>
          </p:nvPr>
        </p:nvSpPr>
        <p:spPr>
          <a:ln/>
        </p:spPr>
        <p:txBody>
          <a:bodyPr/>
          <a:lstStyle>
            <a:lvl1pPr>
              <a:defRPr/>
            </a:lvl1pPr>
          </a:lstStyle>
          <a:p>
            <a:pPr>
              <a:defRPr/>
            </a:pPr>
            <a:fld id="{D3642E1E-4017-4F25-8A09-614EA67CAC61}" type="slidenum">
              <a:rPr lang="cs-CZ"/>
              <a:pPr>
                <a:defRPr/>
              </a:pPr>
              <a:t>‹#›</a:t>
            </a:fld>
            <a:endParaRPr lang="cs-CZ"/>
          </a:p>
        </p:txBody>
      </p:sp>
    </p:spTree>
    <p:extLst>
      <p:ext uri="{BB962C8B-B14F-4D97-AF65-F5344CB8AC3E}">
        <p14:creationId xmlns:p14="http://schemas.microsoft.com/office/powerpoint/2010/main" val="174664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sldNum" idx="10"/>
          </p:nvPr>
        </p:nvSpPr>
        <p:spPr>
          <a:ln/>
        </p:spPr>
        <p:txBody>
          <a:bodyPr/>
          <a:lstStyle>
            <a:lvl1pPr>
              <a:defRPr/>
            </a:lvl1pPr>
          </a:lstStyle>
          <a:p>
            <a:pPr>
              <a:defRPr/>
            </a:pPr>
            <a:fld id="{27993993-FE54-496E-AA3C-35EA75550987}" type="slidenum">
              <a:rPr lang="cs-CZ"/>
              <a:pPr>
                <a:defRPr/>
              </a:pPr>
              <a:t>‹#›</a:t>
            </a:fld>
            <a:endParaRPr lang="cs-CZ"/>
          </a:p>
        </p:txBody>
      </p:sp>
    </p:spTree>
    <p:extLst>
      <p:ext uri="{BB962C8B-B14F-4D97-AF65-F5344CB8AC3E}">
        <p14:creationId xmlns:p14="http://schemas.microsoft.com/office/powerpoint/2010/main" val="321269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8013"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cs-CZ" smtClean="0"/>
              <a:t>Klepněte pro úpravu formátu titulního textu</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cs-CZ" smtClean="0"/>
              <a:t>Klepněte pro úpravu formátu textu osnovy</a:t>
            </a:r>
          </a:p>
          <a:p>
            <a:pPr lvl="1"/>
            <a:r>
              <a:rPr lang="en-GB" altLang="cs-CZ" smtClean="0"/>
              <a:t>Druhá úroveň</a:t>
            </a:r>
          </a:p>
          <a:p>
            <a:pPr lvl="2"/>
            <a:r>
              <a:rPr lang="en-GB" altLang="cs-CZ" smtClean="0"/>
              <a:t>Třetí úroveň</a:t>
            </a:r>
          </a:p>
          <a:p>
            <a:pPr lvl="3"/>
            <a:r>
              <a:rPr lang="en-GB" altLang="cs-CZ" smtClean="0"/>
              <a:t>Čtvrtá úroveň osnovy</a:t>
            </a:r>
          </a:p>
          <a:p>
            <a:pPr lvl="4"/>
            <a:r>
              <a:rPr lang="en-GB" altLang="cs-CZ" smtClean="0"/>
              <a:t>Pátá úroveň osnovy</a:t>
            </a:r>
          </a:p>
          <a:p>
            <a:pPr lvl="4"/>
            <a:r>
              <a:rPr lang="en-GB" altLang="cs-CZ" smtClean="0"/>
              <a:t>Šestá úroveň</a:t>
            </a:r>
          </a:p>
          <a:p>
            <a:pPr lvl="4"/>
            <a:r>
              <a:rPr lang="en-GB" altLang="cs-CZ" smtClean="0"/>
              <a:t>Sedmá úroveň</a:t>
            </a:r>
          </a:p>
          <a:p>
            <a:pPr lvl="4"/>
            <a:r>
              <a:rPr lang="en-GB" altLang="cs-CZ" smtClean="0"/>
              <a:t>Osmá úroveň textu</a:t>
            </a:r>
          </a:p>
          <a:p>
            <a:pPr lvl="4"/>
            <a:r>
              <a:rPr lang="en-GB" altLang="cs-CZ" smtClean="0"/>
              <a:t>Devátá úroveň</a:t>
            </a:r>
          </a:p>
        </p:txBody>
      </p:sp>
      <p:sp>
        <p:nvSpPr>
          <p:cNvPr id="1028"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1029"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spcBef>
                <a:spcPct val="0"/>
              </a:spcBef>
              <a:buFont typeface="Times New Roman" pitchFamily="16" charset="0"/>
              <a:buNone/>
              <a:tabLst>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mn-ea"/>
                <a:cs typeface="Arial Unicode MS" charset="0"/>
              </a:defRPr>
            </a:lvl1pPr>
          </a:lstStyle>
          <a:p>
            <a:pPr>
              <a:defRPr/>
            </a:pPr>
            <a:fld id="{2F4B7D8C-C0E0-45C5-BA0D-338A18D79B77}"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Arial Unicode MS" pitchFamily="34"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Arial Unicode MS" pitchFamily="34" charset="-128"/>
          <a:cs typeface="Arial Unicode MS"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Arial Unicode MS" pitchFamily="34" charset="-128"/>
          <a:cs typeface="Arial Unicode MS"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Arial Unicode MS" pitchFamily="34" charset="-128"/>
          <a:cs typeface="Arial Unicode MS"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Arial Unicode MS" pitchFamily="34" charset="-128"/>
          <a:cs typeface="Arial Unicode MS"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Arial Unicode MS"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Arial Unicode MS" pitchFamily="34" charset="-128"/>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Arial Unicode MS" pitchFamily="34"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Arial Unicode MS" pitchFamily="34"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Arial Unicode MS" pitchFamily="34" charset="-128"/>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ntranet.fch.vutbr.cz/"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3.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10.bin"/><Relationship Id="rId3" Type="http://schemas.openxmlformats.org/officeDocument/2006/relationships/notesSlide" Target="../notesSlides/notesSlide14.xml"/><Relationship Id="rId7" Type="http://schemas.openxmlformats.org/officeDocument/2006/relationships/image" Target="../media/image7.png"/><Relationship Id="rId12"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2.bin"/><Relationship Id="rId5" Type="http://schemas.openxmlformats.org/officeDocument/2006/relationships/image" Target="../media/image21.png"/><Relationship Id="rId4" Type="http://schemas.openxmlformats.org/officeDocument/2006/relationships/oleObject" Target="../embeddings/oleObject1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image" Target="../media/image23.png"/><Relationship Id="rId4" Type="http://schemas.openxmlformats.org/officeDocument/2006/relationships/oleObject" Target="../embeddings/oleObject13.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6.bin"/><Relationship Id="rId5" Type="http://schemas.openxmlformats.org/officeDocument/2006/relationships/image" Target="../media/image25.png"/><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8.bin"/><Relationship Id="rId5" Type="http://schemas.openxmlformats.org/officeDocument/2006/relationships/image" Target="../media/image27.png"/><Relationship Id="rId4" Type="http://schemas.openxmlformats.org/officeDocument/2006/relationships/oleObject" Target="../embeddings/oleObject17.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image" Target="../media/image29.png"/><Relationship Id="rId4" Type="http://schemas.openxmlformats.org/officeDocument/2006/relationships/oleObject" Target="../embeddings/oleObject19.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2.bin"/><Relationship Id="rId5" Type="http://schemas.openxmlformats.org/officeDocument/2006/relationships/image" Target="../media/image31.png"/><Relationship Id="rId4" Type="http://schemas.openxmlformats.org/officeDocument/2006/relationships/oleObject" Target="../embeddings/oleObject21.bin"/></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35.wmf"/><Relationship Id="rId4" Type="http://schemas.openxmlformats.org/officeDocument/2006/relationships/oleObject" Target="../embeddings/oleObject23.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26.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5.bin"/><Relationship Id="rId5" Type="http://schemas.openxmlformats.org/officeDocument/2006/relationships/image" Target="../media/image36.png"/><Relationship Id="rId4" Type="http://schemas.openxmlformats.org/officeDocument/2006/relationships/oleObject" Target="../embeddings/oleObject24.bin"/><Relationship Id="rId9"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27.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8.bin"/><Relationship Id="rId5" Type="http://schemas.openxmlformats.org/officeDocument/2006/relationships/image" Target="../media/image39.png"/><Relationship Id="rId4" Type="http://schemas.openxmlformats.org/officeDocument/2006/relationships/oleObject" Target="../embeddings/oleObject27.bin"/><Relationship Id="rId9"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31.bin"/><Relationship Id="rId5" Type="http://schemas.openxmlformats.org/officeDocument/2006/relationships/image" Target="../media/image42.png"/><Relationship Id="rId4" Type="http://schemas.openxmlformats.org/officeDocument/2006/relationships/oleObject" Target="../embeddings/oleObject30.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44.png"/><Relationship Id="rId4" Type="http://schemas.openxmlformats.org/officeDocument/2006/relationships/oleObject" Target="../embeddings/oleObject32.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34.bin"/><Relationship Id="rId5" Type="http://schemas.openxmlformats.org/officeDocument/2006/relationships/image" Target="../media/image45.png"/><Relationship Id="rId4" Type="http://schemas.openxmlformats.org/officeDocument/2006/relationships/oleObject" Target="../embeddings/oleObject33.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36.bin"/><Relationship Id="rId5" Type="http://schemas.openxmlformats.org/officeDocument/2006/relationships/image" Target="../media/image47.png"/><Relationship Id="rId4" Type="http://schemas.openxmlformats.org/officeDocument/2006/relationships/oleObject" Target="../embeddings/oleObject3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49.png"/><Relationship Id="rId4" Type="http://schemas.openxmlformats.org/officeDocument/2006/relationships/oleObject" Target="../embeddings/oleObject37.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39.bin"/><Relationship Id="rId5" Type="http://schemas.openxmlformats.org/officeDocument/2006/relationships/image" Target="../media/image50.png"/><Relationship Id="rId4" Type="http://schemas.openxmlformats.org/officeDocument/2006/relationships/oleObject" Target="../embeddings/oleObject38.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52.png"/><Relationship Id="rId4" Type="http://schemas.openxmlformats.org/officeDocument/2006/relationships/oleObject" Target="../embeddings/oleObject40.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42.bin"/><Relationship Id="rId5" Type="http://schemas.openxmlformats.org/officeDocument/2006/relationships/image" Target="../media/image53.png"/><Relationship Id="rId4" Type="http://schemas.openxmlformats.org/officeDocument/2006/relationships/oleObject" Target="../embeddings/oleObject41.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44.bin"/><Relationship Id="rId5" Type="http://schemas.openxmlformats.org/officeDocument/2006/relationships/image" Target="../media/image55.png"/><Relationship Id="rId4" Type="http://schemas.openxmlformats.org/officeDocument/2006/relationships/oleObject" Target="../embeddings/oleObject43.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www.eurochem.cz/"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857250" y="0"/>
            <a:ext cx="7643813" cy="1079399"/>
          </a:xfrm>
          <a:prstGeom prst="rect">
            <a:avLst/>
          </a:pr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ts val="800"/>
              </a:spcBef>
            </a:pPr>
            <a:r>
              <a:rPr lang="cs-CZ" altLang="cs-CZ" sz="3200" b="1" dirty="0">
                <a:solidFill>
                  <a:srgbClr val="000000"/>
                </a:solidFill>
              </a:rPr>
              <a:t>Zacházení s chemickými látkami </a:t>
            </a:r>
            <a:br>
              <a:rPr lang="cs-CZ" altLang="cs-CZ" sz="3200" b="1" dirty="0">
                <a:solidFill>
                  <a:srgbClr val="000000"/>
                </a:solidFill>
              </a:rPr>
            </a:br>
            <a:r>
              <a:rPr lang="cs-CZ" altLang="cs-CZ" sz="3200" b="1" dirty="0">
                <a:solidFill>
                  <a:srgbClr val="000000"/>
                </a:solidFill>
              </a:rPr>
              <a:t>na </a:t>
            </a:r>
            <a:r>
              <a:rPr lang="cs-CZ" altLang="cs-CZ" sz="3200" b="1" dirty="0" err="1" smtClean="0">
                <a:solidFill>
                  <a:srgbClr val="000000"/>
                </a:solidFill>
              </a:rPr>
              <a:t>PřF</a:t>
            </a:r>
            <a:r>
              <a:rPr lang="cs-CZ" altLang="cs-CZ" sz="3200" b="1" dirty="0" smtClean="0">
                <a:solidFill>
                  <a:srgbClr val="000000"/>
                </a:solidFill>
              </a:rPr>
              <a:t> MU</a:t>
            </a:r>
            <a:endParaRPr lang="cs-CZ" altLang="cs-CZ" sz="3200" b="1" dirty="0">
              <a:solidFill>
                <a:srgbClr val="000000"/>
              </a:solidFill>
            </a:endParaRPr>
          </a:p>
        </p:txBody>
      </p:sp>
      <p:sp>
        <p:nvSpPr>
          <p:cNvPr id="2051" name="Text Box 2"/>
          <p:cNvSpPr txBox="1">
            <a:spLocks noChangeArrowheads="1"/>
          </p:cNvSpPr>
          <p:nvPr/>
        </p:nvSpPr>
        <p:spPr bwMode="auto">
          <a:xfrm>
            <a:off x="178594" y="2132856"/>
            <a:ext cx="8786812"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450"/>
              </a:spcBef>
            </a:pPr>
            <a:r>
              <a:rPr lang="cs-CZ" altLang="cs-CZ" sz="1800" b="1" dirty="0">
                <a:solidFill>
                  <a:srgbClr val="000000"/>
                </a:solidFill>
              </a:rPr>
              <a:t>Pověřená osoba pro vzdělávání studentů pro oblast chemických látek</a:t>
            </a:r>
            <a:br>
              <a:rPr lang="cs-CZ" altLang="cs-CZ" sz="1800" b="1" dirty="0">
                <a:solidFill>
                  <a:srgbClr val="000000"/>
                </a:solidFill>
              </a:rPr>
            </a:br>
            <a:endParaRPr lang="cs-CZ" altLang="cs-CZ" sz="1800" b="1" dirty="0">
              <a:solidFill>
                <a:srgbClr val="000000"/>
              </a:solidFill>
            </a:endParaRPr>
          </a:p>
          <a:p>
            <a:pPr eaLnBrk="1" hangingPunct="1">
              <a:spcBef>
                <a:spcPts val="450"/>
              </a:spcBef>
            </a:pPr>
            <a:r>
              <a:rPr lang="cs-CZ" altLang="cs-CZ" sz="1800" b="1" dirty="0">
                <a:solidFill>
                  <a:srgbClr val="FF0000"/>
                </a:solidFill>
              </a:rPr>
              <a:t>Prof. RNDr. Jiří Příhoda, CSc., </a:t>
            </a:r>
          </a:p>
          <a:p>
            <a:pPr eaLnBrk="1" hangingPunct="1">
              <a:spcBef>
                <a:spcPts val="450"/>
              </a:spcBef>
            </a:pPr>
            <a:r>
              <a:rPr lang="cs-CZ" altLang="cs-CZ" sz="1800" dirty="0">
                <a:solidFill>
                  <a:srgbClr val="000000"/>
                </a:solidFill>
              </a:rPr>
              <a:t>Ústav chemie </a:t>
            </a:r>
            <a:r>
              <a:rPr lang="cs-CZ" altLang="cs-CZ" sz="1800" dirty="0" err="1">
                <a:solidFill>
                  <a:srgbClr val="000000"/>
                </a:solidFill>
              </a:rPr>
              <a:t>PřF</a:t>
            </a:r>
            <a:r>
              <a:rPr lang="cs-CZ" altLang="cs-CZ" sz="1800" dirty="0">
                <a:solidFill>
                  <a:srgbClr val="000000"/>
                </a:solidFill>
              </a:rPr>
              <a:t> MU, Kotlářská 2, 611 37 Brno, </a:t>
            </a:r>
          </a:p>
          <a:p>
            <a:pPr eaLnBrk="1" hangingPunct="1">
              <a:spcBef>
                <a:spcPts val="450"/>
              </a:spcBef>
            </a:pPr>
            <a:r>
              <a:rPr lang="cs-CZ" altLang="cs-CZ" sz="1800" dirty="0">
                <a:solidFill>
                  <a:srgbClr val="000000"/>
                </a:solidFill>
              </a:rPr>
              <a:t>sídlo UKB, pavilon 12, místnost 325</a:t>
            </a:r>
            <a:br>
              <a:rPr lang="cs-CZ" altLang="cs-CZ" sz="1800" dirty="0">
                <a:solidFill>
                  <a:srgbClr val="000000"/>
                </a:solidFill>
              </a:rPr>
            </a:br>
            <a:r>
              <a:rPr lang="cs-CZ" altLang="cs-CZ" sz="1800" dirty="0">
                <a:solidFill>
                  <a:srgbClr val="000000"/>
                </a:solidFill>
              </a:rPr>
              <a:t>tel. 549496690, 728941133	email: </a:t>
            </a:r>
            <a:r>
              <a:rPr lang="cs-CZ" altLang="cs-CZ" sz="1800" dirty="0">
                <a:solidFill>
                  <a:srgbClr val="009999"/>
                </a:solidFill>
              </a:rPr>
              <a:t>prihoda@chemi.muni.cz</a:t>
            </a:r>
            <a:r>
              <a:rPr lang="cs-CZ" altLang="cs-CZ" sz="1800" dirty="0">
                <a:solidFill>
                  <a:srgbClr val="000000"/>
                </a:solidFill>
              </a:rPr>
              <a:t> </a:t>
            </a:r>
          </a:p>
        </p:txBody>
      </p:sp>
      <p:sp>
        <p:nvSpPr>
          <p:cNvPr id="2053" name="Text Box 4"/>
          <p:cNvSpPr txBox="1">
            <a:spLocks noChangeArrowheads="1"/>
          </p:cNvSpPr>
          <p:nvPr/>
        </p:nvSpPr>
        <p:spPr bwMode="auto">
          <a:xfrm>
            <a:off x="0" y="4797152"/>
            <a:ext cx="9144000" cy="138204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700"/>
              </a:spcBef>
            </a:pPr>
            <a:r>
              <a:rPr lang="cs-CZ" altLang="cs-CZ" sz="2000" b="1" u="sng" dirty="0">
                <a:solidFill>
                  <a:schemeClr val="tx1"/>
                </a:solidFill>
                <a:hlinkClick r:id="rId3"/>
              </a:rPr>
              <a:t>Informace </a:t>
            </a:r>
            <a:r>
              <a:rPr lang="cs-CZ" altLang="cs-CZ" sz="2000" b="1" u="sng" dirty="0" smtClean="0">
                <a:solidFill>
                  <a:schemeClr val="tx1"/>
                </a:solidFill>
                <a:hlinkClick r:id="rId3"/>
              </a:rPr>
              <a:t>na stránce CEBE (</a:t>
            </a:r>
            <a:r>
              <a:rPr lang="cs-CZ" altLang="cs-CZ" sz="2000" b="1" u="sng" smtClean="0">
                <a:solidFill>
                  <a:schemeClr val="tx1"/>
                </a:solidFill>
                <a:hlinkClick r:id="rId3"/>
              </a:rPr>
              <a:t>Centrum bezpečnosti):</a:t>
            </a:r>
            <a:endParaRPr lang="cs-CZ" altLang="cs-CZ" sz="2000" b="1" u="sng" dirty="0" smtClean="0">
              <a:solidFill>
                <a:schemeClr val="tx1"/>
              </a:solidFill>
              <a:hlinkClick r:id="rId3"/>
            </a:endParaRPr>
          </a:p>
          <a:p>
            <a:pPr eaLnBrk="1" hangingPunct="1">
              <a:spcBef>
                <a:spcPts val="700"/>
              </a:spcBef>
            </a:pPr>
            <a:endParaRPr lang="cs-CZ" altLang="cs-CZ" sz="2000" b="1" u="sng" dirty="0">
              <a:solidFill>
                <a:schemeClr val="tx1"/>
              </a:solidFill>
              <a:hlinkClick r:id="rId3"/>
            </a:endParaRPr>
          </a:p>
          <a:p>
            <a:pPr eaLnBrk="1" hangingPunct="1">
              <a:spcBef>
                <a:spcPts val="700"/>
              </a:spcBef>
            </a:pPr>
            <a:r>
              <a:rPr lang="cs-CZ" altLang="cs-CZ" sz="2000" b="1" u="sng" dirty="0">
                <a:solidFill>
                  <a:schemeClr val="tx1"/>
                </a:solidFill>
                <a:hlinkClick r:id="rId3"/>
              </a:rPr>
              <a:t>		</a:t>
            </a:r>
            <a:r>
              <a:rPr lang="cs-CZ" altLang="cs-CZ" sz="3200" b="1" u="sng" dirty="0">
                <a:solidFill>
                  <a:schemeClr val="tx1"/>
                </a:solidFill>
                <a:hlinkClick r:id="rId3"/>
              </a:rPr>
              <a:t>http://www.rect.muni.cz/nso</a:t>
            </a:r>
            <a:r>
              <a:rPr lang="cs-CZ" altLang="cs-CZ" sz="3200" b="1" u="sng" dirty="0" smtClean="0">
                <a:solidFill>
                  <a:schemeClr val="tx1"/>
                </a:solidFill>
                <a:hlinkClick r:id="rId3"/>
              </a:rPr>
              <a:t>/</a:t>
            </a:r>
            <a:endParaRPr lang="cs-CZ" altLang="cs-CZ" sz="3200" b="1" u="sng" dirty="0">
              <a:solidFill>
                <a:srgbClr val="009999"/>
              </a:solidFill>
              <a:hlinkClick r:id="rId3"/>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1000125" y="4857750"/>
            <a:ext cx="5903913" cy="1584325"/>
          </a:xfrm>
          <a:prstGeom prst="rect">
            <a:avLst/>
          </a:prstGeom>
          <a:noFill/>
          <a:ln w="50760">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ltLang="cs-CZ"/>
          </a:p>
        </p:txBody>
      </p:sp>
      <p:sp>
        <p:nvSpPr>
          <p:cNvPr id="11267" name="Rectangle 2"/>
          <p:cNvSpPr>
            <a:spLocks noChangeArrowheads="1"/>
          </p:cNvSpPr>
          <p:nvPr/>
        </p:nvSpPr>
        <p:spPr bwMode="auto">
          <a:xfrm>
            <a:off x="323850" y="765175"/>
            <a:ext cx="7632700" cy="503238"/>
          </a:xfrm>
          <a:prstGeom prst="rect">
            <a:avLst/>
          </a:prstGeom>
          <a:solidFill>
            <a:srgbClr val="FFFFE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11268" name="Text Box 3"/>
          <p:cNvSpPr txBox="1">
            <a:spLocks noChangeArrowheads="1"/>
          </p:cNvSpPr>
          <p:nvPr/>
        </p:nvSpPr>
        <p:spPr bwMode="auto">
          <a:xfrm>
            <a:off x="323850" y="765175"/>
            <a:ext cx="82089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1750"/>
              </a:spcBef>
            </a:pPr>
            <a:r>
              <a:rPr lang="cs-CZ" altLang="cs-CZ" sz="2800" b="1">
                <a:solidFill>
                  <a:srgbClr val="333399"/>
                </a:solidFill>
                <a:latin typeface="Times New Roman" pitchFamily="18" charset="0"/>
              </a:rPr>
              <a:t>Zacházením s látkou nebo přípravkem se rozumí</a:t>
            </a:r>
            <a:r>
              <a:rPr lang="cs-CZ" altLang="cs-CZ" sz="2800" b="1">
                <a:solidFill>
                  <a:srgbClr val="00FF00"/>
                </a:solidFill>
                <a:latin typeface="Times New Roman" pitchFamily="18" charset="0"/>
              </a:rPr>
              <a:t>           		</a:t>
            </a:r>
            <a:r>
              <a:rPr lang="cs-CZ" altLang="cs-CZ" sz="2800" b="1">
                <a:solidFill>
                  <a:srgbClr val="000099"/>
                </a:solidFill>
                <a:latin typeface="Times New Roman" pitchFamily="18" charset="0"/>
              </a:rPr>
              <a:t>jejich výroba, vývoz, distribuce, 			používání, skladování, balení, 			označování a vnitropodniková přeprava</a:t>
            </a:r>
          </a:p>
        </p:txBody>
      </p:sp>
      <p:sp>
        <p:nvSpPr>
          <p:cNvPr id="11269" name="Rectangle 4"/>
          <p:cNvSpPr>
            <a:spLocks noChangeArrowheads="1"/>
          </p:cNvSpPr>
          <p:nvPr/>
        </p:nvSpPr>
        <p:spPr bwMode="auto">
          <a:xfrm>
            <a:off x="500063" y="2783831"/>
            <a:ext cx="7572375" cy="13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2800" b="1" dirty="0">
                <a:solidFill>
                  <a:srgbClr val="CC3300"/>
                </a:solidFill>
                <a:latin typeface="Times New Roman" pitchFamily="18" charset="0"/>
              </a:rPr>
              <a:t>Z toho pracoviště </a:t>
            </a:r>
            <a:r>
              <a:rPr lang="cs-CZ" altLang="cs-CZ" sz="2800" b="1" dirty="0" err="1" smtClean="0">
                <a:solidFill>
                  <a:srgbClr val="CC3300"/>
                </a:solidFill>
                <a:latin typeface="Times New Roman" pitchFamily="18" charset="0"/>
              </a:rPr>
              <a:t>PřF</a:t>
            </a:r>
            <a:r>
              <a:rPr lang="cs-CZ" altLang="cs-CZ" sz="2800" b="1" dirty="0" smtClean="0">
                <a:solidFill>
                  <a:srgbClr val="CC3300"/>
                </a:solidFill>
                <a:latin typeface="Times New Roman" pitchFamily="18" charset="0"/>
              </a:rPr>
              <a:t> MU, </a:t>
            </a:r>
            <a:r>
              <a:rPr lang="cs-CZ" altLang="cs-CZ" sz="2800" b="1" dirty="0">
                <a:solidFill>
                  <a:srgbClr val="CC3300"/>
                </a:solidFill>
                <a:latin typeface="Times New Roman" pitchFamily="18" charset="0"/>
              </a:rPr>
              <a:t>s ohledem i na další zákonné normy, řeší pouze část z uvedené problematiky, a to zpravidla:</a:t>
            </a:r>
          </a:p>
        </p:txBody>
      </p:sp>
      <p:sp>
        <p:nvSpPr>
          <p:cNvPr id="26630" name="Rectangle 5"/>
          <p:cNvSpPr>
            <a:spLocks noChangeArrowheads="1"/>
          </p:cNvSpPr>
          <p:nvPr/>
        </p:nvSpPr>
        <p:spPr bwMode="auto">
          <a:xfrm>
            <a:off x="1000125" y="4956175"/>
            <a:ext cx="5903913" cy="1387475"/>
          </a:xfrm>
          <a:prstGeom prst="rect">
            <a:avLst/>
          </a:prstGeom>
          <a:pattFill prst="pct5">
            <a:fgClr>
              <a:schemeClr val="bg2">
                <a:lumMod val="20000"/>
                <a:lumOff val="80000"/>
              </a:schemeClr>
            </a:fgClr>
            <a:bgClr>
              <a:schemeClr val="bg1"/>
            </a:bgClr>
          </a:pattFill>
          <a:ln>
            <a:noFill/>
          </a:ln>
        </p:spPr>
        <p:txBody>
          <a:bodyPr lIns="90000" tIns="46800" rIns="90000" bIns="46800" anchor="ctr">
            <a:spAutoFit/>
          </a:bodyPr>
          <a:lstStyle/>
          <a:p>
            <a:pPr marL="457200" lvl="1" indent="0">
              <a:spcBef>
                <a:spcPct val="0"/>
              </a:spcBef>
              <a:buClr>
                <a:srgbClr val="000099"/>
              </a:buClr>
              <a:buFont typeface="Times New Roman" pitchFamily="18" charset="0"/>
              <a:buChar char="•"/>
              <a:tabLst>
                <a:tab pos="1371600" algn="l"/>
                <a:tab pos="2286000" algn="l"/>
                <a:tab pos="3200400" algn="l"/>
                <a:tab pos="4114800" algn="l"/>
                <a:tab pos="5029200" algn="l"/>
                <a:tab pos="5943600" algn="l"/>
                <a:tab pos="6858000" algn="l"/>
                <a:tab pos="7772400" algn="l"/>
                <a:tab pos="8686800" algn="l"/>
                <a:tab pos="9601200" algn="l"/>
                <a:tab pos="10515600" algn="l"/>
              </a:tabLst>
              <a:defRPr/>
            </a:pPr>
            <a:r>
              <a:rPr lang="cs-CZ" sz="2800" b="1" dirty="0">
                <a:solidFill>
                  <a:srgbClr val="000099"/>
                </a:solidFill>
                <a:latin typeface="Times New Roman" pitchFamily="18" charset="0"/>
              </a:rPr>
              <a:t>nákup</a:t>
            </a:r>
          </a:p>
          <a:p>
            <a:pPr marL="914400" lvl="2" indent="0">
              <a:spcBef>
                <a:spcPct val="0"/>
              </a:spcBef>
              <a:buClr>
                <a:srgbClr val="000099"/>
              </a:buClr>
              <a:buFont typeface="Times New Roman" pitchFamily="18" charset="0"/>
              <a:buChar char="•"/>
              <a:tabLst>
                <a:tab pos="1371600" algn="l"/>
                <a:tab pos="2286000" algn="l"/>
                <a:tab pos="3200400" algn="l"/>
                <a:tab pos="4114800" algn="l"/>
                <a:tab pos="5029200" algn="l"/>
                <a:tab pos="5943600" algn="l"/>
                <a:tab pos="6858000" algn="l"/>
                <a:tab pos="7772400" algn="l"/>
                <a:tab pos="8686800" algn="l"/>
                <a:tab pos="9601200" algn="l"/>
                <a:tab pos="10515600" algn="l"/>
              </a:tabLst>
              <a:defRPr/>
            </a:pPr>
            <a:r>
              <a:rPr lang="cs-CZ" sz="2800" b="1" dirty="0">
                <a:solidFill>
                  <a:srgbClr val="000099"/>
                </a:solidFill>
                <a:latin typeface="Times New Roman" pitchFamily="18" charset="0"/>
              </a:rPr>
              <a:t>skladování  </a:t>
            </a:r>
          </a:p>
          <a:p>
            <a:pPr marL="1371600" lvl="3" indent="0">
              <a:spcBef>
                <a:spcPct val="0"/>
              </a:spcBef>
              <a:buClr>
                <a:srgbClr val="000099"/>
              </a:buClr>
              <a:buFont typeface="Times New Roman" pitchFamily="18" charset="0"/>
              <a:buChar char="•"/>
              <a:tabLst>
                <a:tab pos="1371600" algn="l"/>
                <a:tab pos="2286000" algn="l"/>
                <a:tab pos="3200400" algn="l"/>
                <a:tab pos="4114800" algn="l"/>
                <a:tab pos="5029200" algn="l"/>
                <a:tab pos="5943600" algn="l"/>
                <a:tab pos="6858000" algn="l"/>
                <a:tab pos="7772400" algn="l"/>
                <a:tab pos="8686800" algn="l"/>
                <a:tab pos="9601200" algn="l"/>
                <a:tab pos="10515600" algn="l"/>
              </a:tabLst>
              <a:defRPr/>
            </a:pPr>
            <a:r>
              <a:rPr lang="cs-CZ" sz="2800" b="1" dirty="0">
                <a:solidFill>
                  <a:srgbClr val="000099"/>
                </a:solidFill>
                <a:latin typeface="Times New Roman" pitchFamily="18" charset="0"/>
              </a:rPr>
              <a:t>používání chemických látek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2555875" y="258763"/>
            <a:ext cx="3887788" cy="579437"/>
          </a:xfrm>
          <a:prstGeom prst="rect">
            <a:avLst/>
          </a:prstGeom>
          <a:noFill/>
          <a:ln w="9525">
            <a:noFill/>
            <a:round/>
            <a:headEnd/>
            <a:tailEnd/>
          </a:ln>
          <a:effectLst/>
        </p:spPr>
        <p:txBody>
          <a:bodyPr anchor="ctr"/>
          <a:lstStyle/>
          <a:p>
            <a:pPr algn="ctr">
              <a:spcBef>
                <a:spcPct val="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3200" b="1">
                <a:solidFill>
                  <a:srgbClr val="FF3300"/>
                </a:solidFill>
                <a:effectLst>
                  <a:outerShdw blurRad="38100" dist="38100" dir="2700000" algn="tl">
                    <a:srgbClr val="000000"/>
                  </a:outerShdw>
                </a:effectLst>
                <a:latin typeface="Arial" charset="0"/>
                <a:ea typeface="+mn-ea"/>
                <a:cs typeface="Arial Unicode MS" charset="0"/>
              </a:rPr>
              <a:t>ZÁKLADNÍ POJMY</a:t>
            </a:r>
          </a:p>
        </p:txBody>
      </p:sp>
      <p:sp>
        <p:nvSpPr>
          <p:cNvPr id="12291" name="Text Box 2"/>
          <p:cNvSpPr txBox="1">
            <a:spLocks noChangeArrowheads="1"/>
          </p:cNvSpPr>
          <p:nvPr/>
        </p:nvSpPr>
        <p:spPr bwMode="auto">
          <a:xfrm>
            <a:off x="323850" y="908050"/>
            <a:ext cx="72739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b="1">
                <a:solidFill>
                  <a:srgbClr val="FF3300"/>
                </a:solidFill>
              </a:rPr>
              <a:t>Chemické látky</a:t>
            </a:r>
            <a:r>
              <a:rPr lang="cs-CZ" altLang="cs-CZ" b="1">
                <a:solidFill>
                  <a:srgbClr val="CC3300"/>
                </a:solidFill>
              </a:rPr>
              <a:t> </a:t>
            </a:r>
          </a:p>
          <a:p>
            <a:pPr eaLnBrk="1" hangingPunct="1">
              <a:spcBef>
                <a:spcPts val="500"/>
              </a:spcBef>
            </a:pPr>
            <a:r>
              <a:rPr lang="cs-CZ" altLang="cs-CZ" sz="2000" i="1">
                <a:solidFill>
                  <a:srgbClr val="FF3300"/>
                </a:solidFill>
              </a:rPr>
              <a:t>(v bezpečnostním listu mají číslo </a:t>
            </a:r>
            <a:r>
              <a:rPr lang="cs-CZ" altLang="cs-CZ" sz="2000" b="1" i="1">
                <a:solidFill>
                  <a:srgbClr val="FF3300"/>
                </a:solidFill>
              </a:rPr>
              <a:t>CAS </a:t>
            </a:r>
            <a:r>
              <a:rPr lang="cs-CZ" altLang="cs-CZ" sz="2000" i="1">
                <a:solidFill>
                  <a:srgbClr val="FF3300"/>
                </a:solidFill>
              </a:rPr>
              <a:t>a</a:t>
            </a:r>
            <a:r>
              <a:rPr lang="cs-CZ" altLang="cs-CZ" sz="2000" b="1" i="1">
                <a:solidFill>
                  <a:srgbClr val="FF3300"/>
                </a:solidFill>
              </a:rPr>
              <a:t> ES</a:t>
            </a:r>
            <a:r>
              <a:rPr lang="cs-CZ" altLang="cs-CZ" sz="2000" i="1">
                <a:solidFill>
                  <a:srgbClr val="FF3300"/>
                </a:solidFill>
              </a:rPr>
              <a:t>)</a:t>
            </a:r>
          </a:p>
        </p:txBody>
      </p:sp>
      <p:sp>
        <p:nvSpPr>
          <p:cNvPr id="12292" name="Text Box 3"/>
          <p:cNvSpPr txBox="1">
            <a:spLocks noChangeArrowheads="1"/>
          </p:cNvSpPr>
          <p:nvPr/>
        </p:nvSpPr>
        <p:spPr bwMode="auto">
          <a:xfrm>
            <a:off x="358775" y="1773238"/>
            <a:ext cx="87852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1250"/>
              </a:spcBef>
            </a:pPr>
            <a:r>
              <a:rPr lang="cs-CZ" altLang="cs-CZ" sz="2000" b="1" i="1">
                <a:solidFill>
                  <a:srgbClr val="000099"/>
                </a:solidFill>
                <a:latin typeface="Times New Roman" pitchFamily="18" charset="0"/>
              </a:rPr>
              <a:t>jsou chemické prvky a jejich sloučeniny v přírodním stavu nebo získané výrobním postupem, včetně přísad nezbytných pro uchování jejich stability a jakýchkoliv nečistot přírodního původu nebo vznikajících ve výrobním procesu, s výjimkou rozpouštědel, která mohou být oddělena beze změny jejich složení nebo jejich stability.</a:t>
            </a:r>
          </a:p>
        </p:txBody>
      </p:sp>
      <p:sp>
        <p:nvSpPr>
          <p:cNvPr id="12293" name="Rectangle 4"/>
          <p:cNvSpPr>
            <a:spLocks noChangeArrowheads="1"/>
          </p:cNvSpPr>
          <p:nvPr/>
        </p:nvSpPr>
        <p:spPr bwMode="auto">
          <a:xfrm>
            <a:off x="358775" y="3429000"/>
            <a:ext cx="77771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sz="2000" b="1">
                <a:solidFill>
                  <a:srgbClr val="FF3300"/>
                </a:solidFill>
              </a:rPr>
              <a:t>Chemické přípravky</a:t>
            </a:r>
            <a:r>
              <a:rPr lang="en-US" altLang="cs-CZ" sz="2000" b="1">
                <a:solidFill>
                  <a:srgbClr val="FF3300"/>
                </a:solidFill>
              </a:rPr>
              <a:t> </a:t>
            </a:r>
            <a:r>
              <a:rPr lang="cs-CZ" altLang="cs-CZ" sz="2000" b="1">
                <a:solidFill>
                  <a:srgbClr val="FF3300"/>
                </a:solidFill>
              </a:rPr>
              <a:t>(</a:t>
            </a:r>
            <a:r>
              <a:rPr lang="en-US" altLang="cs-CZ" sz="2000" b="1">
                <a:solidFill>
                  <a:srgbClr val="FF3300"/>
                </a:solidFill>
              </a:rPr>
              <a:t>podle nov</a:t>
            </a:r>
            <a:r>
              <a:rPr lang="cs-CZ" altLang="cs-CZ" sz="2000" b="1">
                <a:solidFill>
                  <a:srgbClr val="FF3300"/>
                </a:solidFill>
              </a:rPr>
              <a:t>é</a:t>
            </a:r>
            <a:r>
              <a:rPr lang="en-US" altLang="cs-CZ" sz="2000" b="1">
                <a:solidFill>
                  <a:srgbClr val="FF3300"/>
                </a:solidFill>
              </a:rPr>
              <a:t>ho che</a:t>
            </a:r>
            <a:r>
              <a:rPr lang="cs-CZ" altLang="cs-CZ" sz="2000" b="1">
                <a:solidFill>
                  <a:srgbClr val="FF3300"/>
                </a:solidFill>
              </a:rPr>
              <a:t>m</a:t>
            </a:r>
            <a:r>
              <a:rPr lang="en-US" altLang="cs-CZ" sz="2000" b="1">
                <a:solidFill>
                  <a:srgbClr val="FF3300"/>
                </a:solidFill>
              </a:rPr>
              <a:t>. </a:t>
            </a:r>
            <a:r>
              <a:rPr lang="cs-CZ" altLang="cs-CZ" sz="2000" b="1">
                <a:solidFill>
                  <a:srgbClr val="FF3300"/>
                </a:solidFill>
              </a:rPr>
              <a:t>zá</a:t>
            </a:r>
            <a:r>
              <a:rPr lang="en-US" altLang="cs-CZ" sz="2000" b="1">
                <a:solidFill>
                  <a:srgbClr val="FF3300"/>
                </a:solidFill>
              </a:rPr>
              <a:t>kona jde o sm</a:t>
            </a:r>
            <a:r>
              <a:rPr lang="cs-CZ" altLang="cs-CZ" sz="2000" b="1">
                <a:solidFill>
                  <a:srgbClr val="FF3300"/>
                </a:solidFill>
              </a:rPr>
              <a:t>ě</a:t>
            </a:r>
            <a:r>
              <a:rPr lang="en-US" altLang="cs-CZ" sz="2000" b="1">
                <a:solidFill>
                  <a:srgbClr val="FF3300"/>
                </a:solidFill>
              </a:rPr>
              <a:t>si</a:t>
            </a:r>
            <a:r>
              <a:rPr lang="cs-CZ" altLang="cs-CZ" sz="2000" b="1">
                <a:solidFill>
                  <a:srgbClr val="FF3300"/>
                </a:solidFill>
              </a:rPr>
              <a:t>)</a:t>
            </a:r>
          </a:p>
        </p:txBody>
      </p:sp>
      <p:sp>
        <p:nvSpPr>
          <p:cNvPr id="12294" name="Text Box 5"/>
          <p:cNvSpPr txBox="1">
            <a:spLocks noChangeArrowheads="1"/>
          </p:cNvSpPr>
          <p:nvPr/>
        </p:nvSpPr>
        <p:spPr bwMode="auto">
          <a:xfrm>
            <a:off x="358775" y="4005263"/>
            <a:ext cx="7958138"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pPr>
            <a:r>
              <a:rPr lang="cs-CZ" altLang="cs-CZ" sz="2000" b="1" i="1">
                <a:solidFill>
                  <a:srgbClr val="000099"/>
                </a:solidFill>
                <a:latin typeface="Times New Roman" pitchFamily="18" charset="0"/>
              </a:rPr>
              <a:t>jsou směsi nebo roztoky složené ze dvou nebo více chemických látek.</a:t>
            </a:r>
            <a:r>
              <a:rPr lang="cs-CZ" altLang="cs-CZ" sz="1800">
                <a:solidFill>
                  <a:srgbClr val="000099"/>
                </a:solidFill>
                <a:latin typeface="Times New Roman" pitchFamily="18" charset="0"/>
              </a:rPr>
              <a:t> </a:t>
            </a:r>
          </a:p>
        </p:txBody>
      </p:sp>
      <p:sp>
        <p:nvSpPr>
          <p:cNvPr id="12295" name="Rectangle 6"/>
          <p:cNvSpPr>
            <a:spLocks noChangeArrowheads="1"/>
          </p:cNvSpPr>
          <p:nvPr/>
        </p:nvSpPr>
        <p:spPr bwMode="auto">
          <a:xfrm>
            <a:off x="323850" y="4652963"/>
            <a:ext cx="14398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12296" name="Rectangle 7"/>
          <p:cNvSpPr>
            <a:spLocks noChangeArrowheads="1"/>
          </p:cNvSpPr>
          <p:nvPr/>
        </p:nvSpPr>
        <p:spPr bwMode="auto">
          <a:xfrm>
            <a:off x="428625" y="5143500"/>
            <a:ext cx="31670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b="1">
                <a:solidFill>
                  <a:srgbClr val="FF3300"/>
                </a:solidFill>
              </a:rPr>
              <a:t>Předměty</a:t>
            </a:r>
          </a:p>
        </p:txBody>
      </p:sp>
      <p:sp>
        <p:nvSpPr>
          <p:cNvPr id="12297" name="Text Box 8"/>
          <p:cNvSpPr txBox="1">
            <a:spLocks noChangeArrowheads="1"/>
          </p:cNvSpPr>
          <p:nvPr/>
        </p:nvSpPr>
        <p:spPr bwMode="auto">
          <a:xfrm>
            <a:off x="463550" y="5503863"/>
            <a:ext cx="7958138"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pPr>
            <a:r>
              <a:rPr lang="cs-CZ" altLang="cs-CZ" sz="2000" b="1" i="1">
                <a:solidFill>
                  <a:srgbClr val="000099"/>
                </a:solidFill>
                <a:latin typeface="Times New Roman" pitchFamily="18" charset="0"/>
              </a:rPr>
              <a:t>Nový pojem, který do legislativy vnesou novelizace uvedených zákonných norem – jde o předměty, které obsahují nebezpečné chemické látky.</a:t>
            </a:r>
            <a:r>
              <a:rPr lang="cs-CZ" altLang="cs-CZ" sz="1800">
                <a:solidFill>
                  <a:srgbClr val="000099"/>
                </a:solidFill>
                <a:latin typeface="Times New Roman" pitchFamily="18"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p>
            <a:pPr algn="ctr">
              <a:spcBef>
                <a:spcPct val="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3200" dirty="0" smtClean="0">
                <a:solidFill>
                  <a:srgbClr val="FF3300"/>
                </a:solidFill>
                <a:effectLst>
                  <a:outerShdw blurRad="38100" dist="38100" dir="2700000" algn="tl">
                    <a:srgbClr val="000000"/>
                  </a:outerShdw>
                </a:effectLst>
                <a:latin typeface="Arial" charset="0"/>
                <a:ea typeface="+mn-ea"/>
                <a:cs typeface="Arial Unicode MS" charset="0"/>
              </a:rPr>
              <a:t>„Chemický zákon“ se </a:t>
            </a:r>
            <a:r>
              <a:rPr lang="cs-CZ" sz="3200" dirty="0">
                <a:solidFill>
                  <a:srgbClr val="FF3300"/>
                </a:solidFill>
                <a:effectLst>
                  <a:outerShdw blurRad="38100" dist="38100" dir="2700000" algn="tl">
                    <a:srgbClr val="000000"/>
                  </a:outerShdw>
                </a:effectLst>
                <a:latin typeface="Arial" charset="0"/>
                <a:ea typeface="+mn-ea"/>
                <a:cs typeface="Arial Unicode MS" charset="0"/>
              </a:rPr>
              <a:t>vztahuje na:</a:t>
            </a:r>
          </a:p>
        </p:txBody>
      </p:sp>
      <p:sp>
        <p:nvSpPr>
          <p:cNvPr id="13315" name="Text Box 2"/>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800"/>
              </a:spcBef>
            </a:pPr>
            <a:r>
              <a:rPr lang="cs-CZ" altLang="cs-CZ" sz="3200" dirty="0">
                <a:solidFill>
                  <a:srgbClr val="000000"/>
                </a:solidFill>
              </a:rPr>
              <a:t>	</a:t>
            </a:r>
            <a:r>
              <a:rPr lang="cs-CZ" altLang="cs-CZ" sz="3200" dirty="0">
                <a:solidFill>
                  <a:srgbClr val="333399"/>
                </a:solidFill>
              </a:rPr>
              <a:t>Běžně obchodovatelné látky a přípravky, které nakupují instituce pro svůj provoz, </a:t>
            </a:r>
          </a:p>
          <a:p>
            <a:pPr eaLnBrk="1" hangingPunct="1">
              <a:spcBef>
                <a:spcPts val="800"/>
              </a:spcBef>
            </a:pPr>
            <a:endParaRPr lang="cs-CZ" altLang="cs-CZ" sz="3200" dirty="0">
              <a:solidFill>
                <a:srgbClr val="333399"/>
              </a:solidFill>
            </a:endParaRPr>
          </a:p>
          <a:p>
            <a:pPr eaLnBrk="1" hangingPunct="1">
              <a:spcBef>
                <a:spcPts val="800"/>
              </a:spcBef>
            </a:pPr>
            <a:r>
              <a:rPr lang="cs-CZ" altLang="cs-CZ" sz="3200" dirty="0">
                <a:solidFill>
                  <a:srgbClr val="333399"/>
                </a:solidFill>
              </a:rPr>
              <a:t>		dnes je jich evidováno cca 110 tisíc</a:t>
            </a:r>
          </a:p>
          <a:p>
            <a:pPr eaLnBrk="1" hangingPunct="1">
              <a:spcBef>
                <a:spcPts val="800"/>
              </a:spcBef>
            </a:pPr>
            <a:endParaRPr lang="cs-CZ" altLang="cs-CZ" sz="3200" dirty="0">
              <a:solidFill>
                <a:srgbClr val="333399"/>
              </a:solidFill>
            </a:endParaRPr>
          </a:p>
          <a:p>
            <a:pPr algn="ctr" eaLnBrk="1" hangingPunct="1">
              <a:spcBef>
                <a:spcPts val="800"/>
              </a:spcBef>
            </a:pPr>
            <a:r>
              <a:rPr lang="cs-CZ" altLang="cs-CZ" sz="3200" dirty="0">
                <a:solidFill>
                  <a:srgbClr val="000000"/>
                </a:solidFill>
              </a:rPr>
              <a:t>(pro </a:t>
            </a:r>
            <a:r>
              <a:rPr lang="cs-CZ" altLang="cs-CZ" sz="3200" dirty="0" err="1" smtClean="0">
                <a:solidFill>
                  <a:srgbClr val="000000"/>
                </a:solidFill>
              </a:rPr>
              <a:t>PřF</a:t>
            </a:r>
            <a:r>
              <a:rPr lang="cs-CZ" altLang="cs-CZ" sz="3200" dirty="0" smtClean="0">
                <a:solidFill>
                  <a:srgbClr val="000000"/>
                </a:solidFill>
              </a:rPr>
              <a:t> MU jde </a:t>
            </a:r>
            <a:r>
              <a:rPr lang="cs-CZ" altLang="cs-CZ" sz="3200" dirty="0">
                <a:solidFill>
                  <a:srgbClr val="000000"/>
                </a:solidFill>
              </a:rPr>
              <a:t>o chemikálie pro syntézu, analytická stanovení, rozpouštědla apod.)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Nebezpečné látky a přípravky</a:t>
            </a:r>
          </a:p>
        </p:txBody>
      </p:sp>
      <p:sp>
        <p:nvSpPr>
          <p:cNvPr id="14339" name="Text Box 2"/>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90000"/>
              </a:lnSpc>
              <a:spcBef>
                <a:spcPts val="500"/>
              </a:spcBef>
              <a:buFont typeface="Arial" pitchFamily="34" charset="0"/>
              <a:buChar char="•"/>
            </a:pPr>
            <a:r>
              <a:rPr lang="cs-CZ" altLang="cs-CZ" sz="2000" b="1">
                <a:solidFill>
                  <a:srgbClr val="000000"/>
                </a:solidFill>
              </a:rPr>
              <a:t>výbušné</a:t>
            </a:r>
            <a:r>
              <a:rPr lang="cs-CZ" altLang="cs-CZ" sz="2000">
                <a:solidFill>
                  <a:srgbClr val="000000"/>
                </a:solidFill>
              </a:rPr>
              <a:t>, které mohou exotermně reagovat i bez přístupu kyslíku za rychlého vývinu plynu nebo u nich dochází při definovaných zkušebních podmínkách k detonaci a prudkému shoření, nebo které při zahřátí vybuchují, jsou-li umístěny v částečně uzavřené nádobě</a:t>
            </a:r>
          </a:p>
          <a:p>
            <a:pPr eaLnBrk="1" hangingPunct="1">
              <a:lnSpc>
                <a:spcPct val="90000"/>
              </a:lnSpc>
              <a:spcBef>
                <a:spcPts val="500"/>
              </a:spcBef>
              <a:buFont typeface="Arial" pitchFamily="34" charset="0"/>
              <a:buNone/>
            </a:pPr>
            <a:endParaRPr lang="cs-CZ" altLang="cs-CZ" sz="2000" b="1">
              <a:solidFill>
                <a:srgbClr val="000000"/>
              </a:solidFill>
            </a:endParaRPr>
          </a:p>
          <a:p>
            <a:pPr eaLnBrk="1" hangingPunct="1">
              <a:lnSpc>
                <a:spcPct val="90000"/>
              </a:lnSpc>
              <a:spcBef>
                <a:spcPts val="500"/>
              </a:spcBef>
              <a:buFont typeface="Arial" pitchFamily="34" charset="0"/>
              <a:buChar char="•"/>
            </a:pPr>
            <a:r>
              <a:rPr lang="cs-CZ" altLang="cs-CZ" sz="2000" b="1">
                <a:solidFill>
                  <a:srgbClr val="000000"/>
                </a:solidFill>
              </a:rPr>
              <a:t>oxidující</a:t>
            </a:r>
            <a:r>
              <a:rPr lang="cs-CZ" altLang="cs-CZ" sz="2000">
                <a:solidFill>
                  <a:srgbClr val="000000"/>
                </a:solidFill>
              </a:rPr>
              <a:t>, které při styku s jinými látkami, zejména hořlavými, vyvolávají vysoce exotermní reakci</a:t>
            </a:r>
          </a:p>
          <a:p>
            <a:pPr eaLnBrk="1" hangingPunct="1">
              <a:lnSpc>
                <a:spcPct val="90000"/>
              </a:lnSpc>
              <a:spcBef>
                <a:spcPts val="500"/>
              </a:spcBef>
              <a:buFont typeface="Arial" pitchFamily="34" charset="0"/>
              <a:buNone/>
            </a:pPr>
            <a:endParaRPr lang="cs-CZ" altLang="cs-CZ" sz="2000" b="1">
              <a:solidFill>
                <a:srgbClr val="000000"/>
              </a:solidFill>
            </a:endParaRPr>
          </a:p>
          <a:p>
            <a:pPr eaLnBrk="1" hangingPunct="1">
              <a:lnSpc>
                <a:spcPct val="90000"/>
              </a:lnSpc>
              <a:spcBef>
                <a:spcPts val="500"/>
              </a:spcBef>
              <a:buFont typeface="Arial" pitchFamily="34" charset="0"/>
              <a:buChar char="•"/>
            </a:pPr>
            <a:r>
              <a:rPr lang="cs-CZ" altLang="cs-CZ" sz="2000" b="1">
                <a:solidFill>
                  <a:srgbClr val="000000"/>
                </a:solidFill>
              </a:rPr>
              <a:t>extrémně hořlavé</a:t>
            </a:r>
            <a:r>
              <a:rPr lang="cs-CZ" altLang="cs-CZ" sz="2000">
                <a:solidFill>
                  <a:srgbClr val="000000"/>
                </a:solidFill>
              </a:rPr>
              <a:t>, které v kapalném stavu mají bod vzplanutí nižší než 0°C a bod varu nižší než 35°C nebo které v plynném stavu jsou vznětlivé při styku se vzduchem za normální (pokojové) teploty a normálního (atmosférického) tlaku a bez přívodu energie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4400">
                <a:solidFill>
                  <a:srgbClr val="000000"/>
                </a:solidFill>
              </a:rPr>
              <a:t>   </a:t>
            </a:r>
          </a:p>
        </p:txBody>
      </p:sp>
      <p:sp>
        <p:nvSpPr>
          <p:cNvPr id="15363" name="Text Box 2"/>
          <p:cNvSpPr txBox="1">
            <a:spLocks noChangeArrowheads="1"/>
          </p:cNvSpPr>
          <p:nvPr/>
        </p:nvSpPr>
        <p:spPr bwMode="auto">
          <a:xfrm>
            <a:off x="457200" y="692150"/>
            <a:ext cx="8229600"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08013" indent="-608013"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1pPr>
            <a:lvl2pPr marL="989013" indent="-531813"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Font typeface="Arial" pitchFamily="34" charset="0"/>
              <a:buChar char="•"/>
            </a:pPr>
            <a:r>
              <a:rPr lang="cs-CZ" altLang="cs-CZ" sz="2000" b="1">
                <a:solidFill>
                  <a:srgbClr val="000000"/>
                </a:solidFill>
              </a:rPr>
              <a:t>vysoce hořlavé</a:t>
            </a:r>
            <a:r>
              <a:rPr lang="cs-CZ" altLang="cs-CZ" sz="2000">
                <a:solidFill>
                  <a:srgbClr val="000000"/>
                </a:solidFill>
              </a:rPr>
              <a:t>, které:</a:t>
            </a:r>
          </a:p>
          <a:p>
            <a:pPr eaLnBrk="1" hangingPunct="1">
              <a:lnSpc>
                <a:spcPct val="80000"/>
              </a:lnSpc>
              <a:spcBef>
                <a:spcPts val="500"/>
              </a:spcBef>
              <a:buFont typeface="Arial" pitchFamily="34" charset="0"/>
              <a:buNone/>
            </a:pPr>
            <a:endParaRPr lang="cs-CZ" altLang="cs-CZ" sz="2000">
              <a:solidFill>
                <a:srgbClr val="000000"/>
              </a:solidFill>
            </a:endParaRPr>
          </a:p>
          <a:p>
            <a:pPr lvl="1" eaLnBrk="1" hangingPunct="1">
              <a:lnSpc>
                <a:spcPct val="80000"/>
              </a:lnSpc>
              <a:spcBef>
                <a:spcPts val="500"/>
              </a:spcBef>
              <a:buFont typeface="Arial" pitchFamily="34" charset="0"/>
              <a:buChar char="–"/>
            </a:pPr>
            <a:r>
              <a:rPr lang="cs-CZ" altLang="cs-CZ" sz="2000">
                <a:solidFill>
                  <a:srgbClr val="000000"/>
                </a:solidFill>
              </a:rPr>
              <a:t>se mohou samovolně zahřívat a poté vznítit při styku se vzduchem za normální (pokojové) teploty a normálního (atmosférického) tlaku a bez přívodu energie</a:t>
            </a:r>
          </a:p>
          <a:p>
            <a:pPr lvl="1" eaLnBrk="1" hangingPunct="1">
              <a:lnSpc>
                <a:spcPct val="80000"/>
              </a:lnSpc>
              <a:spcBef>
                <a:spcPts val="500"/>
              </a:spcBef>
              <a:buFont typeface="Arial" pitchFamily="34" charset="0"/>
              <a:buChar char="–"/>
            </a:pPr>
            <a:r>
              <a:rPr lang="cs-CZ" altLang="cs-CZ" sz="2000">
                <a:solidFill>
                  <a:srgbClr val="000000"/>
                </a:solidFill>
              </a:rPr>
              <a:t>se mohou v pevném stavu snadno vznítit po krátkém styku se zápalným zdrojem a po odstranění zápalného zdroje dále hoří nebo doutnají</a:t>
            </a:r>
          </a:p>
          <a:p>
            <a:pPr lvl="1" eaLnBrk="1" hangingPunct="1">
              <a:lnSpc>
                <a:spcPct val="80000"/>
              </a:lnSpc>
              <a:spcBef>
                <a:spcPts val="500"/>
              </a:spcBef>
              <a:buFont typeface="Arial" pitchFamily="34" charset="0"/>
              <a:buChar char="–"/>
            </a:pPr>
            <a:r>
              <a:rPr lang="cs-CZ" altLang="cs-CZ" sz="2000">
                <a:solidFill>
                  <a:srgbClr val="000000"/>
                </a:solidFill>
              </a:rPr>
              <a:t>mají v kapalném stavu bod vzplanutí nižší než 21°C a nejsou extrémně hořlavé</a:t>
            </a:r>
          </a:p>
          <a:p>
            <a:pPr lvl="1" eaLnBrk="1" hangingPunct="1">
              <a:lnSpc>
                <a:spcPct val="80000"/>
              </a:lnSpc>
              <a:spcBef>
                <a:spcPts val="500"/>
              </a:spcBef>
              <a:buFont typeface="Arial" pitchFamily="34" charset="0"/>
              <a:buChar char="–"/>
            </a:pPr>
            <a:r>
              <a:rPr lang="cs-CZ" altLang="cs-CZ" sz="2000">
                <a:solidFill>
                  <a:srgbClr val="000000"/>
                </a:solidFill>
              </a:rPr>
              <a:t>při styku s vodou nebo s vlhkým vzduchem uvolňují vysoce hořlavé plyny v množství nejméně 1 litr.kg</a:t>
            </a:r>
            <a:r>
              <a:rPr lang="cs-CZ" altLang="cs-CZ" sz="2000" baseline="30000">
                <a:solidFill>
                  <a:srgbClr val="000000"/>
                </a:solidFill>
              </a:rPr>
              <a:t>–1</a:t>
            </a:r>
            <a:r>
              <a:rPr lang="cs-CZ" altLang="cs-CZ" sz="2000">
                <a:solidFill>
                  <a:srgbClr val="000000"/>
                </a:solidFill>
              </a:rPr>
              <a:t>. h</a:t>
            </a:r>
            <a:r>
              <a:rPr lang="cs-CZ" altLang="cs-CZ" sz="2000" baseline="30000">
                <a:solidFill>
                  <a:srgbClr val="000000"/>
                </a:solidFill>
              </a:rPr>
              <a:t>–1</a:t>
            </a:r>
          </a:p>
          <a:p>
            <a:pPr lvl="1" eaLnBrk="1" hangingPunct="1">
              <a:lnSpc>
                <a:spcPct val="80000"/>
              </a:lnSpc>
              <a:spcBef>
                <a:spcPts val="500"/>
              </a:spcBef>
              <a:buFont typeface="Arial" pitchFamily="34" charset="0"/>
              <a:buNone/>
            </a:pPr>
            <a:endParaRPr lang="cs-CZ" altLang="cs-CZ" sz="2000">
              <a:solidFill>
                <a:srgbClr val="000000"/>
              </a:solidFill>
            </a:endParaRPr>
          </a:p>
          <a:p>
            <a:pPr lvl="1"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hořlavé</a:t>
            </a:r>
            <a:r>
              <a:rPr lang="cs-CZ" altLang="cs-CZ" sz="2000">
                <a:solidFill>
                  <a:srgbClr val="000000"/>
                </a:solidFill>
              </a:rPr>
              <a:t>, které mají bod vzplanutí v rozmezí od 21°C do 55 °C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4400">
                <a:solidFill>
                  <a:srgbClr val="000000"/>
                </a:solidFill>
              </a:rPr>
              <a:t>    </a:t>
            </a:r>
          </a:p>
        </p:txBody>
      </p:sp>
      <p:sp>
        <p:nvSpPr>
          <p:cNvPr id="16387" name="Text Box 2"/>
          <p:cNvSpPr txBox="1">
            <a:spLocks noChangeArrowheads="1"/>
          </p:cNvSpPr>
          <p:nvPr/>
        </p:nvSpPr>
        <p:spPr bwMode="auto">
          <a:xfrm>
            <a:off x="457200" y="765175"/>
            <a:ext cx="82296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08013" indent="-608013"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Font typeface="Arial" pitchFamily="34" charset="0"/>
              <a:buChar char="•"/>
            </a:pPr>
            <a:r>
              <a:rPr lang="cs-CZ" altLang="cs-CZ" sz="2000" b="1">
                <a:solidFill>
                  <a:srgbClr val="000000"/>
                </a:solidFill>
              </a:rPr>
              <a:t>vysoce toxické</a:t>
            </a:r>
            <a:r>
              <a:rPr lang="cs-CZ" altLang="cs-CZ" sz="2000">
                <a:solidFill>
                  <a:srgbClr val="000000"/>
                </a:solidFill>
              </a:rPr>
              <a:t>, které po vdechnutí, požití nebo proniknutí do kůže mohou i ve velmi malém množství způsobit akutní nebo chronické poškození zdraví nebo smrt </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toxické</a:t>
            </a:r>
            <a:r>
              <a:rPr lang="cs-CZ" altLang="cs-CZ" sz="2000">
                <a:solidFill>
                  <a:srgbClr val="000000"/>
                </a:solidFill>
              </a:rPr>
              <a:t>, které po vdechnutí, požití nebo proniknutí do kůže mohou i v malém množství způsobit akutní nebo chronické poškození zdraví nebo smrt</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zdraví škodlivé</a:t>
            </a:r>
            <a:r>
              <a:rPr lang="cs-CZ" altLang="cs-CZ" sz="2000">
                <a:solidFill>
                  <a:srgbClr val="000000"/>
                </a:solidFill>
              </a:rPr>
              <a:t>, které po vdechnutí nebo proniknutí do kůže mohou způsobit akutní nebo chronické poškození zdraví nebo smrt</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žíravé</a:t>
            </a:r>
            <a:r>
              <a:rPr lang="cs-CZ" altLang="cs-CZ" sz="2000">
                <a:solidFill>
                  <a:srgbClr val="000000"/>
                </a:solidFill>
              </a:rPr>
              <a:t>, které při styku s živou tkání mohou způsobit její zničení</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dráždivé</a:t>
            </a:r>
            <a:r>
              <a:rPr lang="cs-CZ" altLang="cs-CZ" sz="2000">
                <a:solidFill>
                  <a:srgbClr val="000000"/>
                </a:solidFill>
              </a:rPr>
              <a:t>, které nemají vlastnosti žíravin, ale při přímém dlouhodobém nebo opakovaném styku s kůží nebo sliznicí mohou vyvolat zánět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4400">
                <a:solidFill>
                  <a:srgbClr val="000000"/>
                </a:solidFill>
              </a:rPr>
              <a:t>    </a:t>
            </a:r>
          </a:p>
        </p:txBody>
      </p:sp>
      <p:sp>
        <p:nvSpPr>
          <p:cNvPr id="17411" name="Text Box 2"/>
          <p:cNvSpPr txBox="1">
            <a:spLocks noChangeArrowheads="1"/>
          </p:cNvSpPr>
          <p:nvPr/>
        </p:nvSpPr>
        <p:spPr bwMode="auto">
          <a:xfrm>
            <a:off x="457200" y="620713"/>
            <a:ext cx="82296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08013" indent="-608013"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Font typeface="Arial" pitchFamily="34" charset="0"/>
              <a:buChar char="•"/>
            </a:pPr>
            <a:r>
              <a:rPr lang="cs-CZ" altLang="cs-CZ" sz="2000" b="1">
                <a:solidFill>
                  <a:srgbClr val="000000"/>
                </a:solidFill>
              </a:rPr>
              <a:t>senzibilizující</a:t>
            </a:r>
            <a:r>
              <a:rPr lang="cs-CZ" altLang="cs-CZ" sz="2000">
                <a:solidFill>
                  <a:srgbClr val="000000"/>
                </a:solidFill>
              </a:rPr>
              <a:t>, které po vdechnutí, požití nebo proniknutí kůží mohou vyvolat přecitlivělost tak, že po další expozici vznikají charakteristické příznaky</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karcinogenní</a:t>
            </a:r>
            <a:r>
              <a:rPr lang="cs-CZ" altLang="cs-CZ" sz="2000">
                <a:solidFill>
                  <a:srgbClr val="000000"/>
                </a:solidFill>
              </a:rPr>
              <a:t>, které po vdechnutí, požití nebo proniknutí kůží mohou vyvolat nebo zvýšit četnost výskytu rakoviny</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mutagenní</a:t>
            </a:r>
            <a:r>
              <a:rPr lang="cs-CZ" altLang="cs-CZ" sz="2000">
                <a:solidFill>
                  <a:srgbClr val="000000"/>
                </a:solidFill>
              </a:rPr>
              <a:t> kategorie, které po vdechnutí, požití nebo proniknutí kůží mohou vyvolat nebo zvýšit četnost výskytu genetických poškození</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toxické pro reprodukci, </a:t>
            </a:r>
            <a:r>
              <a:rPr lang="cs-CZ" altLang="cs-CZ" sz="2000">
                <a:solidFill>
                  <a:srgbClr val="000000"/>
                </a:solidFill>
              </a:rPr>
              <a:t>které po vdechnutí, požití nebo proniknutí kůží mohou vyvolat nebo zvýšit četnost výskytu nedědičných poškození potomků, poškození reprodukčních funkcí nebo schopností reprodukce muže nebo ženy</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nebezpečné pro životní prostředí</a:t>
            </a:r>
            <a:r>
              <a:rPr lang="cs-CZ" altLang="cs-CZ" sz="2000">
                <a:solidFill>
                  <a:srgbClr val="000000"/>
                </a:solidFill>
              </a:rPr>
              <a:t>, které po proniknutí do životního prostředí představují nebo mohou představovat okamžité nebo opožděné nebezpečí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684213" y="468313"/>
            <a:ext cx="4319587" cy="579437"/>
          </a:xfrm>
          <a:prstGeom prst="rect">
            <a:avLst/>
          </a:prstGeom>
          <a:noFill/>
          <a:ln w="9525">
            <a:noFill/>
            <a:round/>
            <a:headEnd/>
            <a:tailEnd/>
          </a:ln>
          <a:effectLst/>
        </p:spPr>
        <p:txBody>
          <a:bodyPr anchor="ctr"/>
          <a:lstStyle/>
          <a:p>
            <a:pPr algn="ctr">
              <a:spcBef>
                <a:spcPct val="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3200" b="1" i="1">
                <a:solidFill>
                  <a:srgbClr val="000099"/>
                </a:solidFill>
                <a:effectLst>
                  <a:outerShdw blurRad="38100" dist="38100" dir="2700000" algn="tl">
                    <a:srgbClr val="000000"/>
                  </a:outerShdw>
                </a:effectLst>
                <a:latin typeface="Times New Roman" pitchFamily="16" charset="0"/>
                <a:ea typeface="+mn-ea"/>
                <a:cs typeface="Arial Unicode MS" charset="0"/>
              </a:rPr>
              <a:t>Zákon se nevztahuje na:</a:t>
            </a:r>
          </a:p>
        </p:txBody>
      </p:sp>
      <p:sp>
        <p:nvSpPr>
          <p:cNvPr id="18435" name="Text Box 2"/>
          <p:cNvSpPr txBox="1">
            <a:spLocks noChangeArrowheads="1"/>
          </p:cNvSpPr>
          <p:nvPr/>
        </p:nvSpPr>
        <p:spPr bwMode="auto">
          <a:xfrm>
            <a:off x="395288" y="1196975"/>
            <a:ext cx="82296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marL="741363" indent="-28416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léčiva</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krmiva		</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potraviny a tabákové výrobky</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kosmetické prostředky</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radionuklidové zářiče a jaderné materiály</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omamné a psychotropní látky, </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zdravotnické prostředky, </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hnojiva, pomocné půdní látky, pomocné rostlinné přípravky a substráty</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nerostné suroviny, </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veterinární přípravky (vyjma desinfekčních, deratizačních a dezinsekčních přípravků)</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distribuci a přepravu plynů</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výbušniny (vztahuje se však na látky výbušné)</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539750" y="1052513"/>
            <a:ext cx="5256213" cy="647700"/>
          </a:xfrm>
          <a:prstGeom prst="rect">
            <a:avLst/>
          </a:prstGeom>
          <a:solidFill>
            <a:srgbClr val="66FF66"/>
          </a:solidFill>
          <a:ln w="9360">
            <a:solidFill>
              <a:srgbClr val="66FF66"/>
            </a:solidFill>
            <a:miter lim="800000"/>
            <a:headEnd/>
            <a:tailEnd/>
          </a:ln>
        </p:spPr>
        <p:txBody>
          <a:bodyPr wrap="none" anchor="ctr"/>
          <a:lstStyle/>
          <a:p>
            <a:endParaRPr lang="cs-CZ" altLang="cs-CZ"/>
          </a:p>
        </p:txBody>
      </p:sp>
      <p:sp>
        <p:nvSpPr>
          <p:cNvPr id="15362" name="Text Box 2"/>
          <p:cNvSpPr txBox="1">
            <a:spLocks noChangeArrowheads="1"/>
          </p:cNvSpPr>
          <p:nvPr/>
        </p:nvSpPr>
        <p:spPr bwMode="auto">
          <a:xfrm>
            <a:off x="684213" y="800100"/>
            <a:ext cx="5111750" cy="10668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defRPr/>
            </a:pPr>
            <a:r>
              <a:rPr lang="cs-CZ" b="1" smtClean="0">
                <a:solidFill>
                  <a:srgbClr val="006666"/>
                </a:solidFill>
                <a:effectLst>
                  <a:outerShdw blurRad="38100" dist="38100" dir="2700000" algn="tl">
                    <a:srgbClr val="000000"/>
                  </a:outerShdw>
                </a:effectLst>
              </a:rPr>
              <a:t>V současné době je klasifikováno</a:t>
            </a:r>
            <a:r>
              <a:rPr lang="cs-CZ" b="1" smtClean="0">
                <a:solidFill>
                  <a:srgbClr val="000000"/>
                </a:solidFill>
              </a:rPr>
              <a:t> </a:t>
            </a:r>
            <a:r>
              <a:rPr lang="cs-CZ" sz="4000" smtClean="0">
                <a:solidFill>
                  <a:srgbClr val="000000"/>
                </a:solidFill>
              </a:rPr>
              <a:t> </a:t>
            </a:r>
          </a:p>
        </p:txBody>
      </p:sp>
      <p:sp>
        <p:nvSpPr>
          <p:cNvPr id="19460" name="Text Box 3"/>
          <p:cNvSpPr txBox="1">
            <a:spLocks noChangeArrowheads="1"/>
          </p:cNvSpPr>
          <p:nvPr/>
        </p:nvSpPr>
        <p:spPr bwMode="auto">
          <a:xfrm>
            <a:off x="395288" y="2060575"/>
            <a:ext cx="822960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buClr>
                <a:srgbClr val="000099"/>
              </a:buClr>
              <a:buFont typeface="Wingdings" pitchFamily="2" charset="2"/>
              <a:buChar char=""/>
            </a:pPr>
            <a:r>
              <a:rPr lang="cs-CZ" altLang="cs-CZ" b="1">
                <a:solidFill>
                  <a:srgbClr val="000099"/>
                </a:solidFill>
                <a:latin typeface="Times New Roman" pitchFamily="18" charset="0"/>
              </a:rPr>
              <a:t>100.000 látek (seznam obchodovatelných látek EINECS) </a:t>
            </a:r>
          </a:p>
          <a:p>
            <a:pPr eaLnBrk="1" hangingPunct="1">
              <a:buClr>
                <a:srgbClr val="000099"/>
              </a:buClr>
              <a:buFont typeface="Wingdings" pitchFamily="2" charset="2"/>
              <a:buChar char=""/>
            </a:pPr>
            <a:r>
              <a:rPr lang="cs-CZ" altLang="cs-CZ" b="1">
                <a:solidFill>
                  <a:srgbClr val="000099"/>
                </a:solidFill>
                <a:latin typeface="Times New Roman" pitchFamily="18" charset="0"/>
              </a:rPr>
              <a:t>z toho cca 4000 je považováno za nebezpečné</a:t>
            </a:r>
          </a:p>
          <a:p>
            <a:pPr eaLnBrk="1" hangingPunct="1">
              <a:buClr>
                <a:srgbClr val="000099"/>
              </a:buClr>
              <a:buFont typeface="Wingdings" pitchFamily="2" charset="2"/>
              <a:buChar char=""/>
            </a:pPr>
            <a:r>
              <a:rPr lang="cs-CZ" altLang="cs-CZ" b="1">
                <a:solidFill>
                  <a:srgbClr val="000099"/>
                </a:solidFill>
                <a:latin typeface="Times New Roman" pitchFamily="18" charset="0"/>
              </a:rPr>
              <a:t>nové látky jsou zařazovány do seznamu ELINCS</a:t>
            </a:r>
          </a:p>
          <a:p>
            <a:pPr eaLnBrk="1" hangingPunct="1">
              <a:buClr>
                <a:srgbClr val="000099"/>
              </a:buClr>
              <a:buFont typeface="Wingdings" pitchFamily="2" charset="2"/>
              <a:buChar char=""/>
            </a:pPr>
            <a:r>
              <a:rPr lang="cs-CZ" altLang="cs-CZ" b="1">
                <a:solidFill>
                  <a:srgbClr val="000099"/>
                </a:solidFill>
                <a:latin typeface="Times New Roman" pitchFamily="18" charset="0"/>
              </a:rPr>
              <a:t>seznam NLP – seznam látek nadále nepovažovaných za polymery</a:t>
            </a:r>
            <a:r>
              <a:rPr lang="cs-CZ" altLang="cs-CZ" b="1">
                <a:solidFill>
                  <a:srgbClr val="66FF66"/>
                </a:solidFill>
                <a:latin typeface="Times New Roman" pitchFamily="18"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684213" y="2852738"/>
            <a:ext cx="7921625" cy="2663825"/>
          </a:xfrm>
          <a:prstGeom prst="rect">
            <a:avLst/>
          </a:prstGeom>
          <a:solidFill>
            <a:srgbClr val="E5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0483" name="Text Box 2"/>
          <p:cNvSpPr txBox="1">
            <a:spLocks noChangeArrowheads="1"/>
          </p:cNvSpPr>
          <p:nvPr/>
        </p:nvSpPr>
        <p:spPr bwMode="auto">
          <a:xfrm>
            <a:off x="900113" y="4437063"/>
            <a:ext cx="439261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buClr>
                <a:srgbClr val="333399"/>
              </a:buClr>
              <a:buFont typeface="Wingdings" pitchFamily="2" charset="2"/>
              <a:buChar char=""/>
            </a:pPr>
            <a:r>
              <a:rPr lang="cs-CZ" altLang="cs-CZ" b="1">
                <a:solidFill>
                  <a:srgbClr val="333399"/>
                </a:solidFill>
                <a:latin typeface="Times New Roman" pitchFamily="18" charset="0"/>
              </a:rPr>
              <a:t>chránit zdraví člověka</a:t>
            </a:r>
          </a:p>
          <a:p>
            <a:pPr eaLnBrk="1" hangingPunct="1">
              <a:buClr>
                <a:srgbClr val="333399"/>
              </a:buClr>
              <a:buFont typeface="Wingdings" pitchFamily="2" charset="2"/>
              <a:buChar char=""/>
            </a:pPr>
            <a:r>
              <a:rPr lang="cs-CZ" altLang="cs-CZ" b="1">
                <a:solidFill>
                  <a:srgbClr val="333399"/>
                </a:solidFill>
                <a:latin typeface="Times New Roman" pitchFamily="18" charset="0"/>
              </a:rPr>
              <a:t>chránit životní prostředí</a:t>
            </a:r>
          </a:p>
        </p:txBody>
      </p:sp>
      <p:sp>
        <p:nvSpPr>
          <p:cNvPr id="16387" name="Rectangle 3"/>
          <p:cNvSpPr>
            <a:spLocks noChangeArrowheads="1"/>
          </p:cNvSpPr>
          <p:nvPr/>
        </p:nvSpPr>
        <p:spPr bwMode="auto">
          <a:xfrm>
            <a:off x="622300" y="1268413"/>
            <a:ext cx="7988300" cy="947737"/>
          </a:xfrm>
          <a:prstGeom prst="rect">
            <a:avLst/>
          </a:prstGeom>
          <a:noFill/>
          <a:ln w="9525">
            <a:noFill/>
            <a:round/>
            <a:headEnd/>
            <a:tailEnd/>
          </a:ln>
          <a:effectLst/>
        </p:spPr>
        <p:txBody>
          <a:bodyPr wrap="none" lIns="90000" tIns="46800" rIns="90000" bIns="46800">
            <a:spAutoFit/>
          </a:bodyPr>
          <a:lstStyle/>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800" b="1">
                <a:solidFill>
                  <a:srgbClr val="FF3300"/>
                </a:solidFill>
                <a:effectLst>
                  <a:outerShdw blurRad="38100" dist="38100" dir="2700000" algn="tl">
                    <a:srgbClr val="000000"/>
                  </a:outerShdw>
                </a:effectLst>
                <a:latin typeface="Times New Roman" pitchFamily="18" charset="0"/>
              </a:rPr>
              <a:t>Při nakládání s nebezpečnými chemickými látkami </a:t>
            </a:r>
          </a:p>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800" b="1">
                <a:solidFill>
                  <a:srgbClr val="FF3300"/>
                </a:solidFill>
                <a:effectLst>
                  <a:outerShdw blurRad="38100" dist="38100" dir="2700000" algn="tl">
                    <a:srgbClr val="000000"/>
                  </a:outerShdw>
                </a:effectLst>
                <a:latin typeface="Times New Roman" pitchFamily="18" charset="0"/>
              </a:rPr>
              <a:t>a přípravky je každý povinen:</a:t>
            </a:r>
          </a:p>
        </p:txBody>
      </p:sp>
      <p:sp>
        <p:nvSpPr>
          <p:cNvPr id="20485" name="Rectangle 4"/>
          <p:cNvSpPr>
            <a:spLocks noChangeArrowheads="1"/>
          </p:cNvSpPr>
          <p:nvPr/>
        </p:nvSpPr>
        <p:spPr bwMode="auto">
          <a:xfrm>
            <a:off x="935038" y="3141663"/>
            <a:ext cx="77057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buClr>
                <a:srgbClr val="333399"/>
              </a:buClr>
              <a:buFont typeface="Wingdings" pitchFamily="2" charset="2"/>
              <a:buChar char=""/>
            </a:pPr>
            <a:r>
              <a:rPr lang="cs-CZ" altLang="cs-CZ" b="1">
                <a:solidFill>
                  <a:srgbClr val="333399"/>
                </a:solidFill>
                <a:latin typeface="Times New Roman" pitchFamily="18" charset="0"/>
              </a:rPr>
              <a:t>řídit se	</a:t>
            </a:r>
            <a:r>
              <a:rPr lang="cs-CZ" altLang="cs-CZ" b="1" i="1">
                <a:solidFill>
                  <a:srgbClr val="333399"/>
                </a:solidFill>
                <a:latin typeface="Times New Roman" pitchFamily="18" charset="0"/>
              </a:rPr>
              <a:t>výstražnými symboly nebezpečnosti, </a:t>
            </a:r>
          </a:p>
          <a:p>
            <a:pPr eaLnBrk="1" hangingPunct="1">
              <a:spcBef>
                <a:spcPct val="0"/>
              </a:spcBef>
              <a:buClrTx/>
              <a:buSzTx/>
              <a:buFontTx/>
              <a:buNone/>
            </a:pPr>
            <a:r>
              <a:rPr lang="cs-CZ" altLang="cs-CZ" b="1" i="1">
                <a:solidFill>
                  <a:srgbClr val="333399"/>
                </a:solidFill>
                <a:latin typeface="Times New Roman" pitchFamily="18" charset="0"/>
              </a:rPr>
              <a:t>		větami označujícími specifickou rizikovost</a:t>
            </a:r>
          </a:p>
          <a:p>
            <a:pPr eaLnBrk="1" hangingPunct="1">
              <a:spcBef>
                <a:spcPct val="0"/>
              </a:spcBef>
              <a:buClrTx/>
              <a:buSzTx/>
              <a:buFontTx/>
              <a:buNone/>
            </a:pPr>
            <a:r>
              <a:rPr lang="cs-CZ" altLang="cs-CZ" b="1" i="1">
                <a:solidFill>
                  <a:srgbClr val="333399"/>
                </a:solidFill>
                <a:latin typeface="Times New Roman" pitchFamily="18" charset="0"/>
              </a:rPr>
              <a:t>		 pokyny pro bezpečné nakládání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539750" y="1760538"/>
            <a:ext cx="8229600" cy="1311275"/>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4000" b="1" smtClean="0">
                <a:solidFill>
                  <a:srgbClr val="FF3300"/>
                </a:solidFill>
                <a:effectLst>
                  <a:outerShdw blurRad="38100" dist="38100" dir="2700000" algn="tl">
                    <a:srgbClr val="000000"/>
                  </a:outerShdw>
                </a:effectLst>
              </a:rPr>
              <a:t>ZACHÁZENÍ S NEBEZPEČNÝMI CHEMICKÝMI LÁTKAMI</a:t>
            </a:r>
            <a:r>
              <a:rPr lang="cs-CZ" sz="4000" smtClean="0">
                <a:solidFill>
                  <a:srgbClr val="000000"/>
                </a:solidFill>
              </a:rPr>
              <a:t> </a:t>
            </a:r>
          </a:p>
        </p:txBody>
      </p:sp>
      <p:grpSp>
        <p:nvGrpSpPr>
          <p:cNvPr id="3075" name="Group 2"/>
          <p:cNvGrpSpPr>
            <a:grpSpLocks/>
          </p:cNvGrpSpPr>
          <p:nvPr/>
        </p:nvGrpSpPr>
        <p:grpSpPr bwMode="auto">
          <a:xfrm>
            <a:off x="3419475" y="3644900"/>
            <a:ext cx="2379663" cy="2284413"/>
            <a:chOff x="2154" y="2296"/>
            <a:chExt cx="1499" cy="1439"/>
          </a:xfrm>
        </p:grpSpPr>
        <p:pic>
          <p:nvPicPr>
            <p:cNvPr id="30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 y="2296"/>
              <a:ext cx="150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7" name="Text Box 4"/>
            <p:cNvSpPr txBox="1">
              <a:spLocks noChangeArrowheads="1"/>
            </p:cNvSpPr>
            <p:nvPr/>
          </p:nvSpPr>
          <p:spPr bwMode="auto">
            <a:xfrm>
              <a:off x="2154" y="2296"/>
              <a:ext cx="150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539750" y="1628775"/>
            <a:ext cx="84248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pPr>
            <a:r>
              <a:rPr lang="cs-CZ" altLang="cs-CZ" sz="2000" b="1" i="1">
                <a:solidFill>
                  <a:srgbClr val="000099"/>
                </a:solidFill>
                <a:latin typeface="Times New Roman" pitchFamily="18" charset="0"/>
              </a:rPr>
              <a:t>je postup zjišťování nebezpečných vlastností látky nebo přípravku, hodnocení zjištěných vlastností a následné zařazení takové látky nebo přípravku do jednotlivých skupin nebezpečnosti</a:t>
            </a:r>
            <a:r>
              <a:rPr lang="cs-CZ" altLang="cs-CZ" sz="1800">
                <a:solidFill>
                  <a:srgbClr val="FFD6C9"/>
                </a:solidFill>
              </a:rPr>
              <a:t> </a:t>
            </a:r>
          </a:p>
        </p:txBody>
      </p:sp>
      <p:grpSp>
        <p:nvGrpSpPr>
          <p:cNvPr id="21507" name="Group 2"/>
          <p:cNvGrpSpPr>
            <a:grpSpLocks/>
          </p:cNvGrpSpPr>
          <p:nvPr/>
        </p:nvGrpSpPr>
        <p:grpSpPr bwMode="auto">
          <a:xfrm>
            <a:off x="2627313" y="3789363"/>
            <a:ext cx="1247775" cy="1258887"/>
            <a:chOff x="1655" y="2387"/>
            <a:chExt cx="786" cy="793"/>
          </a:xfrm>
        </p:grpSpPr>
        <p:graphicFrame>
          <p:nvGraphicFramePr>
            <p:cNvPr id="21524" name="Object 3"/>
            <p:cNvGraphicFramePr>
              <a:graphicFrameLocks noChangeAspect="1"/>
            </p:cNvGraphicFramePr>
            <p:nvPr/>
          </p:nvGraphicFramePr>
          <p:xfrm>
            <a:off x="1655" y="2387"/>
            <a:ext cx="787" cy="794"/>
          </p:xfrm>
          <a:graphic>
            <a:graphicData uri="http://schemas.openxmlformats.org/presentationml/2006/ole">
              <mc:AlternateContent xmlns:mc="http://schemas.openxmlformats.org/markup-compatibility/2006">
                <mc:Choice xmlns:v="urn:schemas-microsoft-com:vml" Requires="v">
                  <p:oleObj spid="_x0000_s21550" r:id="rId4" imgW="1008719" imgH="1017689" progId="">
                    <p:embed/>
                  </p:oleObj>
                </mc:Choice>
                <mc:Fallback>
                  <p:oleObj r:id="rId4" imgW="1008719" imgH="1017689"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 y="2387"/>
                          <a:ext cx="787" cy="7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25" name="Text Box 4"/>
            <p:cNvSpPr txBox="1">
              <a:spLocks noChangeArrowheads="1"/>
            </p:cNvSpPr>
            <p:nvPr/>
          </p:nvSpPr>
          <p:spPr bwMode="auto">
            <a:xfrm>
              <a:off x="1655" y="2387"/>
              <a:ext cx="787"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21508" name="Group 5"/>
          <p:cNvGrpSpPr>
            <a:grpSpLocks/>
          </p:cNvGrpSpPr>
          <p:nvPr/>
        </p:nvGrpSpPr>
        <p:grpSpPr bwMode="auto">
          <a:xfrm>
            <a:off x="468313" y="3789363"/>
            <a:ext cx="1268412" cy="1257300"/>
            <a:chOff x="295" y="2387"/>
            <a:chExt cx="799" cy="792"/>
          </a:xfrm>
        </p:grpSpPr>
        <p:graphicFrame>
          <p:nvGraphicFramePr>
            <p:cNvPr id="21522" name="Object 6"/>
            <p:cNvGraphicFramePr>
              <a:graphicFrameLocks noChangeAspect="1"/>
            </p:cNvGraphicFramePr>
            <p:nvPr/>
          </p:nvGraphicFramePr>
          <p:xfrm>
            <a:off x="295" y="2387"/>
            <a:ext cx="800" cy="793"/>
          </p:xfrm>
          <a:graphic>
            <a:graphicData uri="http://schemas.openxmlformats.org/presentationml/2006/ole">
              <mc:AlternateContent xmlns:mc="http://schemas.openxmlformats.org/markup-compatibility/2006">
                <mc:Choice xmlns:v="urn:schemas-microsoft-com:vml" Requires="v">
                  <p:oleObj spid="_x0000_s21551" r:id="rId6" imgW="1063484" imgH="1054432" progId="">
                    <p:embed/>
                  </p:oleObj>
                </mc:Choice>
                <mc:Fallback>
                  <p:oleObj r:id="rId6" imgW="1063484" imgH="1054432"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 y="2387"/>
                          <a:ext cx="800" cy="7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23" name="Text Box 7"/>
            <p:cNvSpPr txBox="1">
              <a:spLocks noChangeArrowheads="1"/>
            </p:cNvSpPr>
            <p:nvPr/>
          </p:nvSpPr>
          <p:spPr bwMode="auto">
            <a:xfrm>
              <a:off x="295" y="2387"/>
              <a:ext cx="800"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21509" name="Group 8"/>
          <p:cNvGrpSpPr>
            <a:grpSpLocks/>
          </p:cNvGrpSpPr>
          <p:nvPr/>
        </p:nvGrpSpPr>
        <p:grpSpPr bwMode="auto">
          <a:xfrm>
            <a:off x="539750" y="765175"/>
            <a:ext cx="8062913" cy="646113"/>
            <a:chOff x="340" y="482"/>
            <a:chExt cx="5079" cy="407"/>
          </a:xfrm>
        </p:grpSpPr>
        <p:sp>
          <p:nvSpPr>
            <p:cNvPr id="21520" name="Rectangle 9"/>
            <p:cNvSpPr>
              <a:spLocks noChangeArrowheads="1"/>
            </p:cNvSpPr>
            <p:nvPr/>
          </p:nvSpPr>
          <p:spPr bwMode="auto">
            <a:xfrm>
              <a:off x="340" y="482"/>
              <a:ext cx="5080" cy="408"/>
            </a:xfrm>
            <a:prstGeom prst="rect">
              <a:avLst/>
            </a:pr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1521" name="Text Box 10"/>
            <p:cNvSpPr txBox="1">
              <a:spLocks noChangeArrowheads="1"/>
            </p:cNvSpPr>
            <p:nvPr/>
          </p:nvSpPr>
          <p:spPr bwMode="auto">
            <a:xfrm>
              <a:off x="476" y="527"/>
              <a:ext cx="4853"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1750"/>
                </a:spcBef>
              </a:pPr>
              <a:r>
                <a:rPr lang="cs-CZ" altLang="cs-CZ" sz="2800" b="1">
                  <a:solidFill>
                    <a:srgbClr val="000000"/>
                  </a:solidFill>
                </a:rPr>
                <a:t>Klasifikace nebezpečných látek a přípravků</a:t>
              </a:r>
            </a:p>
          </p:txBody>
        </p:sp>
      </p:grpSp>
      <p:sp>
        <p:nvSpPr>
          <p:cNvPr id="21510" name="Text Box 11"/>
          <p:cNvSpPr txBox="1">
            <a:spLocks noChangeArrowheads="1"/>
          </p:cNvSpPr>
          <p:nvPr/>
        </p:nvSpPr>
        <p:spPr bwMode="auto">
          <a:xfrm>
            <a:off x="815975" y="3140075"/>
            <a:ext cx="576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ts val="1500"/>
              </a:spcBef>
            </a:pPr>
            <a:r>
              <a:rPr lang="cs-CZ" altLang="cs-CZ" b="1">
                <a:solidFill>
                  <a:srgbClr val="CC6600"/>
                </a:solidFill>
              </a:rPr>
              <a:t>E</a:t>
            </a:r>
          </a:p>
        </p:txBody>
      </p:sp>
      <p:sp>
        <p:nvSpPr>
          <p:cNvPr id="21511" name="Rectangle 12"/>
          <p:cNvSpPr>
            <a:spLocks noChangeArrowheads="1"/>
          </p:cNvSpPr>
          <p:nvPr/>
        </p:nvSpPr>
        <p:spPr bwMode="auto">
          <a:xfrm>
            <a:off x="490538" y="5273675"/>
            <a:ext cx="12112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výbušné</a:t>
            </a:r>
          </a:p>
        </p:txBody>
      </p:sp>
      <p:sp>
        <p:nvSpPr>
          <p:cNvPr id="21512" name="Text Box 13"/>
          <p:cNvSpPr txBox="1">
            <a:spLocks noChangeArrowheads="1"/>
          </p:cNvSpPr>
          <p:nvPr/>
        </p:nvSpPr>
        <p:spPr bwMode="auto">
          <a:xfrm>
            <a:off x="3071813" y="3141663"/>
            <a:ext cx="3603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ts val="1500"/>
              </a:spcBef>
            </a:pPr>
            <a:r>
              <a:rPr lang="cs-CZ" altLang="cs-CZ" b="1">
                <a:solidFill>
                  <a:srgbClr val="CC6600"/>
                </a:solidFill>
              </a:rPr>
              <a:t>O</a:t>
            </a:r>
          </a:p>
        </p:txBody>
      </p:sp>
      <p:sp>
        <p:nvSpPr>
          <p:cNvPr id="21513" name="Rectangle 14"/>
          <p:cNvSpPr>
            <a:spLocks noChangeArrowheads="1"/>
          </p:cNvSpPr>
          <p:nvPr/>
        </p:nvSpPr>
        <p:spPr bwMode="auto">
          <a:xfrm>
            <a:off x="2646363" y="5275263"/>
            <a:ext cx="1211262"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oxidující</a:t>
            </a:r>
          </a:p>
        </p:txBody>
      </p:sp>
      <p:sp>
        <p:nvSpPr>
          <p:cNvPr id="21514" name="Rectangle 15"/>
          <p:cNvSpPr>
            <a:spLocks noChangeArrowheads="1"/>
          </p:cNvSpPr>
          <p:nvPr/>
        </p:nvSpPr>
        <p:spPr bwMode="auto">
          <a:xfrm>
            <a:off x="6772275" y="5273675"/>
            <a:ext cx="2286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extrémně hořlavé</a:t>
            </a:r>
          </a:p>
        </p:txBody>
      </p:sp>
      <p:sp>
        <p:nvSpPr>
          <p:cNvPr id="21515" name="Text Box 16"/>
          <p:cNvSpPr txBox="1">
            <a:spLocks noChangeArrowheads="1"/>
          </p:cNvSpPr>
          <p:nvPr/>
        </p:nvSpPr>
        <p:spPr bwMode="auto">
          <a:xfrm>
            <a:off x="5307013" y="3140075"/>
            <a:ext cx="3667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F</a:t>
            </a:r>
          </a:p>
        </p:txBody>
      </p:sp>
      <p:sp>
        <p:nvSpPr>
          <p:cNvPr id="21516" name="Rectangle 17"/>
          <p:cNvSpPr>
            <a:spLocks noChangeArrowheads="1"/>
          </p:cNvSpPr>
          <p:nvPr/>
        </p:nvSpPr>
        <p:spPr bwMode="auto">
          <a:xfrm>
            <a:off x="4484688" y="5273675"/>
            <a:ext cx="20097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vysoce hořlavé</a:t>
            </a:r>
          </a:p>
        </p:txBody>
      </p:sp>
      <p:graphicFrame>
        <p:nvGraphicFramePr>
          <p:cNvPr id="21517" name="Object 18"/>
          <p:cNvGraphicFramePr>
            <a:graphicFrameLocks noChangeAspect="1"/>
          </p:cNvGraphicFramePr>
          <p:nvPr/>
        </p:nvGraphicFramePr>
        <p:xfrm>
          <a:off x="7281863" y="3789363"/>
          <a:ext cx="1266825" cy="1258887"/>
        </p:xfrm>
        <a:graphic>
          <a:graphicData uri="http://schemas.openxmlformats.org/presentationml/2006/ole">
            <mc:AlternateContent xmlns:mc="http://schemas.openxmlformats.org/markup-compatibility/2006">
              <mc:Choice xmlns:v="urn:schemas-microsoft-com:vml" Requires="v">
                <p:oleObj spid="_x0000_s21552" r:id="rId8" imgW="1075673" imgH="1069578" progId="">
                  <p:embed/>
                </p:oleObj>
              </mc:Choice>
              <mc:Fallback>
                <p:oleObj r:id="rId8" imgW="1075673" imgH="1069578" progId="">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1863" y="3789363"/>
                        <a:ext cx="1266825" cy="1258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8" name="Text Box 19"/>
          <p:cNvSpPr txBox="1">
            <a:spLocks noChangeArrowheads="1"/>
          </p:cNvSpPr>
          <p:nvPr/>
        </p:nvSpPr>
        <p:spPr bwMode="auto">
          <a:xfrm>
            <a:off x="7643813" y="3140075"/>
            <a:ext cx="544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F+</a:t>
            </a:r>
          </a:p>
        </p:txBody>
      </p:sp>
      <p:graphicFrame>
        <p:nvGraphicFramePr>
          <p:cNvPr id="21519" name="Object 20"/>
          <p:cNvGraphicFramePr>
            <a:graphicFrameLocks noChangeAspect="1"/>
          </p:cNvGraphicFramePr>
          <p:nvPr/>
        </p:nvGraphicFramePr>
        <p:xfrm>
          <a:off x="4856163" y="3789363"/>
          <a:ext cx="1266825" cy="1258887"/>
        </p:xfrm>
        <a:graphic>
          <a:graphicData uri="http://schemas.openxmlformats.org/presentationml/2006/ole">
            <mc:AlternateContent xmlns:mc="http://schemas.openxmlformats.org/markup-compatibility/2006">
              <mc:Choice xmlns:v="urn:schemas-microsoft-com:vml" Requires="v">
                <p:oleObj spid="_x0000_s21553" r:id="rId10" imgW="1075673" imgH="1069578" progId="">
                  <p:embed/>
                </p:oleObj>
              </mc:Choice>
              <mc:Fallback>
                <p:oleObj r:id="rId10" imgW="1075673" imgH="1069578" progId="">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6163" y="3789363"/>
                        <a:ext cx="1266825" cy="1258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
          <p:cNvGrpSpPr>
            <a:grpSpLocks/>
          </p:cNvGrpSpPr>
          <p:nvPr/>
        </p:nvGrpSpPr>
        <p:grpSpPr bwMode="auto">
          <a:xfrm>
            <a:off x="1333500" y="4076700"/>
            <a:ext cx="1268413" cy="1260475"/>
            <a:chOff x="840" y="2568"/>
            <a:chExt cx="799" cy="794"/>
          </a:xfrm>
        </p:grpSpPr>
        <p:graphicFrame>
          <p:nvGraphicFramePr>
            <p:cNvPr id="22550" name="Object 2"/>
            <p:cNvGraphicFramePr>
              <a:graphicFrameLocks noChangeAspect="1"/>
            </p:cNvGraphicFramePr>
            <p:nvPr/>
          </p:nvGraphicFramePr>
          <p:xfrm>
            <a:off x="840" y="2568"/>
            <a:ext cx="800" cy="795"/>
          </p:xfrm>
          <a:graphic>
            <a:graphicData uri="http://schemas.openxmlformats.org/presentationml/2006/ole">
              <mc:AlternateContent xmlns:mc="http://schemas.openxmlformats.org/markup-compatibility/2006">
                <mc:Choice xmlns:v="urn:schemas-microsoft-com:vml" Requires="v">
                  <p:oleObj spid="_x0000_s22588" r:id="rId4" imgW="1091186" imgH="1084998" progId="">
                    <p:embed/>
                  </p:oleObj>
                </mc:Choice>
                <mc:Fallback>
                  <p:oleObj r:id="rId4" imgW="1091186" imgH="108499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 y="2568"/>
                          <a:ext cx="800" cy="7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51" name="Text Box 3"/>
            <p:cNvSpPr txBox="1">
              <a:spLocks noChangeArrowheads="1"/>
            </p:cNvSpPr>
            <p:nvPr/>
          </p:nvSpPr>
          <p:spPr bwMode="auto">
            <a:xfrm>
              <a:off x="840" y="2568"/>
              <a:ext cx="800"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aphicFrame>
        <p:nvGraphicFramePr>
          <p:cNvPr id="22531" name="Object 4"/>
          <p:cNvGraphicFramePr>
            <a:graphicFrameLocks noChangeAspect="1"/>
          </p:cNvGraphicFramePr>
          <p:nvPr/>
        </p:nvGraphicFramePr>
        <p:xfrm>
          <a:off x="468313" y="1341438"/>
          <a:ext cx="1274762" cy="1258887"/>
        </p:xfrm>
        <a:graphic>
          <a:graphicData uri="http://schemas.openxmlformats.org/presentationml/2006/ole">
            <mc:AlternateContent xmlns:mc="http://schemas.openxmlformats.org/markup-compatibility/2006">
              <mc:Choice xmlns:v="urn:schemas-microsoft-com:vml" Requires="v">
                <p:oleObj spid="_x0000_s22589" r:id="rId6" imgW="1063484" imgH="1051206" progId="">
                  <p:embed/>
                </p:oleObj>
              </mc:Choice>
              <mc:Fallback>
                <p:oleObj r:id="rId6" imgW="1063484" imgH="1051206"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1341438"/>
                        <a:ext cx="1274762" cy="1258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2" name="Object 5"/>
          <p:cNvGraphicFramePr>
            <a:graphicFrameLocks noChangeAspect="1"/>
          </p:cNvGraphicFramePr>
          <p:nvPr/>
        </p:nvGraphicFramePr>
        <p:xfrm>
          <a:off x="4999038" y="1341438"/>
          <a:ext cx="1277937" cy="1258887"/>
        </p:xfrm>
        <a:graphic>
          <a:graphicData uri="http://schemas.openxmlformats.org/presentationml/2006/ole">
            <mc:AlternateContent xmlns:mc="http://schemas.openxmlformats.org/markup-compatibility/2006">
              <mc:Choice xmlns:v="urn:schemas-microsoft-com:vml" Requires="v">
                <p:oleObj spid="_x0000_s22590" r:id="rId8" imgW="1078903" imgH="1063484" progId="">
                  <p:embed/>
                </p:oleObj>
              </mc:Choice>
              <mc:Fallback>
                <p:oleObj r:id="rId8" imgW="1078903" imgH="1063484"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9038" y="1341438"/>
                        <a:ext cx="1277937" cy="1258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2533" name="Group 6"/>
          <p:cNvGrpSpPr>
            <a:grpSpLocks/>
          </p:cNvGrpSpPr>
          <p:nvPr/>
        </p:nvGrpSpPr>
        <p:grpSpPr bwMode="auto">
          <a:xfrm>
            <a:off x="3635375" y="4076700"/>
            <a:ext cx="1268413" cy="1257300"/>
            <a:chOff x="2290" y="2568"/>
            <a:chExt cx="799" cy="792"/>
          </a:xfrm>
        </p:grpSpPr>
        <p:graphicFrame>
          <p:nvGraphicFramePr>
            <p:cNvPr id="22548" name="Object 7"/>
            <p:cNvGraphicFramePr>
              <a:graphicFrameLocks noChangeAspect="1"/>
            </p:cNvGraphicFramePr>
            <p:nvPr/>
          </p:nvGraphicFramePr>
          <p:xfrm>
            <a:off x="2290" y="2568"/>
            <a:ext cx="800" cy="793"/>
          </p:xfrm>
          <a:graphic>
            <a:graphicData uri="http://schemas.openxmlformats.org/presentationml/2006/ole">
              <mc:AlternateContent xmlns:mc="http://schemas.openxmlformats.org/markup-compatibility/2006">
                <mc:Choice xmlns:v="urn:schemas-microsoft-com:vml" Requires="v">
                  <p:oleObj spid="_x0000_s22591" r:id="rId10" imgW="1091186" imgH="1081767" progId="">
                    <p:embed/>
                  </p:oleObj>
                </mc:Choice>
                <mc:Fallback>
                  <p:oleObj r:id="rId10" imgW="1091186" imgH="1081767" progId="">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0" y="2568"/>
                          <a:ext cx="800" cy="7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9" name="Text Box 8"/>
            <p:cNvSpPr txBox="1">
              <a:spLocks noChangeArrowheads="1"/>
            </p:cNvSpPr>
            <p:nvPr/>
          </p:nvSpPr>
          <p:spPr bwMode="auto">
            <a:xfrm>
              <a:off x="2290" y="2568"/>
              <a:ext cx="800"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aphicFrame>
        <p:nvGraphicFramePr>
          <p:cNvPr id="22534" name="Object 9"/>
          <p:cNvGraphicFramePr>
            <a:graphicFrameLocks noChangeAspect="1"/>
          </p:cNvGraphicFramePr>
          <p:nvPr/>
        </p:nvGraphicFramePr>
        <p:xfrm>
          <a:off x="2700338" y="1341438"/>
          <a:ext cx="1274762" cy="1258887"/>
        </p:xfrm>
        <a:graphic>
          <a:graphicData uri="http://schemas.openxmlformats.org/presentationml/2006/ole">
            <mc:AlternateContent xmlns:mc="http://schemas.openxmlformats.org/markup-compatibility/2006">
              <mc:Choice xmlns:v="urn:schemas-microsoft-com:vml" Requires="v">
                <p:oleObj spid="_x0000_s22592" r:id="rId12" imgW="1063484" imgH="1051206" progId="">
                  <p:embed/>
                </p:oleObj>
              </mc:Choice>
              <mc:Fallback>
                <p:oleObj r:id="rId12" imgW="1063484" imgH="1051206" progId="">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1341438"/>
                        <a:ext cx="1274762" cy="1258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5" name="Object 10"/>
          <p:cNvGraphicFramePr>
            <a:graphicFrameLocks noChangeAspect="1"/>
          </p:cNvGraphicFramePr>
          <p:nvPr/>
        </p:nvGraphicFramePr>
        <p:xfrm>
          <a:off x="7092950" y="1341438"/>
          <a:ext cx="1277938" cy="1258887"/>
        </p:xfrm>
        <a:graphic>
          <a:graphicData uri="http://schemas.openxmlformats.org/presentationml/2006/ole">
            <mc:AlternateContent xmlns:mc="http://schemas.openxmlformats.org/markup-compatibility/2006">
              <mc:Choice xmlns:v="urn:schemas-microsoft-com:vml" Requires="v">
                <p:oleObj spid="_x0000_s22593" r:id="rId13" imgW="1078903" imgH="1063484" progId="">
                  <p:embed/>
                </p:oleObj>
              </mc:Choice>
              <mc:Fallback>
                <p:oleObj r:id="rId13" imgW="1078903" imgH="1063484" progId="">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2950" y="1341438"/>
                        <a:ext cx="1277938" cy="1258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6" name="Rectangle 11"/>
          <p:cNvSpPr>
            <a:spLocks noChangeArrowheads="1"/>
          </p:cNvSpPr>
          <p:nvPr/>
        </p:nvSpPr>
        <p:spPr bwMode="auto">
          <a:xfrm>
            <a:off x="574675" y="2708275"/>
            <a:ext cx="10588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toxické</a:t>
            </a:r>
          </a:p>
        </p:txBody>
      </p:sp>
      <p:sp>
        <p:nvSpPr>
          <p:cNvPr id="22537" name="Rectangle 12"/>
          <p:cNvSpPr>
            <a:spLocks noChangeArrowheads="1"/>
          </p:cNvSpPr>
          <p:nvPr/>
        </p:nvSpPr>
        <p:spPr bwMode="auto">
          <a:xfrm>
            <a:off x="2343150" y="2708275"/>
            <a:ext cx="19843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vysoce toxické</a:t>
            </a:r>
          </a:p>
        </p:txBody>
      </p:sp>
      <p:sp>
        <p:nvSpPr>
          <p:cNvPr id="22538" name="Rectangle 13"/>
          <p:cNvSpPr>
            <a:spLocks noChangeArrowheads="1"/>
          </p:cNvSpPr>
          <p:nvPr/>
        </p:nvSpPr>
        <p:spPr bwMode="auto">
          <a:xfrm>
            <a:off x="4881563" y="2708275"/>
            <a:ext cx="151288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dráždivé</a:t>
            </a:r>
          </a:p>
        </p:txBody>
      </p:sp>
      <p:sp>
        <p:nvSpPr>
          <p:cNvPr id="22539" name="Rectangle 14"/>
          <p:cNvSpPr>
            <a:spLocks noChangeArrowheads="1"/>
          </p:cNvSpPr>
          <p:nvPr/>
        </p:nvSpPr>
        <p:spPr bwMode="auto">
          <a:xfrm>
            <a:off x="6405563" y="2708275"/>
            <a:ext cx="26447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zdraví škodlivé</a:t>
            </a:r>
          </a:p>
          <a:p>
            <a:pPr algn="ctr" eaLnBrk="1" hangingPunct="1">
              <a:spcBef>
                <a:spcPct val="0"/>
              </a:spcBef>
            </a:pPr>
            <a:r>
              <a:rPr lang="cs-CZ" altLang="cs-CZ" sz="1800" b="1">
                <a:solidFill>
                  <a:srgbClr val="000099"/>
                </a:solidFill>
              </a:rPr>
              <a:t>hořlavé</a:t>
            </a:r>
            <a:r>
              <a:rPr lang="cs-CZ" altLang="cs-CZ" sz="1800">
                <a:solidFill>
                  <a:srgbClr val="000099"/>
                </a:solidFill>
              </a:rPr>
              <a:t> </a:t>
            </a:r>
          </a:p>
          <a:p>
            <a:pPr algn="ctr" eaLnBrk="1" hangingPunct="1">
              <a:spcBef>
                <a:spcPct val="0"/>
              </a:spcBef>
            </a:pPr>
            <a:r>
              <a:rPr lang="cs-CZ" altLang="cs-CZ" sz="1800" b="1">
                <a:solidFill>
                  <a:srgbClr val="000099"/>
                </a:solidFill>
              </a:rPr>
              <a:t>senzibilizující</a:t>
            </a:r>
            <a:r>
              <a:rPr lang="cs-CZ" altLang="cs-CZ" sz="1800">
                <a:solidFill>
                  <a:srgbClr val="000099"/>
                </a:solidFill>
              </a:rPr>
              <a:t> </a:t>
            </a:r>
          </a:p>
          <a:p>
            <a:pPr algn="ctr" eaLnBrk="1" hangingPunct="1">
              <a:spcBef>
                <a:spcPct val="0"/>
              </a:spcBef>
            </a:pPr>
            <a:r>
              <a:rPr lang="cs-CZ" altLang="cs-CZ" sz="1800" b="1">
                <a:solidFill>
                  <a:srgbClr val="000099"/>
                </a:solidFill>
              </a:rPr>
              <a:t>karcinogenní</a:t>
            </a:r>
            <a:r>
              <a:rPr lang="cs-CZ" altLang="cs-CZ" sz="1800">
                <a:solidFill>
                  <a:srgbClr val="000099"/>
                </a:solidFill>
              </a:rPr>
              <a:t> </a:t>
            </a:r>
          </a:p>
          <a:p>
            <a:pPr algn="ctr" eaLnBrk="1" hangingPunct="1">
              <a:spcBef>
                <a:spcPct val="0"/>
              </a:spcBef>
            </a:pPr>
            <a:r>
              <a:rPr lang="cs-CZ" altLang="cs-CZ" sz="1800" b="1">
                <a:solidFill>
                  <a:srgbClr val="000099"/>
                </a:solidFill>
              </a:rPr>
              <a:t>mutagenní</a:t>
            </a:r>
            <a:r>
              <a:rPr lang="cs-CZ" altLang="cs-CZ" sz="1800">
                <a:solidFill>
                  <a:srgbClr val="000099"/>
                </a:solidFill>
              </a:rPr>
              <a:t> </a:t>
            </a:r>
          </a:p>
          <a:p>
            <a:pPr algn="ctr" eaLnBrk="1" hangingPunct="1">
              <a:spcBef>
                <a:spcPct val="0"/>
              </a:spcBef>
            </a:pPr>
            <a:r>
              <a:rPr lang="cs-CZ" altLang="cs-CZ" sz="1800" b="1">
                <a:solidFill>
                  <a:srgbClr val="000099"/>
                </a:solidFill>
              </a:rPr>
              <a:t>toxické pro reprodukci</a:t>
            </a:r>
          </a:p>
        </p:txBody>
      </p:sp>
      <p:sp>
        <p:nvSpPr>
          <p:cNvPr id="22540" name="Rectangle 15"/>
          <p:cNvSpPr>
            <a:spLocks noChangeArrowheads="1"/>
          </p:cNvSpPr>
          <p:nvPr/>
        </p:nvSpPr>
        <p:spPr bwMode="auto">
          <a:xfrm>
            <a:off x="649288" y="5516563"/>
            <a:ext cx="263683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nebezpečné </a:t>
            </a:r>
          </a:p>
          <a:p>
            <a:pPr algn="ctr" eaLnBrk="1" hangingPunct="1">
              <a:spcBef>
                <a:spcPct val="0"/>
              </a:spcBef>
            </a:pPr>
            <a:r>
              <a:rPr lang="cs-CZ" altLang="cs-CZ" sz="2000" b="1">
                <a:solidFill>
                  <a:srgbClr val="000099"/>
                </a:solidFill>
              </a:rPr>
              <a:t>pro životní prostředí</a:t>
            </a:r>
          </a:p>
        </p:txBody>
      </p:sp>
      <p:sp>
        <p:nvSpPr>
          <p:cNvPr id="22541" name="Rectangle 16"/>
          <p:cNvSpPr>
            <a:spLocks noChangeArrowheads="1"/>
          </p:cNvSpPr>
          <p:nvPr/>
        </p:nvSpPr>
        <p:spPr bwMode="auto">
          <a:xfrm>
            <a:off x="3821113" y="5516563"/>
            <a:ext cx="900112"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žíravé</a:t>
            </a:r>
          </a:p>
        </p:txBody>
      </p:sp>
      <p:sp>
        <p:nvSpPr>
          <p:cNvPr id="22542" name="Text Box 17"/>
          <p:cNvSpPr txBox="1">
            <a:spLocks noChangeArrowheads="1"/>
          </p:cNvSpPr>
          <p:nvPr/>
        </p:nvSpPr>
        <p:spPr bwMode="auto">
          <a:xfrm>
            <a:off x="922338" y="765175"/>
            <a:ext cx="3667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T</a:t>
            </a:r>
          </a:p>
        </p:txBody>
      </p:sp>
      <p:sp>
        <p:nvSpPr>
          <p:cNvPr id="22543" name="Text Box 18"/>
          <p:cNvSpPr txBox="1">
            <a:spLocks noChangeArrowheads="1"/>
          </p:cNvSpPr>
          <p:nvPr/>
        </p:nvSpPr>
        <p:spPr bwMode="auto">
          <a:xfrm>
            <a:off x="3065463" y="765175"/>
            <a:ext cx="544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T+</a:t>
            </a:r>
          </a:p>
        </p:txBody>
      </p:sp>
      <p:sp>
        <p:nvSpPr>
          <p:cNvPr id="22544" name="Text Box 19"/>
          <p:cNvSpPr txBox="1">
            <a:spLocks noChangeArrowheads="1"/>
          </p:cNvSpPr>
          <p:nvPr/>
        </p:nvSpPr>
        <p:spPr bwMode="auto">
          <a:xfrm>
            <a:off x="5403850" y="765175"/>
            <a:ext cx="468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Xi</a:t>
            </a:r>
          </a:p>
        </p:txBody>
      </p:sp>
      <p:sp>
        <p:nvSpPr>
          <p:cNvPr id="22545" name="Text Box 20"/>
          <p:cNvSpPr txBox="1">
            <a:spLocks noChangeArrowheads="1"/>
          </p:cNvSpPr>
          <p:nvPr/>
        </p:nvSpPr>
        <p:spPr bwMode="auto">
          <a:xfrm>
            <a:off x="7445375" y="765175"/>
            <a:ext cx="56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Xn</a:t>
            </a:r>
          </a:p>
        </p:txBody>
      </p:sp>
      <p:sp>
        <p:nvSpPr>
          <p:cNvPr id="22546" name="Text Box 21"/>
          <p:cNvSpPr txBox="1">
            <a:spLocks noChangeArrowheads="1"/>
          </p:cNvSpPr>
          <p:nvPr/>
        </p:nvSpPr>
        <p:spPr bwMode="auto">
          <a:xfrm>
            <a:off x="1766888" y="3500438"/>
            <a:ext cx="400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N</a:t>
            </a:r>
          </a:p>
        </p:txBody>
      </p:sp>
      <p:sp>
        <p:nvSpPr>
          <p:cNvPr id="22547" name="Text Box 22"/>
          <p:cNvSpPr txBox="1">
            <a:spLocks noChangeArrowheads="1"/>
          </p:cNvSpPr>
          <p:nvPr/>
        </p:nvSpPr>
        <p:spPr bwMode="auto">
          <a:xfrm>
            <a:off x="4070350" y="3500438"/>
            <a:ext cx="400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4579" name="Text Box 1027"/>
          <p:cNvSpPr txBox="1">
            <a:spLocks noChangeArrowheads="1"/>
          </p:cNvSpPr>
          <p:nvPr/>
        </p:nvSpPr>
        <p:spPr bwMode="auto">
          <a:xfrm>
            <a:off x="152400" y="1066800"/>
            <a:ext cx="89916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0000"/>
              </a:lnSpc>
              <a:spcBef>
                <a:spcPct val="20000"/>
              </a:spcBef>
            </a:pPr>
            <a:endParaRPr lang="cs-CZ" altLang="cs-CZ" b="1">
              <a:solidFill>
                <a:srgbClr val="000000"/>
              </a:solidFill>
              <a:latin typeface="Comic Sans MS" pitchFamily="66" charset="0"/>
            </a:endParaRPr>
          </a:p>
          <a:p>
            <a:pPr algn="ctr">
              <a:spcBef>
                <a:spcPct val="20000"/>
              </a:spcBef>
            </a:pPr>
            <a:r>
              <a:rPr lang="cs-CZ" altLang="cs-CZ" sz="2800" b="1" u="sng">
                <a:solidFill>
                  <a:srgbClr val="0C0CE0"/>
                </a:solidFill>
                <a:latin typeface="Comic Sans MS" pitchFamily="66" charset="0"/>
              </a:rPr>
              <a:t>Nové výstražné symboly nebezpečnosti</a:t>
            </a:r>
            <a:r>
              <a:rPr lang="cs-CZ" altLang="cs-CZ" b="1">
                <a:solidFill>
                  <a:srgbClr val="000000"/>
                </a:solidFill>
                <a:latin typeface="Comic Sans MS" pitchFamily="66" charset="0"/>
              </a:rPr>
              <a:t> </a:t>
            </a:r>
            <a:endParaRPr lang="cs-CZ" altLang="cs-CZ" sz="2000">
              <a:solidFill>
                <a:srgbClr val="CC0000"/>
              </a:solidFill>
              <a:latin typeface="Comic Sans MS" pitchFamily="66" charset="0"/>
            </a:endParaRPr>
          </a:p>
        </p:txBody>
      </p:sp>
      <p:sp>
        <p:nvSpPr>
          <p:cNvPr id="24580" name="Rectangle 1029"/>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81" name="Picture 10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8956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1031"/>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83" name="Picture 1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28956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1033"/>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85" name="Picture 10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2895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Rectangle 103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87" name="Picture 10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8194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Rectangle 1037"/>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4589" name="Rectangle 103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4590" name="Rectangle 1041"/>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4591" name="Rectangle 1043"/>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4592" name="Rectangle 104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93" name="Picture 10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27432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Rectangle 1048"/>
          <p:cNvSpPr>
            <a:spLocks noChangeArrowheads="1"/>
          </p:cNvSpPr>
          <p:nvPr/>
        </p:nvSpPr>
        <p:spPr bwMode="auto">
          <a:xfrm>
            <a:off x="4191000" y="3048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95" name="Picture 104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4953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6" name="Rectangle 1050"/>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97" name="Picture 10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 y="49530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8" name="Rectangle 1052"/>
          <p:cNvSpPr>
            <a:spLocks noChangeArrowheads="1"/>
          </p:cNvSpPr>
          <p:nvPr/>
        </p:nvSpPr>
        <p:spPr bwMode="auto">
          <a:xfrm>
            <a:off x="4191000" y="3048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99" name="Picture 105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2400" y="4953000"/>
            <a:ext cx="137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0" name="Rectangle 1054"/>
          <p:cNvSpPr>
            <a:spLocks noChangeArrowheads="1"/>
          </p:cNvSpPr>
          <p:nvPr/>
        </p:nvSpPr>
        <p:spPr bwMode="auto">
          <a:xfrm>
            <a:off x="4191000" y="3048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601" name="Picture 105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15000" y="4876800"/>
            <a:ext cx="1447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88913"/>
            <a:ext cx="3449638" cy="621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03" name="Text Box 2"/>
          <p:cNvSpPr txBox="1">
            <a:spLocks noChangeArrowheads="1"/>
          </p:cNvSpPr>
          <p:nvPr/>
        </p:nvSpPr>
        <p:spPr bwMode="auto">
          <a:xfrm>
            <a:off x="4572000" y="836613"/>
            <a:ext cx="43211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b="1">
                <a:solidFill>
                  <a:srgbClr val="000000"/>
                </a:solidFill>
              </a:rPr>
              <a:t>Nové symboly klasifikující kategorii nebezpečnosti</a:t>
            </a:r>
          </a:p>
          <a:p>
            <a:pPr eaLnBrk="1" hangingPunct="1"/>
            <a:endParaRPr lang="cs-CZ" altLang="cs-CZ" b="1">
              <a:solidFill>
                <a:srgbClr val="000000"/>
              </a:solidFill>
            </a:endParaRPr>
          </a:p>
          <a:p>
            <a:pPr eaLnBrk="1" hangingPunct="1"/>
            <a:endParaRPr lang="cs-CZ" altLang="cs-CZ" b="1">
              <a:solidFill>
                <a:srgbClr val="000000"/>
              </a:solidFill>
            </a:endParaRPr>
          </a:p>
          <a:p>
            <a:pPr eaLnBrk="1" hangingPunct="1"/>
            <a:r>
              <a:rPr lang="cs-CZ" altLang="cs-CZ" b="1">
                <a:solidFill>
                  <a:srgbClr val="000000"/>
                </a:solidFill>
              </a:rPr>
              <a:t>Budou se objevovat na baleních a v bezpečnostních listech od 1. 12. 2010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27" name="Text Box 3"/>
          <p:cNvSpPr txBox="1">
            <a:spLocks noChangeArrowheads="1"/>
          </p:cNvSpPr>
          <p:nvPr/>
        </p:nvSpPr>
        <p:spPr bwMode="auto">
          <a:xfrm>
            <a:off x="152400" y="1066800"/>
            <a:ext cx="89916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0000"/>
              </a:lnSpc>
              <a:spcBef>
                <a:spcPct val="20000"/>
              </a:spcBef>
            </a:pPr>
            <a:endParaRPr lang="cs-CZ" altLang="cs-CZ" b="1">
              <a:solidFill>
                <a:srgbClr val="000000"/>
              </a:solidFill>
              <a:latin typeface="Comic Sans MS" pitchFamily="66" charset="0"/>
            </a:endParaRPr>
          </a:p>
          <a:p>
            <a:pPr>
              <a:lnSpc>
                <a:spcPct val="110000"/>
              </a:lnSpc>
              <a:spcBef>
                <a:spcPct val="20000"/>
              </a:spcBef>
            </a:pPr>
            <a:endParaRPr lang="cs-CZ" altLang="cs-CZ" sz="2000">
              <a:latin typeface="Comic Sans MS" pitchFamily="66" charset="0"/>
            </a:endParaRPr>
          </a:p>
        </p:txBody>
      </p:sp>
      <p:sp>
        <p:nvSpPr>
          <p:cNvPr id="26628" name="Rectangle 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29" name="Rectangle 6"/>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0" name="Rectangle 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1" name="Rectangle 8"/>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2" name="Rectangle 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3" name="Rectangle 10"/>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4" name="Rectangle 11"/>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5" name="Rectangle 12"/>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6" name="Rectangle 13"/>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6637" name="Picture 15" descr="F:\GHS\bacha na manželk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14400"/>
            <a:ext cx="38195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Text Box 16"/>
          <p:cNvSpPr txBox="1">
            <a:spLocks noChangeArrowheads="1"/>
          </p:cNvSpPr>
          <p:nvPr/>
        </p:nvSpPr>
        <p:spPr bwMode="auto">
          <a:xfrm>
            <a:off x="1905000" y="4953000"/>
            <a:ext cx="5562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cs-CZ" altLang="cs-CZ" sz="3200" b="1">
                <a:solidFill>
                  <a:schemeClr val="tx1"/>
                </a:solidFill>
              </a:rPr>
              <a:t>POZOR - MANŽELKA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84213" y="836613"/>
            <a:ext cx="3490912" cy="5832475"/>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0482" name="Text Box 2"/>
          <p:cNvSpPr txBox="1">
            <a:spLocks noChangeArrowheads="1"/>
          </p:cNvSpPr>
          <p:nvPr/>
        </p:nvSpPr>
        <p:spPr bwMode="auto">
          <a:xfrm>
            <a:off x="3635375" y="174625"/>
            <a:ext cx="2098675" cy="519113"/>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R - věty</a:t>
            </a:r>
          </a:p>
        </p:txBody>
      </p:sp>
      <p:grpSp>
        <p:nvGrpSpPr>
          <p:cNvPr id="27652" name="Group 3"/>
          <p:cNvGrpSpPr>
            <a:grpSpLocks/>
          </p:cNvGrpSpPr>
          <p:nvPr/>
        </p:nvGrpSpPr>
        <p:grpSpPr bwMode="auto">
          <a:xfrm>
            <a:off x="722313" y="871538"/>
            <a:ext cx="3413125" cy="5759450"/>
            <a:chOff x="455" y="549"/>
            <a:chExt cx="2150" cy="3628"/>
          </a:xfrm>
        </p:grpSpPr>
        <p:graphicFrame>
          <p:nvGraphicFramePr>
            <p:cNvPr id="27657" name="Object 4"/>
            <p:cNvGraphicFramePr>
              <a:graphicFrameLocks noChangeAspect="1"/>
            </p:cNvGraphicFramePr>
            <p:nvPr/>
          </p:nvGraphicFramePr>
          <p:xfrm>
            <a:off x="455" y="549"/>
            <a:ext cx="2151" cy="3629"/>
          </p:xfrm>
          <a:graphic>
            <a:graphicData uri="http://schemas.openxmlformats.org/presentationml/2006/ole">
              <mc:AlternateContent xmlns:mc="http://schemas.openxmlformats.org/markup-compatibility/2006">
                <mc:Choice xmlns:v="urn:schemas-microsoft-com:vml" Requires="v">
                  <p:oleObj spid="_x0000_s27671" r:id="rId4" imgW="2279909" imgH="3846258" progId="">
                    <p:embed/>
                  </p:oleObj>
                </mc:Choice>
                <mc:Fallback>
                  <p:oleObj r:id="rId4" imgW="2279909" imgH="3846258"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 y="549"/>
                          <a:ext cx="2151" cy="36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8" name="Text Box 5"/>
            <p:cNvSpPr txBox="1">
              <a:spLocks noChangeArrowheads="1"/>
            </p:cNvSpPr>
            <p:nvPr/>
          </p:nvSpPr>
          <p:spPr bwMode="auto">
            <a:xfrm>
              <a:off x="455" y="549"/>
              <a:ext cx="2151" cy="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
        <p:nvSpPr>
          <p:cNvPr id="27653" name="Rectangle 6"/>
          <p:cNvSpPr>
            <a:spLocks noChangeArrowheads="1"/>
          </p:cNvSpPr>
          <p:nvPr/>
        </p:nvSpPr>
        <p:spPr bwMode="auto">
          <a:xfrm>
            <a:off x="5292725" y="836613"/>
            <a:ext cx="3240088" cy="5761037"/>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27654" name="Group 7"/>
          <p:cNvGrpSpPr>
            <a:grpSpLocks/>
          </p:cNvGrpSpPr>
          <p:nvPr/>
        </p:nvGrpSpPr>
        <p:grpSpPr bwMode="auto">
          <a:xfrm>
            <a:off x="5337175" y="873125"/>
            <a:ext cx="3148013" cy="5686425"/>
            <a:chOff x="3362" y="550"/>
            <a:chExt cx="1983" cy="3582"/>
          </a:xfrm>
        </p:grpSpPr>
        <p:graphicFrame>
          <p:nvGraphicFramePr>
            <p:cNvPr id="27655" name="Object 8"/>
            <p:cNvGraphicFramePr>
              <a:graphicFrameLocks noChangeAspect="1"/>
            </p:cNvGraphicFramePr>
            <p:nvPr/>
          </p:nvGraphicFramePr>
          <p:xfrm>
            <a:off x="3362" y="550"/>
            <a:ext cx="1984" cy="3583"/>
          </p:xfrm>
          <a:graphic>
            <a:graphicData uri="http://schemas.openxmlformats.org/presentationml/2006/ole">
              <mc:AlternateContent xmlns:mc="http://schemas.openxmlformats.org/markup-compatibility/2006">
                <mc:Choice xmlns:v="urn:schemas-microsoft-com:vml" Requires="v">
                  <p:oleObj spid="_x0000_s27672" r:id="rId6" imgW="2303902" imgH="4160176" progId="">
                    <p:embed/>
                  </p:oleObj>
                </mc:Choice>
                <mc:Fallback>
                  <p:oleObj r:id="rId6" imgW="2303902" imgH="4160176"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 y="550"/>
                          <a:ext cx="1984" cy="35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6" name="Text Box 9"/>
            <p:cNvSpPr txBox="1">
              <a:spLocks noChangeArrowheads="1"/>
            </p:cNvSpPr>
            <p:nvPr/>
          </p:nvSpPr>
          <p:spPr bwMode="auto">
            <a:xfrm>
              <a:off x="3362" y="550"/>
              <a:ext cx="1984" cy="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582613" y="1233488"/>
            <a:ext cx="3816350" cy="5040312"/>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1506" name="Text Box 2"/>
          <p:cNvSpPr txBox="1">
            <a:spLocks noChangeArrowheads="1"/>
          </p:cNvSpPr>
          <p:nvPr/>
        </p:nvSpPr>
        <p:spPr bwMode="auto">
          <a:xfrm>
            <a:off x="3995738" y="333375"/>
            <a:ext cx="1655762" cy="6477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R - věty</a:t>
            </a:r>
          </a:p>
        </p:txBody>
      </p:sp>
      <p:grpSp>
        <p:nvGrpSpPr>
          <p:cNvPr id="28676" name="Group 3"/>
          <p:cNvGrpSpPr>
            <a:grpSpLocks/>
          </p:cNvGrpSpPr>
          <p:nvPr/>
        </p:nvGrpSpPr>
        <p:grpSpPr bwMode="auto">
          <a:xfrm>
            <a:off x="611188" y="1268413"/>
            <a:ext cx="3756025" cy="4967287"/>
            <a:chOff x="385" y="799"/>
            <a:chExt cx="2366" cy="3129"/>
          </a:xfrm>
        </p:grpSpPr>
        <p:graphicFrame>
          <p:nvGraphicFramePr>
            <p:cNvPr id="28681" name="Object 4"/>
            <p:cNvGraphicFramePr>
              <a:graphicFrameLocks noChangeAspect="1"/>
            </p:cNvGraphicFramePr>
            <p:nvPr/>
          </p:nvGraphicFramePr>
          <p:xfrm>
            <a:off x="385" y="799"/>
            <a:ext cx="2367" cy="3130"/>
          </p:xfrm>
          <a:graphic>
            <a:graphicData uri="http://schemas.openxmlformats.org/presentationml/2006/ole">
              <mc:AlternateContent xmlns:mc="http://schemas.openxmlformats.org/markup-compatibility/2006">
                <mc:Choice xmlns:v="urn:schemas-microsoft-com:vml" Requires="v">
                  <p:oleObj spid="_x0000_s28695" r:id="rId4" imgW="2340671" imgH="3093464" progId="">
                    <p:embed/>
                  </p:oleObj>
                </mc:Choice>
                <mc:Fallback>
                  <p:oleObj r:id="rId4" imgW="2340671" imgH="3093464"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 y="799"/>
                          <a:ext cx="2367" cy="31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82" name="Text Box 5"/>
            <p:cNvSpPr txBox="1">
              <a:spLocks noChangeArrowheads="1"/>
            </p:cNvSpPr>
            <p:nvPr/>
          </p:nvSpPr>
          <p:spPr bwMode="auto">
            <a:xfrm>
              <a:off x="385" y="799"/>
              <a:ext cx="2367" cy="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
        <p:nvSpPr>
          <p:cNvPr id="28677" name="Rectangle 6"/>
          <p:cNvSpPr>
            <a:spLocks noChangeArrowheads="1"/>
          </p:cNvSpPr>
          <p:nvPr/>
        </p:nvSpPr>
        <p:spPr bwMode="auto">
          <a:xfrm>
            <a:off x="5003800" y="1233488"/>
            <a:ext cx="3816350" cy="5040312"/>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28678" name="Group 7"/>
          <p:cNvGrpSpPr>
            <a:grpSpLocks/>
          </p:cNvGrpSpPr>
          <p:nvPr/>
        </p:nvGrpSpPr>
        <p:grpSpPr bwMode="auto">
          <a:xfrm>
            <a:off x="5033963" y="1268413"/>
            <a:ext cx="3752850" cy="4967287"/>
            <a:chOff x="3171" y="799"/>
            <a:chExt cx="2364" cy="3129"/>
          </a:xfrm>
        </p:grpSpPr>
        <p:graphicFrame>
          <p:nvGraphicFramePr>
            <p:cNvPr id="28679" name="Object 8"/>
            <p:cNvGraphicFramePr>
              <a:graphicFrameLocks noChangeAspect="1"/>
            </p:cNvGraphicFramePr>
            <p:nvPr/>
          </p:nvGraphicFramePr>
          <p:xfrm>
            <a:off x="3171" y="799"/>
            <a:ext cx="2365" cy="3130"/>
          </p:xfrm>
          <a:graphic>
            <a:graphicData uri="http://schemas.openxmlformats.org/presentationml/2006/ole">
              <mc:AlternateContent xmlns:mc="http://schemas.openxmlformats.org/markup-compatibility/2006">
                <mc:Choice xmlns:v="urn:schemas-microsoft-com:vml" Requires="v">
                  <p:oleObj spid="_x0000_s28696" r:id="rId6" imgW="2352861" imgH="3114799" progId="">
                    <p:embed/>
                  </p:oleObj>
                </mc:Choice>
                <mc:Fallback>
                  <p:oleObj r:id="rId6" imgW="2352861" imgH="3114799"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1" y="799"/>
                          <a:ext cx="2365" cy="31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80" name="Text Box 9"/>
            <p:cNvSpPr txBox="1">
              <a:spLocks noChangeArrowheads="1"/>
            </p:cNvSpPr>
            <p:nvPr/>
          </p:nvSpPr>
          <p:spPr bwMode="auto">
            <a:xfrm>
              <a:off x="3171" y="799"/>
              <a:ext cx="2365" cy="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2700338" y="188913"/>
            <a:ext cx="4176712" cy="561975"/>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Kombinované R - věty</a:t>
            </a:r>
          </a:p>
        </p:txBody>
      </p:sp>
      <p:sp>
        <p:nvSpPr>
          <p:cNvPr id="29699" name="Rectangle 2"/>
          <p:cNvSpPr>
            <a:spLocks noChangeArrowheads="1"/>
          </p:cNvSpPr>
          <p:nvPr/>
        </p:nvSpPr>
        <p:spPr bwMode="auto">
          <a:xfrm>
            <a:off x="827088" y="908050"/>
            <a:ext cx="3600450" cy="5689600"/>
          </a:xfrm>
          <a:prstGeom prst="rect">
            <a:avLst/>
          </a:prstGeom>
          <a:solidFill>
            <a:srgbClr val="66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29700" name="Group 3"/>
          <p:cNvGrpSpPr>
            <a:grpSpLocks/>
          </p:cNvGrpSpPr>
          <p:nvPr/>
        </p:nvGrpSpPr>
        <p:grpSpPr bwMode="auto">
          <a:xfrm>
            <a:off x="881063" y="944563"/>
            <a:ext cx="3490912" cy="5614987"/>
            <a:chOff x="555" y="595"/>
            <a:chExt cx="2199" cy="3537"/>
          </a:xfrm>
        </p:grpSpPr>
        <p:graphicFrame>
          <p:nvGraphicFramePr>
            <p:cNvPr id="29705" name="Object 4"/>
            <p:cNvGraphicFramePr>
              <a:graphicFrameLocks noChangeAspect="1"/>
            </p:cNvGraphicFramePr>
            <p:nvPr/>
          </p:nvGraphicFramePr>
          <p:xfrm>
            <a:off x="555" y="595"/>
            <a:ext cx="2200" cy="3538"/>
          </p:xfrm>
          <a:graphic>
            <a:graphicData uri="http://schemas.openxmlformats.org/presentationml/2006/ole">
              <mc:AlternateContent xmlns:mc="http://schemas.openxmlformats.org/markup-compatibility/2006">
                <mc:Choice xmlns:v="urn:schemas-microsoft-com:vml" Requires="v">
                  <p:oleObj spid="_x0000_s29719" r:id="rId4" imgW="2228092" imgH="3584152" progId="">
                    <p:embed/>
                  </p:oleObj>
                </mc:Choice>
                <mc:Fallback>
                  <p:oleObj r:id="rId4" imgW="2228092" imgH="3584152"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 y="595"/>
                          <a:ext cx="2200" cy="3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6" name="Text Box 5"/>
            <p:cNvSpPr txBox="1">
              <a:spLocks noChangeArrowheads="1"/>
            </p:cNvSpPr>
            <p:nvPr/>
          </p:nvSpPr>
          <p:spPr bwMode="auto">
            <a:xfrm>
              <a:off x="555" y="595"/>
              <a:ext cx="2200" cy="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
        <p:nvSpPr>
          <p:cNvPr id="29701" name="Rectangle 6"/>
          <p:cNvSpPr>
            <a:spLocks noChangeArrowheads="1"/>
          </p:cNvSpPr>
          <p:nvPr/>
        </p:nvSpPr>
        <p:spPr bwMode="auto">
          <a:xfrm>
            <a:off x="5111750" y="908050"/>
            <a:ext cx="3562350" cy="5689600"/>
          </a:xfrm>
          <a:prstGeom prst="rect">
            <a:avLst/>
          </a:prstGeom>
          <a:solidFill>
            <a:srgbClr val="66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29702" name="Group 7"/>
          <p:cNvGrpSpPr>
            <a:grpSpLocks/>
          </p:cNvGrpSpPr>
          <p:nvPr/>
        </p:nvGrpSpPr>
        <p:grpSpPr bwMode="auto">
          <a:xfrm>
            <a:off x="5170488" y="944563"/>
            <a:ext cx="3443287" cy="5614987"/>
            <a:chOff x="3257" y="595"/>
            <a:chExt cx="2169" cy="3537"/>
          </a:xfrm>
        </p:grpSpPr>
        <p:graphicFrame>
          <p:nvGraphicFramePr>
            <p:cNvPr id="29703" name="Object 8"/>
            <p:cNvGraphicFramePr>
              <a:graphicFrameLocks noChangeAspect="1"/>
            </p:cNvGraphicFramePr>
            <p:nvPr/>
          </p:nvGraphicFramePr>
          <p:xfrm>
            <a:off x="3257" y="595"/>
            <a:ext cx="2170" cy="3538"/>
          </p:xfrm>
          <a:graphic>
            <a:graphicData uri="http://schemas.openxmlformats.org/presentationml/2006/ole">
              <mc:AlternateContent xmlns:mc="http://schemas.openxmlformats.org/markup-compatibility/2006">
                <mc:Choice xmlns:v="urn:schemas-microsoft-com:vml" Requires="v">
                  <p:oleObj spid="_x0000_s29720" r:id="rId6" imgW="2264477" imgH="3691135" progId="">
                    <p:embed/>
                  </p:oleObj>
                </mc:Choice>
                <mc:Fallback>
                  <p:oleObj r:id="rId6" imgW="2264477" imgH="3691135"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7" y="595"/>
                          <a:ext cx="2170" cy="3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4" name="Text Box 9"/>
            <p:cNvSpPr txBox="1">
              <a:spLocks noChangeArrowheads="1"/>
            </p:cNvSpPr>
            <p:nvPr/>
          </p:nvSpPr>
          <p:spPr bwMode="auto">
            <a:xfrm>
              <a:off x="3257" y="595"/>
              <a:ext cx="2170" cy="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800100" y="1016000"/>
            <a:ext cx="3240088" cy="5689600"/>
          </a:xfrm>
          <a:prstGeom prst="rect">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3554" name="Text Box 2"/>
          <p:cNvSpPr txBox="1">
            <a:spLocks noChangeArrowheads="1"/>
          </p:cNvSpPr>
          <p:nvPr/>
        </p:nvSpPr>
        <p:spPr bwMode="auto">
          <a:xfrm>
            <a:off x="3492500" y="260350"/>
            <a:ext cx="2674938" cy="633413"/>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S - věty</a:t>
            </a:r>
          </a:p>
        </p:txBody>
      </p:sp>
      <p:grpSp>
        <p:nvGrpSpPr>
          <p:cNvPr id="30724" name="Group 3"/>
          <p:cNvGrpSpPr>
            <a:grpSpLocks/>
          </p:cNvGrpSpPr>
          <p:nvPr/>
        </p:nvGrpSpPr>
        <p:grpSpPr bwMode="auto">
          <a:xfrm>
            <a:off x="827088" y="1052513"/>
            <a:ext cx="3184525" cy="5614987"/>
            <a:chOff x="521" y="663"/>
            <a:chExt cx="2006" cy="3537"/>
          </a:xfrm>
        </p:grpSpPr>
        <p:graphicFrame>
          <p:nvGraphicFramePr>
            <p:cNvPr id="30728" name="Object 4"/>
            <p:cNvGraphicFramePr>
              <a:graphicFrameLocks noChangeAspect="1"/>
            </p:cNvGraphicFramePr>
            <p:nvPr/>
          </p:nvGraphicFramePr>
          <p:xfrm>
            <a:off x="521" y="663"/>
            <a:ext cx="2007" cy="3538"/>
          </p:xfrm>
          <a:graphic>
            <a:graphicData uri="http://schemas.openxmlformats.org/presentationml/2006/ole">
              <mc:AlternateContent xmlns:mc="http://schemas.openxmlformats.org/markup-compatibility/2006">
                <mc:Choice xmlns:v="urn:schemas-microsoft-com:vml" Requires="v">
                  <p:oleObj spid="_x0000_s30742" r:id="rId4" imgW="2303902" imgH="4059600" progId="">
                    <p:embed/>
                  </p:oleObj>
                </mc:Choice>
                <mc:Fallback>
                  <p:oleObj r:id="rId4" imgW="2303902" imgH="405960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 y="663"/>
                          <a:ext cx="2007" cy="3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9" name="Text Box 5"/>
            <p:cNvSpPr txBox="1">
              <a:spLocks noChangeArrowheads="1"/>
            </p:cNvSpPr>
            <p:nvPr/>
          </p:nvSpPr>
          <p:spPr bwMode="auto">
            <a:xfrm>
              <a:off x="521" y="663"/>
              <a:ext cx="2007" cy="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30725" name="Group 6"/>
          <p:cNvGrpSpPr>
            <a:grpSpLocks/>
          </p:cNvGrpSpPr>
          <p:nvPr/>
        </p:nvGrpSpPr>
        <p:grpSpPr bwMode="auto">
          <a:xfrm>
            <a:off x="5508625" y="1016000"/>
            <a:ext cx="3309938" cy="5472113"/>
            <a:chOff x="3470" y="640"/>
            <a:chExt cx="2085" cy="3447"/>
          </a:xfrm>
        </p:grpSpPr>
        <p:sp>
          <p:nvSpPr>
            <p:cNvPr id="30726" name="Rectangle 7"/>
            <p:cNvSpPr>
              <a:spLocks noChangeArrowheads="1"/>
            </p:cNvSpPr>
            <p:nvPr/>
          </p:nvSpPr>
          <p:spPr bwMode="auto">
            <a:xfrm>
              <a:off x="3470" y="640"/>
              <a:ext cx="2086" cy="3448"/>
            </a:xfrm>
            <a:prstGeom prst="rect">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30727" name="Object 8"/>
            <p:cNvGraphicFramePr>
              <a:graphicFrameLocks noChangeAspect="1"/>
            </p:cNvGraphicFramePr>
            <p:nvPr/>
          </p:nvGraphicFramePr>
          <p:xfrm>
            <a:off x="3493" y="663"/>
            <a:ext cx="2039" cy="3402"/>
          </p:xfrm>
          <a:graphic>
            <a:graphicData uri="http://schemas.openxmlformats.org/presentationml/2006/ole">
              <mc:AlternateContent xmlns:mc="http://schemas.openxmlformats.org/markup-compatibility/2006">
                <mc:Choice xmlns:v="urn:schemas-microsoft-com:vml" Requires="v">
                  <p:oleObj spid="_x0000_s30743" r:id="rId6" imgW="2303902" imgH="3843210" progId="">
                    <p:embed/>
                  </p:oleObj>
                </mc:Choice>
                <mc:Fallback>
                  <p:oleObj r:id="rId6" imgW="2303902" imgH="3843210"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3" y="663"/>
                          <a:ext cx="2039" cy="34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1042988" y="1268413"/>
            <a:ext cx="3313112" cy="5184775"/>
          </a:xfrm>
          <a:prstGeom prst="rect">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4578" name="Text Box 2"/>
          <p:cNvSpPr txBox="1">
            <a:spLocks noChangeArrowheads="1"/>
          </p:cNvSpPr>
          <p:nvPr/>
        </p:nvSpPr>
        <p:spPr bwMode="auto">
          <a:xfrm>
            <a:off x="3779838" y="404813"/>
            <a:ext cx="2089150" cy="574675"/>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S - věty</a:t>
            </a:r>
          </a:p>
        </p:txBody>
      </p:sp>
      <p:grpSp>
        <p:nvGrpSpPr>
          <p:cNvPr id="31748" name="Group 3"/>
          <p:cNvGrpSpPr>
            <a:grpSpLocks/>
          </p:cNvGrpSpPr>
          <p:nvPr/>
        </p:nvGrpSpPr>
        <p:grpSpPr bwMode="auto">
          <a:xfrm>
            <a:off x="1079500" y="1304925"/>
            <a:ext cx="3238500" cy="5110163"/>
            <a:chOff x="680" y="822"/>
            <a:chExt cx="2040" cy="3219"/>
          </a:xfrm>
        </p:grpSpPr>
        <p:graphicFrame>
          <p:nvGraphicFramePr>
            <p:cNvPr id="31752" name="Object 4"/>
            <p:cNvGraphicFramePr>
              <a:graphicFrameLocks noChangeAspect="1"/>
            </p:cNvGraphicFramePr>
            <p:nvPr/>
          </p:nvGraphicFramePr>
          <p:xfrm>
            <a:off x="680" y="822"/>
            <a:ext cx="2041" cy="3220"/>
          </p:xfrm>
          <a:graphic>
            <a:graphicData uri="http://schemas.openxmlformats.org/presentationml/2006/ole">
              <mc:AlternateContent xmlns:mc="http://schemas.openxmlformats.org/markup-compatibility/2006">
                <mc:Choice xmlns:v="urn:schemas-microsoft-com:vml" Requires="v">
                  <p:oleObj spid="_x0000_s31766" r:id="rId4" imgW="2294954" imgH="3621031" progId="">
                    <p:embed/>
                  </p:oleObj>
                </mc:Choice>
                <mc:Fallback>
                  <p:oleObj r:id="rId4" imgW="2294954" imgH="3621031"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 y="822"/>
                          <a:ext cx="2041" cy="32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3" name="Text Box 5"/>
            <p:cNvSpPr txBox="1">
              <a:spLocks noChangeArrowheads="1"/>
            </p:cNvSpPr>
            <p:nvPr/>
          </p:nvSpPr>
          <p:spPr bwMode="auto">
            <a:xfrm>
              <a:off x="680" y="822"/>
              <a:ext cx="2041" cy="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31749" name="Group 6"/>
          <p:cNvGrpSpPr>
            <a:grpSpLocks/>
          </p:cNvGrpSpPr>
          <p:nvPr/>
        </p:nvGrpSpPr>
        <p:grpSpPr bwMode="auto">
          <a:xfrm>
            <a:off x="5148263" y="1268413"/>
            <a:ext cx="3489325" cy="5110162"/>
            <a:chOff x="3243" y="799"/>
            <a:chExt cx="2198" cy="3219"/>
          </a:xfrm>
        </p:grpSpPr>
        <p:sp>
          <p:nvSpPr>
            <p:cNvPr id="31750" name="Rectangle 7"/>
            <p:cNvSpPr>
              <a:spLocks noChangeArrowheads="1"/>
            </p:cNvSpPr>
            <p:nvPr/>
          </p:nvSpPr>
          <p:spPr bwMode="auto">
            <a:xfrm>
              <a:off x="3243" y="799"/>
              <a:ext cx="2199" cy="3220"/>
            </a:xfrm>
            <a:prstGeom prst="rect">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31751" name="Object 8"/>
            <p:cNvGraphicFramePr>
              <a:graphicFrameLocks noChangeAspect="1"/>
            </p:cNvGraphicFramePr>
            <p:nvPr/>
          </p:nvGraphicFramePr>
          <p:xfrm>
            <a:off x="3268" y="821"/>
            <a:ext cx="2148" cy="3175"/>
          </p:xfrm>
          <a:graphic>
            <a:graphicData uri="http://schemas.openxmlformats.org/presentationml/2006/ole">
              <mc:AlternateContent xmlns:mc="http://schemas.openxmlformats.org/markup-compatibility/2006">
                <mc:Choice xmlns:v="urn:schemas-microsoft-com:vml" Requires="v">
                  <p:oleObj spid="_x0000_s31767" r:id="rId6" imgW="2303902" imgH="3404623" progId="">
                    <p:embed/>
                  </p:oleObj>
                </mc:Choice>
                <mc:Fallback>
                  <p:oleObj r:id="rId6" imgW="2303902" imgH="3404623"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8" y="821"/>
                          <a:ext cx="2148" cy="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00125" y="142875"/>
            <a:ext cx="7653338" cy="1143000"/>
          </a:xfrm>
        </p:spPr>
        <p:txBody>
          <a:bodyPr/>
          <a:lstStyle/>
          <a:p>
            <a:pPr eaLnBrk="1" hangingPunct="1">
              <a:defRPr/>
            </a:pPr>
            <a:r>
              <a:rPr lang="cs-CZ" sz="3600" b="1" dirty="0" smtClean="0">
                <a:solidFill>
                  <a:schemeClr val="tx1"/>
                </a:solidFill>
                <a:effectLst>
                  <a:outerShdw blurRad="38100" dist="38100" dir="2700000" algn="tl">
                    <a:srgbClr val="FFFFFF"/>
                  </a:outerShdw>
                </a:effectLst>
              </a:rPr>
              <a:t>PRINCIPY BEZPEČNÉ PRÁCE </a:t>
            </a:r>
            <a:br>
              <a:rPr lang="cs-CZ" sz="3600" b="1" dirty="0" smtClean="0">
                <a:solidFill>
                  <a:schemeClr val="tx1"/>
                </a:solidFill>
                <a:effectLst>
                  <a:outerShdw blurRad="38100" dist="38100" dir="2700000" algn="tl">
                    <a:srgbClr val="FFFFFF"/>
                  </a:outerShdw>
                </a:effectLst>
              </a:rPr>
            </a:br>
            <a:r>
              <a:rPr lang="cs-CZ" sz="3600" b="1" dirty="0" smtClean="0">
                <a:solidFill>
                  <a:schemeClr val="tx1"/>
                </a:solidFill>
                <a:effectLst>
                  <a:outerShdw blurRad="38100" dist="38100" dir="2700000" algn="tl">
                    <a:srgbClr val="FFFFFF"/>
                  </a:outerShdw>
                </a:effectLst>
              </a:rPr>
              <a:t>S CHEMICKÝMI LÁTKAMI</a:t>
            </a:r>
          </a:p>
        </p:txBody>
      </p:sp>
      <p:sp>
        <p:nvSpPr>
          <p:cNvPr id="4099" name="Rectangle 5"/>
          <p:cNvSpPr>
            <a:spLocks noChangeArrowheads="1"/>
          </p:cNvSpPr>
          <p:nvPr/>
        </p:nvSpPr>
        <p:spPr bwMode="auto">
          <a:xfrm>
            <a:off x="683568" y="4653136"/>
            <a:ext cx="8229600" cy="1641475"/>
          </a:xfrm>
          <a:prstGeom prst="rect">
            <a:avLst/>
          </a:prstGeom>
          <a:solidFill>
            <a:srgbClr val="FFFF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buFontTx/>
              <a:buNone/>
            </a:pPr>
            <a:r>
              <a:rPr lang="cs-CZ" altLang="cs-CZ" sz="2800" b="1" dirty="0" smtClean="0">
                <a:solidFill>
                  <a:schemeClr val="accent2"/>
                </a:solidFill>
                <a:latin typeface="Times New Roman" pitchFamily="18" charset="0"/>
              </a:rPr>
              <a:t>Stará verze:</a:t>
            </a:r>
          </a:p>
          <a:p>
            <a:pPr algn="ctr">
              <a:spcBef>
                <a:spcPct val="0"/>
              </a:spcBef>
              <a:buFontTx/>
              <a:buNone/>
            </a:pPr>
            <a:r>
              <a:rPr lang="cs-CZ" altLang="cs-CZ" sz="2800" b="1" strike="sngStrike" dirty="0" smtClean="0">
                <a:solidFill>
                  <a:schemeClr val="accent2"/>
                </a:solidFill>
                <a:latin typeface="Times New Roman" pitchFamily="18" charset="0"/>
              </a:rPr>
              <a:t>Zákon </a:t>
            </a:r>
            <a:r>
              <a:rPr lang="cs-CZ" altLang="cs-CZ" sz="2800" b="1" strike="sngStrike" dirty="0">
                <a:solidFill>
                  <a:schemeClr val="accent2"/>
                </a:solidFill>
                <a:latin typeface="Times New Roman" pitchFamily="18" charset="0"/>
              </a:rPr>
              <a:t>č. </a:t>
            </a:r>
            <a:r>
              <a:rPr lang="cs-CZ" altLang="cs-CZ" sz="2800" b="1" strike="sngStrike" dirty="0">
                <a:solidFill>
                  <a:srgbClr val="FF0000"/>
                </a:solidFill>
                <a:latin typeface="Times New Roman" pitchFamily="18" charset="0"/>
              </a:rPr>
              <a:t>356/2003 S</a:t>
            </a:r>
            <a:r>
              <a:rPr lang="cs-CZ" altLang="cs-CZ" sz="2800" b="1" strike="sngStrike" dirty="0">
                <a:solidFill>
                  <a:schemeClr val="accent2"/>
                </a:solidFill>
                <a:latin typeface="Times New Roman" pitchFamily="18" charset="0"/>
              </a:rPr>
              <a:t>b. o chemických látkách a chemických přípravcích (</a:t>
            </a:r>
            <a:r>
              <a:rPr lang="cs-CZ" altLang="cs-CZ" sz="2800" b="1" strike="sngStrike" dirty="0">
                <a:solidFill>
                  <a:srgbClr val="FF3300"/>
                </a:solidFill>
                <a:latin typeface="Times New Roman" pitchFamily="18" charset="0"/>
              </a:rPr>
              <a:t>tzv. chemický zákon</a:t>
            </a:r>
            <a:r>
              <a:rPr lang="cs-CZ" altLang="cs-CZ" sz="2800" b="1" strike="sngStrike" dirty="0">
                <a:solidFill>
                  <a:schemeClr val="accent2"/>
                </a:solidFill>
                <a:latin typeface="Times New Roman" pitchFamily="18" charset="0"/>
              </a:rPr>
              <a:t>)</a:t>
            </a:r>
            <a:r>
              <a:rPr lang="cs-CZ" altLang="cs-CZ" sz="2800" b="1" i="1" strike="sngStrike" dirty="0">
                <a:solidFill>
                  <a:schemeClr val="accent2"/>
                </a:solidFill>
                <a:latin typeface="Times New Roman" pitchFamily="18" charset="0"/>
              </a:rPr>
              <a:t/>
            </a:r>
            <a:br>
              <a:rPr lang="cs-CZ" altLang="cs-CZ" sz="2800" b="1" i="1" strike="sngStrike" dirty="0">
                <a:solidFill>
                  <a:schemeClr val="accent2"/>
                </a:solidFill>
                <a:latin typeface="Times New Roman" pitchFamily="18" charset="0"/>
              </a:rPr>
            </a:br>
            <a:endParaRPr lang="cs-CZ" altLang="cs-CZ" sz="2800" b="1" i="1" strike="sngStrike" dirty="0">
              <a:solidFill>
                <a:schemeClr val="accent2"/>
              </a:solidFill>
              <a:latin typeface="Times New Roman" pitchFamily="18" charset="0"/>
            </a:endParaRPr>
          </a:p>
        </p:txBody>
      </p:sp>
      <p:sp>
        <p:nvSpPr>
          <p:cNvPr id="4100" name="TextovéPole 1"/>
          <p:cNvSpPr txBox="1">
            <a:spLocks noChangeArrowheads="1"/>
          </p:cNvSpPr>
          <p:nvPr/>
        </p:nvSpPr>
        <p:spPr bwMode="auto">
          <a:xfrm>
            <a:off x="662880" y="2204864"/>
            <a:ext cx="8229600" cy="2295525"/>
          </a:xfrm>
          <a:prstGeom prst="rect">
            <a:avLst/>
          </a:prstGeom>
          <a:pattFill prst="weave">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cs-CZ" altLang="cs-CZ" b="1" dirty="0">
                <a:solidFill>
                  <a:schemeClr val="tx1"/>
                </a:solidFill>
              </a:rPr>
              <a:t>V r. 2011 novelizace chemického zákona, </a:t>
            </a:r>
          </a:p>
          <a:p>
            <a:pPr algn="ctr"/>
            <a:r>
              <a:rPr lang="cs-CZ" altLang="cs-CZ" b="1" dirty="0">
                <a:solidFill>
                  <a:schemeClr val="tx1"/>
                </a:solidFill>
              </a:rPr>
              <a:t>platí od 1.1. 2012</a:t>
            </a:r>
          </a:p>
          <a:p>
            <a:endParaRPr lang="cs-CZ" altLang="cs-CZ" dirty="0"/>
          </a:p>
          <a:p>
            <a:r>
              <a:rPr lang="cs-CZ" altLang="cs-CZ" sz="2800" b="1" dirty="0">
                <a:solidFill>
                  <a:schemeClr val="accent2"/>
                </a:solidFill>
                <a:latin typeface="Times New Roman" pitchFamily="18" charset="0"/>
              </a:rPr>
              <a:t>Zákon č. </a:t>
            </a:r>
            <a:r>
              <a:rPr lang="cs-CZ" altLang="cs-CZ" sz="2800" b="1" dirty="0">
                <a:solidFill>
                  <a:srgbClr val="FF0000"/>
                </a:solidFill>
                <a:latin typeface="Times New Roman" pitchFamily="18" charset="0"/>
              </a:rPr>
              <a:t>350/2011 Sb</a:t>
            </a:r>
            <a:r>
              <a:rPr lang="cs-CZ" altLang="cs-CZ" sz="2800" b="1" dirty="0">
                <a:solidFill>
                  <a:schemeClr val="accent2"/>
                </a:solidFill>
                <a:latin typeface="Times New Roman" pitchFamily="18" charset="0"/>
              </a:rPr>
              <a:t>. o chemických látkách a chemických směsích a o změně některých zákonů</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5148263" y="1125538"/>
            <a:ext cx="3130550" cy="5111750"/>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32771" name="Rectangle 2"/>
          <p:cNvSpPr>
            <a:spLocks noChangeArrowheads="1"/>
          </p:cNvSpPr>
          <p:nvPr/>
        </p:nvSpPr>
        <p:spPr bwMode="auto">
          <a:xfrm>
            <a:off x="900113" y="1125538"/>
            <a:ext cx="3167062" cy="5399087"/>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32772" name="Group 3"/>
          <p:cNvGrpSpPr>
            <a:grpSpLocks/>
          </p:cNvGrpSpPr>
          <p:nvPr/>
        </p:nvGrpSpPr>
        <p:grpSpPr bwMode="auto">
          <a:xfrm>
            <a:off x="928688" y="1160463"/>
            <a:ext cx="3108325" cy="5326062"/>
            <a:chOff x="585" y="731"/>
            <a:chExt cx="1958" cy="3355"/>
          </a:xfrm>
        </p:grpSpPr>
        <p:graphicFrame>
          <p:nvGraphicFramePr>
            <p:cNvPr id="32777" name="Object 4"/>
            <p:cNvGraphicFramePr>
              <a:graphicFrameLocks noChangeAspect="1"/>
            </p:cNvGraphicFramePr>
            <p:nvPr/>
          </p:nvGraphicFramePr>
          <p:xfrm>
            <a:off x="585" y="731"/>
            <a:ext cx="1959" cy="3356"/>
          </p:xfrm>
          <a:graphic>
            <a:graphicData uri="http://schemas.openxmlformats.org/presentationml/2006/ole">
              <mc:AlternateContent xmlns:mc="http://schemas.openxmlformats.org/markup-compatibility/2006">
                <mc:Choice xmlns:v="urn:schemas-microsoft-com:vml" Requires="v">
                  <p:oleObj spid="_x0000_s32791" r:id="rId4" imgW="2291713" imgH="3925832" progId="">
                    <p:embed/>
                  </p:oleObj>
                </mc:Choice>
                <mc:Fallback>
                  <p:oleObj r:id="rId4" imgW="2291713" imgH="3925832"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 y="731"/>
                          <a:ext cx="1959" cy="33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8" name="Text Box 5"/>
            <p:cNvSpPr txBox="1">
              <a:spLocks noChangeArrowheads="1"/>
            </p:cNvSpPr>
            <p:nvPr/>
          </p:nvSpPr>
          <p:spPr bwMode="auto">
            <a:xfrm>
              <a:off x="585" y="731"/>
              <a:ext cx="1959" cy="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32773" name="Group 6"/>
          <p:cNvGrpSpPr>
            <a:grpSpLocks/>
          </p:cNvGrpSpPr>
          <p:nvPr/>
        </p:nvGrpSpPr>
        <p:grpSpPr bwMode="auto">
          <a:xfrm>
            <a:off x="5187950" y="1160463"/>
            <a:ext cx="3049588" cy="5038725"/>
            <a:chOff x="3268" y="731"/>
            <a:chExt cx="1921" cy="3174"/>
          </a:xfrm>
        </p:grpSpPr>
        <p:graphicFrame>
          <p:nvGraphicFramePr>
            <p:cNvPr id="32775" name="Object 7"/>
            <p:cNvGraphicFramePr>
              <a:graphicFrameLocks noChangeAspect="1"/>
            </p:cNvGraphicFramePr>
            <p:nvPr/>
          </p:nvGraphicFramePr>
          <p:xfrm>
            <a:off x="3268" y="731"/>
            <a:ext cx="1922" cy="3175"/>
          </p:xfrm>
          <a:graphic>
            <a:graphicData uri="http://schemas.openxmlformats.org/presentationml/2006/ole">
              <mc:AlternateContent xmlns:mc="http://schemas.openxmlformats.org/markup-compatibility/2006">
                <mc:Choice xmlns:v="urn:schemas-microsoft-com:vml" Requires="v">
                  <p:oleObj spid="_x0000_s32792" r:id="rId6" imgW="2285618" imgH="3776480" progId="">
                    <p:embed/>
                  </p:oleObj>
                </mc:Choice>
                <mc:Fallback>
                  <p:oleObj r:id="rId6" imgW="2285618" imgH="3776480"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8" y="731"/>
                          <a:ext cx="1922" cy="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6" name="Text Box 8"/>
            <p:cNvSpPr txBox="1">
              <a:spLocks noChangeArrowheads="1"/>
            </p:cNvSpPr>
            <p:nvPr/>
          </p:nvSpPr>
          <p:spPr bwMode="auto">
            <a:xfrm>
              <a:off x="3268" y="731"/>
              <a:ext cx="1922"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
        <p:nvSpPr>
          <p:cNvPr id="25609" name="Text Box 9"/>
          <p:cNvSpPr txBox="1">
            <a:spLocks noChangeArrowheads="1"/>
          </p:cNvSpPr>
          <p:nvPr/>
        </p:nvSpPr>
        <p:spPr bwMode="auto">
          <a:xfrm>
            <a:off x="2411413" y="404813"/>
            <a:ext cx="4321175" cy="6350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6600"/>
                </a:solidFill>
                <a:effectLst>
                  <a:outerShdw blurRad="38100" dist="38100" dir="2700000" algn="tl">
                    <a:srgbClr val="000000"/>
                  </a:outerShdw>
                </a:effectLst>
              </a:rPr>
              <a:t>Kombinované S - věty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250825" y="188913"/>
            <a:ext cx="8785225" cy="825500"/>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b="1">
                <a:solidFill>
                  <a:srgbClr val="FF0000"/>
                </a:solidFill>
              </a:rPr>
              <a:t>R- a S- věty budou nahrazenovány postupně v nových bezpečnostních listech H-větami a P-větami</a:t>
            </a: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9144000"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19" name="Text Box 3"/>
          <p:cNvSpPr txBox="1">
            <a:spLocks noChangeArrowheads="1"/>
          </p:cNvSpPr>
          <p:nvPr/>
        </p:nvSpPr>
        <p:spPr bwMode="auto">
          <a:xfrm>
            <a:off x="0" y="630238"/>
            <a:ext cx="9144000" cy="5236562"/>
          </a:xfrm>
          <a:prstGeom prst="rect">
            <a:avLst/>
          </a:prstGeom>
          <a:solidFill>
            <a:schemeClr val="accent1">
              <a:lumMod val="20000"/>
              <a:lumOff val="80000"/>
            </a:schemeClr>
          </a:solidFill>
          <a:ln>
            <a:noFill/>
          </a:ln>
          <a:extLst/>
        </p:spPr>
        <p:txBody>
          <a:bodyPr wrap="square">
            <a:spAutoFit/>
          </a:bodyPr>
          <a:lstStyle/>
          <a:p>
            <a:pPr>
              <a:lnSpc>
                <a:spcPct val="30000"/>
              </a:lnSpc>
              <a:spcBef>
                <a:spcPct val="20000"/>
              </a:spcBef>
            </a:pPr>
            <a:endParaRPr lang="cs-CZ" altLang="cs-CZ" b="1" dirty="0">
              <a:solidFill>
                <a:srgbClr val="000000"/>
              </a:solidFill>
              <a:latin typeface="Comic Sans MS" pitchFamily="66" charset="0"/>
            </a:endParaRPr>
          </a:p>
          <a:p>
            <a:pPr algn="ctr">
              <a:spcBef>
                <a:spcPct val="20000"/>
              </a:spcBef>
            </a:pPr>
            <a:r>
              <a:rPr lang="cs-CZ" altLang="cs-CZ" sz="2800" b="1" u="sng" dirty="0">
                <a:solidFill>
                  <a:srgbClr val="CC0000"/>
                </a:solidFill>
                <a:latin typeface="Comic Sans MS" pitchFamily="66" charset="0"/>
              </a:rPr>
              <a:t>Signální slova</a:t>
            </a:r>
            <a:r>
              <a:rPr lang="cs-CZ" altLang="cs-CZ" b="1" dirty="0">
                <a:solidFill>
                  <a:srgbClr val="000000"/>
                </a:solidFill>
                <a:latin typeface="Comic Sans MS" pitchFamily="66" charset="0"/>
              </a:rPr>
              <a:t> </a:t>
            </a:r>
            <a:endParaRPr lang="cs-CZ" altLang="cs-CZ" sz="2000" dirty="0">
              <a:solidFill>
                <a:srgbClr val="CC0000"/>
              </a:solidFill>
              <a:latin typeface="Comic Sans MS" pitchFamily="66" charset="0"/>
            </a:endParaRPr>
          </a:p>
          <a:p>
            <a:pPr>
              <a:lnSpc>
                <a:spcPct val="110000"/>
              </a:lnSpc>
              <a:spcBef>
                <a:spcPct val="20000"/>
              </a:spcBef>
            </a:pPr>
            <a:r>
              <a:rPr lang="cs-CZ" altLang="cs-CZ" sz="2000" dirty="0">
                <a:solidFill>
                  <a:srgbClr val="2D2DB9"/>
                </a:solidFill>
                <a:latin typeface="Comic Sans MS" pitchFamily="66" charset="0"/>
              </a:rPr>
              <a:t>Na štítku musí být uvedeno příslušné signální slovo v souladu s klasifikací dané nebezpečné látky nebo směsi.</a:t>
            </a:r>
          </a:p>
          <a:p>
            <a:pPr>
              <a:lnSpc>
                <a:spcPct val="110000"/>
              </a:lnSpc>
              <a:spcBef>
                <a:spcPct val="20000"/>
              </a:spcBef>
            </a:pPr>
            <a:endParaRPr lang="cs-CZ" altLang="cs-CZ" sz="2000" dirty="0">
              <a:solidFill>
                <a:srgbClr val="2D2DB9"/>
              </a:solidFill>
              <a:latin typeface="Comic Sans MS" pitchFamily="66" charset="0"/>
            </a:endParaRPr>
          </a:p>
          <a:p>
            <a:pPr>
              <a:lnSpc>
                <a:spcPct val="110000"/>
              </a:lnSpc>
              <a:spcBef>
                <a:spcPct val="20000"/>
              </a:spcBef>
            </a:pPr>
            <a:r>
              <a:rPr lang="cs-CZ" altLang="cs-CZ" sz="2800" b="1" dirty="0">
                <a:solidFill>
                  <a:srgbClr val="FF0000"/>
                </a:solidFill>
                <a:latin typeface="Comic Sans MS" pitchFamily="66" charset="0"/>
              </a:rPr>
              <a:t>„nebezpečí” </a:t>
            </a:r>
            <a:r>
              <a:rPr lang="cs-CZ" altLang="cs-CZ" sz="2000" dirty="0">
                <a:solidFill>
                  <a:srgbClr val="2D2DB9"/>
                </a:solidFill>
                <a:latin typeface="Comic Sans MS" pitchFamily="66" charset="0"/>
              </a:rPr>
              <a:t>– pro závažnější kategorie nebezpečnosti</a:t>
            </a:r>
            <a:endParaRPr lang="cs-CZ" altLang="cs-CZ" sz="2800" b="1" dirty="0">
              <a:solidFill>
                <a:srgbClr val="2D2DB9"/>
              </a:solidFill>
              <a:latin typeface="Comic Sans MS" pitchFamily="66" charset="0"/>
            </a:endParaRPr>
          </a:p>
          <a:p>
            <a:pPr>
              <a:lnSpc>
                <a:spcPct val="110000"/>
              </a:lnSpc>
              <a:spcBef>
                <a:spcPct val="20000"/>
              </a:spcBef>
            </a:pPr>
            <a:r>
              <a:rPr lang="cs-CZ" altLang="cs-CZ" sz="2800" b="1" dirty="0">
                <a:solidFill>
                  <a:srgbClr val="FF0000"/>
                </a:solidFill>
                <a:latin typeface="Comic Sans MS" pitchFamily="66" charset="0"/>
              </a:rPr>
              <a:t>„varování”  </a:t>
            </a:r>
            <a:r>
              <a:rPr lang="cs-CZ" altLang="cs-CZ" sz="2000" b="1" dirty="0">
                <a:solidFill>
                  <a:srgbClr val="FF0000"/>
                </a:solidFill>
                <a:latin typeface="Comic Sans MS" pitchFamily="66" charset="0"/>
              </a:rPr>
              <a:t> </a:t>
            </a:r>
            <a:r>
              <a:rPr lang="cs-CZ" altLang="cs-CZ" sz="2000" dirty="0">
                <a:solidFill>
                  <a:srgbClr val="2D2DB9"/>
                </a:solidFill>
                <a:latin typeface="Comic Sans MS" pitchFamily="66" charset="0"/>
              </a:rPr>
              <a:t>- pro méně závažné kategorie</a:t>
            </a:r>
          </a:p>
          <a:p>
            <a:pPr>
              <a:lnSpc>
                <a:spcPct val="110000"/>
              </a:lnSpc>
              <a:spcBef>
                <a:spcPct val="20000"/>
              </a:spcBef>
            </a:pPr>
            <a:endParaRPr lang="cs-CZ" altLang="cs-CZ" sz="2000" dirty="0">
              <a:solidFill>
                <a:srgbClr val="2D2DB9"/>
              </a:solidFill>
              <a:latin typeface="Comic Sans MS" pitchFamily="66" charset="0"/>
            </a:endParaRPr>
          </a:p>
          <a:p>
            <a:pPr>
              <a:lnSpc>
                <a:spcPct val="110000"/>
              </a:lnSpc>
              <a:spcBef>
                <a:spcPct val="20000"/>
              </a:spcBef>
            </a:pPr>
            <a:r>
              <a:rPr lang="cs-CZ" altLang="cs-CZ" sz="2000" dirty="0">
                <a:solidFill>
                  <a:srgbClr val="2D2DB9"/>
                </a:solidFill>
                <a:latin typeface="Comic Sans MS" pitchFamily="66" charset="0"/>
                <a:cs typeface="Times New Roman" pitchFamily="18" charset="0"/>
              </a:rPr>
              <a:t>Použije-li se na štítku signální slovo „nebezpečí”, neuvádí se na štítku slovo „</a:t>
            </a:r>
            <a:r>
              <a:rPr lang="cs-CZ" altLang="cs-CZ" sz="2000" dirty="0">
                <a:solidFill>
                  <a:srgbClr val="2D2DB9"/>
                </a:solidFill>
                <a:latin typeface="Comic Sans MS" pitchFamily="66" charset="0"/>
              </a:rPr>
              <a:t>varování</a:t>
            </a:r>
            <a:r>
              <a:rPr lang="cs-CZ" altLang="cs-CZ" sz="2000" dirty="0">
                <a:solidFill>
                  <a:srgbClr val="2D2DB9"/>
                </a:solidFill>
                <a:latin typeface="Comic Sans MS" pitchFamily="66" charset="0"/>
                <a:cs typeface="Times New Roman" pitchFamily="18" charset="0"/>
              </a:rPr>
              <a:t>”.</a:t>
            </a:r>
            <a:r>
              <a:rPr lang="cs-CZ" altLang="cs-CZ" sz="2000" dirty="0">
                <a:solidFill>
                  <a:srgbClr val="2D2DB9"/>
                </a:solidFill>
                <a:latin typeface="Comic Sans MS" pitchFamily="66" charset="0"/>
              </a:rPr>
              <a:t> </a:t>
            </a:r>
          </a:p>
          <a:p>
            <a:pPr>
              <a:lnSpc>
                <a:spcPct val="110000"/>
              </a:lnSpc>
              <a:spcBef>
                <a:spcPct val="20000"/>
              </a:spcBef>
            </a:pPr>
            <a:endParaRPr lang="cs-CZ" altLang="cs-CZ" sz="2000" dirty="0" smtClean="0">
              <a:solidFill>
                <a:srgbClr val="2D2DB9"/>
              </a:solidFill>
              <a:latin typeface="Comic Sans MS" pitchFamily="66" charset="0"/>
              <a:cs typeface="Times New Roman" pitchFamily="18" charset="0"/>
            </a:endParaRPr>
          </a:p>
          <a:p>
            <a:pPr>
              <a:lnSpc>
                <a:spcPct val="110000"/>
              </a:lnSpc>
              <a:spcBef>
                <a:spcPct val="20000"/>
              </a:spcBef>
            </a:pPr>
            <a:r>
              <a:rPr lang="cs-CZ" altLang="cs-CZ" sz="2000" dirty="0" smtClean="0">
                <a:solidFill>
                  <a:srgbClr val="2D2DB9"/>
                </a:solidFill>
                <a:latin typeface="Comic Sans MS" pitchFamily="66" charset="0"/>
                <a:cs typeface="Times New Roman" pitchFamily="18" charset="0"/>
              </a:rPr>
              <a:t>Signální </a:t>
            </a:r>
            <a:r>
              <a:rPr lang="cs-CZ" altLang="cs-CZ" sz="2000" dirty="0">
                <a:solidFill>
                  <a:srgbClr val="2D2DB9"/>
                </a:solidFill>
                <a:latin typeface="Comic Sans MS" pitchFamily="66" charset="0"/>
                <a:cs typeface="Times New Roman" pitchFamily="18" charset="0"/>
              </a:rPr>
              <a:t>slova jsou pro ka</a:t>
            </a:r>
            <a:r>
              <a:rPr lang="cs-CZ" altLang="cs-CZ" sz="2000" dirty="0">
                <a:solidFill>
                  <a:srgbClr val="2D2DB9"/>
                </a:solidFill>
                <a:latin typeface="Comic Sans MS" pitchFamily="66" charset="0"/>
              </a:rPr>
              <a:t>ž</a:t>
            </a:r>
            <a:r>
              <a:rPr lang="cs-CZ" altLang="cs-CZ" sz="2000" dirty="0">
                <a:solidFill>
                  <a:srgbClr val="2D2DB9"/>
                </a:solidFill>
                <a:latin typeface="Comic Sans MS" pitchFamily="66" charset="0"/>
                <a:cs typeface="Times New Roman" pitchFamily="18" charset="0"/>
              </a:rPr>
              <a:t>dou konkrétní klasifikaci stanovena v tabulkách, které uvád</a:t>
            </a:r>
            <a:r>
              <a:rPr lang="cs-CZ" altLang="cs-CZ" sz="2000" dirty="0">
                <a:solidFill>
                  <a:srgbClr val="2D2DB9"/>
                </a:solidFill>
                <a:latin typeface="Comic Sans MS" pitchFamily="66" charset="0"/>
              </a:rPr>
              <a:t>ě</a:t>
            </a:r>
            <a:r>
              <a:rPr lang="cs-CZ" altLang="cs-CZ" sz="2000" dirty="0">
                <a:solidFill>
                  <a:srgbClr val="2D2DB9"/>
                </a:solidFill>
                <a:latin typeface="Comic Sans MS" pitchFamily="66" charset="0"/>
                <a:cs typeface="Times New Roman" pitchFamily="18" charset="0"/>
              </a:rPr>
              <a:t>jí prvky ozna</a:t>
            </a:r>
            <a:r>
              <a:rPr lang="cs-CZ" altLang="cs-CZ" sz="2000" dirty="0">
                <a:solidFill>
                  <a:srgbClr val="2D2DB9"/>
                </a:solidFill>
                <a:latin typeface="Comic Sans MS" pitchFamily="66" charset="0"/>
              </a:rPr>
              <a:t>č</a:t>
            </a:r>
            <a:r>
              <a:rPr lang="cs-CZ" altLang="cs-CZ" sz="2000" dirty="0">
                <a:solidFill>
                  <a:srgbClr val="2D2DB9"/>
                </a:solidFill>
                <a:latin typeface="Comic Sans MS" pitchFamily="66" charset="0"/>
                <a:cs typeface="Times New Roman" pitchFamily="18" charset="0"/>
              </a:rPr>
              <a:t>ení po</a:t>
            </a:r>
            <a:r>
              <a:rPr lang="cs-CZ" altLang="cs-CZ" sz="2000" dirty="0">
                <a:solidFill>
                  <a:srgbClr val="2D2DB9"/>
                </a:solidFill>
                <a:latin typeface="Comic Sans MS" pitchFamily="66" charset="0"/>
              </a:rPr>
              <a:t>ž</a:t>
            </a:r>
            <a:r>
              <a:rPr lang="cs-CZ" altLang="cs-CZ" sz="2000" dirty="0">
                <a:solidFill>
                  <a:srgbClr val="2D2DB9"/>
                </a:solidFill>
                <a:latin typeface="Comic Sans MS" pitchFamily="66" charset="0"/>
                <a:cs typeface="Times New Roman" pitchFamily="18" charset="0"/>
              </a:rPr>
              <a:t>adované pro každou t</a:t>
            </a:r>
            <a:r>
              <a:rPr lang="cs-CZ" altLang="cs-CZ" sz="2000" dirty="0">
                <a:solidFill>
                  <a:srgbClr val="2D2DB9"/>
                </a:solidFill>
                <a:latin typeface="Comic Sans MS" pitchFamily="66" charset="0"/>
              </a:rPr>
              <a:t>ř</a:t>
            </a:r>
            <a:r>
              <a:rPr lang="cs-CZ" altLang="cs-CZ" sz="2000" dirty="0">
                <a:solidFill>
                  <a:srgbClr val="2D2DB9"/>
                </a:solidFill>
                <a:latin typeface="Comic Sans MS" pitchFamily="66" charset="0"/>
                <a:cs typeface="Times New Roman" pitchFamily="18" charset="0"/>
              </a:rPr>
              <a:t>ídu nebezpe</a:t>
            </a:r>
            <a:r>
              <a:rPr lang="cs-CZ" altLang="cs-CZ" sz="2000" dirty="0">
                <a:solidFill>
                  <a:srgbClr val="2D2DB9"/>
                </a:solidFill>
                <a:latin typeface="Comic Sans MS" pitchFamily="66" charset="0"/>
              </a:rPr>
              <a:t>č</a:t>
            </a:r>
            <a:r>
              <a:rPr lang="cs-CZ" altLang="cs-CZ" sz="2000" dirty="0">
                <a:solidFill>
                  <a:srgbClr val="2D2DB9"/>
                </a:solidFill>
                <a:latin typeface="Comic Sans MS" pitchFamily="66" charset="0"/>
                <a:cs typeface="Times New Roman" pitchFamily="18" charset="0"/>
              </a:rPr>
              <a:t>nosti</a:t>
            </a:r>
            <a:r>
              <a:rPr lang="cs-CZ" altLang="cs-CZ" sz="2000" dirty="0">
                <a:latin typeface="Comic Sans MS" pitchFamily="66" charset="0"/>
              </a:rPr>
              <a:t>. </a:t>
            </a:r>
          </a:p>
        </p:txBody>
      </p:sp>
      <p:sp>
        <p:nvSpPr>
          <p:cNvPr id="34820" name="Rectangle 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1" name="Rectangle 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2" name="Rectangle 9"/>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3" name="Rectangle 11"/>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4" name="Rectangle 13"/>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5" name="Rectangle 15"/>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6" name="Rectangle 17"/>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7" name="Rectangle 1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8" name="Rectangle 21"/>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43" name="Text Box 3"/>
          <p:cNvSpPr txBox="1">
            <a:spLocks noChangeArrowheads="1"/>
          </p:cNvSpPr>
          <p:nvPr/>
        </p:nvSpPr>
        <p:spPr bwMode="auto">
          <a:xfrm>
            <a:off x="0" y="764704"/>
            <a:ext cx="9144000" cy="5219891"/>
          </a:xfrm>
          <a:prstGeom prst="rect">
            <a:avLst/>
          </a:prstGeom>
          <a:solidFill>
            <a:schemeClr val="accent1">
              <a:lumMod val="20000"/>
              <a:lumOff val="80000"/>
            </a:schemeClr>
          </a:solidFill>
          <a:ln>
            <a:noFill/>
          </a:ln>
          <a:extLst/>
        </p:spPr>
        <p:txBody>
          <a:bodyPr wrap="square">
            <a:spAutoFit/>
          </a:bodyPr>
          <a:lstStyle/>
          <a:p>
            <a:pPr>
              <a:lnSpc>
                <a:spcPct val="30000"/>
              </a:lnSpc>
              <a:spcBef>
                <a:spcPct val="20000"/>
              </a:spcBef>
            </a:pPr>
            <a:endParaRPr lang="cs-CZ" altLang="cs-CZ" b="1" dirty="0">
              <a:solidFill>
                <a:srgbClr val="000000"/>
              </a:solidFill>
              <a:latin typeface="Comic Sans MS" pitchFamily="66" charset="0"/>
            </a:endParaRPr>
          </a:p>
          <a:p>
            <a:pPr algn="ctr">
              <a:spcBef>
                <a:spcPct val="20000"/>
              </a:spcBef>
            </a:pPr>
            <a:r>
              <a:rPr lang="cs-CZ" altLang="cs-CZ" sz="2800" b="1" u="sng" dirty="0">
                <a:solidFill>
                  <a:srgbClr val="CC0000"/>
                </a:solidFill>
                <a:latin typeface="Comic Sans MS" pitchFamily="66" charset="0"/>
              </a:rPr>
              <a:t>Standardní věty o nebezpečnosti</a:t>
            </a:r>
            <a:r>
              <a:rPr lang="cs-CZ" altLang="cs-CZ" b="1" dirty="0">
                <a:solidFill>
                  <a:srgbClr val="000000"/>
                </a:solidFill>
                <a:latin typeface="Comic Sans MS" pitchFamily="66" charset="0"/>
              </a:rPr>
              <a:t> </a:t>
            </a:r>
            <a:endParaRPr lang="cs-CZ" altLang="cs-CZ" sz="2000" dirty="0">
              <a:solidFill>
                <a:srgbClr val="CC0000"/>
              </a:solidFill>
              <a:latin typeface="Comic Sans MS" pitchFamily="66" charset="0"/>
            </a:endParaRPr>
          </a:p>
          <a:p>
            <a:pPr>
              <a:lnSpc>
                <a:spcPct val="110000"/>
              </a:lnSpc>
              <a:spcBef>
                <a:spcPct val="20000"/>
              </a:spcBef>
            </a:pPr>
            <a:r>
              <a:rPr lang="cs-CZ" altLang="cs-CZ" sz="2000" b="1" dirty="0">
                <a:latin typeface="Comic Sans MS" pitchFamily="66" charset="0"/>
              </a:rPr>
              <a:t>„</a:t>
            </a:r>
            <a:r>
              <a:rPr lang="cs-CZ" altLang="cs-CZ" sz="2000" b="1" dirty="0">
                <a:solidFill>
                  <a:schemeClr val="tx1"/>
                </a:solidFill>
                <a:latin typeface="Comic Sans MS" pitchFamily="66" charset="0"/>
              </a:rPr>
              <a:t>Hazard </a:t>
            </a:r>
            <a:r>
              <a:rPr lang="cs-CZ" altLang="cs-CZ" sz="2000" b="1" dirty="0" err="1">
                <a:solidFill>
                  <a:schemeClr val="tx1"/>
                </a:solidFill>
                <a:latin typeface="Comic Sans MS" pitchFamily="66" charset="0"/>
              </a:rPr>
              <a:t>statement</a:t>
            </a:r>
            <a:r>
              <a:rPr lang="en-US" altLang="cs-CZ" sz="2000" b="1" dirty="0">
                <a:solidFill>
                  <a:schemeClr val="tx1"/>
                </a:solidFill>
                <a:latin typeface="Comic Sans MS" pitchFamily="66" charset="0"/>
              </a:rPr>
              <a:t>”</a:t>
            </a:r>
            <a:r>
              <a:rPr lang="cs-CZ" altLang="cs-CZ" sz="2000" b="1" dirty="0">
                <a:solidFill>
                  <a:schemeClr val="tx1"/>
                </a:solidFill>
                <a:latin typeface="Comic Sans MS" pitchFamily="66" charset="0"/>
              </a:rPr>
              <a:t>  - </a:t>
            </a:r>
            <a:r>
              <a:rPr lang="cs-CZ" altLang="cs-CZ" b="1" dirty="0">
                <a:solidFill>
                  <a:srgbClr val="2D2DB9"/>
                </a:solidFill>
                <a:latin typeface="Comic Sans MS" pitchFamily="66" charset="0"/>
              </a:rPr>
              <a:t>(tedy H- věty…)</a:t>
            </a:r>
          </a:p>
          <a:p>
            <a:pPr>
              <a:lnSpc>
                <a:spcPct val="110000"/>
              </a:lnSpc>
              <a:spcBef>
                <a:spcPct val="20000"/>
              </a:spcBef>
            </a:pPr>
            <a:endParaRPr lang="cs-CZ" altLang="cs-CZ" sz="800" b="1" dirty="0">
              <a:solidFill>
                <a:schemeClr val="tx1"/>
              </a:solidFill>
              <a:latin typeface="Comic Sans MS" pitchFamily="66" charset="0"/>
            </a:endParaRPr>
          </a:p>
          <a:p>
            <a:pPr>
              <a:lnSpc>
                <a:spcPct val="110000"/>
              </a:lnSpc>
              <a:spcBef>
                <a:spcPct val="20000"/>
              </a:spcBef>
            </a:pPr>
            <a:r>
              <a:rPr lang="cs-CZ" altLang="cs-CZ" sz="2000" dirty="0">
                <a:solidFill>
                  <a:schemeClr val="tx1"/>
                </a:solidFill>
                <a:latin typeface="Comic Sans MS" pitchFamily="66" charset="0"/>
              </a:rPr>
              <a:t>Na štítku musí být uvedeny příslušné standardní věty o nebezpečnosti v souladu s klasifikací dané nebezpečné látky nebo směsi.</a:t>
            </a:r>
            <a:r>
              <a:rPr lang="cs-CZ" altLang="cs-CZ" sz="2000" dirty="0">
                <a:solidFill>
                  <a:schemeClr val="tx1"/>
                </a:solidFill>
                <a:latin typeface="EUAlbertina" charset="-18"/>
              </a:rPr>
              <a:t> </a:t>
            </a:r>
            <a:r>
              <a:rPr lang="cs-CZ" altLang="cs-CZ" sz="2000" dirty="0">
                <a:solidFill>
                  <a:schemeClr val="tx1"/>
                </a:solidFill>
                <a:latin typeface="Comic Sans MS" pitchFamily="66" charset="0"/>
              </a:rPr>
              <a:t>(obdoba R-vět !) </a:t>
            </a:r>
          </a:p>
          <a:p>
            <a:pPr>
              <a:lnSpc>
                <a:spcPct val="110000"/>
              </a:lnSpc>
              <a:spcBef>
                <a:spcPct val="20000"/>
              </a:spcBef>
            </a:pPr>
            <a:endParaRPr lang="cs-CZ" altLang="cs-CZ" sz="800" dirty="0">
              <a:solidFill>
                <a:schemeClr val="tx1"/>
              </a:solidFill>
              <a:latin typeface="Comic Sans MS" pitchFamily="66" charset="0"/>
            </a:endParaRPr>
          </a:p>
          <a:p>
            <a:pPr>
              <a:lnSpc>
                <a:spcPct val="90000"/>
              </a:lnSpc>
              <a:spcBef>
                <a:spcPct val="20000"/>
              </a:spcBef>
            </a:pPr>
            <a:r>
              <a:rPr lang="cs-CZ" altLang="cs-CZ" sz="2000" dirty="0">
                <a:solidFill>
                  <a:schemeClr val="tx1"/>
                </a:solidFill>
                <a:latin typeface="Comic Sans MS" pitchFamily="66" charset="0"/>
              </a:rPr>
              <a:t>Standardní věty o nebezpečnosti pro každou klasifikaci jsou stanoveny v tabulkách, které uvádějí prvky označení požadované pro každou třídu nebezpečnosti v př. I.</a:t>
            </a:r>
          </a:p>
          <a:p>
            <a:pPr>
              <a:lnSpc>
                <a:spcPct val="90000"/>
              </a:lnSpc>
              <a:spcBef>
                <a:spcPct val="20000"/>
              </a:spcBef>
            </a:pPr>
            <a:r>
              <a:rPr lang="cs-CZ" altLang="cs-CZ" sz="2000" dirty="0">
                <a:solidFill>
                  <a:schemeClr val="tx1"/>
                </a:solidFill>
                <a:latin typeface="Comic Sans MS" pitchFamily="66" charset="0"/>
              </a:rPr>
              <a:t>Je-li látka zařazena do přílohy VI, použije se na štítku standardní věta o nebezpečnosti pro každou specifickou klasifikaci, na niž se vztahuje záznam v uvedené části, spolu se standardními větami o nebezpečnosti pro každou jinou klasifikaci, na niž se daný záznam nevztahuje.</a:t>
            </a:r>
          </a:p>
          <a:p>
            <a:pPr>
              <a:lnSpc>
                <a:spcPct val="110000"/>
              </a:lnSpc>
              <a:spcBef>
                <a:spcPct val="20000"/>
              </a:spcBef>
            </a:pPr>
            <a:endParaRPr lang="cs-CZ" altLang="cs-CZ" sz="800" dirty="0">
              <a:solidFill>
                <a:schemeClr val="tx1"/>
              </a:solidFill>
              <a:latin typeface="Comic Sans MS" pitchFamily="66" charset="0"/>
            </a:endParaRPr>
          </a:p>
          <a:p>
            <a:pPr>
              <a:lnSpc>
                <a:spcPct val="110000"/>
              </a:lnSpc>
              <a:spcBef>
                <a:spcPct val="20000"/>
              </a:spcBef>
            </a:pPr>
            <a:r>
              <a:rPr lang="cs-CZ" altLang="cs-CZ" sz="2000" b="1" dirty="0">
                <a:solidFill>
                  <a:schemeClr val="tx1"/>
                </a:solidFill>
                <a:latin typeface="Comic Sans MS" pitchFamily="66" charset="0"/>
              </a:rPr>
              <a:t>Znění standardních vět o nebezpečnosti musí být v souladu s přílohou III.</a:t>
            </a:r>
          </a:p>
        </p:txBody>
      </p:sp>
      <p:sp>
        <p:nvSpPr>
          <p:cNvPr id="35844" name="Rectangle 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45" name="Rectangle 6"/>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46" name="Rectangle 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47" name="Rectangle 8"/>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48" name="Rectangle 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49" name="Rectangle 10"/>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50" name="Rectangle 11"/>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51" name="Rectangle 12"/>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52" name="Rectangle 13"/>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67" name="Text Box 3"/>
          <p:cNvSpPr txBox="1">
            <a:spLocks noChangeArrowheads="1"/>
          </p:cNvSpPr>
          <p:nvPr/>
        </p:nvSpPr>
        <p:spPr bwMode="auto">
          <a:xfrm>
            <a:off x="152400" y="1066800"/>
            <a:ext cx="88392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0000"/>
              </a:lnSpc>
              <a:spcBef>
                <a:spcPct val="20000"/>
              </a:spcBef>
            </a:pPr>
            <a:endParaRPr lang="cs-CZ" altLang="cs-CZ" b="1">
              <a:solidFill>
                <a:srgbClr val="000000"/>
              </a:solidFill>
              <a:latin typeface="Comic Sans MS" pitchFamily="66" charset="0"/>
            </a:endParaRPr>
          </a:p>
        </p:txBody>
      </p:sp>
      <p:sp>
        <p:nvSpPr>
          <p:cNvPr id="36868" name="Rectangle 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69" name="Rectangle 6"/>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0" name="Rectangle 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1" name="Rectangle 8"/>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2" name="Rectangle 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3" name="Rectangle 10"/>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4" name="Rectangle 11"/>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5" name="Rectangle 12"/>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6" name="Rectangle 13"/>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36877"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97000"/>
            <a:ext cx="80772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1" name="Text Box 1027"/>
          <p:cNvSpPr txBox="1">
            <a:spLocks noChangeArrowheads="1"/>
          </p:cNvSpPr>
          <p:nvPr/>
        </p:nvSpPr>
        <p:spPr bwMode="auto">
          <a:xfrm>
            <a:off x="0" y="692696"/>
            <a:ext cx="9144000" cy="6315575"/>
          </a:xfrm>
          <a:prstGeom prst="rect">
            <a:avLst/>
          </a:prstGeom>
          <a:solidFill>
            <a:schemeClr val="accent1">
              <a:lumMod val="20000"/>
              <a:lumOff val="80000"/>
            </a:schemeClr>
          </a:solidFill>
          <a:ln>
            <a:noFill/>
          </a:ln>
          <a:extLst/>
        </p:spPr>
        <p:txBody>
          <a:bodyPr wrap="square">
            <a:spAutoFit/>
          </a:bodyPr>
          <a:lstStyle/>
          <a:p>
            <a:pPr>
              <a:lnSpc>
                <a:spcPct val="30000"/>
              </a:lnSpc>
              <a:spcBef>
                <a:spcPct val="20000"/>
              </a:spcBef>
            </a:pPr>
            <a:endParaRPr lang="cs-CZ" altLang="cs-CZ" b="1" dirty="0">
              <a:solidFill>
                <a:srgbClr val="000000"/>
              </a:solidFill>
              <a:latin typeface="Comic Sans MS" pitchFamily="66" charset="0"/>
            </a:endParaRPr>
          </a:p>
          <a:p>
            <a:pPr algn="ctr">
              <a:spcBef>
                <a:spcPct val="20000"/>
              </a:spcBef>
            </a:pPr>
            <a:r>
              <a:rPr lang="cs-CZ" altLang="cs-CZ" sz="2800" b="1" u="sng" dirty="0">
                <a:solidFill>
                  <a:srgbClr val="CC0000"/>
                </a:solidFill>
                <a:latin typeface="Comic Sans MS" pitchFamily="66" charset="0"/>
                <a:cs typeface="Times New Roman" pitchFamily="18" charset="0"/>
              </a:rPr>
              <a:t>Pokyny pro bezpe</a:t>
            </a:r>
            <a:r>
              <a:rPr lang="cs-CZ" altLang="cs-CZ" sz="2800" b="1" u="sng" dirty="0">
                <a:solidFill>
                  <a:srgbClr val="CC0000"/>
                </a:solidFill>
                <a:latin typeface="Comic Sans MS" pitchFamily="66" charset="0"/>
              </a:rPr>
              <a:t>č</a:t>
            </a:r>
            <a:r>
              <a:rPr lang="cs-CZ" altLang="cs-CZ" sz="2800" b="1" u="sng" dirty="0">
                <a:solidFill>
                  <a:srgbClr val="CC0000"/>
                </a:solidFill>
                <a:latin typeface="Comic Sans MS" pitchFamily="66" charset="0"/>
                <a:cs typeface="Times New Roman" pitchFamily="18" charset="0"/>
              </a:rPr>
              <a:t>né zacházení</a:t>
            </a:r>
            <a:r>
              <a:rPr lang="cs-CZ" altLang="cs-CZ" b="1" dirty="0">
                <a:solidFill>
                  <a:srgbClr val="CC0000"/>
                </a:solidFill>
                <a:latin typeface="Comic Sans MS" pitchFamily="66" charset="0"/>
              </a:rPr>
              <a:t> </a:t>
            </a:r>
            <a:endParaRPr lang="cs-CZ" altLang="cs-CZ" sz="2000" dirty="0">
              <a:solidFill>
                <a:srgbClr val="CC0000"/>
              </a:solidFill>
              <a:latin typeface="Comic Sans MS" pitchFamily="66" charset="0"/>
            </a:endParaRPr>
          </a:p>
          <a:p>
            <a:pPr>
              <a:lnSpc>
                <a:spcPct val="110000"/>
              </a:lnSpc>
              <a:spcBef>
                <a:spcPct val="20000"/>
              </a:spcBef>
            </a:pPr>
            <a:r>
              <a:rPr lang="cs-CZ" altLang="cs-CZ" sz="2000" b="1" dirty="0">
                <a:latin typeface="Comic Sans MS" pitchFamily="66" charset="0"/>
              </a:rPr>
              <a:t>„</a:t>
            </a:r>
            <a:r>
              <a:rPr lang="cs-CZ" altLang="cs-CZ" sz="2000" b="1" dirty="0" err="1">
                <a:solidFill>
                  <a:schemeClr val="tx1"/>
                </a:solidFill>
                <a:latin typeface="Comic Sans MS" pitchFamily="66" charset="0"/>
              </a:rPr>
              <a:t>Precautionary</a:t>
            </a:r>
            <a:r>
              <a:rPr lang="cs-CZ" altLang="cs-CZ" sz="2000" b="1" dirty="0">
                <a:solidFill>
                  <a:schemeClr val="tx1"/>
                </a:solidFill>
                <a:latin typeface="Comic Sans MS" pitchFamily="66" charset="0"/>
              </a:rPr>
              <a:t> </a:t>
            </a:r>
            <a:r>
              <a:rPr lang="cs-CZ" altLang="cs-CZ" sz="2000" b="1" dirty="0" err="1">
                <a:solidFill>
                  <a:schemeClr val="tx1"/>
                </a:solidFill>
                <a:latin typeface="Comic Sans MS" pitchFamily="66" charset="0"/>
              </a:rPr>
              <a:t>statement</a:t>
            </a:r>
            <a:r>
              <a:rPr lang="en-US" altLang="cs-CZ" sz="2000" b="1" dirty="0">
                <a:solidFill>
                  <a:schemeClr val="tx1"/>
                </a:solidFill>
                <a:latin typeface="Comic Sans MS" pitchFamily="66" charset="0"/>
              </a:rPr>
              <a:t>”</a:t>
            </a:r>
            <a:r>
              <a:rPr lang="cs-CZ" altLang="cs-CZ" sz="2000" b="1" dirty="0">
                <a:solidFill>
                  <a:schemeClr val="tx1"/>
                </a:solidFill>
                <a:latin typeface="Comic Sans MS" pitchFamily="66" charset="0"/>
              </a:rPr>
              <a:t>  - </a:t>
            </a:r>
            <a:r>
              <a:rPr lang="cs-CZ" altLang="cs-CZ" b="1" dirty="0">
                <a:solidFill>
                  <a:schemeClr val="tx1"/>
                </a:solidFill>
                <a:latin typeface="Comic Sans MS" pitchFamily="66" charset="0"/>
              </a:rPr>
              <a:t>(tedy P- věty…)</a:t>
            </a:r>
            <a:r>
              <a:rPr lang="cs-CZ" altLang="cs-CZ" sz="2000" b="1" dirty="0">
                <a:solidFill>
                  <a:schemeClr val="tx1"/>
                </a:solidFill>
                <a:latin typeface="Comic Sans MS" pitchFamily="66" charset="0"/>
                <a:cs typeface="Times New Roman" pitchFamily="18" charset="0"/>
              </a:rPr>
              <a:t> </a:t>
            </a:r>
            <a:endParaRPr lang="cs-CZ" altLang="cs-CZ" sz="2000" b="1" dirty="0">
              <a:solidFill>
                <a:schemeClr val="tx1"/>
              </a:solidFill>
              <a:latin typeface="Comic Sans MS" pitchFamily="66" charset="0"/>
            </a:endParaRPr>
          </a:p>
          <a:p>
            <a:pPr>
              <a:lnSpc>
                <a:spcPct val="110000"/>
              </a:lnSpc>
              <a:spcBef>
                <a:spcPct val="20000"/>
              </a:spcBef>
            </a:pPr>
            <a:endParaRPr lang="cs-CZ" altLang="cs-CZ" sz="800" b="1" dirty="0">
              <a:solidFill>
                <a:schemeClr val="tx1"/>
              </a:solidFill>
              <a:latin typeface="Comic Sans MS" pitchFamily="66" charset="0"/>
            </a:endParaRPr>
          </a:p>
          <a:p>
            <a:pPr>
              <a:lnSpc>
                <a:spcPct val="110000"/>
              </a:lnSpc>
              <a:spcBef>
                <a:spcPct val="20000"/>
              </a:spcBef>
            </a:pPr>
            <a:r>
              <a:rPr lang="cs-CZ" altLang="cs-CZ" sz="2000" dirty="0">
                <a:solidFill>
                  <a:schemeClr val="tx1"/>
                </a:solidFill>
                <a:latin typeface="Comic Sans MS" pitchFamily="66" charset="0"/>
                <a:cs typeface="Times New Roman" pitchFamily="18" charset="0"/>
              </a:rPr>
              <a:t>Na štítku </a:t>
            </a:r>
            <a:r>
              <a:rPr lang="cs-CZ" altLang="cs-CZ" sz="2000" dirty="0">
                <a:solidFill>
                  <a:schemeClr val="tx1"/>
                </a:solidFill>
                <a:latin typeface="Comic Sans MS" pitchFamily="66" charset="0"/>
              </a:rPr>
              <a:t>musí být</a:t>
            </a:r>
            <a:r>
              <a:rPr lang="cs-CZ" altLang="cs-CZ" sz="2000" dirty="0">
                <a:solidFill>
                  <a:schemeClr val="tx1"/>
                </a:solidFill>
                <a:latin typeface="Comic Sans MS" pitchFamily="66" charset="0"/>
                <a:cs typeface="Times New Roman" pitchFamily="18" charset="0"/>
              </a:rPr>
              <a:t> uvedeny p</a:t>
            </a:r>
            <a:r>
              <a:rPr lang="cs-CZ" altLang="cs-CZ" sz="2000" dirty="0">
                <a:solidFill>
                  <a:schemeClr val="tx1"/>
                </a:solidFill>
                <a:latin typeface="Comic Sans MS" pitchFamily="66" charset="0"/>
              </a:rPr>
              <a:t>ř</a:t>
            </a:r>
            <a:r>
              <a:rPr lang="cs-CZ" altLang="cs-CZ" sz="2000" dirty="0">
                <a:solidFill>
                  <a:schemeClr val="tx1"/>
                </a:solidFill>
                <a:latin typeface="Comic Sans MS" pitchFamily="66" charset="0"/>
                <a:cs typeface="Times New Roman" pitchFamily="18" charset="0"/>
              </a:rPr>
              <a:t>íslušné pokyny pro bezpe</a:t>
            </a:r>
            <a:r>
              <a:rPr lang="cs-CZ" altLang="cs-CZ" sz="2000" dirty="0">
                <a:solidFill>
                  <a:schemeClr val="tx1"/>
                </a:solidFill>
                <a:latin typeface="Comic Sans MS" pitchFamily="66" charset="0"/>
              </a:rPr>
              <a:t>č</a:t>
            </a:r>
            <a:r>
              <a:rPr lang="cs-CZ" altLang="cs-CZ" sz="2000" dirty="0">
                <a:solidFill>
                  <a:schemeClr val="tx1"/>
                </a:solidFill>
                <a:latin typeface="Comic Sans MS" pitchFamily="66" charset="0"/>
                <a:cs typeface="Times New Roman" pitchFamily="18" charset="0"/>
              </a:rPr>
              <a:t>né zacházení</a:t>
            </a:r>
            <a:r>
              <a:rPr lang="cs-CZ" altLang="cs-CZ" sz="2000" dirty="0">
                <a:solidFill>
                  <a:schemeClr val="tx1"/>
                </a:solidFill>
                <a:latin typeface="Comic Sans MS" pitchFamily="66" charset="0"/>
              </a:rPr>
              <a:t>. </a:t>
            </a:r>
          </a:p>
          <a:p>
            <a:pPr marL="457200" indent="-457200">
              <a:spcBef>
                <a:spcPct val="20000"/>
              </a:spcBef>
              <a:buAutoNum type="arabicParenR"/>
            </a:pPr>
            <a:r>
              <a:rPr lang="cs-CZ" altLang="cs-CZ" sz="2000" dirty="0" smtClean="0">
                <a:solidFill>
                  <a:schemeClr val="tx1"/>
                </a:solidFill>
                <a:latin typeface="Comic Sans MS" pitchFamily="66" charset="0"/>
              </a:rPr>
              <a:t>Pokyny </a:t>
            </a:r>
            <a:r>
              <a:rPr lang="cs-CZ" altLang="cs-CZ" sz="2000" dirty="0">
                <a:solidFill>
                  <a:schemeClr val="tx1"/>
                </a:solidFill>
                <a:latin typeface="Comic Sans MS" pitchFamily="66" charset="0"/>
              </a:rPr>
              <a:t>pro bezpečné zacházení </a:t>
            </a:r>
            <a:r>
              <a:rPr lang="cs-CZ" altLang="cs-CZ" sz="2000" b="1" dirty="0">
                <a:solidFill>
                  <a:schemeClr val="tx1"/>
                </a:solidFill>
                <a:latin typeface="Comic Sans MS" pitchFamily="66" charset="0"/>
              </a:rPr>
              <a:t>se zvolí z pokynů uvedených v tabulkách v částech 2 až 5 přílohy I</a:t>
            </a:r>
            <a:r>
              <a:rPr lang="cs-CZ" altLang="cs-CZ" sz="2000" dirty="0">
                <a:solidFill>
                  <a:schemeClr val="tx1"/>
                </a:solidFill>
                <a:latin typeface="Comic Sans MS" pitchFamily="66" charset="0"/>
              </a:rPr>
              <a:t>, které uvádějí prvky označení pro každou třídu nebezpečnosti</a:t>
            </a:r>
            <a:r>
              <a:rPr lang="cs-CZ" altLang="cs-CZ" sz="2000" dirty="0" smtClean="0">
                <a:solidFill>
                  <a:schemeClr val="tx1"/>
                </a:solidFill>
                <a:latin typeface="Comic Sans MS" pitchFamily="66" charset="0"/>
              </a:rPr>
              <a:t>.</a:t>
            </a:r>
          </a:p>
          <a:p>
            <a:pPr marL="457200" indent="-457200">
              <a:spcBef>
                <a:spcPct val="20000"/>
              </a:spcBef>
              <a:buAutoNum type="arabicParenR"/>
            </a:pPr>
            <a:endParaRPr lang="cs-CZ" altLang="cs-CZ" sz="2000" dirty="0">
              <a:solidFill>
                <a:schemeClr val="tx1"/>
              </a:solidFill>
              <a:latin typeface="Comic Sans MS" pitchFamily="66" charset="0"/>
            </a:endParaRPr>
          </a:p>
          <a:p>
            <a:pPr>
              <a:spcBef>
                <a:spcPct val="20000"/>
              </a:spcBef>
            </a:pPr>
            <a:r>
              <a:rPr lang="cs-CZ" altLang="cs-CZ" sz="2000" dirty="0">
                <a:solidFill>
                  <a:schemeClr val="tx1"/>
                </a:solidFill>
                <a:latin typeface="Comic Sans MS" pitchFamily="66" charset="0"/>
              </a:rPr>
              <a:t>2) Pokyny pro bezpečné zacházení </a:t>
            </a:r>
            <a:r>
              <a:rPr lang="cs-CZ" altLang="cs-CZ" sz="2000" b="1" dirty="0">
                <a:solidFill>
                  <a:schemeClr val="tx1"/>
                </a:solidFill>
                <a:latin typeface="Comic Sans MS" pitchFamily="66" charset="0"/>
              </a:rPr>
              <a:t>se zvolí podle kritérií stanovených v části 1 přílohy IV</a:t>
            </a:r>
            <a:r>
              <a:rPr lang="cs-CZ" altLang="cs-CZ" sz="2000" dirty="0">
                <a:solidFill>
                  <a:schemeClr val="tx1"/>
                </a:solidFill>
                <a:latin typeface="Comic Sans MS" pitchFamily="66" charset="0"/>
              </a:rPr>
              <a:t>, s přihlédnutím ke standardním větám o nebezpečnosti a k zamýšlenému nebo určenému použití dané látky nebo směsi.</a:t>
            </a:r>
          </a:p>
          <a:p>
            <a:pPr>
              <a:lnSpc>
                <a:spcPct val="110000"/>
              </a:lnSpc>
              <a:spcBef>
                <a:spcPct val="20000"/>
              </a:spcBef>
            </a:pPr>
            <a:r>
              <a:rPr lang="cs-CZ" altLang="cs-CZ" sz="2000" b="1" dirty="0">
                <a:solidFill>
                  <a:schemeClr val="tx1"/>
                </a:solidFill>
                <a:latin typeface="Comic Sans MS" pitchFamily="66" charset="0"/>
              </a:rPr>
              <a:t>Znění pokynů pro bezpečné zacházení musí být v souladu s částí 2 přílohy IV</a:t>
            </a:r>
            <a:r>
              <a:rPr lang="cs-CZ" altLang="cs-CZ" sz="2000" b="1" dirty="0" smtClean="0">
                <a:solidFill>
                  <a:schemeClr val="tx1"/>
                </a:solidFill>
                <a:latin typeface="Comic Sans MS" pitchFamily="66" charset="0"/>
              </a:rPr>
              <a:t>.</a:t>
            </a:r>
          </a:p>
          <a:p>
            <a:pPr>
              <a:lnSpc>
                <a:spcPct val="110000"/>
              </a:lnSpc>
              <a:spcBef>
                <a:spcPct val="20000"/>
              </a:spcBef>
            </a:pPr>
            <a:endParaRPr lang="cs-CZ" altLang="cs-CZ" sz="2000" b="1" dirty="0">
              <a:solidFill>
                <a:schemeClr val="tx1"/>
              </a:solidFill>
              <a:latin typeface="Comic Sans MS" pitchFamily="66" charset="0"/>
            </a:endParaRPr>
          </a:p>
          <a:p>
            <a:pPr>
              <a:spcBef>
                <a:spcPct val="20000"/>
              </a:spcBef>
            </a:pPr>
            <a:r>
              <a:rPr lang="cs-CZ" altLang="cs-CZ" sz="2000" b="1" dirty="0">
                <a:solidFill>
                  <a:srgbClr val="2D2DB9"/>
                </a:solidFill>
                <a:latin typeface="Comic Sans MS" pitchFamily="66" charset="0"/>
                <a:cs typeface="Times New Roman" pitchFamily="18" charset="0"/>
              </a:rPr>
              <a:t>Na štítku se neuvádí více ne</a:t>
            </a:r>
            <a:r>
              <a:rPr lang="cs-CZ" altLang="cs-CZ" sz="2000" b="1" dirty="0">
                <a:solidFill>
                  <a:srgbClr val="2D2DB9"/>
                </a:solidFill>
                <a:latin typeface="Comic Sans MS" pitchFamily="66" charset="0"/>
              </a:rPr>
              <a:t>ž</a:t>
            </a:r>
            <a:r>
              <a:rPr lang="cs-CZ" altLang="cs-CZ" sz="2000" b="1" dirty="0">
                <a:solidFill>
                  <a:srgbClr val="2D2DB9"/>
                </a:solidFill>
                <a:latin typeface="Comic Sans MS" pitchFamily="66" charset="0"/>
                <a:cs typeface="Times New Roman" pitchFamily="18" charset="0"/>
              </a:rPr>
              <a:t> šest pokyn</a:t>
            </a:r>
            <a:r>
              <a:rPr lang="cs-CZ" altLang="cs-CZ" sz="2000" b="1" dirty="0">
                <a:solidFill>
                  <a:srgbClr val="2D2DB9"/>
                </a:solidFill>
                <a:latin typeface="Comic Sans MS" pitchFamily="66" charset="0"/>
              </a:rPr>
              <a:t>ů</a:t>
            </a:r>
            <a:r>
              <a:rPr lang="cs-CZ" altLang="cs-CZ" sz="2000" dirty="0">
                <a:solidFill>
                  <a:srgbClr val="2D2DB9"/>
                </a:solidFill>
                <a:latin typeface="Comic Sans MS" pitchFamily="66" charset="0"/>
                <a:cs typeface="Times New Roman" pitchFamily="18" charset="0"/>
              </a:rPr>
              <a:t> pro bezpe</a:t>
            </a:r>
            <a:r>
              <a:rPr lang="cs-CZ" altLang="cs-CZ" sz="2000" dirty="0">
                <a:solidFill>
                  <a:srgbClr val="2D2DB9"/>
                </a:solidFill>
                <a:latin typeface="Comic Sans MS" pitchFamily="66" charset="0"/>
              </a:rPr>
              <a:t>č</a:t>
            </a:r>
            <a:r>
              <a:rPr lang="cs-CZ" altLang="cs-CZ" sz="2000" dirty="0">
                <a:solidFill>
                  <a:srgbClr val="2D2DB9"/>
                </a:solidFill>
                <a:latin typeface="Comic Sans MS" pitchFamily="66" charset="0"/>
                <a:cs typeface="Times New Roman" pitchFamily="18" charset="0"/>
              </a:rPr>
              <a:t>né zacházení</a:t>
            </a:r>
            <a:r>
              <a:rPr lang="cs-CZ" altLang="cs-CZ" sz="2000" dirty="0">
                <a:solidFill>
                  <a:schemeClr val="tx1"/>
                </a:solidFill>
                <a:latin typeface="Comic Sans MS" pitchFamily="66" charset="0"/>
                <a:cs typeface="Times New Roman" pitchFamily="18" charset="0"/>
              </a:rPr>
              <a:t>, </a:t>
            </a:r>
            <a:r>
              <a:rPr lang="cs-CZ" altLang="cs-CZ" sz="2000" b="1" dirty="0">
                <a:solidFill>
                  <a:schemeClr val="tx1"/>
                </a:solidFill>
                <a:latin typeface="Comic Sans MS" pitchFamily="66" charset="0"/>
                <a:cs typeface="Times New Roman" pitchFamily="18" charset="0"/>
              </a:rPr>
              <a:t>není-li to nutné s ohledem na záva</a:t>
            </a:r>
            <a:r>
              <a:rPr lang="cs-CZ" altLang="cs-CZ" sz="2000" b="1" dirty="0">
                <a:solidFill>
                  <a:schemeClr val="tx1"/>
                </a:solidFill>
                <a:latin typeface="Comic Sans MS" pitchFamily="66" charset="0"/>
              </a:rPr>
              <a:t>ž</a:t>
            </a:r>
            <a:r>
              <a:rPr lang="cs-CZ" altLang="cs-CZ" sz="2000" b="1" dirty="0">
                <a:solidFill>
                  <a:schemeClr val="tx1"/>
                </a:solidFill>
                <a:latin typeface="Comic Sans MS" pitchFamily="66" charset="0"/>
                <a:cs typeface="Times New Roman" pitchFamily="18" charset="0"/>
              </a:rPr>
              <a:t>nost nebezpe</a:t>
            </a:r>
            <a:r>
              <a:rPr lang="cs-CZ" altLang="cs-CZ" sz="2000" b="1" dirty="0">
                <a:solidFill>
                  <a:schemeClr val="tx1"/>
                </a:solidFill>
                <a:latin typeface="Comic Sans MS" pitchFamily="66" charset="0"/>
              </a:rPr>
              <a:t>č</a:t>
            </a:r>
            <a:r>
              <a:rPr lang="cs-CZ" altLang="cs-CZ" sz="2000" b="1" dirty="0">
                <a:solidFill>
                  <a:schemeClr val="tx1"/>
                </a:solidFill>
                <a:latin typeface="Comic Sans MS" pitchFamily="66" charset="0"/>
                <a:cs typeface="Times New Roman" pitchFamily="18" charset="0"/>
              </a:rPr>
              <a:t>í</a:t>
            </a:r>
            <a:r>
              <a:rPr lang="cs-CZ" altLang="cs-CZ" sz="2000" dirty="0">
                <a:solidFill>
                  <a:schemeClr val="tx1"/>
                </a:solidFill>
                <a:latin typeface="Comic Sans MS" pitchFamily="66" charset="0"/>
                <a:cs typeface="Times New Roman" pitchFamily="18" charset="0"/>
              </a:rPr>
              <a:t>.</a:t>
            </a:r>
            <a:r>
              <a:rPr lang="cs-CZ" altLang="cs-CZ" sz="2000" dirty="0">
                <a:solidFill>
                  <a:schemeClr val="tx1"/>
                </a:solidFill>
                <a:latin typeface="Comic Sans MS" pitchFamily="66" charset="0"/>
              </a:rPr>
              <a:t> </a:t>
            </a:r>
          </a:p>
          <a:p>
            <a:pPr>
              <a:lnSpc>
                <a:spcPct val="110000"/>
              </a:lnSpc>
              <a:spcBef>
                <a:spcPct val="20000"/>
              </a:spcBef>
            </a:pPr>
            <a:endParaRPr lang="cs-CZ" altLang="cs-CZ" sz="2000" dirty="0">
              <a:latin typeface="Comic Sans MS" pitchFamily="66" charset="0"/>
            </a:endParaRPr>
          </a:p>
        </p:txBody>
      </p:sp>
      <p:sp>
        <p:nvSpPr>
          <p:cNvPr id="37892" name="Rectangle 1029"/>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3" name="Rectangle 1030"/>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4" name="Rectangle 1031"/>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5" name="Rectangle 1032"/>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6" name="Rectangle 1033"/>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7" name="Rectangle 1034"/>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8" name="Rectangle 1035"/>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9" name="Rectangle 1036"/>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900" name="Rectangle 103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56323" name="Text Box 3"/>
          <p:cNvSpPr txBox="1">
            <a:spLocks noChangeArrowheads="1"/>
          </p:cNvSpPr>
          <p:nvPr/>
        </p:nvSpPr>
        <p:spPr bwMode="auto">
          <a:xfrm>
            <a:off x="457200" y="1065213"/>
            <a:ext cx="8686800" cy="3937000"/>
          </a:xfrm>
          <a:prstGeom prst="rect">
            <a:avLst/>
          </a:prstGeom>
          <a:pattFill prst="trellis">
            <a:fgClr>
              <a:schemeClr val="accent1">
                <a:lumMod val="20000"/>
                <a:lumOff val="80000"/>
              </a:schemeClr>
            </a:fgClr>
            <a:bgClr>
              <a:schemeClr val="bg1"/>
            </a:bgClr>
          </a:pattFill>
          <a:ln w="9525">
            <a:noFill/>
            <a:miter lim="800000"/>
            <a:headEnd/>
            <a:tailEnd/>
          </a:ln>
        </p:spPr>
        <p:txBody>
          <a:bodyPr>
            <a:spAutoFit/>
          </a:bodyPr>
          <a:lstStyle>
            <a:lvl1pPr marL="381000" indent="-381000" eaLnBrk="0" hangingPunct="0">
              <a:defRPr sz="2400">
                <a:solidFill>
                  <a:schemeClr val="bg1"/>
                </a:solidFill>
                <a:latin typeface="Arial" pitchFamily="34" charset="0"/>
                <a:ea typeface="Arial Unicode MS" pitchFamily="34" charset="-128"/>
                <a:cs typeface="Arial Unicode MS" pitchFamily="34" charset="-128"/>
              </a:defRPr>
            </a:lvl1pPr>
            <a:lvl2pPr eaLnBrk="0" hangingPunct="0">
              <a:defRPr sz="2400">
                <a:solidFill>
                  <a:schemeClr val="bg1"/>
                </a:solidFill>
                <a:latin typeface="Arial" pitchFamily="34" charset="0"/>
                <a:ea typeface="Arial Unicode MS" pitchFamily="34" charset="-128"/>
                <a:cs typeface="Arial Unicode MS" pitchFamily="34" charset="-128"/>
              </a:defRPr>
            </a:lvl2pPr>
            <a:lvl3pPr eaLnBrk="0" hangingPunct="0">
              <a:defRPr sz="2400">
                <a:solidFill>
                  <a:schemeClr val="bg1"/>
                </a:solidFill>
                <a:latin typeface="Arial" pitchFamily="34" charset="0"/>
                <a:ea typeface="Arial Unicode MS" pitchFamily="34" charset="-128"/>
                <a:cs typeface="Arial Unicode MS" pitchFamily="34" charset="-128"/>
              </a:defRPr>
            </a:lvl3pPr>
            <a:lvl4pPr eaLnBrk="0" hangingPunct="0">
              <a:defRPr sz="2400">
                <a:solidFill>
                  <a:schemeClr val="bg1"/>
                </a:solidFill>
                <a:latin typeface="Arial" pitchFamily="34" charset="0"/>
                <a:ea typeface="Arial Unicode MS" pitchFamily="34" charset="-128"/>
                <a:cs typeface="Arial Unicode MS" pitchFamily="34" charset="-128"/>
              </a:defRPr>
            </a:lvl4pPr>
            <a:lvl5pPr eaLnBrk="0" hangingPunct="0">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30000"/>
              </a:lnSpc>
              <a:spcBef>
                <a:spcPct val="20000"/>
              </a:spcBef>
              <a:defRPr/>
            </a:pPr>
            <a:endParaRPr lang="cs-CZ" sz="2000" b="1" u="sng" dirty="0" smtClean="0">
              <a:latin typeface="Comic Sans MS" pitchFamily="66" charset="0"/>
            </a:endParaRPr>
          </a:p>
          <a:p>
            <a:pPr eaLnBrk="1" hangingPunct="1">
              <a:lnSpc>
                <a:spcPct val="40000"/>
              </a:lnSpc>
              <a:spcBef>
                <a:spcPct val="30000"/>
              </a:spcBef>
              <a:defRPr/>
            </a:pPr>
            <a:r>
              <a:rPr lang="cs-CZ" sz="2800" b="1" u="sng" dirty="0" err="1" smtClean="0">
                <a:solidFill>
                  <a:srgbClr val="FF0000"/>
                </a:solidFill>
                <a:latin typeface="Comic Sans MS" pitchFamily="66" charset="0"/>
              </a:rPr>
              <a:t>Quinoxyfen</a:t>
            </a:r>
            <a:endParaRPr lang="cs-CZ" sz="2800" b="1" u="sng" dirty="0" smtClean="0">
              <a:solidFill>
                <a:srgbClr val="FF0000"/>
              </a:solidFill>
              <a:latin typeface="Comic Sans MS" pitchFamily="66" charset="0"/>
            </a:endParaRPr>
          </a:p>
          <a:p>
            <a:pPr eaLnBrk="1" hangingPunct="1">
              <a:lnSpc>
                <a:spcPct val="40000"/>
              </a:lnSpc>
              <a:spcBef>
                <a:spcPct val="30000"/>
              </a:spcBef>
              <a:defRPr/>
            </a:pPr>
            <a:endParaRPr lang="cs-CZ" sz="2000" b="1" u="sng" dirty="0" smtClean="0">
              <a:solidFill>
                <a:srgbClr val="2D2DB9"/>
              </a:solidFill>
              <a:latin typeface="Comic Sans MS" pitchFamily="66" charset="0"/>
            </a:endParaRPr>
          </a:p>
          <a:p>
            <a:pPr eaLnBrk="1" hangingPunct="1">
              <a:spcBef>
                <a:spcPct val="10000"/>
              </a:spcBef>
              <a:defRPr/>
            </a:pPr>
            <a:r>
              <a:rPr lang="cs-CZ" sz="2000" b="1" dirty="0" smtClean="0">
                <a:solidFill>
                  <a:srgbClr val="2D2DB9"/>
                </a:solidFill>
                <a:latin typeface="TimesNewRomanPSMT" charset="0"/>
              </a:rPr>
              <a:t>1)  Klasifikace:</a:t>
            </a:r>
            <a:r>
              <a:rPr lang="cs-CZ" sz="2000" dirty="0" smtClean="0">
                <a:solidFill>
                  <a:srgbClr val="2D2DB9"/>
                </a:solidFill>
                <a:latin typeface="TimesNewRomanPSMT" charset="0"/>
              </a:rPr>
              <a:t> </a:t>
            </a:r>
          </a:p>
          <a:p>
            <a:pPr eaLnBrk="1" hangingPunct="1">
              <a:spcBef>
                <a:spcPct val="10000"/>
              </a:spcBef>
              <a:defRPr/>
            </a:pPr>
            <a:r>
              <a:rPr lang="cs-CZ" sz="2000" dirty="0" smtClean="0">
                <a:solidFill>
                  <a:srgbClr val="2D2DB9"/>
                </a:solidFill>
                <a:latin typeface="TimesNewRomanPSMT" charset="0"/>
              </a:rPr>
              <a:t>      </a:t>
            </a:r>
            <a:r>
              <a:rPr lang="cs-CZ" sz="2000" b="1" dirty="0" smtClean="0">
                <a:solidFill>
                  <a:srgbClr val="2D2DB9"/>
                </a:solidFill>
                <a:latin typeface="TimesNewRomanPSMT" charset="0"/>
              </a:rPr>
              <a:t>Skin </a:t>
            </a:r>
            <a:r>
              <a:rPr lang="cs-CZ" sz="2000" b="1" dirty="0" err="1" smtClean="0">
                <a:solidFill>
                  <a:srgbClr val="2D2DB9"/>
                </a:solidFill>
                <a:latin typeface="TimesNewRomanPSMT" charset="0"/>
              </a:rPr>
              <a:t>Sens</a:t>
            </a:r>
            <a:r>
              <a:rPr lang="cs-CZ" sz="2000" b="1" dirty="0" smtClean="0">
                <a:solidFill>
                  <a:srgbClr val="2D2DB9"/>
                </a:solidFill>
                <a:latin typeface="TimesNewRomanPSMT" charset="0"/>
              </a:rPr>
              <a:t>. 1, </a:t>
            </a:r>
            <a:r>
              <a:rPr lang="cs-CZ" sz="2000" b="1" dirty="0" err="1" smtClean="0">
                <a:solidFill>
                  <a:srgbClr val="2D2DB9"/>
                </a:solidFill>
                <a:latin typeface="TimesNewRomanPSMT" charset="0"/>
              </a:rPr>
              <a:t>Aquatic</a:t>
            </a:r>
            <a:r>
              <a:rPr lang="cs-CZ" sz="2000" b="1" dirty="0" smtClean="0">
                <a:solidFill>
                  <a:srgbClr val="2D2DB9"/>
                </a:solidFill>
                <a:latin typeface="TimesNewRomanPSMT" charset="0"/>
              </a:rPr>
              <a:t> </a:t>
            </a:r>
            <a:r>
              <a:rPr lang="cs-CZ" sz="2000" b="1" dirty="0" err="1" smtClean="0">
                <a:solidFill>
                  <a:srgbClr val="2D2DB9"/>
                </a:solidFill>
                <a:latin typeface="TimesNewRomanPSMT" charset="0"/>
              </a:rPr>
              <a:t>Acute</a:t>
            </a:r>
            <a:r>
              <a:rPr lang="cs-CZ" sz="2000" b="1" dirty="0" smtClean="0">
                <a:solidFill>
                  <a:srgbClr val="2D2DB9"/>
                </a:solidFill>
                <a:latin typeface="TimesNewRomanPSMT" charset="0"/>
              </a:rPr>
              <a:t> 1, </a:t>
            </a:r>
            <a:r>
              <a:rPr lang="cs-CZ" sz="2000" b="1" dirty="0" err="1" smtClean="0">
                <a:solidFill>
                  <a:srgbClr val="2D2DB9"/>
                </a:solidFill>
                <a:latin typeface="TimesNewRomanPSMT" charset="0"/>
              </a:rPr>
              <a:t>Aquatic</a:t>
            </a:r>
            <a:r>
              <a:rPr lang="cs-CZ" sz="2000" b="1" dirty="0" smtClean="0">
                <a:solidFill>
                  <a:srgbClr val="2D2DB9"/>
                </a:solidFill>
                <a:latin typeface="TimesNewRomanPSMT" charset="0"/>
              </a:rPr>
              <a:t> </a:t>
            </a:r>
            <a:r>
              <a:rPr lang="cs-CZ" sz="2000" b="1" dirty="0" err="1" smtClean="0">
                <a:solidFill>
                  <a:srgbClr val="2D2DB9"/>
                </a:solidFill>
                <a:latin typeface="TimesNewRomanPSMT" charset="0"/>
              </a:rPr>
              <a:t>Chronic</a:t>
            </a:r>
            <a:r>
              <a:rPr lang="cs-CZ" sz="2000" b="1" dirty="0" smtClean="0">
                <a:solidFill>
                  <a:srgbClr val="2D2DB9"/>
                </a:solidFill>
                <a:latin typeface="TimesNewRomanPSMT" charset="0"/>
              </a:rPr>
              <a:t> 1</a:t>
            </a:r>
          </a:p>
          <a:p>
            <a:pPr eaLnBrk="1" hangingPunct="1">
              <a:spcBef>
                <a:spcPct val="10000"/>
              </a:spcBef>
              <a:defRPr/>
            </a:pPr>
            <a:r>
              <a:rPr lang="cs-CZ" sz="2000" b="1" dirty="0" smtClean="0">
                <a:solidFill>
                  <a:srgbClr val="2D2DB9"/>
                </a:solidFill>
                <a:latin typeface="TimesNewRomanPSMT" charset="0"/>
              </a:rPr>
              <a:t>      </a:t>
            </a:r>
          </a:p>
          <a:p>
            <a:pPr eaLnBrk="1" hangingPunct="1">
              <a:spcBef>
                <a:spcPct val="10000"/>
              </a:spcBef>
              <a:defRPr/>
            </a:pPr>
            <a:r>
              <a:rPr lang="cs-CZ" b="1" dirty="0" smtClean="0">
                <a:solidFill>
                  <a:srgbClr val="2D2DB9"/>
                </a:solidFill>
                <a:latin typeface="TimesNewRomanPSMT" charset="0"/>
              </a:rPr>
              <a:t>     P-věty</a:t>
            </a:r>
            <a:r>
              <a:rPr lang="cs-CZ" sz="2000" dirty="0" smtClean="0">
                <a:solidFill>
                  <a:srgbClr val="2D2DB9"/>
                </a:solidFill>
                <a:latin typeface="TimesNewRomanPSMT" charset="0"/>
              </a:rPr>
              <a:t> (z tříd): </a:t>
            </a:r>
          </a:p>
          <a:p>
            <a:pPr eaLnBrk="1" hangingPunct="1">
              <a:spcBef>
                <a:spcPct val="10000"/>
              </a:spcBef>
              <a:defRPr/>
            </a:pPr>
            <a:r>
              <a:rPr lang="cs-CZ" sz="2000" dirty="0" smtClean="0">
                <a:solidFill>
                  <a:srgbClr val="2D2DB9"/>
                </a:solidFill>
                <a:latin typeface="TimesNewRomanPSMT" charset="0"/>
              </a:rPr>
              <a:t>      P261, P272, P280, P302 + P352, P333 + P313, P321, P363, P501, P273, P391; P101, P102 a P103 (za předpokladu, že se dodává i  spotřebiteli)</a:t>
            </a:r>
            <a:r>
              <a:rPr lang="cs-CZ" sz="2000" dirty="0" smtClean="0">
                <a:solidFill>
                  <a:srgbClr val="2D2DB9"/>
                </a:solidFill>
              </a:rPr>
              <a:t> = </a:t>
            </a:r>
            <a:r>
              <a:rPr lang="cs-CZ" sz="2000" b="1" dirty="0" smtClean="0">
                <a:solidFill>
                  <a:srgbClr val="2D2DB9"/>
                </a:solidFill>
              </a:rPr>
              <a:t>13 vět</a:t>
            </a:r>
          </a:p>
          <a:p>
            <a:pPr eaLnBrk="1" hangingPunct="1">
              <a:lnSpc>
                <a:spcPct val="110000"/>
              </a:lnSpc>
              <a:spcBef>
                <a:spcPct val="20000"/>
              </a:spcBef>
              <a:defRPr/>
            </a:pPr>
            <a:r>
              <a:rPr lang="cs-CZ" sz="2000" dirty="0" smtClean="0">
                <a:solidFill>
                  <a:srgbClr val="2D2DB9"/>
                </a:solidFill>
                <a:latin typeface="TimesNewRomanPSMT" charset="0"/>
              </a:rPr>
              <a:t>      </a:t>
            </a:r>
            <a:r>
              <a:rPr lang="cs-CZ" b="1" dirty="0" smtClean="0">
                <a:solidFill>
                  <a:srgbClr val="2D2DB9"/>
                </a:solidFill>
                <a:latin typeface="TimesNewRomanPSMT" charset="0"/>
              </a:rPr>
              <a:t>Stávající S-věty</a:t>
            </a:r>
            <a:r>
              <a:rPr lang="cs-CZ" sz="2000" dirty="0" smtClean="0">
                <a:solidFill>
                  <a:srgbClr val="2D2DB9"/>
                </a:solidFill>
                <a:latin typeface="TimesNewRomanPSMT" charset="0"/>
              </a:rPr>
              <a:t>: </a:t>
            </a:r>
          </a:p>
          <a:p>
            <a:pPr eaLnBrk="1" hangingPunct="1">
              <a:lnSpc>
                <a:spcPct val="110000"/>
              </a:lnSpc>
              <a:spcBef>
                <a:spcPct val="20000"/>
              </a:spcBef>
              <a:defRPr/>
            </a:pPr>
            <a:r>
              <a:rPr lang="cs-CZ" sz="2000" dirty="0" smtClean="0">
                <a:solidFill>
                  <a:srgbClr val="2D2DB9"/>
                </a:solidFill>
                <a:latin typeface="TimesNewRomanPSMT" charset="0"/>
              </a:rPr>
              <a:t>      2; 24; 37; 46; 60; 61</a:t>
            </a:r>
            <a:endParaRPr lang="cs-CZ" sz="2000" dirty="0" smtClean="0">
              <a:solidFill>
                <a:srgbClr val="2D2DB9"/>
              </a:solidFill>
              <a:latin typeface="Comic Sans MS" pitchFamily="66" charset="0"/>
            </a:endParaRPr>
          </a:p>
        </p:txBody>
      </p:sp>
      <p:sp>
        <p:nvSpPr>
          <p:cNvPr id="38916" name="Rectangle 4"/>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17" name="Rectangle 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18" name="Rectangle 6"/>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19" name="Rectangle 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20" name="Rectangle 8"/>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21" name="Rectangle 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22" name="Rectangle 10"/>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23" name="Rectangle 11"/>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24" name="Rectangle 12"/>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395288" y="3500438"/>
            <a:ext cx="82804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Clr>
                <a:srgbClr val="000099"/>
              </a:buClr>
              <a:buFont typeface="Wingdings" pitchFamily="2" charset="2"/>
              <a:buChar char=""/>
            </a:pPr>
            <a:r>
              <a:rPr lang="cs-CZ" altLang="cs-CZ" sz="2000" b="1" i="1" dirty="0">
                <a:solidFill>
                  <a:srgbClr val="000099"/>
                </a:solidFill>
                <a:latin typeface="Times New Roman" pitchFamily="18" charset="0"/>
              </a:rPr>
              <a:t>chemický, případně obchodní název látky</a:t>
            </a:r>
          </a:p>
          <a:p>
            <a:pPr eaLnBrk="1" hangingPunct="1">
              <a:lnSpc>
                <a:spcPct val="80000"/>
              </a:lnSpc>
              <a:spcBef>
                <a:spcPts val="500"/>
              </a:spcBef>
              <a:buClr>
                <a:srgbClr val="000099"/>
              </a:buClr>
              <a:buFont typeface="Wingdings" pitchFamily="2" charset="2"/>
              <a:buChar char=""/>
            </a:pPr>
            <a:r>
              <a:rPr lang="cs-CZ" altLang="cs-CZ" sz="2000" b="1" i="1" dirty="0">
                <a:solidFill>
                  <a:srgbClr val="000099"/>
                </a:solidFill>
                <a:latin typeface="Times New Roman" pitchFamily="18" charset="0"/>
              </a:rPr>
              <a:t>obchodní název přípravku a chemické názvy nebezpečných látek, jejichž obsah zapříčiňuje, že přípravek je klasifikován jako nebezpečný</a:t>
            </a:r>
          </a:p>
          <a:p>
            <a:pPr eaLnBrk="1" hangingPunct="1">
              <a:lnSpc>
                <a:spcPct val="80000"/>
              </a:lnSpc>
              <a:spcBef>
                <a:spcPts val="500"/>
              </a:spcBef>
              <a:buClr>
                <a:srgbClr val="000099"/>
              </a:buClr>
              <a:buFont typeface="Wingdings" pitchFamily="2" charset="2"/>
              <a:buChar char=""/>
            </a:pPr>
            <a:r>
              <a:rPr lang="cs-CZ" altLang="cs-CZ" sz="2000" b="1" i="1" dirty="0">
                <a:solidFill>
                  <a:srgbClr val="000099"/>
                </a:solidFill>
                <a:latin typeface="Times New Roman" pitchFamily="18" charset="0"/>
              </a:rPr>
              <a:t>jméno, název, sídlo, telefon  a další identifikační údaje o výrobci chemické látky (při vlastním přebalu pak identifikační údaje o </a:t>
            </a:r>
            <a:r>
              <a:rPr lang="cs-CZ" altLang="cs-CZ" sz="2000" b="1" i="1" dirty="0" err="1" smtClean="0">
                <a:solidFill>
                  <a:srgbClr val="000099"/>
                </a:solidFill>
                <a:latin typeface="Times New Roman" pitchFamily="18" charset="0"/>
              </a:rPr>
              <a:t>PřF</a:t>
            </a:r>
            <a:r>
              <a:rPr lang="cs-CZ" altLang="cs-CZ" sz="2000" b="1" i="1" dirty="0" smtClean="0">
                <a:solidFill>
                  <a:srgbClr val="000099"/>
                </a:solidFill>
                <a:latin typeface="Times New Roman" pitchFamily="18" charset="0"/>
              </a:rPr>
              <a:t> MU)</a:t>
            </a:r>
            <a:endParaRPr lang="cs-CZ" altLang="cs-CZ" sz="2000" b="1" i="1" dirty="0">
              <a:solidFill>
                <a:srgbClr val="000099"/>
              </a:solidFill>
              <a:latin typeface="Times New Roman" pitchFamily="18" charset="0"/>
            </a:endParaRPr>
          </a:p>
          <a:p>
            <a:pPr eaLnBrk="1" hangingPunct="1">
              <a:lnSpc>
                <a:spcPct val="80000"/>
              </a:lnSpc>
              <a:spcBef>
                <a:spcPts val="500"/>
              </a:spcBef>
              <a:buClr>
                <a:srgbClr val="000099"/>
              </a:buClr>
              <a:buFont typeface="Wingdings" pitchFamily="2" charset="2"/>
              <a:buChar char=""/>
            </a:pPr>
            <a:r>
              <a:rPr lang="cs-CZ" altLang="cs-CZ" sz="2000" b="1" i="1" dirty="0">
                <a:solidFill>
                  <a:srgbClr val="000099"/>
                </a:solidFill>
                <a:latin typeface="Times New Roman" pitchFamily="18" charset="0"/>
              </a:rPr>
              <a:t>výstražné symboly nebezpečnosti odpovídající klasifikaci nebezpečné látky nebo přípravku</a:t>
            </a:r>
          </a:p>
          <a:p>
            <a:pPr eaLnBrk="1" hangingPunct="1">
              <a:lnSpc>
                <a:spcPct val="80000"/>
              </a:lnSpc>
              <a:spcBef>
                <a:spcPts val="500"/>
              </a:spcBef>
              <a:buClr>
                <a:srgbClr val="000099"/>
              </a:buClr>
              <a:buFont typeface="Wingdings" pitchFamily="2" charset="2"/>
              <a:buChar char=""/>
            </a:pPr>
            <a:r>
              <a:rPr lang="cs-CZ" altLang="cs-CZ" sz="2000" b="1" i="1" dirty="0">
                <a:solidFill>
                  <a:srgbClr val="000099"/>
                </a:solidFill>
                <a:latin typeface="Times New Roman" pitchFamily="18" charset="0"/>
              </a:rPr>
              <a:t>označení specifické rizikovosti nebezpečné látky nebo přípravku (R-věty)</a:t>
            </a:r>
          </a:p>
          <a:p>
            <a:pPr eaLnBrk="1" hangingPunct="1">
              <a:lnSpc>
                <a:spcPct val="80000"/>
              </a:lnSpc>
              <a:spcBef>
                <a:spcPts val="500"/>
              </a:spcBef>
              <a:buClr>
                <a:srgbClr val="000099"/>
              </a:buClr>
              <a:buFont typeface="Wingdings" pitchFamily="2" charset="2"/>
              <a:buChar char=""/>
            </a:pPr>
            <a:r>
              <a:rPr lang="cs-CZ" altLang="cs-CZ" sz="2000" b="1" i="1" dirty="0">
                <a:solidFill>
                  <a:srgbClr val="000099"/>
                </a:solidFill>
                <a:latin typeface="Times New Roman" pitchFamily="18" charset="0"/>
              </a:rPr>
              <a:t>pokyny pro bezpečné nakládání s nebezpečnou látkou a přípravkem       (S- věty).</a:t>
            </a:r>
          </a:p>
        </p:txBody>
      </p:sp>
      <p:sp>
        <p:nvSpPr>
          <p:cNvPr id="26626" name="Rectangle 2"/>
          <p:cNvSpPr>
            <a:spLocks noChangeArrowheads="1"/>
          </p:cNvSpPr>
          <p:nvPr/>
        </p:nvSpPr>
        <p:spPr bwMode="auto">
          <a:xfrm>
            <a:off x="539750" y="404813"/>
            <a:ext cx="8086725" cy="457200"/>
          </a:xfrm>
          <a:prstGeom prst="rect">
            <a:avLst/>
          </a:prstGeom>
          <a:noFill/>
          <a:ln w="9525">
            <a:noFill/>
            <a:round/>
            <a:headEnd/>
            <a:tailEnd/>
          </a:ln>
          <a:effectLst/>
        </p:spPr>
        <p:txBody>
          <a:bodyPr wrap="none" lIns="90000" tIns="152280" rIns="90000" bIns="0" anchor="ctr">
            <a:spAutoFit/>
          </a:bodyPr>
          <a:lstStyle/>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000" b="1">
                <a:solidFill>
                  <a:srgbClr val="FF3300"/>
                </a:solidFill>
                <a:effectLst>
                  <a:outerShdw blurRad="38100" dist="38100" dir="2700000" algn="tl">
                    <a:srgbClr val="000000"/>
                  </a:outerShdw>
                </a:effectLst>
              </a:rPr>
              <a:t>BALENÍ A OZNAČOVÁNÍ NEBEZPEČNÝCH LÁTEK A PŘÍPRAVKŮ</a:t>
            </a:r>
          </a:p>
        </p:txBody>
      </p:sp>
      <p:sp>
        <p:nvSpPr>
          <p:cNvPr id="40964" name="Rectangle 3"/>
          <p:cNvSpPr>
            <a:spLocks noChangeArrowheads="1"/>
          </p:cNvSpPr>
          <p:nvPr/>
        </p:nvSpPr>
        <p:spPr bwMode="auto">
          <a:xfrm>
            <a:off x="468313" y="981075"/>
            <a:ext cx="80184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1800" b="1">
                <a:solidFill>
                  <a:srgbClr val="000099"/>
                </a:solidFill>
              </a:rPr>
              <a:t>Obal nebezpečných látek a přípravků musí být uzpůsoben tak, aby </a:t>
            </a:r>
          </a:p>
          <a:p>
            <a:pPr algn="ctr" eaLnBrk="1" hangingPunct="1">
              <a:spcBef>
                <a:spcPct val="0"/>
              </a:spcBef>
            </a:pPr>
            <a:r>
              <a:rPr lang="cs-CZ" altLang="cs-CZ" sz="1800" b="1">
                <a:solidFill>
                  <a:srgbClr val="000099"/>
                </a:solidFill>
              </a:rPr>
              <a:t>nedocházelo k úniku nebezpečných látek a přípravků a k ohrožení nebo </a:t>
            </a:r>
          </a:p>
          <a:p>
            <a:pPr algn="ctr" eaLnBrk="1" hangingPunct="1">
              <a:spcBef>
                <a:spcPct val="0"/>
              </a:spcBef>
            </a:pPr>
            <a:r>
              <a:rPr lang="cs-CZ" altLang="cs-CZ" sz="1800" b="1">
                <a:solidFill>
                  <a:srgbClr val="000099"/>
                </a:solidFill>
              </a:rPr>
              <a:t>poškození zdraví člověka a životního prostředí</a:t>
            </a:r>
            <a:r>
              <a:rPr lang="cs-CZ" altLang="cs-CZ" sz="1800">
                <a:solidFill>
                  <a:srgbClr val="D9FFF8"/>
                </a:solidFill>
              </a:rPr>
              <a:t>.</a:t>
            </a:r>
          </a:p>
        </p:txBody>
      </p:sp>
      <p:sp>
        <p:nvSpPr>
          <p:cNvPr id="26628" name="Rectangle 4"/>
          <p:cNvSpPr>
            <a:spLocks noChangeArrowheads="1"/>
          </p:cNvSpPr>
          <p:nvPr/>
        </p:nvSpPr>
        <p:spPr bwMode="auto">
          <a:xfrm>
            <a:off x="177800" y="2635250"/>
            <a:ext cx="7153275" cy="703263"/>
          </a:xfrm>
          <a:prstGeom prst="rect">
            <a:avLst/>
          </a:prstGeom>
          <a:noFill/>
          <a:ln w="9525">
            <a:noFill/>
            <a:round/>
            <a:headEnd/>
            <a:tailEnd/>
          </a:ln>
          <a:effectLst/>
        </p:spPr>
        <p:txBody>
          <a:bodyPr wrap="none" lIns="90000" tIns="46800" rIns="90000" bIns="46800" anchor="ctr">
            <a:spAutoFit/>
          </a:bodyPr>
          <a:lstStyle/>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000" b="1">
                <a:solidFill>
                  <a:srgbClr val="000000"/>
                </a:solidFill>
                <a:effectLst>
                  <a:outerShdw blurRad="38100" dist="38100" dir="2700000" algn="tl">
                    <a:srgbClr val="FFFFFF"/>
                  </a:outerShdw>
                </a:effectLst>
              </a:rPr>
              <a:t>Označení nebezpečných látek a přípravků musí být </a:t>
            </a:r>
          </a:p>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000" b="1">
                <a:solidFill>
                  <a:srgbClr val="000000"/>
                </a:solidFill>
                <a:effectLst>
                  <a:outerShdw blurRad="38100" dist="38100" dir="2700000" algn="tl">
                    <a:srgbClr val="FFFFFF"/>
                  </a:outerShdw>
                </a:effectLst>
              </a:rPr>
              <a:t>provedeno výrazně a čitelně a musí obsahovat tyto údaje: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0" y="85725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41987" name="Object 2"/>
          <p:cNvGraphicFramePr>
            <a:graphicFrameLocks noChangeAspect="1"/>
          </p:cNvGraphicFramePr>
          <p:nvPr/>
        </p:nvGraphicFramePr>
        <p:xfrm>
          <a:off x="0" y="285750"/>
          <a:ext cx="4500563" cy="5883275"/>
        </p:xfrm>
        <a:graphic>
          <a:graphicData uri="http://schemas.openxmlformats.org/presentationml/2006/ole">
            <mc:AlternateContent xmlns:mc="http://schemas.openxmlformats.org/markup-compatibility/2006">
              <mc:Choice xmlns:v="urn:schemas-microsoft-com:vml" Requires="v">
                <p:oleObj spid="_x0000_s41995" r:id="rId4" imgW="1815937" imgH="2387365" progId="">
                  <p:embed/>
                </p:oleObj>
              </mc:Choice>
              <mc:Fallback>
                <p:oleObj r:id="rId4" imgW="1815937" imgH="238736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0"/>
                        <a:ext cx="4500563" cy="5883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88" name="Rectangle 3"/>
          <p:cNvSpPr>
            <a:spLocks noChangeArrowheads="1"/>
          </p:cNvSpPr>
          <p:nvPr/>
        </p:nvSpPr>
        <p:spPr bwMode="auto">
          <a:xfrm>
            <a:off x="4643438" y="2295525"/>
            <a:ext cx="3786187"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just" eaLnBrk="1" hangingPunct="1">
              <a:spcBef>
                <a:spcPct val="0"/>
              </a:spcBef>
            </a:pPr>
            <a:r>
              <a:rPr lang="cs-CZ" altLang="cs-CZ" sz="1800" b="1">
                <a:solidFill>
                  <a:srgbClr val="000099"/>
                </a:solidFill>
              </a:rPr>
              <a:t>Při použití náhradního obalu je nutné vždy upravit označení v souladu se zákonem č.157/98 Sb. ( od 1. 5. 2004 podle zákona 356/2003 Sb.), resp. v souladu s označením na originálním obalu od dodavatele.</a:t>
            </a:r>
          </a:p>
          <a:p>
            <a:pPr algn="just" eaLnBrk="1" hangingPunct="1">
              <a:spcBef>
                <a:spcPct val="0"/>
              </a:spcBef>
            </a:pPr>
            <a:endParaRPr lang="cs-CZ" altLang="cs-CZ" sz="1800" b="1">
              <a:solidFill>
                <a:srgbClr val="000099"/>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2195513" y="477838"/>
            <a:ext cx="4546600" cy="633412"/>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BEZPEČNOSTNÍ LIST</a:t>
            </a:r>
          </a:p>
        </p:txBody>
      </p:sp>
      <p:sp>
        <p:nvSpPr>
          <p:cNvPr id="43011" name="Text Box 2"/>
          <p:cNvSpPr txBox="1">
            <a:spLocks noChangeArrowheads="1"/>
          </p:cNvSpPr>
          <p:nvPr/>
        </p:nvSpPr>
        <p:spPr bwMode="auto">
          <a:xfrm>
            <a:off x="468313" y="2420938"/>
            <a:ext cx="8229600" cy="3794125"/>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marL="741363" indent="-28416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50"/>
              </a:spcBef>
              <a:buClr>
                <a:srgbClr val="FF3300"/>
              </a:buClr>
              <a:buFont typeface="Wingdings" pitchFamily="2" charset="2"/>
              <a:buChar char=""/>
            </a:pPr>
            <a:r>
              <a:rPr lang="cs-CZ" altLang="cs-CZ" sz="1800" b="1">
                <a:solidFill>
                  <a:srgbClr val="FF3300"/>
                </a:solidFill>
                <a:latin typeface="Times New Roman" pitchFamily="18" charset="0"/>
              </a:rPr>
              <a:t>měl by být součástí dodávky chemické látky nebo přípravku, příp. je nutno si jej vyžádat při prvním objednání látky</a:t>
            </a:r>
            <a:r>
              <a:rPr lang="cs-CZ" altLang="cs-CZ" sz="1800">
                <a:solidFill>
                  <a:srgbClr val="000000"/>
                </a:solidFill>
                <a:latin typeface="Times New Roman" pitchFamily="18" charset="0"/>
              </a:rPr>
              <a:t> </a:t>
            </a:r>
          </a:p>
          <a:p>
            <a:pPr eaLnBrk="1" hangingPunct="1">
              <a:lnSpc>
                <a:spcPct val="80000"/>
              </a:lnSpc>
              <a:spcBef>
                <a:spcPts val="450"/>
              </a:spcBef>
              <a:buClrTx/>
              <a:buSzTx/>
              <a:buFontTx/>
              <a:buNone/>
            </a:pPr>
            <a:endParaRPr lang="cs-CZ" altLang="cs-CZ" sz="1800">
              <a:solidFill>
                <a:srgbClr val="000000"/>
              </a:solidFill>
              <a:latin typeface="Times New Roman" pitchFamily="18" charset="0"/>
            </a:endParaRPr>
          </a:p>
          <a:p>
            <a:pPr eaLnBrk="1" hangingPunct="1">
              <a:lnSpc>
                <a:spcPct val="80000"/>
              </a:lnSpc>
              <a:spcBef>
                <a:spcPts val="450"/>
              </a:spcBef>
              <a:buFont typeface="Wingdings" pitchFamily="2" charset="2"/>
              <a:buChar char=""/>
            </a:pPr>
            <a:r>
              <a:rPr lang="cs-CZ" altLang="cs-CZ" sz="1800" b="1">
                <a:solidFill>
                  <a:srgbClr val="000000"/>
                </a:solidFill>
                <a:latin typeface="Times New Roman" pitchFamily="18" charset="0"/>
              </a:rPr>
              <a:t>před započetím práce s chemickou látkou je nutno seznámit se s</a:t>
            </a:r>
          </a:p>
          <a:p>
            <a:pPr lvl="1" eaLnBrk="1" hangingPunct="1">
              <a:lnSpc>
                <a:spcPct val="80000"/>
              </a:lnSpc>
              <a:spcBef>
                <a:spcPts val="500"/>
              </a:spcBef>
              <a:buFont typeface="Times New Roman" pitchFamily="18" charset="0"/>
              <a:buChar char="o"/>
            </a:pPr>
            <a:r>
              <a:rPr lang="cs-CZ" altLang="cs-CZ" sz="2000">
                <a:solidFill>
                  <a:srgbClr val="000000"/>
                </a:solidFill>
                <a:latin typeface="Times New Roman" pitchFamily="18" charset="0"/>
              </a:rPr>
              <a:t>vlastnostmi látky </a:t>
            </a:r>
          </a:p>
          <a:p>
            <a:pPr lvl="1" eaLnBrk="1" hangingPunct="1">
              <a:lnSpc>
                <a:spcPct val="80000"/>
              </a:lnSpc>
              <a:spcBef>
                <a:spcPts val="500"/>
              </a:spcBef>
              <a:buFont typeface="Times New Roman" pitchFamily="18" charset="0"/>
              <a:buChar char="o"/>
            </a:pPr>
            <a:r>
              <a:rPr lang="cs-CZ" altLang="cs-CZ" sz="2000">
                <a:solidFill>
                  <a:srgbClr val="000000"/>
                </a:solidFill>
                <a:latin typeface="Times New Roman" pitchFamily="18" charset="0"/>
              </a:rPr>
              <a:t>možnostmi kontaminace organismu</a:t>
            </a:r>
          </a:p>
          <a:p>
            <a:pPr lvl="1" eaLnBrk="1" hangingPunct="1">
              <a:lnSpc>
                <a:spcPct val="80000"/>
              </a:lnSpc>
              <a:spcBef>
                <a:spcPts val="500"/>
              </a:spcBef>
              <a:buFont typeface="Times New Roman" pitchFamily="18" charset="0"/>
              <a:buChar char="o"/>
            </a:pPr>
            <a:r>
              <a:rPr lang="cs-CZ" altLang="cs-CZ" sz="2000">
                <a:solidFill>
                  <a:srgbClr val="000000"/>
                </a:solidFill>
                <a:latin typeface="Times New Roman" pitchFamily="18" charset="0"/>
              </a:rPr>
              <a:t>expozičními limity</a:t>
            </a:r>
          </a:p>
          <a:p>
            <a:pPr lvl="1" eaLnBrk="1" hangingPunct="1">
              <a:lnSpc>
                <a:spcPct val="80000"/>
              </a:lnSpc>
              <a:spcBef>
                <a:spcPts val="500"/>
              </a:spcBef>
              <a:buFont typeface="Times New Roman" pitchFamily="18" charset="0"/>
              <a:buChar char="o"/>
            </a:pPr>
            <a:r>
              <a:rPr lang="cs-CZ" altLang="cs-CZ" sz="2000">
                <a:solidFill>
                  <a:srgbClr val="000000"/>
                </a:solidFill>
                <a:latin typeface="Times New Roman" pitchFamily="18" charset="0"/>
              </a:rPr>
              <a:t>projevy působení látky na organismus</a:t>
            </a:r>
          </a:p>
          <a:p>
            <a:pPr lvl="1" eaLnBrk="1" hangingPunct="1">
              <a:lnSpc>
                <a:spcPct val="80000"/>
              </a:lnSpc>
              <a:spcBef>
                <a:spcPts val="500"/>
              </a:spcBef>
              <a:buFont typeface="Times New Roman" pitchFamily="18" charset="0"/>
              <a:buChar char="o"/>
            </a:pPr>
            <a:r>
              <a:rPr lang="cs-CZ" altLang="cs-CZ" sz="2000">
                <a:solidFill>
                  <a:srgbClr val="000000"/>
                </a:solidFill>
                <a:latin typeface="Times New Roman" pitchFamily="18" charset="0"/>
              </a:rPr>
              <a:t>v případě nehody se dají využít především informace o první předlékařské pomoci </a:t>
            </a:r>
          </a:p>
          <a:p>
            <a:pPr eaLnBrk="1" hangingPunct="1">
              <a:lnSpc>
                <a:spcPct val="80000"/>
              </a:lnSpc>
              <a:spcBef>
                <a:spcPts val="450"/>
              </a:spcBef>
              <a:buClrTx/>
              <a:buSzTx/>
              <a:buFontTx/>
              <a:buNone/>
            </a:pPr>
            <a:endParaRPr lang="cs-CZ" altLang="cs-CZ" sz="1800">
              <a:solidFill>
                <a:srgbClr val="000000"/>
              </a:solidFill>
              <a:latin typeface="Times New Roman" pitchFamily="18" charset="0"/>
            </a:endParaRPr>
          </a:p>
          <a:p>
            <a:pPr eaLnBrk="1" hangingPunct="1">
              <a:lnSpc>
                <a:spcPct val="80000"/>
              </a:lnSpc>
              <a:spcBef>
                <a:spcPts val="500"/>
              </a:spcBef>
              <a:buClr>
                <a:srgbClr val="FF3300"/>
              </a:buClr>
              <a:buFont typeface="Wingdings" pitchFamily="2" charset="2"/>
              <a:buChar char=""/>
            </a:pPr>
            <a:r>
              <a:rPr lang="cs-CZ" altLang="cs-CZ" sz="2000" b="1">
                <a:solidFill>
                  <a:srgbClr val="FF3300"/>
                </a:solidFill>
                <a:latin typeface="Times New Roman" pitchFamily="18" charset="0"/>
              </a:rPr>
              <a:t>na  pracovišti musí být uskladněn tak, aby k němu měl přístup kdokoli.</a:t>
            </a:r>
          </a:p>
        </p:txBody>
      </p:sp>
      <p:sp>
        <p:nvSpPr>
          <p:cNvPr id="43012" name="Rectangle 3"/>
          <p:cNvSpPr>
            <a:spLocks noChangeArrowheads="1"/>
          </p:cNvSpPr>
          <p:nvPr/>
        </p:nvSpPr>
        <p:spPr bwMode="auto">
          <a:xfrm>
            <a:off x="428625" y="1146175"/>
            <a:ext cx="81438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2000" b="1">
                <a:solidFill>
                  <a:srgbClr val="000000"/>
                </a:solidFill>
              </a:rPr>
              <a:t>je souhrnem identifikačních údajů o výrobci nebo dovozci, </a:t>
            </a:r>
          </a:p>
          <a:p>
            <a:pPr eaLnBrk="1" hangingPunct="1">
              <a:spcBef>
                <a:spcPct val="0"/>
              </a:spcBef>
            </a:pPr>
            <a:r>
              <a:rPr lang="cs-CZ" altLang="cs-CZ" sz="2000" b="1">
                <a:solidFill>
                  <a:srgbClr val="000000"/>
                </a:solidFill>
              </a:rPr>
              <a:t>o nebezpečné látce nebo přípravku a údajů potřebných </a:t>
            </a:r>
          </a:p>
          <a:p>
            <a:pPr eaLnBrk="1" hangingPunct="1">
              <a:spcBef>
                <a:spcPct val="0"/>
              </a:spcBef>
            </a:pPr>
            <a:r>
              <a:rPr lang="cs-CZ" altLang="cs-CZ" sz="2000" b="1">
                <a:solidFill>
                  <a:srgbClr val="000000"/>
                </a:solidFill>
              </a:rPr>
              <a:t>pro ochranu zdraví člověka nebo životního prostředí.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750" y="765175"/>
            <a:ext cx="8353425" cy="4721225"/>
          </a:xfrm>
          <a:prstGeom prst="rect">
            <a:avLst/>
          </a:prstGeom>
          <a:pattFill prst="trellis">
            <a:fgClr>
              <a:schemeClr val="accent2">
                <a:lumMod val="20000"/>
                <a:lumOff val="80000"/>
              </a:schemeClr>
            </a:fgClr>
            <a:bgClr>
              <a:schemeClr val="bg1"/>
            </a:bgClr>
          </a:pattFill>
        </p:spPr>
        <p:txBody>
          <a:bodyPr>
            <a:spAutoFit/>
          </a:bodyPr>
          <a:lstStyle/>
          <a:p>
            <a:pPr algn="ctr">
              <a:defRPr/>
            </a:pPr>
            <a:r>
              <a:rPr lang="cs-CZ" sz="3200" b="1" dirty="0">
                <a:solidFill>
                  <a:srgbClr val="FF3300"/>
                </a:solidFill>
              </a:rPr>
              <a:t>Cíle zákona</a:t>
            </a:r>
          </a:p>
          <a:p>
            <a:pPr marL="342900" indent="-342900">
              <a:buFont typeface="Wingdings" pitchFamily="2" charset="2"/>
              <a:buChar char="q"/>
              <a:defRPr/>
            </a:pPr>
            <a:r>
              <a:rPr lang="cs-CZ" dirty="0">
                <a:solidFill>
                  <a:srgbClr val="0070C0"/>
                </a:solidFill>
              </a:rPr>
              <a:t>Plná kompatibilita české legislativy v oblasti chemických látek a směsí s právními předpisy EU</a:t>
            </a:r>
          </a:p>
          <a:p>
            <a:pPr marL="342900" indent="-342900">
              <a:buFont typeface="Wingdings" pitchFamily="2" charset="2"/>
              <a:buChar char="q"/>
              <a:defRPr/>
            </a:pPr>
            <a:endParaRPr lang="cs-CZ" dirty="0">
              <a:solidFill>
                <a:srgbClr val="0070C0"/>
              </a:solidFill>
            </a:endParaRPr>
          </a:p>
          <a:p>
            <a:pPr marL="342900" indent="-342900">
              <a:buFont typeface="Wingdings" pitchFamily="2" charset="2"/>
              <a:buChar char="q"/>
              <a:defRPr/>
            </a:pPr>
            <a:r>
              <a:rPr lang="cs-CZ" dirty="0">
                <a:solidFill>
                  <a:srgbClr val="0070C0"/>
                </a:solidFill>
              </a:rPr>
              <a:t>Adaptace na přímo použitelné předpisy EU:</a:t>
            </a:r>
          </a:p>
          <a:p>
            <a:pPr>
              <a:defRPr/>
            </a:pPr>
            <a:r>
              <a:rPr lang="cs-CZ" dirty="0"/>
              <a:t>	</a:t>
            </a:r>
            <a:r>
              <a:rPr lang="es-ES" dirty="0"/>
              <a:t>– </a:t>
            </a:r>
            <a:r>
              <a:rPr lang="es-ES" dirty="0">
                <a:solidFill>
                  <a:schemeClr val="tx1"/>
                </a:solidFill>
              </a:rPr>
              <a:t>nařízení (ES) č. 1907/2006 (nařízení</a:t>
            </a:r>
            <a:r>
              <a:rPr lang="cs-CZ" dirty="0">
                <a:solidFill>
                  <a:schemeClr val="tx1"/>
                </a:solidFill>
              </a:rPr>
              <a:t> REACH), v platném znění</a:t>
            </a:r>
          </a:p>
          <a:p>
            <a:pPr>
              <a:defRPr/>
            </a:pPr>
            <a:r>
              <a:rPr lang="cs-CZ" dirty="0">
                <a:solidFill>
                  <a:schemeClr val="tx1"/>
                </a:solidFill>
              </a:rPr>
              <a:t>	</a:t>
            </a:r>
            <a:r>
              <a:rPr lang="es-ES" dirty="0">
                <a:solidFill>
                  <a:schemeClr val="tx1"/>
                </a:solidFill>
              </a:rPr>
              <a:t>– nařízení (ES) č. 1272/2008 (nařízení CLP),</a:t>
            </a:r>
            <a:r>
              <a:rPr lang="cs-CZ" dirty="0">
                <a:solidFill>
                  <a:schemeClr val="tx1"/>
                </a:solidFill>
              </a:rPr>
              <a:t> v platném znění</a:t>
            </a:r>
          </a:p>
          <a:p>
            <a:pPr>
              <a:defRPr/>
            </a:pPr>
            <a:r>
              <a:rPr lang="cs-CZ" dirty="0">
                <a:solidFill>
                  <a:schemeClr val="tx1"/>
                </a:solidFill>
              </a:rPr>
              <a:t>	</a:t>
            </a:r>
            <a:r>
              <a:rPr lang="es-ES" dirty="0">
                <a:solidFill>
                  <a:schemeClr val="tx1"/>
                </a:solidFill>
              </a:rPr>
              <a:t>– nařízení (ES) č. 689/2008 o vývozu</a:t>
            </a:r>
            <a:r>
              <a:rPr lang="cs-CZ" dirty="0">
                <a:solidFill>
                  <a:schemeClr val="tx1"/>
                </a:solidFill>
              </a:rPr>
              <a:t> a dovozu nebezpečných chemických látek, v platném znění</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684213" y="2492375"/>
            <a:ext cx="8062912" cy="3743325"/>
            <a:chOff x="431" y="1570"/>
            <a:chExt cx="5079" cy="2358"/>
          </a:xfrm>
        </p:grpSpPr>
        <p:sp>
          <p:nvSpPr>
            <p:cNvPr id="44040" name="Rectangle 2"/>
            <p:cNvSpPr>
              <a:spLocks noChangeArrowheads="1"/>
            </p:cNvSpPr>
            <p:nvPr/>
          </p:nvSpPr>
          <p:spPr bwMode="auto">
            <a:xfrm>
              <a:off x="431" y="1570"/>
              <a:ext cx="5080" cy="2359"/>
            </a:xfrm>
            <a:prstGeom prst="rect">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44041" name="Object 3"/>
            <p:cNvGraphicFramePr>
              <a:graphicFrameLocks noChangeAspect="1"/>
            </p:cNvGraphicFramePr>
            <p:nvPr/>
          </p:nvGraphicFramePr>
          <p:xfrm>
            <a:off x="454" y="1611"/>
            <a:ext cx="5034" cy="2276"/>
          </p:xfrm>
          <a:graphic>
            <a:graphicData uri="http://schemas.openxmlformats.org/presentationml/2006/ole">
              <mc:AlternateContent xmlns:mc="http://schemas.openxmlformats.org/markup-compatibility/2006">
                <mc:Choice xmlns:v="urn:schemas-microsoft-com:vml" Requires="v">
                  <p:oleObj spid="_x0000_s44060" r:id="rId4" imgW="5940564" imgH="2685293" progId="">
                    <p:embed/>
                  </p:oleObj>
                </mc:Choice>
                <mc:Fallback>
                  <p:oleObj r:id="rId4" imgW="5940564" imgH="2685293"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 y="1611"/>
                          <a:ext cx="5034" cy="22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4035" name="Group 4"/>
          <p:cNvGrpSpPr>
            <a:grpSpLocks/>
          </p:cNvGrpSpPr>
          <p:nvPr/>
        </p:nvGrpSpPr>
        <p:grpSpPr bwMode="auto">
          <a:xfrm>
            <a:off x="684213" y="692150"/>
            <a:ext cx="7847012" cy="1154113"/>
            <a:chOff x="431" y="436"/>
            <a:chExt cx="4943" cy="727"/>
          </a:xfrm>
        </p:grpSpPr>
        <p:grpSp>
          <p:nvGrpSpPr>
            <p:cNvPr id="44036" name="Group 5"/>
            <p:cNvGrpSpPr>
              <a:grpSpLocks/>
            </p:cNvGrpSpPr>
            <p:nvPr/>
          </p:nvGrpSpPr>
          <p:grpSpPr bwMode="auto">
            <a:xfrm>
              <a:off x="431" y="436"/>
              <a:ext cx="4943" cy="727"/>
              <a:chOff x="431" y="436"/>
              <a:chExt cx="4943" cy="727"/>
            </a:xfrm>
          </p:grpSpPr>
          <p:sp>
            <p:nvSpPr>
              <p:cNvPr id="44038" name="Rectangle 6"/>
              <p:cNvSpPr>
                <a:spLocks noChangeArrowheads="1"/>
              </p:cNvSpPr>
              <p:nvPr/>
            </p:nvSpPr>
            <p:spPr bwMode="auto">
              <a:xfrm>
                <a:off x="431" y="436"/>
                <a:ext cx="4944" cy="728"/>
              </a:xfrm>
              <a:prstGeom prst="rect">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44039" name="Object 7"/>
              <p:cNvGraphicFramePr>
                <a:graphicFrameLocks noChangeAspect="1"/>
              </p:cNvGraphicFramePr>
              <p:nvPr/>
            </p:nvGraphicFramePr>
            <p:xfrm>
              <a:off x="455" y="462"/>
              <a:ext cx="4896" cy="675"/>
            </p:xfrm>
            <a:graphic>
              <a:graphicData uri="http://schemas.openxmlformats.org/presentationml/2006/ole">
                <mc:AlternateContent xmlns:mc="http://schemas.openxmlformats.org/markup-compatibility/2006">
                  <mc:Choice xmlns:v="urn:schemas-microsoft-com:vml" Requires="v">
                    <p:oleObj spid="_x0000_s44061" r:id="rId6" imgW="6208788" imgH="856417" progId="">
                      <p:embed/>
                    </p:oleObj>
                  </mc:Choice>
                  <mc:Fallback>
                    <p:oleObj r:id="rId6" imgW="6208788" imgH="856417"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 y="462"/>
                            <a:ext cx="4896" cy="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44037" name="Object 8"/>
            <p:cNvGraphicFramePr>
              <a:graphicFrameLocks noChangeAspect="1"/>
            </p:cNvGraphicFramePr>
            <p:nvPr/>
          </p:nvGraphicFramePr>
          <p:xfrm>
            <a:off x="521" y="890"/>
            <a:ext cx="1497" cy="215"/>
          </p:xfrm>
          <a:graphic>
            <a:graphicData uri="http://schemas.openxmlformats.org/presentationml/2006/ole">
              <mc:AlternateContent xmlns:mc="http://schemas.openxmlformats.org/markup-compatibility/2006">
                <mc:Choice xmlns:v="urn:schemas-microsoft-com:vml" Requires="v">
                  <p:oleObj spid="_x0000_s44062" r:id="rId8" imgW="1910938" imgH="273949" progId="">
                    <p:embed/>
                  </p:oleObj>
                </mc:Choice>
                <mc:Fallback>
                  <p:oleObj r:id="rId8" imgW="1910938" imgH="273949" progId="">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 y="890"/>
                          <a:ext cx="1497" cy="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539750" y="4437063"/>
            <a:ext cx="8207375" cy="1763712"/>
          </a:xfrm>
          <a:prstGeom prst="rect">
            <a:avLst/>
          </a:prstGeom>
          <a:solidFill>
            <a:srgbClr val="00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45059" name="Rectangle 2"/>
          <p:cNvSpPr>
            <a:spLocks noChangeArrowheads="1"/>
          </p:cNvSpPr>
          <p:nvPr/>
        </p:nvSpPr>
        <p:spPr bwMode="auto">
          <a:xfrm>
            <a:off x="539750" y="2420938"/>
            <a:ext cx="8207375" cy="1512887"/>
          </a:xfrm>
          <a:prstGeom prst="rect">
            <a:avLst/>
          </a:prstGeom>
          <a:solidFill>
            <a:srgbClr val="00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45060" name="Rectangle 3"/>
          <p:cNvSpPr>
            <a:spLocks noChangeArrowheads="1"/>
          </p:cNvSpPr>
          <p:nvPr/>
        </p:nvSpPr>
        <p:spPr bwMode="auto">
          <a:xfrm>
            <a:off x="468313" y="620713"/>
            <a:ext cx="8207375" cy="1155700"/>
          </a:xfrm>
          <a:prstGeom prst="rect">
            <a:avLst/>
          </a:prstGeom>
          <a:solidFill>
            <a:srgbClr val="00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45061" name="Group 4"/>
          <p:cNvGrpSpPr>
            <a:grpSpLocks/>
          </p:cNvGrpSpPr>
          <p:nvPr/>
        </p:nvGrpSpPr>
        <p:grpSpPr bwMode="auto">
          <a:xfrm>
            <a:off x="504825" y="666750"/>
            <a:ext cx="8134350" cy="1062038"/>
            <a:chOff x="318" y="420"/>
            <a:chExt cx="5124" cy="669"/>
          </a:xfrm>
        </p:grpSpPr>
        <p:graphicFrame>
          <p:nvGraphicFramePr>
            <p:cNvPr id="45066" name="Object 5"/>
            <p:cNvGraphicFramePr>
              <a:graphicFrameLocks noChangeAspect="1"/>
            </p:cNvGraphicFramePr>
            <p:nvPr/>
          </p:nvGraphicFramePr>
          <p:xfrm>
            <a:off x="318" y="420"/>
            <a:ext cx="5125" cy="670"/>
          </p:xfrm>
          <a:graphic>
            <a:graphicData uri="http://schemas.openxmlformats.org/presentationml/2006/ole">
              <mc:AlternateContent xmlns:mc="http://schemas.openxmlformats.org/markup-compatibility/2006">
                <mc:Choice xmlns:v="urn:schemas-microsoft-com:vml" Requires="v">
                  <p:oleObj spid="_x0000_s45086" r:id="rId4" imgW="5988825" imgH="783006" progId="">
                    <p:embed/>
                  </p:oleObj>
                </mc:Choice>
                <mc:Fallback>
                  <p:oleObj r:id="rId4" imgW="5988825" imgH="783006"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 y="420"/>
                          <a:ext cx="5125" cy="6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7" name="Text Box 6"/>
            <p:cNvSpPr txBox="1">
              <a:spLocks noChangeArrowheads="1"/>
            </p:cNvSpPr>
            <p:nvPr/>
          </p:nvSpPr>
          <p:spPr bwMode="auto">
            <a:xfrm>
              <a:off x="318" y="420"/>
              <a:ext cx="5125"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45062" name="Group 7"/>
          <p:cNvGrpSpPr>
            <a:grpSpLocks/>
          </p:cNvGrpSpPr>
          <p:nvPr/>
        </p:nvGrpSpPr>
        <p:grpSpPr bwMode="auto">
          <a:xfrm>
            <a:off x="574675" y="2451100"/>
            <a:ext cx="8135938" cy="1449388"/>
            <a:chOff x="362" y="1544"/>
            <a:chExt cx="5125" cy="913"/>
          </a:xfrm>
        </p:grpSpPr>
        <p:graphicFrame>
          <p:nvGraphicFramePr>
            <p:cNvPr id="45064" name="Object 8"/>
            <p:cNvGraphicFramePr>
              <a:graphicFrameLocks noChangeAspect="1"/>
            </p:cNvGraphicFramePr>
            <p:nvPr/>
          </p:nvGraphicFramePr>
          <p:xfrm>
            <a:off x="362" y="1544"/>
            <a:ext cx="5126" cy="914"/>
          </p:xfrm>
          <a:graphic>
            <a:graphicData uri="http://schemas.openxmlformats.org/presentationml/2006/ole">
              <mc:AlternateContent xmlns:mc="http://schemas.openxmlformats.org/markup-compatibility/2006">
                <mc:Choice xmlns:v="urn:schemas-microsoft-com:vml" Requires="v">
                  <p:oleObj spid="_x0000_s45087" r:id="rId6" imgW="4940818" imgH="880576" progId="">
                    <p:embed/>
                  </p:oleObj>
                </mc:Choice>
                <mc:Fallback>
                  <p:oleObj r:id="rId6" imgW="4940818" imgH="880576"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 y="1544"/>
                          <a:ext cx="5126" cy="9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5" name="Text Box 9"/>
            <p:cNvSpPr txBox="1">
              <a:spLocks noChangeArrowheads="1"/>
            </p:cNvSpPr>
            <p:nvPr/>
          </p:nvSpPr>
          <p:spPr bwMode="auto">
            <a:xfrm>
              <a:off x="362" y="1544"/>
              <a:ext cx="5126"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aphicFrame>
        <p:nvGraphicFramePr>
          <p:cNvPr id="45063" name="Object 10"/>
          <p:cNvGraphicFramePr>
            <a:graphicFrameLocks noChangeAspect="1"/>
          </p:cNvGraphicFramePr>
          <p:nvPr/>
        </p:nvGraphicFramePr>
        <p:xfrm>
          <a:off x="574675" y="4462463"/>
          <a:ext cx="8137525" cy="1712912"/>
        </p:xfrm>
        <a:graphic>
          <a:graphicData uri="http://schemas.openxmlformats.org/presentationml/2006/ole">
            <mc:AlternateContent xmlns:mc="http://schemas.openxmlformats.org/markup-compatibility/2006">
              <mc:Choice xmlns:v="urn:schemas-microsoft-com:vml" Requires="v">
                <p:oleObj spid="_x0000_s45088" r:id="rId8" imgW="5160274" imgH="1087954" progId="">
                  <p:embed/>
                </p:oleObj>
              </mc:Choice>
              <mc:Fallback>
                <p:oleObj r:id="rId8" imgW="5160274" imgH="1087954" progId="">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675" y="4462463"/>
                        <a:ext cx="8137525" cy="1712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395288" y="3940175"/>
            <a:ext cx="8351837" cy="2266950"/>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46083" name="Rectangle 2"/>
          <p:cNvSpPr>
            <a:spLocks noChangeArrowheads="1"/>
          </p:cNvSpPr>
          <p:nvPr/>
        </p:nvSpPr>
        <p:spPr bwMode="auto">
          <a:xfrm>
            <a:off x="323850" y="260350"/>
            <a:ext cx="8351838" cy="3168650"/>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46084" name="Group 3"/>
          <p:cNvGrpSpPr>
            <a:grpSpLocks/>
          </p:cNvGrpSpPr>
          <p:nvPr/>
        </p:nvGrpSpPr>
        <p:grpSpPr bwMode="auto">
          <a:xfrm>
            <a:off x="360363" y="300038"/>
            <a:ext cx="8280400" cy="3087687"/>
            <a:chOff x="227" y="189"/>
            <a:chExt cx="5216" cy="1945"/>
          </a:xfrm>
        </p:grpSpPr>
        <p:graphicFrame>
          <p:nvGraphicFramePr>
            <p:cNvPr id="46088" name="Object 4"/>
            <p:cNvGraphicFramePr>
              <a:graphicFrameLocks noChangeAspect="1"/>
            </p:cNvGraphicFramePr>
            <p:nvPr/>
          </p:nvGraphicFramePr>
          <p:xfrm>
            <a:off x="227" y="189"/>
            <a:ext cx="5217" cy="1946"/>
          </p:xfrm>
          <a:graphic>
            <a:graphicData uri="http://schemas.openxmlformats.org/presentationml/2006/ole">
              <mc:AlternateContent xmlns:mc="http://schemas.openxmlformats.org/markup-compatibility/2006">
                <mc:Choice xmlns:v="urn:schemas-microsoft-com:vml" Requires="v">
                  <p:oleObj spid="_x0000_s46102" r:id="rId4" imgW="5416307" imgH="2020657" progId="">
                    <p:embed/>
                  </p:oleObj>
                </mc:Choice>
                <mc:Fallback>
                  <p:oleObj r:id="rId4" imgW="5416307" imgH="2020657"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 y="189"/>
                          <a:ext cx="5217" cy="19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9" name="Text Box 5"/>
            <p:cNvSpPr txBox="1">
              <a:spLocks noChangeArrowheads="1"/>
            </p:cNvSpPr>
            <p:nvPr/>
          </p:nvSpPr>
          <p:spPr bwMode="auto">
            <a:xfrm>
              <a:off x="227" y="189"/>
              <a:ext cx="5217" cy="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46085" name="Group 6"/>
          <p:cNvGrpSpPr>
            <a:grpSpLocks/>
          </p:cNvGrpSpPr>
          <p:nvPr/>
        </p:nvGrpSpPr>
        <p:grpSpPr bwMode="auto">
          <a:xfrm>
            <a:off x="430213" y="3970338"/>
            <a:ext cx="8278812" cy="2208212"/>
            <a:chOff x="271" y="2501"/>
            <a:chExt cx="5215" cy="1391"/>
          </a:xfrm>
        </p:grpSpPr>
        <p:graphicFrame>
          <p:nvGraphicFramePr>
            <p:cNvPr id="46086" name="Object 7"/>
            <p:cNvGraphicFramePr>
              <a:graphicFrameLocks noChangeAspect="1"/>
            </p:cNvGraphicFramePr>
            <p:nvPr/>
          </p:nvGraphicFramePr>
          <p:xfrm>
            <a:off x="271" y="2501"/>
            <a:ext cx="5216" cy="1392"/>
          </p:xfrm>
          <a:graphic>
            <a:graphicData uri="http://schemas.openxmlformats.org/presentationml/2006/ole">
              <mc:AlternateContent xmlns:mc="http://schemas.openxmlformats.org/markup-compatibility/2006">
                <mc:Choice xmlns:v="urn:schemas-microsoft-com:vml" Requires="v">
                  <p:oleObj spid="_x0000_s46103" r:id="rId6" imgW="5077978" imgH="1356133" progId="">
                    <p:embed/>
                  </p:oleObj>
                </mc:Choice>
                <mc:Fallback>
                  <p:oleObj r:id="rId6" imgW="5077978" imgH="1356133"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 y="2501"/>
                          <a:ext cx="5216" cy="13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7" name="Text Box 8"/>
            <p:cNvSpPr txBox="1">
              <a:spLocks noChangeArrowheads="1"/>
            </p:cNvSpPr>
            <p:nvPr/>
          </p:nvSpPr>
          <p:spPr bwMode="auto">
            <a:xfrm>
              <a:off x="271" y="2501"/>
              <a:ext cx="5216"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433388" y="1520825"/>
            <a:ext cx="8351837" cy="3292475"/>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47107" name="Group 2"/>
          <p:cNvGrpSpPr>
            <a:grpSpLocks/>
          </p:cNvGrpSpPr>
          <p:nvPr/>
        </p:nvGrpSpPr>
        <p:grpSpPr bwMode="auto">
          <a:xfrm>
            <a:off x="468313" y="1557338"/>
            <a:ext cx="8278812" cy="3216275"/>
            <a:chOff x="295" y="981"/>
            <a:chExt cx="5215" cy="2026"/>
          </a:xfrm>
        </p:grpSpPr>
        <p:graphicFrame>
          <p:nvGraphicFramePr>
            <p:cNvPr id="47108" name="Object 3"/>
            <p:cNvGraphicFramePr>
              <a:graphicFrameLocks noChangeAspect="1"/>
            </p:cNvGraphicFramePr>
            <p:nvPr/>
          </p:nvGraphicFramePr>
          <p:xfrm>
            <a:off x="295" y="981"/>
            <a:ext cx="5216" cy="2027"/>
          </p:xfrm>
          <a:graphic>
            <a:graphicData uri="http://schemas.openxmlformats.org/presentationml/2006/ole">
              <mc:AlternateContent xmlns:mc="http://schemas.openxmlformats.org/markup-compatibility/2006">
                <mc:Choice xmlns:v="urn:schemas-microsoft-com:vml" Requires="v">
                  <p:oleObj spid="_x0000_s47116" r:id="rId4" imgW="5160274" imgH="2005588" progId="">
                    <p:embed/>
                  </p:oleObj>
                </mc:Choice>
                <mc:Fallback>
                  <p:oleObj r:id="rId4" imgW="5160274" imgH="2005588"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 y="981"/>
                          <a:ext cx="5216" cy="20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09" name="Text Box 4"/>
            <p:cNvSpPr txBox="1">
              <a:spLocks noChangeArrowheads="1"/>
            </p:cNvSpPr>
            <p:nvPr/>
          </p:nvSpPr>
          <p:spPr bwMode="auto">
            <a:xfrm>
              <a:off x="295" y="981"/>
              <a:ext cx="5216" cy="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1049338" y="157163"/>
            <a:ext cx="7405687" cy="6480175"/>
          </a:xfrm>
          <a:prstGeom prst="rect">
            <a:avLst/>
          </a:prstGeom>
          <a:solidFill>
            <a:srgbClr val="FF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48131" name="Group 2"/>
          <p:cNvGrpSpPr>
            <a:grpSpLocks/>
          </p:cNvGrpSpPr>
          <p:nvPr/>
        </p:nvGrpSpPr>
        <p:grpSpPr bwMode="auto">
          <a:xfrm>
            <a:off x="1116013" y="188913"/>
            <a:ext cx="7272337" cy="6413500"/>
            <a:chOff x="703" y="119"/>
            <a:chExt cx="4581" cy="4040"/>
          </a:xfrm>
        </p:grpSpPr>
        <p:graphicFrame>
          <p:nvGraphicFramePr>
            <p:cNvPr id="48132" name="Object 3"/>
            <p:cNvGraphicFramePr>
              <a:graphicFrameLocks noChangeAspect="1"/>
            </p:cNvGraphicFramePr>
            <p:nvPr/>
          </p:nvGraphicFramePr>
          <p:xfrm>
            <a:off x="703" y="119"/>
            <a:ext cx="4582" cy="3645"/>
          </p:xfrm>
          <a:graphic>
            <a:graphicData uri="http://schemas.openxmlformats.org/presentationml/2006/ole">
              <mc:AlternateContent xmlns:mc="http://schemas.openxmlformats.org/markup-compatibility/2006">
                <mc:Choice xmlns:v="urn:schemas-microsoft-com:vml" Requires="v">
                  <p:oleObj spid="_x0000_s48146" r:id="rId4" imgW="5824247" imgH="4635625" progId="">
                    <p:embed/>
                  </p:oleObj>
                </mc:Choice>
                <mc:Fallback>
                  <p:oleObj r:id="rId4" imgW="5824247" imgH="4635625"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 y="119"/>
                          <a:ext cx="4582" cy="36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33" name="Object 4"/>
            <p:cNvGraphicFramePr>
              <a:graphicFrameLocks noChangeAspect="1"/>
            </p:cNvGraphicFramePr>
            <p:nvPr/>
          </p:nvGraphicFramePr>
          <p:xfrm>
            <a:off x="703" y="3748"/>
            <a:ext cx="4581" cy="412"/>
          </p:xfrm>
          <a:graphic>
            <a:graphicData uri="http://schemas.openxmlformats.org/presentationml/2006/ole">
              <mc:AlternateContent xmlns:mc="http://schemas.openxmlformats.org/markup-compatibility/2006">
                <mc:Choice xmlns:v="urn:schemas-microsoft-com:vml" Requires="v">
                  <p:oleObj spid="_x0000_s48147" r:id="rId6" imgW="5013546" imgH="451067" progId="">
                    <p:embed/>
                  </p:oleObj>
                </mc:Choice>
                <mc:Fallback>
                  <p:oleObj r:id="rId6" imgW="5013546" imgH="451067"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 y="3748"/>
                          <a:ext cx="4581" cy="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
          <p:cNvGrpSpPr>
            <a:grpSpLocks/>
          </p:cNvGrpSpPr>
          <p:nvPr/>
        </p:nvGrpSpPr>
        <p:grpSpPr bwMode="auto">
          <a:xfrm>
            <a:off x="827088" y="404813"/>
            <a:ext cx="7631112" cy="6073775"/>
            <a:chOff x="521" y="255"/>
            <a:chExt cx="4807" cy="3826"/>
          </a:xfrm>
        </p:grpSpPr>
        <p:sp>
          <p:nvSpPr>
            <p:cNvPr id="49155" name="Rectangle 2"/>
            <p:cNvSpPr>
              <a:spLocks noChangeArrowheads="1"/>
            </p:cNvSpPr>
            <p:nvPr/>
          </p:nvSpPr>
          <p:spPr bwMode="auto">
            <a:xfrm>
              <a:off x="521" y="255"/>
              <a:ext cx="4808" cy="3827"/>
            </a:xfrm>
            <a:prstGeom prst="rect">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49156" name="Group 3"/>
            <p:cNvGrpSpPr>
              <a:grpSpLocks/>
            </p:cNvGrpSpPr>
            <p:nvPr/>
          </p:nvGrpSpPr>
          <p:grpSpPr bwMode="auto">
            <a:xfrm>
              <a:off x="543" y="286"/>
              <a:ext cx="4762" cy="3763"/>
              <a:chOff x="543" y="286"/>
              <a:chExt cx="4762" cy="3763"/>
            </a:xfrm>
          </p:grpSpPr>
          <p:graphicFrame>
            <p:nvGraphicFramePr>
              <p:cNvPr id="49157" name="Object 4"/>
              <p:cNvGraphicFramePr>
                <a:graphicFrameLocks noChangeAspect="1"/>
              </p:cNvGraphicFramePr>
              <p:nvPr/>
            </p:nvGraphicFramePr>
            <p:xfrm>
              <a:off x="544" y="286"/>
              <a:ext cx="4761" cy="1261"/>
            </p:xfrm>
            <a:graphic>
              <a:graphicData uri="http://schemas.openxmlformats.org/presentationml/2006/ole">
                <mc:AlternateContent xmlns:mc="http://schemas.openxmlformats.org/markup-compatibility/2006">
                  <mc:Choice xmlns:v="urn:schemas-microsoft-com:vml" Requires="v">
                    <p:oleObj spid="_x0000_s49171" r:id="rId4" imgW="4400948" imgH="1160995" progId="">
                      <p:embed/>
                    </p:oleObj>
                  </mc:Choice>
                  <mc:Fallback>
                    <p:oleObj r:id="rId4" imgW="4400948" imgH="1160995"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 y="286"/>
                            <a:ext cx="4761" cy="12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8" name="Object 5"/>
              <p:cNvGraphicFramePr>
                <a:graphicFrameLocks noChangeAspect="1"/>
              </p:cNvGraphicFramePr>
              <p:nvPr/>
            </p:nvGraphicFramePr>
            <p:xfrm>
              <a:off x="543" y="1389"/>
              <a:ext cx="4763" cy="2661"/>
            </p:xfrm>
            <a:graphic>
              <a:graphicData uri="http://schemas.openxmlformats.org/presentationml/2006/ole">
                <mc:AlternateContent xmlns:mc="http://schemas.openxmlformats.org/markup-compatibility/2006">
                  <mc:Choice xmlns:v="urn:schemas-microsoft-com:vml" Requires="v">
                    <p:oleObj spid="_x0000_s49172" r:id="rId6" imgW="4370841" imgH="2432103" progId="">
                      <p:embed/>
                    </p:oleObj>
                  </mc:Choice>
                  <mc:Fallback>
                    <p:oleObj r:id="rId6" imgW="4370841" imgH="2432103"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 y="1389"/>
                            <a:ext cx="4763" cy="26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395288" y="1052513"/>
            <a:ext cx="8497887" cy="3987800"/>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50179" name="Group 2"/>
          <p:cNvGrpSpPr>
            <a:grpSpLocks/>
          </p:cNvGrpSpPr>
          <p:nvPr/>
        </p:nvGrpSpPr>
        <p:grpSpPr bwMode="auto">
          <a:xfrm>
            <a:off x="449263" y="1104900"/>
            <a:ext cx="8386762" cy="3883025"/>
            <a:chOff x="283" y="696"/>
            <a:chExt cx="5283" cy="2446"/>
          </a:xfrm>
        </p:grpSpPr>
        <p:graphicFrame>
          <p:nvGraphicFramePr>
            <p:cNvPr id="50180" name="Object 3"/>
            <p:cNvGraphicFramePr>
              <a:graphicFrameLocks noChangeAspect="1"/>
            </p:cNvGraphicFramePr>
            <p:nvPr/>
          </p:nvGraphicFramePr>
          <p:xfrm>
            <a:off x="283" y="696"/>
            <a:ext cx="5284" cy="2447"/>
          </p:xfrm>
          <a:graphic>
            <a:graphicData uri="http://schemas.openxmlformats.org/presentationml/2006/ole">
              <mc:AlternateContent xmlns:mc="http://schemas.openxmlformats.org/markup-compatibility/2006">
                <mc:Choice xmlns:v="urn:schemas-microsoft-com:vml" Requires="v">
                  <p:oleObj spid="_x0000_s50188" r:id="rId4" imgW="5279147" imgH="2444501" progId="">
                    <p:embed/>
                  </p:oleObj>
                </mc:Choice>
                <mc:Fallback>
                  <p:oleObj r:id="rId4" imgW="5279147" imgH="2444501"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 y="696"/>
                          <a:ext cx="5284" cy="24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81" name="Text Box 4"/>
            <p:cNvSpPr txBox="1">
              <a:spLocks noChangeArrowheads="1"/>
            </p:cNvSpPr>
            <p:nvPr/>
          </p:nvSpPr>
          <p:spPr bwMode="auto">
            <a:xfrm>
              <a:off x="283" y="696"/>
              <a:ext cx="5284"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1"/>
          <p:cNvGrpSpPr>
            <a:grpSpLocks/>
          </p:cNvGrpSpPr>
          <p:nvPr/>
        </p:nvGrpSpPr>
        <p:grpSpPr bwMode="auto">
          <a:xfrm>
            <a:off x="1403350" y="260350"/>
            <a:ext cx="6551613" cy="6334125"/>
            <a:chOff x="884" y="164"/>
            <a:chExt cx="4127" cy="3990"/>
          </a:xfrm>
        </p:grpSpPr>
        <p:sp>
          <p:nvSpPr>
            <p:cNvPr id="51203" name="Rectangle 2"/>
            <p:cNvSpPr>
              <a:spLocks noChangeArrowheads="1"/>
            </p:cNvSpPr>
            <p:nvPr/>
          </p:nvSpPr>
          <p:spPr bwMode="auto">
            <a:xfrm>
              <a:off x="884" y="164"/>
              <a:ext cx="4128" cy="3991"/>
            </a:xfrm>
            <a:prstGeom prst="rect">
              <a:avLst/>
            </a:prstGeom>
            <a:solidFill>
              <a:srgbClr val="00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51204" name="Group 3"/>
            <p:cNvGrpSpPr>
              <a:grpSpLocks/>
            </p:cNvGrpSpPr>
            <p:nvPr/>
          </p:nvGrpSpPr>
          <p:grpSpPr bwMode="auto">
            <a:xfrm>
              <a:off x="907" y="191"/>
              <a:ext cx="4080" cy="3936"/>
              <a:chOff x="907" y="191"/>
              <a:chExt cx="4080" cy="3936"/>
            </a:xfrm>
          </p:grpSpPr>
          <p:graphicFrame>
            <p:nvGraphicFramePr>
              <p:cNvPr id="51205" name="Object 4"/>
              <p:cNvGraphicFramePr>
                <a:graphicFrameLocks noChangeAspect="1"/>
              </p:cNvGraphicFramePr>
              <p:nvPr/>
            </p:nvGraphicFramePr>
            <p:xfrm>
              <a:off x="907" y="191"/>
              <a:ext cx="4077" cy="1364"/>
            </p:xfrm>
            <a:graphic>
              <a:graphicData uri="http://schemas.openxmlformats.org/presentationml/2006/ole">
                <mc:AlternateContent xmlns:mc="http://schemas.openxmlformats.org/markup-compatibility/2006">
                  <mc:Choice xmlns:v="urn:schemas-microsoft-com:vml" Requires="v">
                    <p:oleObj spid="_x0000_s51219" r:id="rId4" imgW="5154178" imgH="1801067" progId="">
                      <p:embed/>
                    </p:oleObj>
                  </mc:Choice>
                  <mc:Fallback>
                    <p:oleObj r:id="rId4" imgW="5154178" imgH="1801067"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 y="191"/>
                            <a:ext cx="4077" cy="13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06" name="Object 5"/>
              <p:cNvGraphicFramePr>
                <a:graphicFrameLocks noChangeAspect="1"/>
              </p:cNvGraphicFramePr>
              <p:nvPr/>
            </p:nvGraphicFramePr>
            <p:xfrm>
              <a:off x="910" y="1506"/>
              <a:ext cx="4078" cy="2622"/>
            </p:xfrm>
            <a:graphic>
              <a:graphicData uri="http://schemas.openxmlformats.org/presentationml/2006/ole">
                <mc:AlternateContent xmlns:mc="http://schemas.openxmlformats.org/markup-compatibility/2006">
                  <mc:Choice xmlns:v="urn:schemas-microsoft-com:vml" Requires="v">
                    <p:oleObj spid="_x0000_s51220" r:id="rId6" imgW="5056642" imgH="3395191" progId="">
                      <p:embed/>
                    </p:oleObj>
                  </mc:Choice>
                  <mc:Fallback>
                    <p:oleObj r:id="rId6" imgW="5056642" imgH="3395191"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 y="1506"/>
                            <a:ext cx="4078" cy="26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1"/>
          <p:cNvGrpSpPr>
            <a:grpSpLocks/>
          </p:cNvGrpSpPr>
          <p:nvPr/>
        </p:nvGrpSpPr>
        <p:grpSpPr bwMode="auto">
          <a:xfrm>
            <a:off x="755650" y="476250"/>
            <a:ext cx="7918450" cy="5902325"/>
            <a:chOff x="476" y="300"/>
            <a:chExt cx="4988" cy="3718"/>
          </a:xfrm>
        </p:grpSpPr>
        <p:sp>
          <p:nvSpPr>
            <p:cNvPr id="52227" name="Rectangle 2"/>
            <p:cNvSpPr>
              <a:spLocks noChangeArrowheads="1"/>
            </p:cNvSpPr>
            <p:nvPr/>
          </p:nvSpPr>
          <p:spPr bwMode="auto">
            <a:xfrm>
              <a:off x="476" y="300"/>
              <a:ext cx="4989" cy="3719"/>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52228" name="Object 3"/>
            <p:cNvGraphicFramePr>
              <a:graphicFrameLocks noChangeAspect="1"/>
            </p:cNvGraphicFramePr>
            <p:nvPr/>
          </p:nvGraphicFramePr>
          <p:xfrm>
            <a:off x="511" y="327"/>
            <a:ext cx="4918" cy="3665"/>
          </p:xfrm>
          <a:graphic>
            <a:graphicData uri="http://schemas.openxmlformats.org/presentationml/2006/ole">
              <mc:AlternateContent xmlns:mc="http://schemas.openxmlformats.org/markup-compatibility/2006">
                <mc:Choice xmlns:v="urn:schemas-microsoft-com:vml" Requires="v">
                  <p:oleObj spid="_x0000_s52235" r:id="rId4" imgW="5321368" imgH="3965456" progId="">
                    <p:embed/>
                  </p:oleObj>
                </mc:Choice>
                <mc:Fallback>
                  <p:oleObj r:id="rId4" imgW="5321368" imgH="3965456"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 y="327"/>
                          <a:ext cx="4918" cy="36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647700" y="3451225"/>
            <a:ext cx="7993063" cy="2933700"/>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53251" name="Rectangle 2"/>
          <p:cNvSpPr>
            <a:spLocks noChangeArrowheads="1"/>
          </p:cNvSpPr>
          <p:nvPr/>
        </p:nvSpPr>
        <p:spPr bwMode="auto">
          <a:xfrm>
            <a:off x="628650" y="404813"/>
            <a:ext cx="8078788" cy="2736850"/>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53252" name="Group 3"/>
          <p:cNvGrpSpPr>
            <a:grpSpLocks/>
          </p:cNvGrpSpPr>
          <p:nvPr/>
        </p:nvGrpSpPr>
        <p:grpSpPr bwMode="auto">
          <a:xfrm>
            <a:off x="671513" y="449263"/>
            <a:ext cx="7991475" cy="2646362"/>
            <a:chOff x="423" y="283"/>
            <a:chExt cx="5034" cy="1667"/>
          </a:xfrm>
        </p:grpSpPr>
        <p:graphicFrame>
          <p:nvGraphicFramePr>
            <p:cNvPr id="53256" name="Object 4"/>
            <p:cNvGraphicFramePr>
              <a:graphicFrameLocks noChangeAspect="1"/>
            </p:cNvGraphicFramePr>
            <p:nvPr/>
          </p:nvGraphicFramePr>
          <p:xfrm>
            <a:off x="423" y="283"/>
            <a:ext cx="5035" cy="1668"/>
          </p:xfrm>
          <a:graphic>
            <a:graphicData uri="http://schemas.openxmlformats.org/presentationml/2006/ole">
              <mc:AlternateContent xmlns:mc="http://schemas.openxmlformats.org/markup-compatibility/2006">
                <mc:Choice xmlns:v="urn:schemas-microsoft-com:vml" Requires="v">
                  <p:oleObj spid="_x0000_s53270" r:id="rId4" imgW="5321368" imgH="1761449" progId="">
                    <p:embed/>
                  </p:oleObj>
                </mc:Choice>
                <mc:Fallback>
                  <p:oleObj r:id="rId4" imgW="5321368" imgH="1761449"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 y="283"/>
                          <a:ext cx="5035" cy="1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257" name="Text Box 5"/>
            <p:cNvSpPr txBox="1">
              <a:spLocks noChangeArrowheads="1"/>
            </p:cNvSpPr>
            <p:nvPr/>
          </p:nvSpPr>
          <p:spPr bwMode="auto">
            <a:xfrm>
              <a:off x="423" y="283"/>
              <a:ext cx="5035" cy="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53253" name="Group 6"/>
          <p:cNvGrpSpPr>
            <a:grpSpLocks/>
          </p:cNvGrpSpPr>
          <p:nvPr/>
        </p:nvGrpSpPr>
        <p:grpSpPr bwMode="auto">
          <a:xfrm>
            <a:off x="684213" y="3500438"/>
            <a:ext cx="7918450" cy="2832100"/>
            <a:chOff x="431" y="2205"/>
            <a:chExt cx="4988" cy="1784"/>
          </a:xfrm>
        </p:grpSpPr>
        <p:graphicFrame>
          <p:nvGraphicFramePr>
            <p:cNvPr id="53254" name="Object 7"/>
            <p:cNvGraphicFramePr>
              <a:graphicFrameLocks noChangeAspect="1"/>
            </p:cNvGraphicFramePr>
            <p:nvPr/>
          </p:nvGraphicFramePr>
          <p:xfrm>
            <a:off x="431" y="2205"/>
            <a:ext cx="4989" cy="1785"/>
          </p:xfrm>
          <a:graphic>
            <a:graphicData uri="http://schemas.openxmlformats.org/presentationml/2006/ole">
              <mc:AlternateContent xmlns:mc="http://schemas.openxmlformats.org/markup-compatibility/2006">
                <mc:Choice xmlns:v="urn:schemas-microsoft-com:vml" Requires="v">
                  <p:oleObj spid="_x0000_s53271" r:id="rId6" imgW="5306579" imgH="1898586" progId="">
                    <p:embed/>
                  </p:oleObj>
                </mc:Choice>
                <mc:Fallback>
                  <p:oleObj r:id="rId6" imgW="5306579" imgH="1898586"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 y="2205"/>
                          <a:ext cx="4989" cy="17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255" name="Text Box 8"/>
            <p:cNvSpPr txBox="1">
              <a:spLocks noChangeArrowheads="1"/>
            </p:cNvSpPr>
            <p:nvPr/>
          </p:nvSpPr>
          <p:spPr bwMode="auto">
            <a:xfrm>
              <a:off x="431" y="2205"/>
              <a:ext cx="4989" cy="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7950" y="1125538"/>
            <a:ext cx="8964613" cy="4449762"/>
          </a:xfrm>
          <a:prstGeom prst="rect">
            <a:avLst/>
          </a:prstGeom>
          <a:pattFill prst="trellis">
            <a:fgClr>
              <a:schemeClr val="accent1">
                <a:lumMod val="20000"/>
                <a:lumOff val="80000"/>
              </a:schemeClr>
            </a:fgClr>
            <a:bgClr>
              <a:schemeClr val="bg1"/>
            </a:bgClr>
          </a:pattFill>
        </p:spPr>
        <p:txBody>
          <a:bodyPr>
            <a:spAutoFit/>
          </a:bodyPr>
          <a:lstStyle/>
          <a:p>
            <a:pPr>
              <a:defRPr/>
            </a:pPr>
            <a:r>
              <a:rPr lang="cs-CZ" dirty="0"/>
              <a:t>	</a:t>
            </a:r>
            <a:r>
              <a:rPr lang="es-ES" dirty="0"/>
              <a:t>– </a:t>
            </a:r>
            <a:r>
              <a:rPr lang="es-ES" dirty="0">
                <a:solidFill>
                  <a:schemeClr val="tx1"/>
                </a:solidFill>
              </a:rPr>
              <a:t>nařízení (ES) č. 850/2004 o perzistentních</a:t>
            </a:r>
            <a:r>
              <a:rPr lang="cs-CZ" dirty="0">
                <a:solidFill>
                  <a:schemeClr val="tx1"/>
                </a:solidFill>
              </a:rPr>
              <a:t> organických znečišťujících látkách, v platném znění</a:t>
            </a:r>
          </a:p>
          <a:p>
            <a:pPr>
              <a:defRPr/>
            </a:pPr>
            <a:r>
              <a:rPr lang="cs-CZ" dirty="0">
                <a:solidFill>
                  <a:schemeClr val="tx1"/>
                </a:solidFill>
              </a:rPr>
              <a:t>	– nařízení (ES) č. 1102/2008 o zákazu vývozu kovové rtuti a některých sloučenin a směsí rtuti a o bezpečném skladování kovové rtuti</a:t>
            </a:r>
          </a:p>
          <a:p>
            <a:pPr>
              <a:defRPr/>
            </a:pPr>
            <a:r>
              <a:rPr lang="cs-CZ" dirty="0">
                <a:solidFill>
                  <a:schemeClr val="tx1"/>
                </a:solidFill>
              </a:rPr>
              <a:t>	</a:t>
            </a:r>
            <a:r>
              <a:rPr lang="es-ES" dirty="0">
                <a:solidFill>
                  <a:schemeClr val="tx1"/>
                </a:solidFill>
              </a:rPr>
              <a:t>nařízení (ES) č. 440/2008, který se stanoví</a:t>
            </a:r>
            <a:r>
              <a:rPr lang="cs-CZ" dirty="0">
                <a:solidFill>
                  <a:schemeClr val="tx1"/>
                </a:solidFill>
              </a:rPr>
              <a:t> zkušební metody podle nařízení REACH, v platném znění</a:t>
            </a:r>
          </a:p>
          <a:p>
            <a:pPr>
              <a:defRPr/>
            </a:pPr>
            <a:r>
              <a:rPr lang="cs-CZ" dirty="0">
                <a:solidFill>
                  <a:schemeClr val="tx1"/>
                </a:solidFill>
              </a:rPr>
              <a:t>	</a:t>
            </a:r>
            <a:r>
              <a:rPr lang="es-ES" dirty="0">
                <a:solidFill>
                  <a:schemeClr val="tx1"/>
                </a:solidFill>
              </a:rPr>
              <a:t>– nařízení (ES) č. 340/2008 o poplatcích</a:t>
            </a:r>
            <a:r>
              <a:rPr lang="cs-CZ" dirty="0">
                <a:solidFill>
                  <a:schemeClr val="tx1"/>
                </a:solidFill>
              </a:rPr>
              <a:t> a platbách Evropské agentuře pro chemické látky podle nařízení REACH</a:t>
            </a:r>
          </a:p>
          <a:p>
            <a:pPr>
              <a:defRPr/>
            </a:pPr>
            <a:r>
              <a:rPr lang="cs-CZ" dirty="0">
                <a:solidFill>
                  <a:schemeClr val="tx1"/>
                </a:solidFill>
              </a:rPr>
              <a:t>	</a:t>
            </a:r>
            <a:r>
              <a:rPr lang="pt-BR" dirty="0">
                <a:solidFill>
                  <a:schemeClr val="tx1"/>
                </a:solidFill>
              </a:rPr>
              <a:t>– nařízení (EU) č. 440/2010 o poplatcích</a:t>
            </a:r>
            <a:r>
              <a:rPr lang="cs-CZ" dirty="0">
                <a:solidFill>
                  <a:schemeClr val="tx1"/>
                </a:solidFill>
              </a:rPr>
              <a:t> placených Evropské agentuře pro chemické látky podle nařízení CLP</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1"/>
          <p:cNvGrpSpPr>
            <a:grpSpLocks/>
          </p:cNvGrpSpPr>
          <p:nvPr/>
        </p:nvGrpSpPr>
        <p:grpSpPr bwMode="auto">
          <a:xfrm>
            <a:off x="3313113" y="5556250"/>
            <a:ext cx="3022600" cy="1228725"/>
            <a:chOff x="2087" y="3500"/>
            <a:chExt cx="1904" cy="774"/>
          </a:xfrm>
        </p:grpSpPr>
        <p:sp>
          <p:nvSpPr>
            <p:cNvPr id="54278" name="Rectangle 2"/>
            <p:cNvSpPr>
              <a:spLocks noChangeArrowheads="1"/>
            </p:cNvSpPr>
            <p:nvPr/>
          </p:nvSpPr>
          <p:spPr bwMode="auto">
            <a:xfrm>
              <a:off x="2087" y="3500"/>
              <a:ext cx="1905" cy="775"/>
            </a:xfrm>
            <a:prstGeom prst="rect">
              <a:avLst/>
            </a:prstGeom>
            <a:solidFill>
              <a:srgbClr val="00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54279" name="Object 3"/>
            <p:cNvGraphicFramePr>
              <a:graphicFrameLocks noChangeAspect="1"/>
            </p:cNvGraphicFramePr>
            <p:nvPr/>
          </p:nvGraphicFramePr>
          <p:xfrm>
            <a:off x="2109" y="3526"/>
            <a:ext cx="1860" cy="723"/>
          </p:xfrm>
          <a:graphic>
            <a:graphicData uri="http://schemas.openxmlformats.org/presentationml/2006/ole">
              <mc:AlternateContent xmlns:mc="http://schemas.openxmlformats.org/markup-compatibility/2006">
                <mc:Choice xmlns:v="urn:schemas-microsoft-com:vml" Requires="v">
                  <p:oleObj spid="_x0000_s54292" r:id="rId4" imgW="1831697" imgH="713173" progId="">
                    <p:embed/>
                  </p:oleObj>
                </mc:Choice>
                <mc:Fallback>
                  <p:oleObj r:id="rId4" imgW="1831697" imgH="713173"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9" y="3526"/>
                          <a:ext cx="1860" cy="7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4275" name="Group 4"/>
          <p:cNvGrpSpPr>
            <a:grpSpLocks/>
          </p:cNvGrpSpPr>
          <p:nvPr/>
        </p:nvGrpSpPr>
        <p:grpSpPr bwMode="auto">
          <a:xfrm>
            <a:off x="539750" y="115888"/>
            <a:ext cx="8205788" cy="5326062"/>
            <a:chOff x="340" y="73"/>
            <a:chExt cx="5169" cy="3355"/>
          </a:xfrm>
        </p:grpSpPr>
        <p:sp>
          <p:nvSpPr>
            <p:cNvPr id="54276" name="Rectangle 5"/>
            <p:cNvSpPr>
              <a:spLocks noChangeArrowheads="1"/>
            </p:cNvSpPr>
            <p:nvPr/>
          </p:nvSpPr>
          <p:spPr bwMode="auto">
            <a:xfrm>
              <a:off x="340" y="73"/>
              <a:ext cx="5170" cy="3356"/>
            </a:xfrm>
            <a:prstGeom prst="rect">
              <a:avLst/>
            </a:prstGeom>
            <a:solidFill>
              <a:srgbClr val="00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54277" name="Object 6"/>
            <p:cNvGraphicFramePr>
              <a:graphicFrameLocks noChangeAspect="1"/>
            </p:cNvGraphicFramePr>
            <p:nvPr/>
          </p:nvGraphicFramePr>
          <p:xfrm>
            <a:off x="363" y="105"/>
            <a:ext cx="5123" cy="3293"/>
          </p:xfrm>
          <a:graphic>
            <a:graphicData uri="http://schemas.openxmlformats.org/presentationml/2006/ole">
              <mc:AlternateContent xmlns:mc="http://schemas.openxmlformats.org/markup-compatibility/2006">
                <mc:Choice xmlns:v="urn:schemas-microsoft-com:vml" Requires="v">
                  <p:oleObj spid="_x0000_s54293" r:id="rId6" imgW="5474219" imgH="3212326" progId="">
                    <p:embed/>
                  </p:oleObj>
                </mc:Choice>
                <mc:Fallback>
                  <p:oleObj r:id="rId6" imgW="5474219" imgH="3212326"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 y="105"/>
                          <a:ext cx="5123" cy="32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latin typeface="Arial Rounded MT Bold" pitchFamily="34" charset="0"/>
              </a:rPr>
              <a:t>Požadavky na vlastnictví a uložení BL</a:t>
            </a:r>
          </a:p>
        </p:txBody>
      </p:sp>
      <p:sp>
        <p:nvSpPr>
          <p:cNvPr id="55299" name="Text Box 2"/>
          <p:cNvSpPr txBox="1">
            <a:spLocks noChangeArrowheads="1"/>
          </p:cNvSpPr>
          <p:nvPr/>
        </p:nvSpPr>
        <p:spPr bwMode="auto">
          <a:xfrm>
            <a:off x="457200" y="1268413"/>
            <a:ext cx="82296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90000"/>
              </a:lnSpc>
              <a:spcBef>
                <a:spcPts val="500"/>
              </a:spcBef>
              <a:buFont typeface="Arial" pitchFamily="34" charset="0"/>
              <a:buChar char="•"/>
            </a:pPr>
            <a:r>
              <a:rPr lang="cs-CZ" altLang="cs-CZ" sz="2000" b="1">
                <a:solidFill>
                  <a:srgbClr val="000000"/>
                </a:solidFill>
              </a:rPr>
              <a:t>firma obchodující s chemickými látkami a přípravky je povinna dodat BL v českém jazyce. V případech opakované dodávky stejné chemikálie stačí mít BL pouze jednou.  </a:t>
            </a:r>
          </a:p>
          <a:p>
            <a:pPr eaLnBrk="1" hangingPunct="1">
              <a:lnSpc>
                <a:spcPct val="90000"/>
              </a:lnSpc>
              <a:spcBef>
                <a:spcPts val="500"/>
              </a:spcBef>
              <a:buFont typeface="Arial" pitchFamily="34" charset="0"/>
              <a:buNone/>
            </a:pPr>
            <a:endParaRPr lang="cs-CZ" altLang="cs-CZ" sz="2000" b="1">
              <a:solidFill>
                <a:srgbClr val="000000"/>
              </a:solidFill>
            </a:endParaRPr>
          </a:p>
          <a:p>
            <a:pPr eaLnBrk="1" hangingPunct="1">
              <a:lnSpc>
                <a:spcPct val="90000"/>
              </a:lnSpc>
              <a:spcBef>
                <a:spcPts val="500"/>
              </a:spcBef>
              <a:buFont typeface="Arial" pitchFamily="34" charset="0"/>
              <a:buChar char="•"/>
            </a:pPr>
            <a:r>
              <a:rPr lang="cs-CZ" altLang="cs-CZ" sz="2000" b="1">
                <a:solidFill>
                  <a:srgbClr val="000000"/>
                </a:solidFill>
              </a:rPr>
              <a:t>BL by měly být veřejné přístupné pro všechny pracovníky, kteří se pohybují v prostorách, kde se s nebezpečnými látkami pracuje (skříň na chodbě, veřejně přístupná místnost, uložení by mělo být dle vhodně zvoleného systému)</a:t>
            </a:r>
          </a:p>
          <a:p>
            <a:pPr eaLnBrk="1" hangingPunct="1">
              <a:lnSpc>
                <a:spcPct val="90000"/>
              </a:lnSpc>
              <a:spcBef>
                <a:spcPts val="500"/>
              </a:spcBef>
              <a:buFont typeface="Arial" pitchFamily="34" charset="0"/>
              <a:buNone/>
            </a:pPr>
            <a:endParaRPr lang="cs-CZ" altLang="cs-CZ" sz="2000" b="1">
              <a:solidFill>
                <a:srgbClr val="000000"/>
              </a:solidFill>
            </a:endParaRPr>
          </a:p>
          <a:p>
            <a:pPr eaLnBrk="1" hangingPunct="1">
              <a:lnSpc>
                <a:spcPct val="90000"/>
              </a:lnSpc>
              <a:spcBef>
                <a:spcPts val="500"/>
              </a:spcBef>
              <a:buFont typeface="Arial" pitchFamily="34" charset="0"/>
              <a:buChar char="•"/>
            </a:pPr>
            <a:r>
              <a:rPr lang="cs-CZ" altLang="cs-CZ" sz="2000" b="1">
                <a:solidFill>
                  <a:srgbClr val="000000"/>
                </a:solidFill>
              </a:rPr>
              <a:t>všichni pracovníci musí vědět, jaké informace v BL najdou</a:t>
            </a:r>
          </a:p>
          <a:p>
            <a:pPr eaLnBrk="1" hangingPunct="1">
              <a:lnSpc>
                <a:spcPct val="90000"/>
              </a:lnSpc>
              <a:spcBef>
                <a:spcPts val="500"/>
              </a:spcBef>
              <a:buFont typeface="Arial" pitchFamily="34" charset="0"/>
              <a:buNone/>
            </a:pPr>
            <a:endParaRPr lang="cs-CZ" altLang="cs-CZ" sz="2000" b="1">
              <a:solidFill>
                <a:srgbClr val="000000"/>
              </a:solidFill>
            </a:endParaRPr>
          </a:p>
          <a:p>
            <a:pPr eaLnBrk="1" hangingPunct="1">
              <a:lnSpc>
                <a:spcPct val="90000"/>
              </a:lnSpc>
              <a:spcBef>
                <a:spcPts val="500"/>
              </a:spcBef>
              <a:buFont typeface="Arial" pitchFamily="34" charset="0"/>
              <a:buChar char="•"/>
            </a:pPr>
            <a:r>
              <a:rPr lang="cs-CZ" altLang="cs-CZ" sz="2000" b="1">
                <a:solidFill>
                  <a:srgbClr val="000000"/>
                </a:solidFill>
              </a:rPr>
              <a:t>o uložení BL je nutno informovat všechny pracovníky</a:t>
            </a:r>
          </a:p>
          <a:p>
            <a:pPr eaLnBrk="1" hangingPunct="1">
              <a:lnSpc>
                <a:spcPct val="90000"/>
              </a:lnSpc>
              <a:spcBef>
                <a:spcPts val="500"/>
              </a:spcBef>
              <a:buFont typeface="Arial" pitchFamily="34" charset="0"/>
              <a:buNone/>
            </a:pPr>
            <a:endParaRPr lang="cs-CZ" altLang="cs-CZ" sz="2000" b="1">
              <a:solidFill>
                <a:srgbClr val="000000"/>
              </a:solidFill>
            </a:endParaRPr>
          </a:p>
          <a:p>
            <a:pPr eaLnBrk="1" hangingPunct="1">
              <a:lnSpc>
                <a:spcPct val="90000"/>
              </a:lnSpc>
              <a:spcBef>
                <a:spcPts val="500"/>
              </a:spcBef>
              <a:buFont typeface="Arial" pitchFamily="34" charset="0"/>
              <a:buChar char="•"/>
            </a:pPr>
            <a:r>
              <a:rPr lang="cs-CZ" altLang="cs-CZ" sz="2000" b="1">
                <a:solidFill>
                  <a:srgbClr val="000000"/>
                </a:solidFill>
              </a:rPr>
              <a:t>uložení doporučuji poblíž havarijního telefonu, v jehož blízkosti jsou uvedena důležitá telefonní čísla (hasiči, první pomoc, toxikologické centrum apod.)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900113" y="620713"/>
            <a:ext cx="71278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r>
              <a:rPr lang="cs-CZ" altLang="cs-CZ" sz="2800" b="1">
                <a:solidFill>
                  <a:srgbClr val="0000FF"/>
                </a:solidFill>
              </a:rPr>
              <a:t>V současné či blízké budoucí době se lze setkat se čtyřmi variantami BL</a:t>
            </a:r>
          </a:p>
        </p:txBody>
      </p:sp>
      <p:sp>
        <p:nvSpPr>
          <p:cNvPr id="56323" name="Text Box 2"/>
          <p:cNvSpPr txBox="1">
            <a:spLocks noChangeArrowheads="1"/>
          </p:cNvSpPr>
          <p:nvPr/>
        </p:nvSpPr>
        <p:spPr bwMode="auto">
          <a:xfrm>
            <a:off x="0" y="1619250"/>
            <a:ext cx="9144000" cy="4205288"/>
          </a:xfrm>
          <a:prstGeom prst="rect">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sz="2000" b="1">
                <a:solidFill>
                  <a:srgbClr val="000000"/>
                </a:solidFill>
              </a:rPr>
              <a:t>Staré BL </a:t>
            </a:r>
            <a:r>
              <a:rPr lang="cs-CZ" altLang="cs-CZ" sz="2000">
                <a:solidFill>
                  <a:srgbClr val="000000"/>
                </a:solidFill>
              </a:rPr>
              <a:t>– týká se látek uvedených na trh před 1.12.2010, lze je používat do 1.12.2010</a:t>
            </a:r>
          </a:p>
          <a:p>
            <a:pPr eaLnBrk="1" hangingPunct="1"/>
            <a:endParaRPr lang="cs-CZ" altLang="cs-CZ" sz="2000">
              <a:solidFill>
                <a:srgbClr val="000000"/>
              </a:solidFill>
            </a:endParaRPr>
          </a:p>
          <a:p>
            <a:pPr eaLnBrk="1" hangingPunct="1"/>
            <a:r>
              <a:rPr lang="cs-CZ" altLang="cs-CZ" sz="2000" b="1">
                <a:solidFill>
                  <a:srgbClr val="000000"/>
                </a:solidFill>
              </a:rPr>
              <a:t>BL REACH</a:t>
            </a:r>
            <a:r>
              <a:rPr lang="cs-CZ" altLang="cs-CZ" sz="2000">
                <a:solidFill>
                  <a:srgbClr val="000000"/>
                </a:solidFill>
              </a:rPr>
              <a:t> – preakticky shodné se starými BL, pouze jde o jiné řazení jednotlivých oddílů BL</a:t>
            </a:r>
          </a:p>
          <a:p>
            <a:pPr eaLnBrk="1" hangingPunct="1"/>
            <a:endParaRPr lang="cs-CZ" altLang="cs-CZ" sz="2000">
              <a:solidFill>
                <a:srgbClr val="000000"/>
              </a:solidFill>
            </a:endParaRPr>
          </a:p>
          <a:p>
            <a:pPr eaLnBrk="1" hangingPunct="1"/>
            <a:r>
              <a:rPr lang="cs-CZ" altLang="cs-CZ" sz="2000" b="1">
                <a:solidFill>
                  <a:srgbClr val="000000"/>
                </a:solidFill>
              </a:rPr>
              <a:t>BL REACH 2010</a:t>
            </a:r>
            <a:r>
              <a:rPr lang="cs-CZ" altLang="cs-CZ" sz="2000">
                <a:solidFill>
                  <a:srgbClr val="000000"/>
                </a:solidFill>
              </a:rPr>
              <a:t> – BL pro látky uvedené na trh po 1.12. 2010, pokud jsou  znovu přeznačeny a zabaleny (do 1.6.2015)</a:t>
            </a:r>
          </a:p>
          <a:p>
            <a:pPr eaLnBrk="1" hangingPunct="1"/>
            <a:endParaRPr lang="cs-CZ" altLang="cs-CZ" sz="2000">
              <a:solidFill>
                <a:srgbClr val="000000"/>
              </a:solidFill>
            </a:endParaRPr>
          </a:p>
          <a:p>
            <a:pPr eaLnBrk="1" hangingPunct="1"/>
            <a:r>
              <a:rPr lang="cs-CZ" altLang="cs-CZ" sz="2000" b="1">
                <a:solidFill>
                  <a:srgbClr val="000000"/>
                </a:solidFill>
              </a:rPr>
              <a:t>BL REACH 2015</a:t>
            </a:r>
            <a:r>
              <a:rPr lang="cs-CZ" altLang="cs-CZ" sz="2000">
                <a:solidFill>
                  <a:srgbClr val="000000"/>
                </a:solidFill>
              </a:rPr>
              <a:t> – musí být použity pro látky uvedení na trh výrobcem   /dovozcem nebo pro látky již uvedené na trh, které jsou přeznačeny a znovu přebaleny od 1.12.2015 a později.</a:t>
            </a:r>
          </a:p>
        </p:txBody>
      </p:sp>
      <p:sp>
        <p:nvSpPr>
          <p:cNvPr id="56324" name="Text Box 3"/>
          <p:cNvSpPr txBox="1">
            <a:spLocks noChangeArrowheads="1"/>
          </p:cNvSpPr>
          <p:nvPr/>
        </p:nvSpPr>
        <p:spPr bwMode="auto">
          <a:xfrm>
            <a:off x="0" y="5949950"/>
            <a:ext cx="89995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a:solidFill>
                  <a:srgbClr val="000000"/>
                </a:solidFill>
                <a:cs typeface="Arial" pitchFamily="34" charset="0"/>
              </a:rPr>
              <a:t>→ </a:t>
            </a:r>
            <a:r>
              <a:rPr lang="cs-CZ" altLang="cs-CZ" b="1">
                <a:solidFill>
                  <a:srgbClr val="FF0000"/>
                </a:solidFill>
              </a:rPr>
              <a:t>Po 1.12. 2010 při objednávkách chemikálií se snažit získávat o nové varianty BL.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684213" y="1484313"/>
            <a:ext cx="8229600"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90000"/>
              </a:lnSpc>
              <a:spcBef>
                <a:spcPts val="550"/>
              </a:spcBef>
              <a:buClr>
                <a:srgbClr val="000099"/>
              </a:buClr>
              <a:buSzPct val="110000"/>
              <a:buFont typeface="Wingdings" pitchFamily="2" charset="2"/>
              <a:buChar char=""/>
            </a:pPr>
            <a:r>
              <a:rPr lang="cs-CZ" altLang="cs-CZ" sz="2200" b="1">
                <a:solidFill>
                  <a:srgbClr val="000099"/>
                </a:solidFill>
                <a:latin typeface="Times New Roman" pitchFamily="18" charset="0"/>
              </a:rPr>
              <a:t>Žádná právnická ani fyzická osoba (nikdo!) nesmí prodat, darovat ani jiným způsobem poskytovat jiným právnickým nebo fyzickým osobám vysoce toxické látky a přípravky, pokud nejsou tyto osoby způsobilé k nakládání s těmito látkami nebo přípravky podle zákona č.258/2000 Sb.</a:t>
            </a:r>
          </a:p>
          <a:p>
            <a:pPr eaLnBrk="1" hangingPunct="1">
              <a:lnSpc>
                <a:spcPct val="90000"/>
              </a:lnSpc>
              <a:spcBef>
                <a:spcPts val="550"/>
              </a:spcBef>
              <a:buClrTx/>
              <a:buSzTx/>
              <a:buFontTx/>
              <a:buNone/>
            </a:pPr>
            <a:endParaRPr lang="cs-CZ" altLang="cs-CZ" sz="2200" b="1">
              <a:solidFill>
                <a:srgbClr val="000099"/>
              </a:solidFill>
              <a:latin typeface="Times New Roman" pitchFamily="18" charset="0"/>
            </a:endParaRPr>
          </a:p>
          <a:p>
            <a:pPr eaLnBrk="1" hangingPunct="1">
              <a:lnSpc>
                <a:spcPct val="90000"/>
              </a:lnSpc>
              <a:spcBef>
                <a:spcPts val="550"/>
              </a:spcBef>
              <a:buClr>
                <a:srgbClr val="336600"/>
              </a:buClr>
              <a:buSzPct val="110000"/>
              <a:buFont typeface="Wingdings" pitchFamily="2" charset="2"/>
              <a:buChar char=""/>
            </a:pPr>
            <a:r>
              <a:rPr lang="cs-CZ" altLang="cs-CZ" sz="2200" b="1">
                <a:solidFill>
                  <a:srgbClr val="336600"/>
                </a:solidFill>
                <a:latin typeface="Times New Roman" pitchFamily="18" charset="0"/>
              </a:rPr>
              <a:t>Pokud nakládají s vysoce toxickými látkami a přípravky zaměstnanci právnických osob nebo fyzické podnikající osoby, musí být k této činnosti odborně způsobilí podle zákona č. 258/2000 Sb., případně musí být fyzické osoby přímo nakládající s vysoce toxickými látkami a přípravky</a:t>
            </a:r>
            <a:r>
              <a:rPr lang="cs-CZ" altLang="cs-CZ" sz="2200" b="1" i="1">
                <a:solidFill>
                  <a:srgbClr val="336600"/>
                </a:solidFill>
                <a:latin typeface="Times New Roman" pitchFamily="18" charset="0"/>
              </a:rPr>
              <a:t> </a:t>
            </a:r>
            <a:r>
              <a:rPr lang="cs-CZ" altLang="cs-CZ" sz="2200" b="1">
                <a:solidFill>
                  <a:srgbClr val="FF3300"/>
                </a:solidFill>
                <a:latin typeface="Times New Roman" pitchFamily="18" charset="0"/>
              </a:rPr>
              <a:t>prokazatelně zaškoleni takovou odborně způsobilou osobou</a:t>
            </a:r>
            <a:r>
              <a:rPr lang="cs-CZ" altLang="cs-CZ" sz="2200" b="1">
                <a:solidFill>
                  <a:srgbClr val="000099"/>
                </a:solidFill>
                <a:latin typeface="Times New Roman" pitchFamily="18" charset="0"/>
              </a:rPr>
              <a:t>. </a:t>
            </a:r>
          </a:p>
          <a:p>
            <a:pPr eaLnBrk="1" hangingPunct="1">
              <a:lnSpc>
                <a:spcPct val="90000"/>
              </a:lnSpc>
              <a:spcBef>
                <a:spcPts val="550"/>
              </a:spcBef>
              <a:buClrTx/>
              <a:buSzTx/>
              <a:buFontTx/>
              <a:buNone/>
            </a:pPr>
            <a:endParaRPr lang="cs-CZ" altLang="cs-CZ" sz="2200" b="1">
              <a:solidFill>
                <a:srgbClr val="000099"/>
              </a:solidFill>
              <a:latin typeface="Times New Roman" pitchFamily="18" charset="0"/>
            </a:endParaRPr>
          </a:p>
          <a:p>
            <a:pPr eaLnBrk="1" hangingPunct="1">
              <a:lnSpc>
                <a:spcPct val="90000"/>
              </a:lnSpc>
              <a:spcBef>
                <a:spcPts val="550"/>
              </a:spcBef>
              <a:buClr>
                <a:srgbClr val="000099"/>
              </a:buClr>
              <a:buSzPct val="110000"/>
              <a:buFont typeface="Wingdings" pitchFamily="2" charset="2"/>
              <a:buChar char=""/>
            </a:pPr>
            <a:r>
              <a:rPr lang="cs-CZ" altLang="cs-CZ" sz="2200" b="1">
                <a:solidFill>
                  <a:srgbClr val="000099"/>
                </a:solidFill>
                <a:latin typeface="Times New Roman" pitchFamily="18" charset="0"/>
              </a:rPr>
              <a:t>Školení musí být nejméně jednou za rok opakováno. Záznamy o zaškolení a následném proškolení musí podnikající fyzické osoby a právnické osoby uchovávat po dobu 3 let.</a:t>
            </a:r>
          </a:p>
        </p:txBody>
      </p:sp>
      <p:sp>
        <p:nvSpPr>
          <p:cNvPr id="41986" name="Rectangle 2"/>
          <p:cNvSpPr>
            <a:spLocks noChangeArrowheads="1"/>
          </p:cNvSpPr>
          <p:nvPr/>
        </p:nvSpPr>
        <p:spPr bwMode="auto">
          <a:xfrm>
            <a:off x="1298575" y="139700"/>
            <a:ext cx="6646863" cy="1312863"/>
          </a:xfrm>
          <a:prstGeom prst="rect">
            <a:avLst/>
          </a:prstGeom>
          <a:noFill/>
          <a:ln w="9525">
            <a:noFill/>
            <a:round/>
            <a:headEnd/>
            <a:tailEnd/>
          </a:ln>
          <a:effectLst/>
        </p:spPr>
        <p:txBody>
          <a:bodyPr wrap="none" lIns="90000" tIns="46800" rIns="90000" bIns="46800">
            <a:spAutoFit/>
          </a:bodyPr>
          <a:lstStyle/>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3200" b="1">
                <a:solidFill>
                  <a:srgbClr val="FF3300"/>
                </a:solidFill>
                <a:effectLst>
                  <a:outerShdw blurRad="38100" dist="38100" dir="2700000" algn="tl">
                    <a:srgbClr val="000000"/>
                  </a:outerShdw>
                </a:effectLst>
              </a:rPr>
              <a:t>Zvláštní podmínky pro zacházení</a:t>
            </a:r>
            <a:r>
              <a:rPr lang="cs-CZ" sz="2800" b="1">
                <a:solidFill>
                  <a:srgbClr val="FF3300"/>
                </a:solidFill>
                <a:effectLst>
                  <a:outerShdw blurRad="38100" dist="38100" dir="2700000" algn="tl">
                    <a:srgbClr val="000000"/>
                  </a:outerShdw>
                </a:effectLst>
              </a:rPr>
              <a:t> </a:t>
            </a:r>
          </a:p>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b="1">
                <a:solidFill>
                  <a:srgbClr val="FF3300"/>
                </a:solidFill>
                <a:effectLst>
                  <a:outerShdw blurRad="38100" dist="38100" dir="2700000" algn="tl">
                    <a:srgbClr val="000000"/>
                  </a:outerShdw>
                </a:effectLst>
              </a:rPr>
              <a:t>s vysoce toxickými</a:t>
            </a:r>
            <a:br>
              <a:rPr lang="cs-CZ" b="1">
                <a:solidFill>
                  <a:srgbClr val="FF3300"/>
                </a:solidFill>
                <a:effectLst>
                  <a:outerShdw blurRad="38100" dist="38100" dir="2700000" algn="tl">
                    <a:srgbClr val="000000"/>
                  </a:outerShdw>
                </a:effectLst>
              </a:rPr>
            </a:br>
            <a:r>
              <a:rPr lang="cs-CZ" b="1">
                <a:solidFill>
                  <a:srgbClr val="FF3300"/>
                </a:solidFill>
                <a:effectLst>
                  <a:outerShdw blurRad="38100" dist="38100" dir="2700000" algn="tl">
                    <a:srgbClr val="000000"/>
                  </a:outerShdw>
                </a:effectLst>
              </a:rPr>
              <a:t>chemickými látkami a přípravky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395288" y="333375"/>
            <a:ext cx="4105275" cy="633413"/>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defRPr/>
            </a:pPr>
            <a:r>
              <a:rPr lang="cs-CZ" sz="2200" b="1" smtClean="0">
                <a:solidFill>
                  <a:srgbClr val="008000"/>
                </a:solidFill>
                <a:effectLst>
                  <a:outerShdw blurRad="38100" dist="38100" dir="2700000" algn="tl">
                    <a:srgbClr val="000000"/>
                  </a:outerShdw>
                </a:effectLst>
              </a:rPr>
              <a:t>Předmětem školení musí být</a:t>
            </a:r>
          </a:p>
        </p:txBody>
      </p:sp>
      <p:sp>
        <p:nvSpPr>
          <p:cNvPr id="58371" name="Text Box 2"/>
          <p:cNvSpPr txBox="1">
            <a:spLocks noChangeArrowheads="1"/>
          </p:cNvSpPr>
          <p:nvPr/>
        </p:nvSpPr>
        <p:spPr bwMode="auto">
          <a:xfrm>
            <a:off x="395288" y="836613"/>
            <a:ext cx="82296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seznámení s nebezpečnými vlastnostmi vysoce toxických látek  a přípravků, </a:t>
            </a:r>
          </a:p>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zásady ochrany zdraví a životního prostředí před jejich škodlivými účinky, </a:t>
            </a:r>
          </a:p>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zásady první předlékařské pomoci.</a:t>
            </a:r>
          </a:p>
        </p:txBody>
      </p:sp>
      <p:sp>
        <p:nvSpPr>
          <p:cNvPr id="43011" name="Rectangle 3"/>
          <p:cNvSpPr>
            <a:spLocks noChangeArrowheads="1"/>
          </p:cNvSpPr>
          <p:nvPr/>
        </p:nvSpPr>
        <p:spPr bwMode="auto">
          <a:xfrm>
            <a:off x="179388" y="3141663"/>
            <a:ext cx="8964612" cy="633412"/>
          </a:xfrm>
          <a:prstGeom prst="rect">
            <a:avLst/>
          </a:prstGeom>
          <a:noFill/>
          <a:ln w="9525">
            <a:noFill/>
            <a:round/>
            <a:headEnd/>
            <a:tailEnd/>
          </a:ln>
          <a:effectLst/>
        </p:spPr>
        <p:txBody>
          <a:bodyPr lIns="90000" tIns="46800" rIns="90000" bIns="46800" anchor="ctr"/>
          <a:lstStyle/>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200" b="1">
                <a:solidFill>
                  <a:srgbClr val="FF3300"/>
                </a:solidFill>
                <a:effectLst>
                  <a:outerShdw blurRad="38100" dist="38100" dir="2700000" algn="tl">
                    <a:srgbClr val="000000"/>
                  </a:outerShdw>
                </a:effectLst>
              </a:rPr>
              <a:t>Na pracovišti musí být zaměstnancům volně dostupná písemná pravidla o bezpečnosti, ochraně zdraví a životního prostředí.</a:t>
            </a:r>
            <a:r>
              <a:rPr lang="cs-CZ" sz="2000" b="1">
                <a:solidFill>
                  <a:srgbClr val="FF3300"/>
                </a:solidFill>
                <a:effectLst>
                  <a:outerShdw blurRad="38100" dist="38100" dir="2700000" algn="tl">
                    <a:srgbClr val="000000"/>
                  </a:outerShdw>
                </a:effectLst>
              </a:rPr>
              <a:t> </a:t>
            </a:r>
          </a:p>
        </p:txBody>
      </p:sp>
      <p:sp>
        <p:nvSpPr>
          <p:cNvPr id="58373" name="Rectangle 4"/>
          <p:cNvSpPr>
            <a:spLocks noChangeArrowheads="1"/>
          </p:cNvSpPr>
          <p:nvPr/>
        </p:nvSpPr>
        <p:spPr bwMode="auto">
          <a:xfrm>
            <a:off x="395288" y="4581525"/>
            <a:ext cx="84963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608013" indent="-608013" eaLnBrk="0" hangingPunc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informace o nebezpečných vlastnostech vysoce toxických látek a přípravků, se kterými zaměstnanci nakládají,</a:t>
            </a:r>
          </a:p>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pokyny pro bezpečnost, ochranu zdraví a ochranu životního prostředí, </a:t>
            </a:r>
          </a:p>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pokyny pro první předlékařskou pomoc,</a:t>
            </a:r>
          </a:p>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postup při nehodě.</a:t>
            </a:r>
          </a:p>
        </p:txBody>
      </p:sp>
      <p:sp>
        <p:nvSpPr>
          <p:cNvPr id="58374" name="Rectangle 5"/>
          <p:cNvSpPr>
            <a:spLocks noChangeArrowheads="1"/>
          </p:cNvSpPr>
          <p:nvPr/>
        </p:nvSpPr>
        <p:spPr bwMode="auto">
          <a:xfrm>
            <a:off x="400050" y="4149725"/>
            <a:ext cx="46529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200" b="1">
                <a:solidFill>
                  <a:srgbClr val="000000"/>
                </a:solidFill>
              </a:rPr>
              <a:t>Pravidla musí obsahovat zejména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3" name="Group 1"/>
          <p:cNvGraphicFramePr>
            <a:graphicFrameLocks noGrp="1"/>
          </p:cNvGraphicFramePr>
          <p:nvPr>
            <p:extLst>
              <p:ext uri="{D42A27DB-BD31-4B8C-83A1-F6EECF244321}">
                <p14:modId xmlns:p14="http://schemas.microsoft.com/office/powerpoint/2010/main" val="1465388395"/>
              </p:ext>
            </p:extLst>
          </p:nvPr>
        </p:nvGraphicFramePr>
        <p:xfrm>
          <a:off x="106295" y="1772816"/>
          <a:ext cx="8929754" cy="4541143"/>
        </p:xfrm>
        <a:graphic>
          <a:graphicData uri="http://schemas.openxmlformats.org/drawingml/2006/table">
            <a:tbl>
              <a:tblPr/>
              <a:tblGrid>
                <a:gridCol w="2336048"/>
                <a:gridCol w="2336047"/>
                <a:gridCol w="116840"/>
                <a:gridCol w="2070410"/>
                <a:gridCol w="2070409"/>
              </a:tblGrid>
              <a:tr h="701675">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Nebezpečné vlastnosti látky</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gridSpan="3">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Vysoce hořlavý, může vyvolat rakovinu. </a:t>
                      </a:r>
                    </a:p>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Toxický při jakémkoliv způsobu expozice – zamezit kontaktu s látkou</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cs-CZ"/>
                    </a:p>
                  </a:txBody>
                  <a:tcPr/>
                </a:tc>
                <a:tc hMerge="1">
                  <a:txBody>
                    <a:bodyPr/>
                    <a:lstStyle/>
                    <a:p>
                      <a:endParaRPr lang="cs-CZ"/>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50838">
                <a:tc rowSpan="2">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Pokyny pro bezpečnou práci, ochranu zdraví a ochranu životního prostředí</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rowSpan="2" gridSpan="2">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pracovat v digestoři, </a:t>
                      </a:r>
                    </a:p>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pozor na elektrostatický výboj</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rowSpan="2" hMerge="1">
                  <a:txBody>
                    <a:bodyPr/>
                    <a:lstStyle/>
                    <a:p>
                      <a:endParaRPr lang="cs-CZ"/>
                    </a:p>
                  </a:txBody>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Ochranné pomůcky:</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Nakládání s odpady:</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1016892">
                <a:tc vMerge="1">
                  <a:txBody>
                    <a:bodyPr/>
                    <a:lstStyle/>
                    <a:p>
                      <a:endParaRPr lang="cs-CZ"/>
                    </a:p>
                  </a:txBody>
                  <a:tcPr/>
                </a:tc>
                <a:tc gridSpan="2" vMerge="1">
                  <a:txBody>
                    <a:bodyPr/>
                    <a:lstStyle/>
                    <a:p>
                      <a:endParaRPr lang="cs-CZ"/>
                    </a:p>
                  </a:txBody>
                  <a:tcPr/>
                </a:tc>
                <a:tc hMerge="1" vMerge="1">
                  <a:txBody>
                    <a:bodyPr/>
                    <a:lstStyle/>
                    <a:p>
                      <a:endParaRPr lang="cs-CZ"/>
                    </a:p>
                  </a:txBody>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pracovní ochranný oděv, brýle</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nevylévat do výlevky, odpad skladovat v určených nádobách, centrálně likvidovat</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88938">
                <a:tc rowSpan="2">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Pokyny pro první </a:t>
                      </a:r>
                      <a:r>
                        <a:rPr kumimoji="0" lang="cs-CZ" sz="1200" b="1" i="0" u="none" strike="noStrike" cap="none" normalizeH="0" baseline="0" dirty="0" err="1" smtClean="0">
                          <a:ln>
                            <a:noFill/>
                          </a:ln>
                          <a:solidFill>
                            <a:srgbClr val="000000"/>
                          </a:solidFill>
                          <a:effectLst/>
                          <a:latin typeface="Times New Roman" pitchFamily="18" charset="0"/>
                          <a:ea typeface="Arial Unicode MS" pitchFamily="34" charset="-128"/>
                          <a:cs typeface="Times New Roman" pitchFamily="18" charset="0"/>
                        </a:rPr>
                        <a:t>předlékařskou</a:t>
                      </a:r>
                      <a:r>
                        <a:rPr kumimoji="0" lang="cs-CZ"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 pomoc</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Příznaky expozice látkou:</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rowSpan="2" gridSpan="3">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1"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při nadýchání:</a:t>
                      </a: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přenést na čerstvý vzduch, příp. kyslíková maska</a:t>
                      </a:r>
                    </a:p>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1"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při kontaktu s pokožkou</a:t>
                      </a: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odstranit kontaminovaný oděv, opláchnout vodou</a:t>
                      </a:r>
                    </a:p>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1"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při zasažení očí:</a:t>
                      </a: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vyplachovat vodou</a:t>
                      </a:r>
                    </a:p>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1"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při požití:</a:t>
                      </a:r>
                      <a:r>
                        <a:rPr kumimoji="0" lang="cs-CZ" sz="1200" b="1" i="1"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postižený nesmí zvracet</a:t>
                      </a:r>
                      <a:r>
                        <a:rPr kumimoji="0" lang="cs-CZ" sz="12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Ihned vyhledat lékařskou pomoc!</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rowSpan="2" hMerge="1">
                  <a:txBody>
                    <a:bodyPr/>
                    <a:lstStyle/>
                    <a:p>
                      <a:endParaRPr lang="cs-CZ"/>
                    </a:p>
                  </a:txBody>
                  <a:tcPr/>
                </a:tc>
                <a:tc rowSpan="2" hMerge="1">
                  <a:txBody>
                    <a:bodyPr/>
                    <a:lstStyle/>
                    <a:p>
                      <a:endParaRPr lang="cs-CZ"/>
                    </a:p>
                  </a:txBody>
                  <a:tcPr/>
                </a:tc>
              </a:tr>
              <a:tr h="1014412">
                <a:tc vMerge="1">
                  <a:txBody>
                    <a:bodyPr/>
                    <a:lstStyle/>
                    <a:p>
                      <a:endParaRPr lang="cs-CZ"/>
                    </a:p>
                  </a:txBody>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rozrušení, bolest hlavy, závratě, poruchy CNS</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gridSpan="3" vMerge="1">
                  <a:txBody>
                    <a:bodyPr/>
                    <a:lstStyle/>
                    <a:p>
                      <a:endParaRPr lang="cs-CZ"/>
                    </a:p>
                  </a:txBody>
                  <a:tcPr/>
                </a:tc>
                <a:tc hMerge="1" vMerge="1">
                  <a:txBody>
                    <a:bodyPr/>
                    <a:lstStyle/>
                    <a:p>
                      <a:endParaRPr lang="cs-CZ"/>
                    </a:p>
                  </a:txBody>
                  <a:tcPr/>
                </a:tc>
                <a:tc hMerge="1" vMerge="1">
                  <a:txBody>
                    <a:bodyPr/>
                    <a:lstStyle/>
                    <a:p>
                      <a:endParaRPr lang="cs-CZ"/>
                    </a:p>
                  </a:txBody>
                  <a:tcPr/>
                </a:tc>
              </a:tr>
              <a:tr h="701675">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Postup při  náhodném úniku (při nehodě)</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nevdechovat, při polití okamžitě odstranit z povrchu těla, zajistit dobré větrání</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cs-CZ"/>
                    </a:p>
                  </a:txBody>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rozlitou látku setřít,  zasažené místo lze posypat sorbentem (Chemisorb)</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s prostředky použitými k likvidaci úniku zacházet jako s odpadem</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66713">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8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Jiné informace</a:t>
                      </a:r>
                    </a:p>
                  </a:txBody>
                  <a:tcPr marL="43200" marR="43200" marT="504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cs-CZ"/>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59432" name="Rectangle 88"/>
          <p:cNvSpPr>
            <a:spLocks noChangeArrowheads="1"/>
          </p:cNvSpPr>
          <p:nvPr/>
        </p:nvSpPr>
        <p:spPr bwMode="auto">
          <a:xfrm>
            <a:off x="0" y="223838"/>
            <a:ext cx="90011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450"/>
              </a:spcBef>
            </a:pPr>
            <a:r>
              <a:rPr lang="cs-CZ" altLang="cs-CZ" sz="1200" b="1" dirty="0">
                <a:solidFill>
                  <a:srgbClr val="000000"/>
                </a:solidFill>
                <a:cs typeface="Times New Roman" pitchFamily="18" charset="0"/>
              </a:rPr>
              <a:t>Název nebezpečné látky nebo přípravku:   			</a:t>
            </a:r>
            <a:r>
              <a:rPr lang="cs-CZ" altLang="cs-CZ" sz="1800" b="1" dirty="0">
                <a:solidFill>
                  <a:srgbClr val="000000"/>
                </a:solidFill>
                <a:cs typeface="Times New Roman" pitchFamily="18" charset="0"/>
              </a:rPr>
              <a:t>Benzen			</a:t>
            </a:r>
          </a:p>
          <a:p>
            <a:pPr eaLnBrk="1" hangingPunct="1">
              <a:spcBef>
                <a:spcPct val="0"/>
              </a:spcBef>
            </a:pPr>
            <a:r>
              <a:rPr lang="cs-CZ" altLang="cs-CZ" sz="1200" b="1" dirty="0">
                <a:solidFill>
                  <a:srgbClr val="000000"/>
                </a:solidFill>
                <a:cs typeface="Times New Roman" pitchFamily="18" charset="0"/>
              </a:rPr>
              <a:t>Chemický vzorec nebo složení přípravku:   			C</a:t>
            </a:r>
            <a:r>
              <a:rPr lang="cs-CZ" altLang="cs-CZ" sz="1200" b="1" baseline="-30000" dirty="0">
                <a:solidFill>
                  <a:srgbClr val="000000"/>
                </a:solidFill>
                <a:cs typeface="Times New Roman" pitchFamily="18" charset="0"/>
              </a:rPr>
              <a:t>6</a:t>
            </a:r>
            <a:r>
              <a:rPr lang="cs-CZ" altLang="cs-CZ" sz="1200" b="1" dirty="0">
                <a:solidFill>
                  <a:srgbClr val="000000"/>
                </a:solidFill>
                <a:cs typeface="Times New Roman" pitchFamily="18" charset="0"/>
              </a:rPr>
              <a:t>H</a:t>
            </a:r>
            <a:r>
              <a:rPr lang="cs-CZ" altLang="cs-CZ" sz="1200" b="1" baseline="-30000" dirty="0">
                <a:solidFill>
                  <a:srgbClr val="000000"/>
                </a:solidFill>
                <a:cs typeface="Times New Roman" pitchFamily="18" charset="0"/>
              </a:rPr>
              <a:t>6</a:t>
            </a:r>
          </a:p>
          <a:p>
            <a:pPr eaLnBrk="1" hangingPunct="1">
              <a:spcBef>
                <a:spcPct val="0"/>
              </a:spcBef>
            </a:pPr>
            <a:r>
              <a:rPr lang="cs-CZ" altLang="cs-CZ" sz="1200" b="1" dirty="0">
                <a:solidFill>
                  <a:srgbClr val="000000"/>
                </a:solidFill>
                <a:cs typeface="Times New Roman" pitchFamily="18" charset="0"/>
              </a:rPr>
              <a:t>Výstražné symboly (písmenné vyjádření): T, F			R-věty: 45-11-48/23/24/25								S-věty: 54-45</a:t>
            </a:r>
          </a:p>
          <a:p>
            <a:pPr eaLnBrk="1" hangingPunct="1">
              <a:spcBef>
                <a:spcPct val="0"/>
              </a:spcBef>
            </a:pPr>
            <a:endParaRPr lang="cs-CZ" altLang="cs-CZ" sz="1200" b="1" dirty="0">
              <a:solidFill>
                <a:srgbClr val="000000"/>
              </a:solidFill>
              <a:cs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7" name="Group 1"/>
          <p:cNvGraphicFramePr>
            <a:graphicFrameLocks noGrp="1"/>
          </p:cNvGraphicFramePr>
          <p:nvPr>
            <p:extLst>
              <p:ext uri="{D42A27DB-BD31-4B8C-83A1-F6EECF244321}">
                <p14:modId xmlns:p14="http://schemas.microsoft.com/office/powerpoint/2010/main" val="45399960"/>
              </p:ext>
            </p:extLst>
          </p:nvPr>
        </p:nvGraphicFramePr>
        <p:xfrm>
          <a:off x="357188" y="1500188"/>
          <a:ext cx="8463284" cy="4689475"/>
        </p:xfrm>
        <a:graphic>
          <a:graphicData uri="http://schemas.openxmlformats.org/drawingml/2006/table">
            <a:tbl>
              <a:tblPr/>
              <a:tblGrid>
                <a:gridCol w="1082437"/>
                <a:gridCol w="2106010"/>
                <a:gridCol w="1747923"/>
                <a:gridCol w="1761005"/>
                <a:gridCol w="1765909"/>
              </a:tblGrid>
              <a:tr h="1463675">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Č. listu pravidel</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Nebezpečná látka nebo přípravek</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Datum seznámení </a:t>
                      </a:r>
                      <a:b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br>
                      <a: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s pravidly</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Seznámení provedl</a:t>
                      </a:r>
                    </a:p>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(Osoba odborně způsobilá, vedoucí pracoviště apod.)</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Podpis proškolené osoby</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35</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Benzen</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29.9.2008</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prof. Příhoda</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60480" name="Rectangle 151"/>
          <p:cNvSpPr>
            <a:spLocks noChangeArrowheads="1"/>
          </p:cNvSpPr>
          <p:nvPr/>
        </p:nvSpPr>
        <p:spPr bwMode="auto">
          <a:xfrm>
            <a:off x="46038" y="147638"/>
            <a:ext cx="8513762"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sz="1800" b="1">
                <a:solidFill>
                  <a:srgbClr val="000000"/>
                </a:solidFill>
                <a:cs typeface="Times New Roman" pitchFamily="18" charset="0"/>
              </a:rPr>
              <a:t>Potvrzení </a:t>
            </a:r>
            <a:r>
              <a:rPr lang="cs-CZ" altLang="cs-CZ" b="1">
                <a:solidFill>
                  <a:srgbClr val="000000"/>
                </a:solidFill>
                <a:cs typeface="Times New Roman" pitchFamily="18" charset="0"/>
              </a:rPr>
              <a:t>(</a:t>
            </a:r>
            <a:r>
              <a:rPr lang="cs-CZ" altLang="cs-CZ" sz="1800" b="1">
                <a:solidFill>
                  <a:srgbClr val="000000"/>
                </a:solidFill>
                <a:cs typeface="Times New Roman" pitchFamily="18" charset="0"/>
              </a:rPr>
              <a:t>osobní seznam</a:t>
            </a:r>
            <a:r>
              <a:rPr lang="cs-CZ" altLang="cs-CZ" b="1">
                <a:solidFill>
                  <a:srgbClr val="000000"/>
                </a:solidFill>
                <a:cs typeface="Times New Roman" pitchFamily="18" charset="0"/>
              </a:rPr>
              <a:t>)</a:t>
            </a:r>
          </a:p>
          <a:p>
            <a:pPr eaLnBrk="1" hangingPunct="1">
              <a:spcBef>
                <a:spcPts val="225"/>
              </a:spcBef>
              <a:buFont typeface="Arial" pitchFamily="34" charset="0"/>
              <a:buNone/>
            </a:pPr>
            <a:endParaRPr lang="cs-CZ" altLang="cs-CZ" sz="900">
              <a:solidFill>
                <a:srgbClr val="000000"/>
              </a:solidFill>
            </a:endParaRPr>
          </a:p>
          <a:p>
            <a:pPr eaLnBrk="1" hangingPunct="1">
              <a:spcBef>
                <a:spcPct val="0"/>
              </a:spcBef>
              <a:buClrTx/>
              <a:buSzTx/>
              <a:buFontTx/>
              <a:buNone/>
            </a:pPr>
            <a:r>
              <a:rPr lang="cs-CZ" altLang="cs-CZ" sz="1200" b="1">
                <a:solidFill>
                  <a:srgbClr val="000000"/>
                </a:solidFill>
                <a:cs typeface="Times New Roman" pitchFamily="18" charset="0"/>
              </a:rPr>
              <a:t>o seznámení s pravidly pro zacházení s nebezpečnými chemickými látkami, přípravky a předměty</a:t>
            </a:r>
          </a:p>
          <a:p>
            <a:pPr eaLnBrk="1" hangingPunct="1">
              <a:spcBef>
                <a:spcPct val="0"/>
              </a:spcBef>
              <a:buClrTx/>
              <a:buSzTx/>
              <a:buFontTx/>
              <a:buNone/>
            </a:pPr>
            <a:r>
              <a:rPr lang="cs-CZ" altLang="cs-CZ" sz="1200" b="1">
                <a:solidFill>
                  <a:srgbClr val="000000"/>
                </a:solidFill>
                <a:cs typeface="Times New Roman" pitchFamily="18" charset="0"/>
              </a:rPr>
              <a:t>(Pro látky s výstražnými symboly T a T+, a pro látky, pro které jsou definovány R-věty: R-45, R-46, R-49, R-60 a R-61</a:t>
            </a:r>
          </a:p>
          <a:p>
            <a:pPr eaLnBrk="1" hangingPunct="1">
              <a:spcBef>
                <a:spcPct val="0"/>
              </a:spcBef>
              <a:buClrTx/>
              <a:buSzTx/>
              <a:buFontTx/>
              <a:buNone/>
            </a:pPr>
            <a:r>
              <a:rPr lang="cs-CZ" altLang="cs-CZ" sz="1400" b="1">
                <a:solidFill>
                  <a:srgbClr val="000000"/>
                </a:solidFill>
                <a:cs typeface="Times New Roman" pitchFamily="18" charset="0"/>
              </a:rPr>
              <a:t>Příjmení a jméno proškolené osoby: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638175" y="341313"/>
            <a:ext cx="7935913" cy="1100137"/>
          </a:xfrm>
          <a:prstGeom prst="rect">
            <a:avLst/>
          </a:prstGeom>
          <a:noFill/>
          <a:ln w="9525">
            <a:noFill/>
            <a:round/>
            <a:headEnd/>
            <a:tailEnd/>
          </a:ln>
          <a:effectLst/>
        </p:spPr>
        <p:txBody>
          <a:bodyPr wrap="none" lIns="90000" tIns="46800" rIns="90000" bIns="46800" anchor="ctr">
            <a:spAutoFit/>
          </a:bodyPr>
          <a:lstStyle/>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b="1" dirty="0">
                <a:solidFill>
                  <a:srgbClr val="FF3300"/>
                </a:solidFill>
                <a:effectLst>
                  <a:outerShdw blurRad="38100" dist="38100" dir="2700000" algn="tl">
                    <a:srgbClr val="000000"/>
                  </a:outerShdw>
                </a:effectLst>
              </a:rPr>
              <a:t>Text pravidel musí být projednán s orgánem ochrany </a:t>
            </a:r>
          </a:p>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b="1" dirty="0">
                <a:solidFill>
                  <a:srgbClr val="FF3300"/>
                </a:solidFill>
                <a:effectLst>
                  <a:outerShdw blurRad="38100" dist="38100" dir="2700000" algn="tl">
                    <a:srgbClr val="000000"/>
                  </a:outerShdw>
                </a:effectLst>
              </a:rPr>
              <a:t>veřejného zdraví příslušným podle místa činnosti</a:t>
            </a:r>
          </a:p>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1800" b="1" dirty="0">
                <a:solidFill>
                  <a:srgbClr val="FF3300"/>
                </a:solidFill>
                <a:effectLst>
                  <a:outerShdw blurRad="38100" dist="38100" dir="2700000" algn="tl">
                    <a:srgbClr val="000000"/>
                  </a:outerShdw>
                </a:effectLst>
              </a:rPr>
              <a:t>(pro </a:t>
            </a:r>
            <a:r>
              <a:rPr lang="cs-CZ" sz="1800" b="1" dirty="0" err="1" smtClean="0">
                <a:solidFill>
                  <a:srgbClr val="FF3300"/>
                </a:solidFill>
                <a:effectLst>
                  <a:outerShdw blurRad="38100" dist="38100" dir="2700000" algn="tl">
                    <a:srgbClr val="000000"/>
                  </a:outerShdw>
                </a:effectLst>
              </a:rPr>
              <a:t>PřF</a:t>
            </a:r>
            <a:r>
              <a:rPr lang="cs-CZ" sz="1800" b="1" dirty="0" smtClean="0">
                <a:solidFill>
                  <a:srgbClr val="FF3300"/>
                </a:solidFill>
                <a:effectLst>
                  <a:outerShdw blurRad="38100" dist="38100" dir="2700000" algn="tl">
                    <a:srgbClr val="000000"/>
                  </a:outerShdw>
                </a:effectLst>
              </a:rPr>
              <a:t> MU je </a:t>
            </a:r>
            <a:r>
              <a:rPr lang="cs-CZ" sz="1800" b="1" dirty="0">
                <a:solidFill>
                  <a:srgbClr val="FF3300"/>
                </a:solidFill>
                <a:effectLst>
                  <a:outerShdw blurRad="38100" dist="38100" dir="2700000" algn="tl">
                    <a:srgbClr val="000000"/>
                  </a:outerShdw>
                </a:effectLst>
              </a:rPr>
              <a:t>to KHS Brno)</a:t>
            </a:r>
          </a:p>
        </p:txBody>
      </p:sp>
      <p:sp>
        <p:nvSpPr>
          <p:cNvPr id="61443" name="Rectangle 2"/>
          <p:cNvSpPr>
            <a:spLocks noChangeArrowheads="1"/>
          </p:cNvSpPr>
          <p:nvPr/>
        </p:nvSpPr>
        <p:spPr bwMode="auto">
          <a:xfrm>
            <a:off x="468313" y="1557338"/>
            <a:ext cx="748347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just" eaLnBrk="1" hangingPunct="1">
              <a:spcBef>
                <a:spcPct val="0"/>
              </a:spcBef>
              <a:buFont typeface="Times New Roman" pitchFamily="18" charset="0"/>
              <a:buChar char="•"/>
            </a:pPr>
            <a:r>
              <a:rPr lang="cs-CZ" altLang="cs-CZ" sz="1800" b="1" dirty="0">
                <a:solidFill>
                  <a:srgbClr val="000000"/>
                </a:solidFill>
                <a:latin typeface="Times New Roman" pitchFamily="18" charset="0"/>
              </a:rPr>
              <a:t> Vysoce toxické chemické látky a přípravky musí být skladovány</a:t>
            </a:r>
          </a:p>
          <a:p>
            <a:pPr algn="just" eaLnBrk="1" hangingPunct="1">
              <a:spcBef>
                <a:spcPct val="0"/>
              </a:spcBef>
              <a:buClrTx/>
              <a:buSzTx/>
              <a:buFontTx/>
              <a:buNone/>
            </a:pPr>
            <a:r>
              <a:rPr lang="cs-CZ" altLang="cs-CZ" sz="1800" b="1" dirty="0">
                <a:solidFill>
                  <a:srgbClr val="000000"/>
                </a:solidFill>
                <a:latin typeface="Times New Roman" pitchFamily="18" charset="0"/>
              </a:rPr>
              <a:t>v uzamykatelných prostorách, zabezpečených proti vloupání a vstupu </a:t>
            </a:r>
          </a:p>
          <a:p>
            <a:pPr algn="just" eaLnBrk="1" hangingPunct="1">
              <a:spcBef>
                <a:spcPct val="0"/>
              </a:spcBef>
              <a:buClrTx/>
              <a:buSzTx/>
              <a:buFontTx/>
              <a:buNone/>
            </a:pPr>
            <a:r>
              <a:rPr lang="cs-CZ" altLang="cs-CZ" sz="1800" b="1" dirty="0">
                <a:solidFill>
                  <a:srgbClr val="000000"/>
                </a:solidFill>
                <a:latin typeface="Times New Roman" pitchFamily="18" charset="0"/>
              </a:rPr>
              <a:t>nepovolaných osob. </a:t>
            </a:r>
          </a:p>
          <a:p>
            <a:pPr algn="just" eaLnBrk="1" hangingPunct="1">
              <a:spcBef>
                <a:spcPct val="0"/>
              </a:spcBef>
              <a:buClrTx/>
              <a:buSzTx/>
              <a:buFontTx/>
              <a:buNone/>
            </a:pPr>
            <a:endParaRPr lang="cs-CZ" altLang="cs-CZ" sz="1800" b="1" dirty="0">
              <a:solidFill>
                <a:srgbClr val="000000"/>
              </a:solidFill>
              <a:latin typeface="Times New Roman" pitchFamily="18" charset="0"/>
            </a:endParaRPr>
          </a:p>
          <a:p>
            <a:pPr algn="just" eaLnBrk="1" hangingPunct="1">
              <a:spcBef>
                <a:spcPct val="0"/>
              </a:spcBef>
              <a:buFont typeface="Times New Roman" pitchFamily="18" charset="0"/>
              <a:buChar char="•"/>
            </a:pPr>
            <a:r>
              <a:rPr lang="cs-CZ" altLang="cs-CZ" sz="1800" b="1" dirty="0">
                <a:solidFill>
                  <a:srgbClr val="000000"/>
                </a:solidFill>
                <a:latin typeface="Times New Roman" pitchFamily="18" charset="0"/>
              </a:rPr>
              <a:t> Při skladování musí být vyloučena záměna a vzájemné škodlivé působení </a:t>
            </a:r>
          </a:p>
          <a:p>
            <a:pPr algn="just" eaLnBrk="1" hangingPunct="1">
              <a:spcBef>
                <a:spcPct val="0"/>
              </a:spcBef>
              <a:buClrTx/>
              <a:buSzTx/>
              <a:buFontTx/>
              <a:buNone/>
            </a:pPr>
            <a:r>
              <a:rPr lang="cs-CZ" altLang="cs-CZ" sz="1800" b="1" dirty="0">
                <a:solidFill>
                  <a:srgbClr val="000000"/>
                </a:solidFill>
                <a:latin typeface="Times New Roman" pitchFamily="18" charset="0"/>
              </a:rPr>
              <a:t>uskladněných chemických látek a přípravků a zabráněno jejich pronikání </a:t>
            </a:r>
          </a:p>
          <a:p>
            <a:pPr algn="just" eaLnBrk="1" hangingPunct="1">
              <a:spcBef>
                <a:spcPct val="0"/>
              </a:spcBef>
              <a:buClrTx/>
              <a:buSzTx/>
              <a:buFontTx/>
              <a:buNone/>
            </a:pPr>
            <a:r>
              <a:rPr lang="cs-CZ" altLang="cs-CZ" sz="1800" b="1" dirty="0">
                <a:solidFill>
                  <a:srgbClr val="000000"/>
                </a:solidFill>
                <a:latin typeface="Times New Roman" pitchFamily="18" charset="0"/>
              </a:rPr>
              <a:t>do životního prostředí a ohrožení zdraví lidí.</a:t>
            </a:r>
          </a:p>
        </p:txBody>
      </p:sp>
      <p:sp>
        <p:nvSpPr>
          <p:cNvPr id="61444" name="Rectangle 3"/>
          <p:cNvSpPr>
            <a:spLocks noChangeArrowheads="1"/>
          </p:cNvSpPr>
          <p:nvPr/>
        </p:nvSpPr>
        <p:spPr bwMode="auto">
          <a:xfrm>
            <a:off x="466725" y="4176713"/>
            <a:ext cx="8353425" cy="245268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61445" name="Rectangle 4"/>
          <p:cNvSpPr>
            <a:spLocks noChangeArrowheads="1"/>
          </p:cNvSpPr>
          <p:nvPr/>
        </p:nvSpPr>
        <p:spPr bwMode="auto">
          <a:xfrm>
            <a:off x="395288" y="3933825"/>
            <a:ext cx="82296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eaLnBrk="0" hangingPunc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50"/>
              </a:spcBef>
              <a:buClr>
                <a:srgbClr val="333399"/>
              </a:buClr>
              <a:buFont typeface="Wingdings" pitchFamily="2" charset="2"/>
              <a:buChar char=""/>
            </a:pPr>
            <a:r>
              <a:rPr lang="cs-CZ" altLang="cs-CZ" sz="1800" b="1">
                <a:solidFill>
                  <a:srgbClr val="333399"/>
                </a:solidFill>
                <a:latin typeface="Times New Roman" pitchFamily="18" charset="0"/>
              </a:rPr>
              <a:t>O nakládání s vysoce toxickými látkami a přípravky musí právnické osoby a podnikající fyzické osoby vést evidenci. </a:t>
            </a:r>
          </a:p>
          <a:p>
            <a:pPr eaLnBrk="1" hangingPunct="1">
              <a:lnSpc>
                <a:spcPct val="80000"/>
              </a:lnSpc>
              <a:spcBef>
                <a:spcPts val="450"/>
              </a:spcBef>
              <a:buClr>
                <a:srgbClr val="FF3300"/>
              </a:buClr>
              <a:buFont typeface="Wingdings" pitchFamily="2" charset="2"/>
              <a:buChar char=""/>
            </a:pPr>
            <a:r>
              <a:rPr lang="cs-CZ" altLang="cs-CZ" sz="1800" b="1">
                <a:solidFill>
                  <a:srgbClr val="FF3300"/>
                </a:solidFill>
                <a:latin typeface="Times New Roman" pitchFamily="18" charset="0"/>
              </a:rPr>
              <a:t>Evidence</a:t>
            </a:r>
            <a:r>
              <a:rPr lang="cs-CZ" altLang="cs-CZ" sz="1800" b="1">
                <a:solidFill>
                  <a:srgbClr val="333399"/>
                </a:solidFill>
                <a:latin typeface="Times New Roman" pitchFamily="18" charset="0"/>
              </a:rPr>
              <a:t> musí být vedena odděleně pro každou vysoce toxickou látku nebo přípravek. </a:t>
            </a:r>
          </a:p>
          <a:p>
            <a:pPr eaLnBrk="1" hangingPunct="1">
              <a:lnSpc>
                <a:spcPct val="80000"/>
              </a:lnSpc>
              <a:spcBef>
                <a:spcPts val="450"/>
              </a:spcBef>
              <a:buClr>
                <a:srgbClr val="FF3300"/>
              </a:buClr>
              <a:buFont typeface="Wingdings" pitchFamily="2" charset="2"/>
              <a:buChar char=""/>
            </a:pPr>
            <a:r>
              <a:rPr lang="cs-CZ" altLang="cs-CZ" sz="1800" b="1">
                <a:solidFill>
                  <a:srgbClr val="FF3300"/>
                </a:solidFill>
                <a:latin typeface="Times New Roman" pitchFamily="18" charset="0"/>
              </a:rPr>
              <a:t>Evidenční záznamy</a:t>
            </a:r>
            <a:r>
              <a:rPr lang="cs-CZ" altLang="cs-CZ" sz="1800" b="1">
                <a:solidFill>
                  <a:srgbClr val="333399"/>
                </a:solidFill>
                <a:latin typeface="Times New Roman" pitchFamily="18" charset="0"/>
              </a:rPr>
              <a:t> musí obsahovat údaje o přijatém a vydaném množství, stavu zásob a jméno osoby (název nebo firma), které byly látka nebo přípravek vydány. </a:t>
            </a:r>
          </a:p>
          <a:p>
            <a:pPr eaLnBrk="1" hangingPunct="1">
              <a:lnSpc>
                <a:spcPct val="80000"/>
              </a:lnSpc>
              <a:spcBef>
                <a:spcPts val="450"/>
              </a:spcBef>
              <a:buClr>
                <a:srgbClr val="FF3300"/>
              </a:buClr>
              <a:buFont typeface="Wingdings" pitchFamily="2" charset="2"/>
              <a:buChar char=""/>
            </a:pPr>
            <a:r>
              <a:rPr lang="cs-CZ" altLang="cs-CZ" sz="1800" b="1">
                <a:solidFill>
                  <a:srgbClr val="FF3300"/>
                </a:solidFill>
                <a:latin typeface="Times New Roman" pitchFamily="18" charset="0"/>
              </a:rPr>
              <a:t>Evidenční záznamy</a:t>
            </a:r>
            <a:r>
              <a:rPr lang="cs-CZ" altLang="cs-CZ" sz="1800" b="1">
                <a:solidFill>
                  <a:srgbClr val="333399"/>
                </a:solidFill>
                <a:latin typeface="Times New Roman" pitchFamily="18" charset="0"/>
              </a:rPr>
              <a:t> musí být uchovávány ještě nejméně 5 let po dosažení nulového stavu zásob chemické látky nebo přípravku.</a:t>
            </a:r>
          </a:p>
          <a:p>
            <a:pPr eaLnBrk="1" hangingPunct="1">
              <a:lnSpc>
                <a:spcPct val="80000"/>
              </a:lnSpc>
              <a:spcBef>
                <a:spcPts val="450"/>
              </a:spcBef>
              <a:buClr>
                <a:srgbClr val="333399"/>
              </a:buClr>
              <a:buFont typeface="Wingdings" pitchFamily="2" charset="2"/>
              <a:buNone/>
            </a:pPr>
            <a:endParaRPr lang="cs-CZ" altLang="cs-CZ" sz="1800" b="1">
              <a:solidFill>
                <a:srgbClr val="333399"/>
              </a:solidFill>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357188" y="876300"/>
            <a:ext cx="8247062"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just" eaLnBrk="1" hangingPunct="1">
              <a:spcBef>
                <a:spcPct val="0"/>
              </a:spcBef>
              <a:buClr>
                <a:srgbClr val="0070C0"/>
              </a:buClr>
              <a:buFont typeface="Times New Roman" pitchFamily="18" charset="0"/>
              <a:buChar char="•"/>
            </a:pPr>
            <a:r>
              <a:rPr lang="cs-CZ" altLang="cs-CZ" b="1" dirty="0">
                <a:solidFill>
                  <a:srgbClr val="0070C0"/>
                </a:solidFill>
                <a:latin typeface="Times New Roman" pitchFamily="18" charset="0"/>
              </a:rPr>
              <a:t>Evidenční knihy pro evidenci nebezpečných látek a přípravků, jakož i listinné doklady musí být vedeny tak, aby údaje v nich nebylo možné dodatečně měnit. </a:t>
            </a:r>
          </a:p>
          <a:p>
            <a:pPr algn="just" eaLnBrk="1" hangingPunct="1">
              <a:spcBef>
                <a:spcPct val="0"/>
              </a:spcBef>
            </a:pPr>
            <a:endParaRPr lang="cs-CZ" altLang="cs-CZ" b="1" dirty="0">
              <a:solidFill>
                <a:srgbClr val="000000"/>
              </a:solidFill>
              <a:latin typeface="Times New Roman" pitchFamily="18" charset="0"/>
            </a:endParaRPr>
          </a:p>
          <a:p>
            <a:pPr algn="just" eaLnBrk="1" hangingPunct="1">
              <a:spcBef>
                <a:spcPct val="0"/>
              </a:spcBef>
              <a:buFont typeface="Times New Roman" pitchFamily="18" charset="0"/>
              <a:buChar char="•"/>
            </a:pPr>
            <a:r>
              <a:rPr lang="cs-CZ" altLang="cs-CZ" b="1" dirty="0">
                <a:solidFill>
                  <a:srgbClr val="000000"/>
                </a:solidFill>
                <a:latin typeface="Times New Roman" pitchFamily="18" charset="0"/>
              </a:rPr>
              <a:t>Chybné údaje musí být opraveny tak, aby původní zápis zůstal čitelný.</a:t>
            </a:r>
            <a:r>
              <a:rPr lang="cs-CZ" altLang="cs-CZ" b="1" dirty="0">
                <a:solidFill>
                  <a:srgbClr val="000099"/>
                </a:solidFill>
                <a:latin typeface="Times New Roman" pitchFamily="18" charset="0"/>
              </a:rPr>
              <a:t> </a:t>
            </a:r>
          </a:p>
          <a:p>
            <a:pPr algn="just" eaLnBrk="1" hangingPunct="1">
              <a:spcBef>
                <a:spcPct val="0"/>
              </a:spcBef>
              <a:buClr>
                <a:srgbClr val="000099"/>
              </a:buClr>
            </a:pPr>
            <a:endParaRPr lang="cs-CZ" altLang="cs-CZ" b="1" dirty="0">
              <a:solidFill>
                <a:srgbClr val="000099"/>
              </a:solidFill>
              <a:latin typeface="Times New Roman" pitchFamily="18" charset="0"/>
            </a:endParaRPr>
          </a:p>
          <a:p>
            <a:pPr algn="just" eaLnBrk="1" hangingPunct="1">
              <a:spcBef>
                <a:spcPct val="0"/>
              </a:spcBef>
              <a:buClr>
                <a:srgbClr val="000099"/>
              </a:buClr>
              <a:buFont typeface="Times New Roman" pitchFamily="18" charset="0"/>
              <a:buChar char="•"/>
            </a:pPr>
            <a:r>
              <a:rPr lang="cs-CZ" altLang="cs-CZ" b="1" dirty="0">
                <a:solidFill>
                  <a:srgbClr val="000099"/>
                </a:solidFill>
                <a:latin typeface="Times New Roman" pitchFamily="18" charset="0"/>
              </a:rPr>
              <a:t>Veškeré chemické látky a přípravky používané na </a:t>
            </a:r>
            <a:r>
              <a:rPr lang="cs-CZ" altLang="cs-CZ" b="1" dirty="0" smtClean="0">
                <a:solidFill>
                  <a:srgbClr val="000099"/>
                </a:solidFill>
                <a:latin typeface="Times New Roman" pitchFamily="18" charset="0"/>
              </a:rPr>
              <a:t>MU </a:t>
            </a:r>
            <a:r>
              <a:rPr lang="cs-CZ" altLang="cs-CZ" b="1" dirty="0">
                <a:solidFill>
                  <a:srgbClr val="000099"/>
                </a:solidFill>
                <a:latin typeface="Times New Roman" pitchFamily="18" charset="0"/>
              </a:rPr>
              <a:t/>
            </a:r>
            <a:br>
              <a:rPr lang="cs-CZ" altLang="cs-CZ" b="1" dirty="0">
                <a:solidFill>
                  <a:srgbClr val="000099"/>
                </a:solidFill>
                <a:latin typeface="Times New Roman" pitchFamily="18" charset="0"/>
              </a:rPr>
            </a:br>
            <a:r>
              <a:rPr lang="cs-CZ" altLang="cs-CZ" b="1" dirty="0">
                <a:solidFill>
                  <a:srgbClr val="000099"/>
                </a:solidFill>
                <a:latin typeface="Times New Roman" pitchFamily="18" charset="0"/>
              </a:rPr>
              <a:t>v Brně musejí být evidovány (např. pomocí SW programu pro skladové  hospodářství).</a:t>
            </a:r>
          </a:p>
          <a:p>
            <a:pPr algn="just" eaLnBrk="1" hangingPunct="1">
              <a:spcBef>
                <a:spcPct val="0"/>
              </a:spcBef>
              <a:buClr>
                <a:srgbClr val="000099"/>
              </a:buClr>
            </a:pPr>
            <a:endParaRPr lang="cs-CZ" altLang="cs-CZ" b="1" dirty="0">
              <a:solidFill>
                <a:srgbClr val="000099"/>
              </a:solidFill>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250825" y="339725"/>
            <a:ext cx="8435975" cy="2408238"/>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3200" b="1" smtClean="0">
                <a:solidFill>
                  <a:srgbClr val="FF3300"/>
                </a:solidFill>
                <a:effectLst>
                  <a:outerShdw blurRad="38100" dist="38100" dir="2700000" algn="tl">
                    <a:srgbClr val="000000"/>
                  </a:outerShdw>
                </a:effectLst>
              </a:rPr>
              <a:t>Zvláštní podmínky pro zacházení</a:t>
            </a:r>
            <a:r>
              <a:rPr lang="cs-CZ" b="1" smtClean="0">
                <a:solidFill>
                  <a:srgbClr val="FF3300"/>
                </a:solidFill>
                <a:effectLst>
                  <a:outerShdw blurRad="38100" dist="38100" dir="2700000" algn="tl">
                    <a:srgbClr val="000000"/>
                  </a:outerShdw>
                </a:effectLst>
              </a:rPr>
              <a:t> </a:t>
            </a:r>
            <a:br>
              <a:rPr lang="cs-CZ" b="1" smtClean="0">
                <a:solidFill>
                  <a:srgbClr val="FF3300"/>
                </a:solidFill>
                <a:effectLst>
                  <a:outerShdw blurRad="38100" dist="38100" dir="2700000" algn="tl">
                    <a:srgbClr val="000000"/>
                  </a:outerShdw>
                </a:effectLst>
              </a:rPr>
            </a:br>
            <a:r>
              <a:rPr lang="cs-CZ" b="1" smtClean="0">
                <a:solidFill>
                  <a:srgbClr val="FF3300"/>
                </a:solidFill>
                <a:effectLst>
                  <a:outerShdw blurRad="38100" dist="38100" dir="2700000" algn="tl">
                    <a:srgbClr val="000000"/>
                  </a:outerShdw>
                </a:effectLst>
              </a:rPr>
              <a:t>s toxickými s žíravými a karcinogenními, mutagenními a pro reprodukci toxickými látkami a pro používání fyzickými osobami v rámci zaměstnání a v rámci přípravy na povolání</a:t>
            </a:r>
            <a:br>
              <a:rPr lang="cs-CZ" b="1" smtClean="0">
                <a:solidFill>
                  <a:srgbClr val="FF3300"/>
                </a:solidFill>
                <a:effectLst>
                  <a:outerShdw blurRad="38100" dist="38100" dir="2700000" algn="tl">
                    <a:srgbClr val="000000"/>
                  </a:outerShdw>
                </a:effectLst>
              </a:rPr>
            </a:br>
            <a:endParaRPr lang="cs-CZ" b="1" smtClean="0">
              <a:solidFill>
                <a:srgbClr val="FF3300"/>
              </a:solidFill>
              <a:effectLst>
                <a:outerShdw blurRad="38100" dist="38100" dir="2700000" algn="tl">
                  <a:srgbClr val="000000"/>
                </a:outerShdw>
              </a:effectLst>
            </a:endParaRPr>
          </a:p>
        </p:txBody>
      </p:sp>
      <p:sp>
        <p:nvSpPr>
          <p:cNvPr id="63491" name="Text Box 2"/>
          <p:cNvSpPr txBox="1">
            <a:spLocks noChangeArrowheads="1"/>
          </p:cNvSpPr>
          <p:nvPr/>
        </p:nvSpPr>
        <p:spPr bwMode="auto">
          <a:xfrm>
            <a:off x="468313" y="3284538"/>
            <a:ext cx="82296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450"/>
              </a:spcBef>
              <a:buFont typeface="Times New Roman" pitchFamily="18" charset="0"/>
              <a:buChar char="•"/>
            </a:pPr>
            <a:r>
              <a:rPr lang="cs-CZ" altLang="cs-CZ" sz="1800" b="1">
                <a:solidFill>
                  <a:srgbClr val="000000"/>
                </a:solidFill>
                <a:latin typeface="Times New Roman" pitchFamily="18" charset="0"/>
              </a:rPr>
              <a:t>Osoby musí být prokazatelně proškoleny v rozsahu stejném, jako je uvedeno při používání vysoce toxických chemických látek a přípravků</a:t>
            </a:r>
          </a:p>
          <a:p>
            <a:pPr eaLnBrk="1" hangingPunct="1">
              <a:spcBef>
                <a:spcPts val="450"/>
              </a:spcBef>
            </a:pPr>
            <a:endParaRPr lang="cs-CZ" altLang="cs-CZ" sz="1800" b="1">
              <a:solidFill>
                <a:srgbClr val="000000"/>
              </a:solidFill>
              <a:latin typeface="Times New Roman" pitchFamily="18" charset="0"/>
            </a:endParaRPr>
          </a:p>
          <a:p>
            <a:pPr eaLnBrk="1" hangingPunct="1">
              <a:spcBef>
                <a:spcPts val="450"/>
              </a:spcBef>
              <a:buFont typeface="Times New Roman" pitchFamily="18" charset="0"/>
              <a:buChar char="•"/>
            </a:pPr>
            <a:r>
              <a:rPr lang="cs-CZ" altLang="cs-CZ" sz="1800" b="1">
                <a:solidFill>
                  <a:srgbClr val="000000"/>
                </a:solidFill>
                <a:latin typeface="Times New Roman" pitchFamily="18" charset="0"/>
              </a:rPr>
              <a:t>Na pracovišti musí být k dispozici písemná pravidla pro bezpečnou práci schválená místně příslušným orgánem ochrany zdraví. Tato pravidla musí obsahovat obdobné informace.</a:t>
            </a:r>
          </a:p>
          <a:p>
            <a:pPr eaLnBrk="1" hangingPunct="1">
              <a:spcBef>
                <a:spcPts val="450"/>
              </a:spcBef>
            </a:pPr>
            <a:endParaRPr lang="cs-CZ" altLang="cs-CZ" sz="1800" b="1">
              <a:solidFill>
                <a:srgbClr val="000000"/>
              </a:solidFill>
              <a:latin typeface="Times New Roman" pitchFamily="18" charset="0"/>
            </a:endParaRPr>
          </a:p>
          <a:p>
            <a:pPr eaLnBrk="1" hangingPunct="1">
              <a:spcBef>
                <a:spcPts val="450"/>
              </a:spcBef>
              <a:buFont typeface="Times New Roman" pitchFamily="18" charset="0"/>
              <a:buChar char="•"/>
            </a:pPr>
            <a:r>
              <a:rPr lang="cs-CZ" altLang="cs-CZ" sz="1800" b="1">
                <a:solidFill>
                  <a:srgbClr val="000000"/>
                </a:solidFill>
                <a:latin typeface="Times New Roman" pitchFamily="18" charset="0"/>
              </a:rPr>
              <a:t>Doporučuji při zahájení práce s uvedeným typem látek projednat s každým pracovníkem pracovní postupy, možnosti havárie, postupy při poskytnutí první pomoci (zdroje informací např. BL apod.)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088" y="692150"/>
            <a:ext cx="7632700" cy="4894263"/>
          </a:xfrm>
          <a:prstGeom prst="rect">
            <a:avLst/>
          </a:prstGeom>
          <a:pattFill prst="trellis">
            <a:fgClr>
              <a:schemeClr val="accent1">
                <a:lumMod val="20000"/>
                <a:lumOff val="80000"/>
              </a:schemeClr>
            </a:fgClr>
            <a:bgClr>
              <a:schemeClr val="bg1"/>
            </a:bgClr>
          </a:pattFill>
        </p:spPr>
        <p:txBody>
          <a:bodyPr>
            <a:spAutoFit/>
          </a:bodyPr>
          <a:lstStyle/>
          <a:p>
            <a:pPr algn="ctr">
              <a:defRPr/>
            </a:pPr>
            <a:r>
              <a:rPr lang="cs-CZ" b="1" dirty="0">
                <a:solidFill>
                  <a:srgbClr val="FF0000"/>
                </a:solidFill>
              </a:rPr>
              <a:t>Nařízení CLP (1272/2008)</a:t>
            </a:r>
          </a:p>
          <a:p>
            <a:pPr algn="ctr">
              <a:defRPr/>
            </a:pPr>
            <a:endParaRPr lang="cs-CZ" b="1" dirty="0">
              <a:solidFill>
                <a:srgbClr val="FF0000"/>
              </a:solidFill>
            </a:endParaRPr>
          </a:p>
          <a:p>
            <a:pPr>
              <a:defRPr/>
            </a:pPr>
            <a:r>
              <a:rPr lang="cs-CZ" dirty="0">
                <a:solidFill>
                  <a:schemeClr val="tx1"/>
                </a:solidFill>
              </a:rPr>
              <a:t>CLP neboli nařízení CLP je nové evropské nařízení (nařízení EP a Rady č. 1272/2008) o klasifikaci, označování a balení chemických látek a směsí (z angl. </a:t>
            </a:r>
            <a:r>
              <a:rPr lang="cs-CZ" b="1" dirty="0" err="1">
                <a:solidFill>
                  <a:schemeClr val="tx1"/>
                </a:solidFill>
              </a:rPr>
              <a:t>C</a:t>
            </a:r>
            <a:r>
              <a:rPr lang="cs-CZ" dirty="0" err="1">
                <a:solidFill>
                  <a:schemeClr val="tx1"/>
                </a:solidFill>
              </a:rPr>
              <a:t>lassification</a:t>
            </a:r>
            <a:r>
              <a:rPr lang="cs-CZ" dirty="0">
                <a:solidFill>
                  <a:schemeClr val="tx1"/>
                </a:solidFill>
              </a:rPr>
              <a:t>, </a:t>
            </a:r>
            <a:r>
              <a:rPr lang="cs-CZ" b="1" dirty="0" err="1">
                <a:solidFill>
                  <a:schemeClr val="tx1"/>
                </a:solidFill>
              </a:rPr>
              <a:t>L</a:t>
            </a:r>
            <a:r>
              <a:rPr lang="cs-CZ" dirty="0" err="1">
                <a:solidFill>
                  <a:schemeClr val="tx1"/>
                </a:solidFill>
              </a:rPr>
              <a:t>abelling</a:t>
            </a:r>
            <a:r>
              <a:rPr lang="cs-CZ" dirty="0">
                <a:solidFill>
                  <a:schemeClr val="tx1"/>
                </a:solidFill>
              </a:rPr>
              <a:t> and </a:t>
            </a:r>
            <a:r>
              <a:rPr lang="cs-CZ" b="1" dirty="0" err="1">
                <a:solidFill>
                  <a:schemeClr val="tx1"/>
                </a:solidFill>
              </a:rPr>
              <a:t>P</a:t>
            </a:r>
            <a:r>
              <a:rPr lang="cs-CZ" dirty="0" err="1">
                <a:solidFill>
                  <a:schemeClr val="tx1"/>
                </a:solidFill>
              </a:rPr>
              <a:t>ackaging</a:t>
            </a:r>
            <a:r>
              <a:rPr lang="cs-CZ" dirty="0">
                <a:solidFill>
                  <a:schemeClr val="tx1"/>
                </a:solidFill>
              </a:rPr>
              <a:t>). </a:t>
            </a:r>
          </a:p>
          <a:p>
            <a:pPr>
              <a:defRPr/>
            </a:pPr>
            <a:endParaRPr lang="cs-CZ" dirty="0">
              <a:solidFill>
                <a:schemeClr val="tx1"/>
              </a:solidFill>
            </a:endParaRPr>
          </a:p>
          <a:p>
            <a:pPr>
              <a:defRPr/>
            </a:pPr>
            <a:r>
              <a:rPr lang="cs-CZ" dirty="0">
                <a:solidFill>
                  <a:schemeClr val="tx1"/>
                </a:solidFill>
              </a:rPr>
              <a:t>Tento právní předpis zavádí v celé EU nový systém klasifikace a označování chemických látek, který vychází z globálně harmonizovaného systému Organizace spojených národů (</a:t>
            </a:r>
            <a:r>
              <a:rPr lang="cs-CZ" b="1" dirty="0">
                <a:solidFill>
                  <a:srgbClr val="FF0000"/>
                </a:solidFill>
              </a:rPr>
              <a:t>UN GHS</a:t>
            </a:r>
            <a:r>
              <a:rPr lang="cs-CZ" dirty="0">
                <a:solidFill>
                  <a:schemeClr val="tx1"/>
                </a:solidFill>
              </a:rPr>
              <a:t>).</a:t>
            </a:r>
          </a:p>
          <a:p>
            <a:pPr>
              <a:defRPr/>
            </a:pPr>
            <a:endParaRPr lang="cs-CZ" dirty="0">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457200" y="274638"/>
            <a:ext cx="8229600" cy="1282700"/>
          </a:xfrm>
          <a:prstGeom prst="rect">
            <a:avLst/>
          </a:prstGeom>
          <a:noFill/>
          <a:ln w="9525">
            <a:noFill/>
            <a:round/>
            <a:headEnd/>
            <a:tailEnd/>
          </a:ln>
          <a:effectLst/>
        </p:spPr>
        <p:txBody>
          <a:bodyPr anchor="ctr"/>
          <a:lstStyle/>
          <a:p>
            <a:pPr algn="ctr">
              <a:spcBef>
                <a:spcPct val="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3600" b="1">
                <a:solidFill>
                  <a:srgbClr val="FF3300"/>
                </a:solidFill>
                <a:effectLst>
                  <a:outerShdw blurRad="38100" dist="38100" dir="2700000" algn="tl">
                    <a:srgbClr val="000000"/>
                  </a:outerShdw>
                </a:effectLst>
                <a:latin typeface="Arial" charset="0"/>
                <a:ea typeface="+mn-ea"/>
                <a:cs typeface="Arial Unicode MS" charset="0"/>
              </a:rPr>
              <a:t>Zvláštní podmínky pro provozování </a:t>
            </a:r>
            <a:r>
              <a:rPr lang="cs-CZ" sz="2800" b="1">
                <a:solidFill>
                  <a:srgbClr val="FF3300"/>
                </a:solidFill>
                <a:effectLst>
                  <a:outerShdw blurRad="38100" dist="38100" dir="2700000" algn="tl">
                    <a:srgbClr val="000000"/>
                  </a:outerShdw>
                </a:effectLst>
                <a:latin typeface="Arial" charset="0"/>
                <a:ea typeface="+mn-ea"/>
                <a:cs typeface="Arial Unicode MS" charset="0"/>
              </a:rPr>
              <a:t>ochranné deratizace, desinsekce a desinfekce</a:t>
            </a:r>
          </a:p>
        </p:txBody>
      </p:sp>
      <p:sp>
        <p:nvSpPr>
          <p:cNvPr id="64515" name="Text Box 2"/>
          <p:cNvSpPr txBox="1">
            <a:spLocks noChangeArrowheads="1"/>
          </p:cNvSpPr>
          <p:nvPr/>
        </p:nvSpPr>
        <p:spPr bwMode="auto">
          <a:xfrm>
            <a:off x="395288" y="2060575"/>
            <a:ext cx="82296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450"/>
              </a:spcBef>
              <a:buFont typeface="Times New Roman" pitchFamily="18" charset="0"/>
              <a:buChar char="•"/>
            </a:pPr>
            <a:r>
              <a:rPr lang="cs-CZ" altLang="cs-CZ" sz="1800" b="1">
                <a:solidFill>
                  <a:srgbClr val="000000"/>
                </a:solidFill>
                <a:latin typeface="Times New Roman" pitchFamily="18" charset="0"/>
              </a:rPr>
              <a:t>Pro provozování DDD se nevztahuje ustanovení o povinnosti zabezpečení nakládání s vysoce toxickými látkami a  přípravky dle zákona 258/2000 Sb., </a:t>
            </a:r>
            <a:br>
              <a:rPr lang="cs-CZ" altLang="cs-CZ" sz="1800" b="1">
                <a:solidFill>
                  <a:srgbClr val="000000"/>
                </a:solidFill>
                <a:latin typeface="Times New Roman" pitchFamily="18" charset="0"/>
              </a:rPr>
            </a:br>
            <a:r>
              <a:rPr lang="cs-CZ" altLang="cs-CZ" sz="1800" b="1">
                <a:solidFill>
                  <a:srgbClr val="000000"/>
                </a:solidFill>
                <a:latin typeface="Times New Roman" pitchFamily="18" charset="0"/>
              </a:rPr>
              <a:t>§ 44a</a:t>
            </a:r>
          </a:p>
          <a:p>
            <a:pPr eaLnBrk="1" hangingPunct="1">
              <a:spcBef>
                <a:spcPts val="450"/>
              </a:spcBef>
            </a:pPr>
            <a:endParaRPr lang="cs-CZ" altLang="cs-CZ" sz="1800" b="1">
              <a:solidFill>
                <a:srgbClr val="000000"/>
              </a:solidFill>
              <a:latin typeface="Times New Roman" pitchFamily="18" charset="0"/>
            </a:endParaRPr>
          </a:p>
          <a:p>
            <a:pPr eaLnBrk="1" hangingPunct="1">
              <a:spcBef>
                <a:spcPts val="450"/>
              </a:spcBef>
              <a:buFont typeface="Times New Roman" pitchFamily="18" charset="0"/>
              <a:buChar char="•"/>
            </a:pPr>
            <a:r>
              <a:rPr lang="cs-CZ" altLang="cs-CZ" sz="1800" b="1">
                <a:solidFill>
                  <a:srgbClr val="000000"/>
                </a:solidFill>
                <a:latin typeface="Times New Roman" pitchFamily="18" charset="0"/>
              </a:rPr>
              <a:t>Pokud by měla být prováděna ochranná DDD vysoce toxickými látkami, musí se tato činnost písemně místně příslušnému orgánu ochrany zdraví a obecnímu úřadu nejméně 48 hodin předem (nezapočítávají se dny pracovního volna a pracovního klidu).</a:t>
            </a:r>
          </a:p>
          <a:p>
            <a:pPr eaLnBrk="1" hangingPunct="1">
              <a:spcBef>
                <a:spcPts val="450"/>
              </a:spcBef>
            </a:pPr>
            <a:endParaRPr lang="cs-CZ" altLang="cs-CZ" sz="1800" b="1">
              <a:solidFill>
                <a:srgbClr val="000000"/>
              </a:solidFill>
              <a:latin typeface="Times New Roman" pitchFamily="18" charset="0"/>
            </a:endParaRPr>
          </a:p>
          <a:p>
            <a:pPr eaLnBrk="1" hangingPunct="1">
              <a:spcBef>
                <a:spcPts val="450"/>
              </a:spcBef>
              <a:buFont typeface="Times New Roman" pitchFamily="18" charset="0"/>
              <a:buChar char="•"/>
            </a:pPr>
            <a:r>
              <a:rPr lang="cs-CZ" altLang="cs-CZ" sz="1800" b="1">
                <a:solidFill>
                  <a:srgbClr val="000000"/>
                </a:solidFill>
                <a:latin typeface="Times New Roman" pitchFamily="18" charset="0"/>
              </a:rPr>
              <a:t> V oznámení musí být uvedeny všechny potřebné informace o zásahu a použitých látkách.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142875" y="214313"/>
            <a:ext cx="9001125" cy="8636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65539" name="Text Box 2"/>
          <p:cNvSpPr txBox="1">
            <a:spLocks noChangeArrowheads="1"/>
          </p:cNvSpPr>
          <p:nvPr/>
        </p:nvSpPr>
        <p:spPr bwMode="auto">
          <a:xfrm>
            <a:off x="285750" y="1857375"/>
            <a:ext cx="82296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Clr>
                <a:srgbClr val="000099"/>
              </a:buClr>
              <a:buFont typeface="Times New Roman" pitchFamily="18" charset="0"/>
              <a:buAutoNum type="alphaLcParenR"/>
            </a:pPr>
            <a:r>
              <a:rPr lang="cs-CZ" altLang="cs-CZ" sz="2000" b="1">
                <a:solidFill>
                  <a:srgbClr val="000099"/>
                </a:solidFill>
                <a:latin typeface="Times New Roman" pitchFamily="18" charset="0"/>
              </a:rPr>
              <a:t>v oborech všeobecného lékařství, farmacie, veterinárního lékařství a hygieny </a:t>
            </a:r>
          </a:p>
          <a:p>
            <a:pPr eaLnBrk="1" hangingPunct="1">
              <a:lnSpc>
                <a:spcPct val="80000"/>
              </a:lnSpc>
              <a:spcBef>
                <a:spcPts val="500"/>
              </a:spcBef>
              <a:buClr>
                <a:srgbClr val="000099"/>
              </a:buClr>
            </a:pPr>
            <a:endParaRPr lang="cs-CZ" altLang="cs-CZ" sz="2000" b="1">
              <a:solidFill>
                <a:srgbClr val="000099"/>
              </a:solidFill>
              <a:latin typeface="Times New Roman" pitchFamily="18" charset="0"/>
            </a:endParaRPr>
          </a:p>
          <a:p>
            <a:pPr eaLnBrk="1" hangingPunct="1">
              <a:lnSpc>
                <a:spcPct val="80000"/>
              </a:lnSpc>
              <a:spcBef>
                <a:spcPts val="500"/>
              </a:spcBef>
              <a:buClr>
                <a:srgbClr val="000099"/>
              </a:buClr>
              <a:buFont typeface="Times New Roman" pitchFamily="18" charset="0"/>
              <a:buAutoNum type="alphaLcParenR"/>
            </a:pPr>
            <a:r>
              <a:rPr lang="cs-CZ" altLang="cs-CZ" sz="2000" b="1">
                <a:solidFill>
                  <a:srgbClr val="000099"/>
                </a:solidFill>
                <a:latin typeface="Times New Roman" pitchFamily="18" charset="0"/>
              </a:rPr>
              <a:t>v oborech chemie a učitelské chemie</a:t>
            </a:r>
          </a:p>
          <a:p>
            <a:pPr eaLnBrk="1" hangingPunct="1">
              <a:lnSpc>
                <a:spcPct val="80000"/>
              </a:lnSpc>
              <a:spcBef>
                <a:spcPts val="500"/>
              </a:spcBef>
              <a:buClr>
                <a:srgbClr val="000099"/>
              </a:buClr>
            </a:pPr>
            <a:endParaRPr lang="cs-CZ" altLang="cs-CZ" sz="2000" b="1">
              <a:solidFill>
                <a:srgbClr val="000099"/>
              </a:solidFill>
              <a:latin typeface="Times New Roman" pitchFamily="18" charset="0"/>
            </a:endParaRPr>
          </a:p>
          <a:p>
            <a:pPr eaLnBrk="1" hangingPunct="1">
              <a:lnSpc>
                <a:spcPct val="80000"/>
              </a:lnSpc>
              <a:spcBef>
                <a:spcPts val="500"/>
              </a:spcBef>
              <a:buClr>
                <a:srgbClr val="000099"/>
              </a:buClr>
              <a:buFont typeface="Times New Roman" pitchFamily="18" charset="0"/>
              <a:buAutoNum type="alphaLcParenR"/>
            </a:pPr>
            <a:r>
              <a:rPr lang="cs-CZ" altLang="cs-CZ" sz="2000" b="1">
                <a:solidFill>
                  <a:srgbClr val="000099"/>
                </a:solidFill>
                <a:latin typeface="Times New Roman" pitchFamily="18" charset="0"/>
              </a:rPr>
              <a:t>ostatních oborů, kteří mají doklad o absolvování speciální průpravy pro výkon práce ve zdravotnictví nebo doklad o absolvování celoživotního vzdělávání v oboru toxikologie</a:t>
            </a:r>
          </a:p>
        </p:txBody>
      </p:sp>
      <p:sp>
        <p:nvSpPr>
          <p:cNvPr id="65540" name="Rectangle 3"/>
          <p:cNvSpPr>
            <a:spLocks noChangeArrowheads="1"/>
          </p:cNvSpPr>
          <p:nvPr/>
        </p:nvSpPr>
        <p:spPr bwMode="auto">
          <a:xfrm>
            <a:off x="209550" y="214313"/>
            <a:ext cx="880745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2000" b="1">
                <a:solidFill>
                  <a:srgbClr val="333399"/>
                </a:solidFill>
              </a:rPr>
              <a:t>Za fyzickou osobu odborně způsobilou pro nakládání s vysoce </a:t>
            </a:r>
          </a:p>
          <a:p>
            <a:pPr eaLnBrk="1" hangingPunct="1">
              <a:spcBef>
                <a:spcPct val="0"/>
              </a:spcBef>
            </a:pPr>
            <a:r>
              <a:rPr lang="cs-CZ" altLang="cs-CZ" sz="2000" b="1">
                <a:solidFill>
                  <a:srgbClr val="333399"/>
                </a:solidFill>
              </a:rPr>
              <a:t>toxickými látkami a přípravky se podle zákona č. 258/2000 Sb. považují:</a:t>
            </a:r>
          </a:p>
        </p:txBody>
      </p:sp>
      <p:sp>
        <p:nvSpPr>
          <p:cNvPr id="65541" name="Rectangle 4"/>
          <p:cNvSpPr>
            <a:spLocks noChangeArrowheads="1"/>
          </p:cNvSpPr>
          <p:nvPr/>
        </p:nvSpPr>
        <p:spPr bwMode="auto">
          <a:xfrm>
            <a:off x="509588" y="1357313"/>
            <a:ext cx="321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1800" b="1">
                <a:solidFill>
                  <a:srgbClr val="000000"/>
                </a:solidFill>
              </a:rPr>
              <a:t>1. Absolventi vysokých škol</a:t>
            </a:r>
          </a:p>
        </p:txBody>
      </p:sp>
      <p:sp>
        <p:nvSpPr>
          <p:cNvPr id="65542" name="Rectangle 5"/>
          <p:cNvSpPr>
            <a:spLocks noChangeArrowheads="1"/>
          </p:cNvSpPr>
          <p:nvPr/>
        </p:nvSpPr>
        <p:spPr bwMode="auto">
          <a:xfrm>
            <a:off x="430213" y="5572125"/>
            <a:ext cx="78771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1800" b="1">
                <a:solidFill>
                  <a:srgbClr val="000000"/>
                </a:solidFill>
              </a:rPr>
              <a:t>2. Ostatní fyzické osoby, které se úspěšně podrobily zkoušce odborné </a:t>
            </a:r>
          </a:p>
          <a:p>
            <a:pPr eaLnBrk="1" hangingPunct="1">
              <a:spcBef>
                <a:spcPct val="0"/>
              </a:spcBef>
            </a:pPr>
            <a:r>
              <a:rPr lang="cs-CZ" altLang="cs-CZ" sz="1800" b="1">
                <a:solidFill>
                  <a:srgbClr val="000000"/>
                </a:solidFill>
              </a:rPr>
              <a:t>    způsobilosti a mají osvědčení od orgánu ochrany veřejného zdraví.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ChangeArrowheads="1"/>
          </p:cNvSpPr>
          <p:nvPr/>
        </p:nvSpPr>
        <p:spPr bwMode="auto">
          <a:xfrm>
            <a:off x="250825" y="620713"/>
            <a:ext cx="8642350" cy="2016125"/>
          </a:xfrm>
          <a:prstGeom prst="rect">
            <a:avLst/>
          </a:prstGeom>
          <a:solidFill>
            <a:srgbClr val="333399"/>
          </a:solidFill>
          <a:ln w="9360">
            <a:solidFill>
              <a:srgbClr val="333399"/>
            </a:solidFill>
            <a:miter lim="800000"/>
            <a:headEnd/>
            <a:tailEnd/>
          </a:ln>
        </p:spPr>
        <p:txBody>
          <a:bodyPr wrap="none" anchor="ctr"/>
          <a:lstStyle/>
          <a:p>
            <a:endParaRPr lang="cs-CZ" altLang="cs-CZ"/>
          </a:p>
        </p:txBody>
      </p:sp>
      <p:sp>
        <p:nvSpPr>
          <p:cNvPr id="66563" name="Rectangle 2"/>
          <p:cNvSpPr>
            <a:spLocks noChangeArrowheads="1"/>
          </p:cNvSpPr>
          <p:nvPr/>
        </p:nvSpPr>
        <p:spPr bwMode="auto">
          <a:xfrm>
            <a:off x="250825" y="3357563"/>
            <a:ext cx="8642350" cy="259238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66564" name="Rectangle 3"/>
          <p:cNvSpPr>
            <a:spLocks noChangeArrowheads="1"/>
          </p:cNvSpPr>
          <p:nvPr/>
        </p:nvSpPr>
        <p:spPr bwMode="auto">
          <a:xfrm>
            <a:off x="323850" y="682625"/>
            <a:ext cx="857726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2000" b="1">
                <a:solidFill>
                  <a:srgbClr val="E5FFFF"/>
                </a:solidFill>
              </a:rPr>
              <a:t>Zkušební komisi (zkušební místo) zřizuje příslušný orgán ochrany </a:t>
            </a:r>
          </a:p>
          <a:p>
            <a:pPr eaLnBrk="1" hangingPunct="1">
              <a:spcBef>
                <a:spcPct val="0"/>
              </a:spcBef>
            </a:pPr>
            <a:r>
              <a:rPr lang="cs-CZ" altLang="cs-CZ" sz="2000" b="1">
                <a:solidFill>
                  <a:srgbClr val="E5FFFF"/>
                </a:solidFill>
              </a:rPr>
              <a:t>veřejného zdraví. </a:t>
            </a:r>
          </a:p>
          <a:p>
            <a:pPr eaLnBrk="1" hangingPunct="1">
              <a:spcBef>
                <a:spcPct val="0"/>
              </a:spcBef>
            </a:pPr>
            <a:r>
              <a:rPr lang="cs-CZ" altLang="cs-CZ" sz="2000" b="1">
                <a:solidFill>
                  <a:srgbClr val="E5FFFF"/>
                </a:solidFill>
              </a:rPr>
              <a:t>Způsob zřízení komise a její složení, obsah a formu přihlášky </a:t>
            </a:r>
          </a:p>
          <a:p>
            <a:pPr eaLnBrk="1" hangingPunct="1">
              <a:spcBef>
                <a:spcPct val="0"/>
              </a:spcBef>
            </a:pPr>
            <a:r>
              <a:rPr lang="cs-CZ" altLang="cs-CZ" sz="2000" b="1">
                <a:solidFill>
                  <a:srgbClr val="E5FFFF"/>
                </a:solidFill>
              </a:rPr>
              <a:t>ke zkoušce, základní obsah a podmínky zkoušky stanoví Ministerstvo</a:t>
            </a:r>
          </a:p>
          <a:p>
            <a:pPr eaLnBrk="1" hangingPunct="1">
              <a:spcBef>
                <a:spcPct val="0"/>
              </a:spcBef>
            </a:pPr>
            <a:r>
              <a:rPr lang="cs-CZ" altLang="cs-CZ" sz="2000" b="1">
                <a:solidFill>
                  <a:srgbClr val="E5FFFF"/>
                </a:solidFill>
              </a:rPr>
              <a:t>zdravotnictví prováděcím předpisem</a:t>
            </a:r>
            <a:r>
              <a:rPr lang="cs-CZ" altLang="cs-CZ" sz="1800">
                <a:solidFill>
                  <a:srgbClr val="E5FFFF"/>
                </a:solidFill>
              </a:rPr>
              <a:t>.</a:t>
            </a:r>
          </a:p>
        </p:txBody>
      </p:sp>
      <p:sp>
        <p:nvSpPr>
          <p:cNvPr id="66565" name="Rectangle 4"/>
          <p:cNvSpPr>
            <a:spLocks noChangeArrowheads="1"/>
          </p:cNvSpPr>
          <p:nvPr/>
        </p:nvSpPr>
        <p:spPr bwMode="auto">
          <a:xfrm>
            <a:off x="214313" y="3570288"/>
            <a:ext cx="86677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2000" b="1">
                <a:solidFill>
                  <a:srgbClr val="333399"/>
                </a:solidFill>
              </a:rPr>
              <a:t>Ke zkoušce se může přihlásit fyzická osoba starší 18 let, trvale bydlící </a:t>
            </a:r>
          </a:p>
          <a:p>
            <a:pPr eaLnBrk="1" hangingPunct="1">
              <a:spcBef>
                <a:spcPct val="0"/>
              </a:spcBef>
            </a:pPr>
            <a:r>
              <a:rPr lang="cs-CZ" altLang="cs-CZ" sz="2000" b="1">
                <a:solidFill>
                  <a:srgbClr val="333399"/>
                </a:solidFill>
              </a:rPr>
              <a:t>na území České republiky.</a:t>
            </a:r>
            <a:r>
              <a:rPr lang="cs-CZ" altLang="cs-CZ" sz="2000" b="1">
                <a:solidFill>
                  <a:srgbClr val="0033CC"/>
                </a:solidFill>
              </a:rPr>
              <a:t> </a:t>
            </a:r>
          </a:p>
          <a:p>
            <a:pPr algn="ctr" eaLnBrk="1" hangingPunct="1">
              <a:spcBef>
                <a:spcPct val="0"/>
              </a:spcBef>
            </a:pPr>
            <a:endParaRPr lang="cs-CZ" altLang="cs-CZ" sz="2000" b="1">
              <a:solidFill>
                <a:srgbClr val="0033CC"/>
              </a:solidFill>
            </a:endParaRPr>
          </a:p>
          <a:p>
            <a:pPr eaLnBrk="1" hangingPunct="1">
              <a:spcBef>
                <a:spcPct val="0"/>
              </a:spcBef>
            </a:pPr>
            <a:r>
              <a:rPr lang="cs-CZ" altLang="cs-CZ" sz="2000" b="1">
                <a:solidFill>
                  <a:srgbClr val="FF3300"/>
                </a:solidFill>
              </a:rPr>
              <a:t>Osvědčení o odborné způsobilosti pro nakládání s vysoce toxickými </a:t>
            </a:r>
          </a:p>
          <a:p>
            <a:pPr eaLnBrk="1" hangingPunct="1">
              <a:spcBef>
                <a:spcPct val="0"/>
              </a:spcBef>
            </a:pPr>
            <a:r>
              <a:rPr lang="cs-CZ" altLang="cs-CZ" sz="2000" b="1">
                <a:solidFill>
                  <a:srgbClr val="FF3300"/>
                </a:solidFill>
              </a:rPr>
              <a:t>chemickými látkami a přípravky vydá příslušný orgán ochrany </a:t>
            </a:r>
          </a:p>
          <a:p>
            <a:pPr eaLnBrk="1" hangingPunct="1">
              <a:spcBef>
                <a:spcPct val="0"/>
              </a:spcBef>
            </a:pPr>
            <a:r>
              <a:rPr lang="cs-CZ" altLang="cs-CZ" sz="2000" b="1">
                <a:solidFill>
                  <a:srgbClr val="FF3300"/>
                </a:solidFill>
              </a:rPr>
              <a:t>veřejného zdraví osobě, která úspěšně vykoná zkoušku nejpozději </a:t>
            </a:r>
          </a:p>
          <a:p>
            <a:pPr eaLnBrk="1" hangingPunct="1">
              <a:spcBef>
                <a:spcPct val="0"/>
              </a:spcBef>
            </a:pPr>
            <a:r>
              <a:rPr lang="cs-CZ" altLang="cs-CZ" sz="2000" b="1">
                <a:solidFill>
                  <a:srgbClr val="FF3300"/>
                </a:solidFill>
              </a:rPr>
              <a:t>do 30 dnů od dne vykonání zkoušky. </a:t>
            </a:r>
          </a:p>
          <a:p>
            <a:pPr algn="ctr" eaLnBrk="1" hangingPunct="1">
              <a:spcBef>
                <a:spcPct val="0"/>
              </a:spcBef>
            </a:pPr>
            <a:endParaRPr lang="cs-CZ" altLang="cs-CZ" sz="2000" b="1">
              <a:solidFill>
                <a:srgbClr val="FF3300"/>
              </a:solidFill>
            </a:endParaRPr>
          </a:p>
          <a:p>
            <a:pPr eaLnBrk="1" hangingPunct="1">
              <a:spcBef>
                <a:spcPct val="0"/>
              </a:spcBef>
            </a:pPr>
            <a:r>
              <a:rPr lang="cs-CZ" altLang="cs-CZ" sz="2000" b="1">
                <a:solidFill>
                  <a:srgbClr val="333399"/>
                </a:solidFill>
              </a:rPr>
              <a:t>Za vydání osvědčení se platí správní poplatek. Osvědčení je platné </a:t>
            </a:r>
          </a:p>
          <a:p>
            <a:pPr eaLnBrk="1" hangingPunct="1">
              <a:spcBef>
                <a:spcPct val="0"/>
              </a:spcBef>
            </a:pPr>
            <a:r>
              <a:rPr lang="cs-CZ" altLang="cs-CZ" sz="2000" b="1">
                <a:solidFill>
                  <a:srgbClr val="333399"/>
                </a:solidFill>
              </a:rPr>
              <a:t>po dobu 5 let ode dne jeho vydání.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323850" y="1166813"/>
            <a:ext cx="842486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FF3300"/>
                </a:solidFill>
              </a:rPr>
              <a:t>Pro studenty </a:t>
            </a:r>
            <a:r>
              <a:rPr lang="cs-CZ" altLang="cs-CZ" sz="2000" b="1">
                <a:solidFill>
                  <a:srgbClr val="000000"/>
                </a:solidFill>
              </a:rPr>
              <a:t>pro používání vysoce toxických, toxických a žíravých chemických látek a přípravků </a:t>
            </a:r>
            <a:r>
              <a:rPr lang="cs-CZ" altLang="cs-CZ" b="1">
                <a:solidFill>
                  <a:srgbClr val="FF3300"/>
                </a:solidFill>
              </a:rPr>
              <a:t>platí zvláštní podmínky</a:t>
            </a:r>
            <a:r>
              <a:rPr lang="cs-CZ" altLang="cs-CZ" sz="2000" b="1">
                <a:solidFill>
                  <a:srgbClr val="FF3300"/>
                </a:solidFill>
              </a:rPr>
              <a:t> </a:t>
            </a:r>
          </a:p>
          <a:p>
            <a:pPr algn="ctr" eaLnBrk="1" hangingPunct="1">
              <a:spcBef>
                <a:spcPct val="0"/>
              </a:spcBef>
            </a:pPr>
            <a:endParaRPr lang="cs-CZ" altLang="cs-CZ" sz="2000" b="1">
              <a:solidFill>
                <a:srgbClr val="FF3300"/>
              </a:solidFill>
            </a:endParaRPr>
          </a:p>
        </p:txBody>
      </p:sp>
      <p:sp>
        <p:nvSpPr>
          <p:cNvPr id="67587" name="Text Box 2"/>
          <p:cNvSpPr txBox="1">
            <a:spLocks noChangeArrowheads="1"/>
          </p:cNvSpPr>
          <p:nvPr/>
        </p:nvSpPr>
        <p:spPr bwMode="auto">
          <a:xfrm>
            <a:off x="611188" y="2997200"/>
            <a:ext cx="82296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nakládat s nimi mohou pouze osoby starší 15 let</a:t>
            </a:r>
          </a:p>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osoby starší než 15 let a mladší než 18 let mohou nakládat s těmito látkami pouze pod přímým dohledem osoby s odbornou způsobilostí pro nakládání s vysoce toxickými látkami podle zákona č. 258/2000 Sb.</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479425" y="474663"/>
            <a:ext cx="8074025" cy="460375"/>
          </a:xfrm>
          <a:prstGeom prst="rect">
            <a:avLst/>
          </a:prstGeom>
          <a:noFill/>
          <a:ln w="9525">
            <a:noFill/>
            <a:round/>
            <a:headEnd/>
            <a:tailEnd/>
          </a:ln>
          <a:effectLst/>
        </p:spPr>
        <p:txBody>
          <a:bodyPr wrap="none" lIns="90000" tIns="46800" rIns="90000" bIns="46800" anchor="ctr">
            <a:spAutoFit/>
          </a:bodyPr>
          <a:lstStyle/>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b="1">
                <a:solidFill>
                  <a:srgbClr val="00FF00"/>
                </a:solidFill>
                <a:effectLst>
                  <a:outerShdw blurRad="38100" dist="38100" dir="2700000" algn="tl">
                    <a:srgbClr val="000000"/>
                  </a:outerShdw>
                </a:effectLst>
              </a:rPr>
              <a:t>SKLADOVÁNÍ NEBEZPEČNÝCH LÁTEK A PŘÍPRAVKŮ</a:t>
            </a:r>
          </a:p>
        </p:txBody>
      </p:sp>
      <p:sp>
        <p:nvSpPr>
          <p:cNvPr id="68611" name="Text Box 2"/>
          <p:cNvSpPr txBox="1">
            <a:spLocks noChangeArrowheads="1"/>
          </p:cNvSpPr>
          <p:nvPr/>
        </p:nvSpPr>
        <p:spPr bwMode="auto">
          <a:xfrm>
            <a:off x="539750" y="1268413"/>
            <a:ext cx="82296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Clr>
                <a:srgbClr val="000099"/>
              </a:buClr>
              <a:buFont typeface="Wingdings" pitchFamily="2" charset="2"/>
              <a:buChar char=""/>
            </a:pPr>
            <a:r>
              <a:rPr lang="cs-CZ" altLang="cs-CZ" sz="2000" b="1">
                <a:solidFill>
                  <a:srgbClr val="000099"/>
                </a:solidFill>
                <a:latin typeface="Times New Roman" pitchFamily="18" charset="0"/>
              </a:rPr>
              <a:t>Nebezpečné látky a přípravky musí být skladovány tak, aby byly zajištěny před odcizením, únikem a záměnou s jinými látkami a přípravky.</a:t>
            </a:r>
          </a:p>
          <a:p>
            <a:pPr eaLnBrk="1" hangingPunct="1">
              <a:lnSpc>
                <a:spcPct val="80000"/>
              </a:lnSpc>
              <a:spcBef>
                <a:spcPts val="200"/>
              </a:spcBef>
              <a:buClrTx/>
              <a:buSzTx/>
              <a:buFontTx/>
              <a:buNone/>
            </a:pPr>
            <a:endParaRPr lang="cs-CZ" altLang="cs-CZ" sz="800" b="1">
              <a:solidFill>
                <a:srgbClr val="000099"/>
              </a:solidFill>
              <a:latin typeface="Times New Roman" pitchFamily="18" charset="0"/>
            </a:endParaRPr>
          </a:p>
          <a:p>
            <a:pPr eaLnBrk="1" hangingPunct="1">
              <a:lnSpc>
                <a:spcPct val="80000"/>
              </a:lnSpc>
              <a:spcBef>
                <a:spcPts val="500"/>
              </a:spcBef>
              <a:buClr>
                <a:srgbClr val="000099"/>
              </a:buClr>
              <a:buFont typeface="Wingdings" pitchFamily="2" charset="2"/>
              <a:buChar char=""/>
            </a:pPr>
            <a:r>
              <a:rPr lang="cs-CZ" altLang="cs-CZ" sz="2000" b="1">
                <a:solidFill>
                  <a:srgbClr val="000099"/>
                </a:solidFill>
                <a:latin typeface="Times New Roman" pitchFamily="18" charset="0"/>
              </a:rPr>
              <a:t>Sklad musí být vybaven vhodnými prostředky pro první pomoc a pro očistu a sanaci skladovacích prostor.</a:t>
            </a:r>
          </a:p>
          <a:p>
            <a:pPr eaLnBrk="1" hangingPunct="1">
              <a:lnSpc>
                <a:spcPct val="80000"/>
              </a:lnSpc>
              <a:spcBef>
                <a:spcPts val="225"/>
              </a:spcBef>
              <a:buClrTx/>
              <a:buSzTx/>
              <a:buFontTx/>
              <a:buNone/>
            </a:pPr>
            <a:endParaRPr lang="cs-CZ" altLang="cs-CZ" sz="900" b="1">
              <a:solidFill>
                <a:srgbClr val="000099"/>
              </a:solidFill>
              <a:latin typeface="Times New Roman" pitchFamily="18" charset="0"/>
            </a:endParaRPr>
          </a:p>
          <a:p>
            <a:pPr eaLnBrk="1" hangingPunct="1">
              <a:lnSpc>
                <a:spcPct val="80000"/>
              </a:lnSpc>
              <a:spcBef>
                <a:spcPts val="500"/>
              </a:spcBef>
              <a:buClr>
                <a:srgbClr val="000099"/>
              </a:buClr>
              <a:buFont typeface="Wingdings" pitchFamily="2" charset="2"/>
              <a:buChar char=""/>
            </a:pPr>
            <a:r>
              <a:rPr lang="cs-CZ" altLang="cs-CZ" sz="2000" b="1">
                <a:solidFill>
                  <a:srgbClr val="000099"/>
                </a:solidFill>
                <a:latin typeface="Times New Roman" pitchFamily="18" charset="0"/>
              </a:rPr>
              <a:t>Nebezpečné látky je nutné skladovat jen v místech k tomu určených v předepsaném množství a bezpečných obalech s vyznačeným bezpečnostním označením. </a:t>
            </a:r>
          </a:p>
          <a:p>
            <a:pPr eaLnBrk="1" hangingPunct="1">
              <a:lnSpc>
                <a:spcPct val="80000"/>
              </a:lnSpc>
              <a:spcBef>
                <a:spcPts val="500"/>
              </a:spcBef>
              <a:buClr>
                <a:srgbClr val="000099"/>
              </a:buClr>
              <a:buFont typeface="Wingdings" pitchFamily="2" charset="2"/>
              <a:buChar char=""/>
            </a:pPr>
            <a:r>
              <a:rPr lang="cs-CZ" altLang="cs-CZ" sz="2000" b="1">
                <a:solidFill>
                  <a:srgbClr val="000099"/>
                </a:solidFill>
                <a:latin typeface="Times New Roman" pitchFamily="18" charset="0"/>
              </a:rPr>
              <a:t>Je nutné zabránit společnému skladování látek, které spolu mohou nebezpečně reagovat.</a:t>
            </a:r>
          </a:p>
          <a:p>
            <a:pPr eaLnBrk="1" hangingPunct="1">
              <a:lnSpc>
                <a:spcPct val="80000"/>
              </a:lnSpc>
              <a:spcBef>
                <a:spcPts val="225"/>
              </a:spcBef>
              <a:buClrTx/>
              <a:buSzTx/>
              <a:buFontTx/>
              <a:buNone/>
            </a:pPr>
            <a:endParaRPr lang="cs-CZ" altLang="cs-CZ" sz="900" b="1">
              <a:solidFill>
                <a:srgbClr val="000099"/>
              </a:solidFill>
              <a:latin typeface="Times New Roman" pitchFamily="18" charset="0"/>
            </a:endParaRPr>
          </a:p>
          <a:p>
            <a:pPr eaLnBrk="1" hangingPunct="1">
              <a:lnSpc>
                <a:spcPct val="80000"/>
              </a:lnSpc>
              <a:spcBef>
                <a:spcPts val="500"/>
              </a:spcBef>
              <a:buClr>
                <a:srgbClr val="000099"/>
              </a:buClr>
              <a:buFont typeface="Wingdings" pitchFamily="2" charset="2"/>
              <a:buChar char=""/>
            </a:pPr>
            <a:r>
              <a:rPr lang="cs-CZ" altLang="cs-CZ" sz="2000" b="1">
                <a:solidFill>
                  <a:srgbClr val="000099"/>
                </a:solidFill>
                <a:latin typeface="Times New Roman" pitchFamily="18" charset="0"/>
              </a:rPr>
              <a:t>Látky a přípravky spadající do kategorie označené písmenem</a:t>
            </a:r>
          </a:p>
          <a:p>
            <a:pPr eaLnBrk="1" hangingPunct="1">
              <a:lnSpc>
                <a:spcPct val="80000"/>
              </a:lnSpc>
              <a:buClrTx/>
              <a:buSzTx/>
              <a:buFontTx/>
              <a:buNone/>
            </a:pPr>
            <a:r>
              <a:rPr lang="cs-CZ" altLang="cs-CZ" sz="2000" b="1">
                <a:solidFill>
                  <a:srgbClr val="000099"/>
                </a:solidFill>
                <a:latin typeface="Times New Roman" pitchFamily="18" charset="0"/>
              </a:rPr>
              <a:t> 				</a:t>
            </a:r>
            <a:r>
              <a:rPr lang="cs-CZ" altLang="cs-CZ" b="1" i="1">
                <a:solidFill>
                  <a:srgbClr val="FF3300"/>
                </a:solidFill>
                <a:latin typeface="Times New Roman" pitchFamily="18" charset="0"/>
              </a:rPr>
              <a:t>vysoce toxické</a:t>
            </a:r>
            <a:r>
              <a:rPr lang="cs-CZ" altLang="cs-CZ" b="1">
                <a:solidFill>
                  <a:srgbClr val="FF3300"/>
                </a:solidFill>
                <a:latin typeface="Times New Roman" pitchFamily="18" charset="0"/>
              </a:rPr>
              <a:t>, </a:t>
            </a:r>
            <a:r>
              <a:rPr lang="cs-CZ" altLang="cs-CZ" b="1" i="1">
                <a:solidFill>
                  <a:srgbClr val="FF3300"/>
                </a:solidFill>
                <a:latin typeface="Times New Roman" pitchFamily="18" charset="0"/>
              </a:rPr>
              <a:t>toxické</a:t>
            </a:r>
          </a:p>
          <a:p>
            <a:pPr eaLnBrk="1" hangingPunct="1">
              <a:lnSpc>
                <a:spcPct val="80000"/>
              </a:lnSpc>
              <a:spcBef>
                <a:spcPts val="200"/>
              </a:spcBef>
              <a:buClrTx/>
              <a:buSzTx/>
              <a:buFontTx/>
              <a:buNone/>
            </a:pPr>
            <a:endParaRPr lang="cs-CZ" altLang="cs-CZ" sz="800" b="1">
              <a:solidFill>
                <a:srgbClr val="000099"/>
              </a:solidFill>
              <a:latin typeface="Times New Roman" pitchFamily="18" charset="0"/>
            </a:endParaRPr>
          </a:p>
          <a:p>
            <a:pPr eaLnBrk="1" hangingPunct="1">
              <a:lnSpc>
                <a:spcPct val="80000"/>
              </a:lnSpc>
              <a:spcBef>
                <a:spcPts val="500"/>
              </a:spcBef>
              <a:buClrTx/>
              <a:buSzTx/>
              <a:buFontTx/>
              <a:buNone/>
            </a:pPr>
            <a:r>
              <a:rPr lang="cs-CZ" altLang="cs-CZ" sz="2000" b="1">
                <a:solidFill>
                  <a:srgbClr val="000099"/>
                </a:solidFill>
                <a:latin typeface="Times New Roman" pitchFamily="18" charset="0"/>
              </a:rPr>
              <a:t>	lze skladovat v jedné místnosti s ostatními látkami a přípravky jen tehdy, jsou-li uloženy v uzamčené schránce určené výhradně pro tyto účely (uzamčená kovová skříň).</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377825" y="287338"/>
            <a:ext cx="8293100" cy="460375"/>
          </a:xfrm>
          <a:prstGeom prst="rect">
            <a:avLst/>
          </a:prstGeom>
          <a:noFill/>
          <a:ln w="9525">
            <a:noFill/>
            <a:round/>
            <a:headEnd/>
            <a:tailEnd/>
          </a:ln>
          <a:effectLst/>
        </p:spPr>
        <p:txBody>
          <a:bodyPr wrap="none" lIns="90000" tIns="46800" rIns="90000" bIns="46800" anchor="ctr">
            <a:spAutoFit/>
          </a:bodyPr>
          <a:lstStyle/>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b="1">
                <a:solidFill>
                  <a:srgbClr val="FF3300"/>
                </a:solidFill>
                <a:effectLst>
                  <a:outerShdw blurRad="38100" dist="38100" dir="2700000" algn="tl">
                    <a:srgbClr val="000000"/>
                  </a:outerShdw>
                </a:effectLst>
              </a:rPr>
              <a:t>ZABEZPEČENÍ NEBEZPEČNÝCH LÁTEK A PŘÍPRAVKŮ</a:t>
            </a:r>
            <a:r>
              <a:rPr lang="cs-CZ" b="1">
                <a:solidFill>
                  <a:srgbClr val="FF3300"/>
                </a:solidFill>
              </a:rPr>
              <a:t> </a:t>
            </a:r>
          </a:p>
        </p:txBody>
      </p:sp>
      <p:sp>
        <p:nvSpPr>
          <p:cNvPr id="69635" name="Text Box 2"/>
          <p:cNvSpPr txBox="1">
            <a:spLocks noChangeArrowheads="1"/>
          </p:cNvSpPr>
          <p:nvPr/>
        </p:nvSpPr>
        <p:spPr bwMode="auto">
          <a:xfrm>
            <a:off x="395288" y="2060575"/>
            <a:ext cx="82296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90000"/>
              </a:lnSpc>
              <a:buClr>
                <a:srgbClr val="000099"/>
              </a:buClr>
              <a:buFont typeface="Wingdings" pitchFamily="2" charset="2"/>
              <a:buChar char=""/>
            </a:pPr>
            <a:r>
              <a:rPr lang="cs-CZ" altLang="cs-CZ" b="1">
                <a:solidFill>
                  <a:srgbClr val="000099"/>
                </a:solidFill>
                <a:latin typeface="Times New Roman" pitchFamily="18" charset="0"/>
              </a:rPr>
              <a:t>Vedoucí útvaru nebo jím pověřený pracovník s odbornou způsobilostí je povinen zabezpečit, aby k nebezpečným látkám a přípravkům byl zamezen přístup nepovolaným osobám. Ztrátu nebo odcizení nebezpečných látek a přípravků oznámí řediteli podniku a neprodleně nejbližšímu útvaru policie.</a:t>
            </a:r>
          </a:p>
          <a:p>
            <a:pPr eaLnBrk="1" hangingPunct="1">
              <a:lnSpc>
                <a:spcPct val="90000"/>
              </a:lnSpc>
              <a:buClr>
                <a:srgbClr val="000099"/>
              </a:buClr>
              <a:buFont typeface="Wingdings" pitchFamily="2" charset="2"/>
              <a:buNone/>
            </a:pPr>
            <a:endParaRPr lang="cs-CZ" altLang="cs-CZ" b="1">
              <a:solidFill>
                <a:srgbClr val="000099"/>
              </a:solidFill>
              <a:latin typeface="Times New Roman" pitchFamily="18" charset="0"/>
            </a:endParaRPr>
          </a:p>
          <a:p>
            <a:pPr eaLnBrk="1" hangingPunct="1">
              <a:lnSpc>
                <a:spcPct val="90000"/>
              </a:lnSpc>
              <a:spcBef>
                <a:spcPts val="225"/>
              </a:spcBef>
              <a:buClrTx/>
              <a:buSzTx/>
              <a:buFontTx/>
              <a:buNone/>
            </a:pPr>
            <a:endParaRPr lang="cs-CZ" altLang="cs-CZ" sz="900" b="1">
              <a:solidFill>
                <a:srgbClr val="000099"/>
              </a:solidFill>
              <a:latin typeface="Times New Roman" pitchFamily="18" charset="0"/>
            </a:endParaRPr>
          </a:p>
          <a:p>
            <a:pPr eaLnBrk="1" hangingPunct="1">
              <a:lnSpc>
                <a:spcPct val="90000"/>
              </a:lnSpc>
              <a:buClr>
                <a:srgbClr val="000099"/>
              </a:buClr>
              <a:buFont typeface="Wingdings" pitchFamily="2" charset="2"/>
              <a:buChar char=""/>
            </a:pPr>
            <a:r>
              <a:rPr lang="cs-CZ" altLang="cs-CZ" b="1">
                <a:solidFill>
                  <a:srgbClr val="000099"/>
                </a:solidFill>
                <a:latin typeface="Times New Roman" pitchFamily="18" charset="0"/>
              </a:rPr>
              <a:t>Nezpracované nebo nepoužité nebezpečné látky a přípravky musí být po skončení směny vráceny do spolehlivě zabezpečených příručních skladů.</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468313" y="404813"/>
            <a:ext cx="8229600" cy="11430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VŠEOBECNÉ ZÁSADY BEZPEČNOSTI PRÁCE V LABORATOŘI</a:t>
            </a:r>
          </a:p>
        </p:txBody>
      </p:sp>
      <p:sp>
        <p:nvSpPr>
          <p:cNvPr id="70659" name="Text Box 2"/>
          <p:cNvSpPr txBox="1">
            <a:spLocks noChangeArrowheads="1"/>
          </p:cNvSpPr>
          <p:nvPr/>
        </p:nvSpPr>
        <p:spPr bwMode="auto">
          <a:xfrm>
            <a:off x="468313" y="1484313"/>
            <a:ext cx="82296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00"/>
              </a:spcBef>
              <a:buClr>
                <a:srgbClr val="000099"/>
              </a:buClr>
              <a:buFont typeface="Wingdings" pitchFamily="2" charset="2"/>
              <a:buChar char=""/>
            </a:pPr>
            <a:r>
              <a:rPr lang="cs-CZ" altLang="cs-CZ" sz="1600" b="1">
                <a:solidFill>
                  <a:srgbClr val="000099"/>
                </a:solidFill>
                <a:latin typeface="Times New Roman" pitchFamily="18" charset="0"/>
              </a:rPr>
              <a:t>Provoz na všech pracovištích, kde se pracuje s látkami nebo přípravky škodlivými zdraví, musí být upraven tak, aby tyto látky nemohly ohrozit pracovníky na těchto pracovištích, ani v okolí pracoviště, aby neohrožovaly podzemní a povrchové vody a aby neunikaly do ovzduší v koncentraci škodící zdraví, tj. nesmí být překročeny nejvyšší přípustné koncentrace pro pracovní prostředí (NPK-P - Příloha 3) . Musí být rovněž zajištěny asanační prostředky pro případ havárie.</a:t>
            </a:r>
          </a:p>
          <a:p>
            <a:pPr eaLnBrk="1" hangingPunct="1">
              <a:lnSpc>
                <a:spcPct val="80000"/>
              </a:lnSpc>
              <a:spcBef>
                <a:spcPts val="400"/>
              </a:spcBef>
              <a:buClrTx/>
              <a:buSzTx/>
              <a:buFontTx/>
              <a:buNone/>
            </a:pPr>
            <a:endParaRPr lang="cs-CZ" altLang="cs-CZ" sz="1600" b="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i="1">
                <a:solidFill>
                  <a:srgbClr val="000099"/>
                </a:solidFill>
                <a:latin typeface="Times New Roman" pitchFamily="18" charset="0"/>
              </a:rPr>
              <a:t>Hlavní zásadou při práci se škodlivými látkami a přípravky je preventivně se vyvarovat všech možností vzniku otrav (vyloučit přímý kontakt pracovníků s těmito látkami), použít všech nezbytných ochranných prostředků (ochranných brýlí, rukavic, obličejových štítů, masek, atd.) a dodržovat všechny bezpečnostní předpisy</a:t>
            </a:r>
            <a:r>
              <a:rPr lang="cs-CZ" altLang="cs-CZ" sz="1600" i="1">
                <a:solidFill>
                  <a:srgbClr val="00FF00"/>
                </a:solidFill>
                <a:latin typeface="Times New Roman" pitchFamily="18" charset="0"/>
              </a:rPr>
              <a:t>.</a:t>
            </a:r>
          </a:p>
          <a:p>
            <a:pPr eaLnBrk="1" hangingPunct="1">
              <a:lnSpc>
                <a:spcPct val="80000"/>
              </a:lnSpc>
              <a:spcBef>
                <a:spcPts val="400"/>
              </a:spcBef>
              <a:buClrTx/>
              <a:buSzTx/>
              <a:buFontTx/>
              <a:buNone/>
            </a:pPr>
            <a:endParaRPr lang="cs-CZ" altLang="cs-CZ" sz="1600" b="1" i="1">
              <a:solidFill>
                <a:srgbClr val="E1F4FF"/>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b="1">
                <a:solidFill>
                  <a:srgbClr val="000099"/>
                </a:solidFill>
                <a:latin typeface="Times New Roman" pitchFamily="18" charset="0"/>
              </a:rPr>
              <a:t>Při práci s látkami škodlivými zdraví není dovoleno jíst ani pít nebo kouřit. Před jídlem, pitím a kouřením v pracovních přestávkách a po skončení práce si musí pracovníci důkladně umýt ruce a obličej, podle povahy práce musí po jejím skončení provést důkladnou očistu celého těla. Pokud pracovník pracuje v ochranném oděvu, nesmí jíst ani pít po celou dobu, po kterou je v tomto obleku.</a:t>
            </a:r>
          </a:p>
          <a:p>
            <a:pPr eaLnBrk="1" hangingPunct="1">
              <a:lnSpc>
                <a:spcPct val="80000"/>
              </a:lnSpc>
              <a:spcBef>
                <a:spcPts val="400"/>
              </a:spcBef>
              <a:buClrTx/>
              <a:buSzTx/>
              <a:buFontTx/>
              <a:buNone/>
            </a:pPr>
            <a:endParaRPr lang="cs-CZ" altLang="cs-CZ" sz="1600" b="1" i="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i="1">
                <a:solidFill>
                  <a:srgbClr val="000099"/>
                </a:solidFill>
                <a:latin typeface="Times New Roman" pitchFamily="18" charset="0"/>
              </a:rPr>
              <a:t>Při rozsypání nebo rozlití škodlivé látky je nutno okamžitě zajistit její zneškodnění.</a:t>
            </a:r>
          </a:p>
          <a:p>
            <a:pPr eaLnBrk="1" hangingPunct="1">
              <a:lnSpc>
                <a:spcPct val="80000"/>
              </a:lnSpc>
              <a:spcBef>
                <a:spcPts val="400"/>
              </a:spcBef>
              <a:buClrTx/>
              <a:buSzTx/>
              <a:buFontTx/>
              <a:buNone/>
            </a:pPr>
            <a:endParaRPr lang="cs-CZ" altLang="cs-CZ" sz="1600" i="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b="1">
                <a:solidFill>
                  <a:srgbClr val="000099"/>
                </a:solidFill>
                <a:latin typeface="Times New Roman" pitchFamily="18" charset="0"/>
              </a:rPr>
              <a:t>Žíraviny nesmějí být přechovávány ve větší výšce, než je výše ramen pracovníka, který s nimi manipuluje (max. ve výšce 165 cm).</a:t>
            </a:r>
          </a:p>
          <a:p>
            <a:pPr eaLnBrk="1" hangingPunct="1">
              <a:lnSpc>
                <a:spcPct val="80000"/>
              </a:lnSpc>
              <a:spcBef>
                <a:spcPts val="400"/>
              </a:spcBef>
              <a:buClrTx/>
              <a:buSzTx/>
              <a:buFontTx/>
              <a:buNone/>
            </a:pPr>
            <a:endParaRPr lang="cs-CZ" altLang="cs-CZ" sz="1600" b="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i="1">
                <a:solidFill>
                  <a:srgbClr val="000099"/>
                </a:solidFill>
                <a:latin typeface="Times New Roman" pitchFamily="18" charset="0"/>
              </a:rPr>
              <a:t>Nádoby s kyselinami je třeba podložit miskou.</a:t>
            </a:r>
          </a:p>
          <a:p>
            <a:pPr eaLnBrk="1" hangingPunct="1">
              <a:lnSpc>
                <a:spcPct val="80000"/>
              </a:lnSpc>
              <a:spcBef>
                <a:spcPts val="400"/>
              </a:spcBef>
              <a:buClr>
                <a:srgbClr val="000099"/>
              </a:buClr>
              <a:buFont typeface="Wingdings" pitchFamily="2" charset="2"/>
              <a:buNone/>
            </a:pPr>
            <a:endParaRPr lang="cs-CZ" altLang="cs-CZ" sz="1600" b="1">
              <a:solidFill>
                <a:srgbClr val="000099"/>
              </a:solidFill>
              <a:latin typeface="Times New Roman" pitchFamily="18" charset="0"/>
            </a:endParaRPr>
          </a:p>
          <a:p>
            <a:pPr eaLnBrk="1" hangingPunct="1">
              <a:lnSpc>
                <a:spcPct val="80000"/>
              </a:lnSpc>
              <a:spcBef>
                <a:spcPts val="400"/>
              </a:spcBef>
              <a:buClrTx/>
              <a:buSzTx/>
              <a:buFontTx/>
              <a:buNone/>
            </a:pPr>
            <a:endParaRPr lang="cs-CZ" altLang="cs-CZ" sz="1600" b="1">
              <a:solidFill>
                <a:srgbClr val="000099"/>
              </a:solidFill>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395288" y="333375"/>
            <a:ext cx="8229600"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175"/>
              </a:spcBef>
              <a:buClr>
                <a:srgbClr val="E1F4FF"/>
              </a:buClr>
            </a:pPr>
            <a:endParaRPr lang="cs-CZ" altLang="cs-CZ" sz="700" b="1">
              <a:solidFill>
                <a:srgbClr val="E1F4FF"/>
              </a:solidFill>
              <a:latin typeface="Times New Roman" pitchFamily="18" charset="0"/>
            </a:endParaRPr>
          </a:p>
          <a:p>
            <a:pPr eaLnBrk="1" hangingPunct="1">
              <a:lnSpc>
                <a:spcPct val="80000"/>
              </a:lnSpc>
              <a:spcBef>
                <a:spcPts val="375"/>
              </a:spcBef>
              <a:buClr>
                <a:srgbClr val="000099"/>
              </a:buClr>
              <a:buFont typeface="Wingdings" pitchFamily="2" charset="2"/>
              <a:buChar char=""/>
            </a:pPr>
            <a:r>
              <a:rPr lang="cs-CZ" altLang="cs-CZ" sz="1500" b="1">
                <a:solidFill>
                  <a:srgbClr val="000099"/>
                </a:solidFill>
                <a:latin typeface="Times New Roman" pitchFamily="18" charset="0"/>
              </a:rPr>
              <a:t>Pro nalévání chemikálií (kyselin, louhů, žíravin apod.) ze skleněných balonů či demižonů se musí používat stojanů, do kterých se dají tyto nádoby bezpečně zavěsit a při vylévání do menších nádob naklánět. Tyto výkyvné stojany může nahradit násoskové zařízení nepůsobící přetlak. Pracovníci se musí ochránit štítem na obličej, gumovou zástěrou a gumovou obuví.</a:t>
            </a:r>
          </a:p>
          <a:p>
            <a:pPr eaLnBrk="1" hangingPunct="1">
              <a:lnSpc>
                <a:spcPct val="80000"/>
              </a:lnSpc>
              <a:spcBef>
                <a:spcPts val="100"/>
              </a:spcBef>
              <a:buClrTx/>
              <a:buSzTx/>
              <a:buFontTx/>
              <a:buNone/>
            </a:pPr>
            <a:endParaRPr lang="cs-CZ" altLang="cs-CZ" sz="400" b="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b="1" i="1">
                <a:solidFill>
                  <a:srgbClr val="000099"/>
                </a:solidFill>
                <a:latin typeface="Times New Roman" pitchFamily="18" charset="0"/>
              </a:rPr>
              <a:t>Při zřeďování se vždy lije kyselina do vody a nikdy naopak. Kyselina se nalévá pomalu a opatrně, zvláště kyselina sírová.</a:t>
            </a:r>
          </a:p>
          <a:p>
            <a:pPr eaLnBrk="1" hangingPunct="1">
              <a:lnSpc>
                <a:spcPct val="80000"/>
              </a:lnSpc>
              <a:spcBef>
                <a:spcPts val="175"/>
              </a:spcBef>
              <a:buClrTx/>
              <a:buSzTx/>
              <a:buFontTx/>
              <a:buNone/>
            </a:pPr>
            <a:endParaRPr lang="cs-CZ" altLang="cs-CZ" sz="700" b="1" i="1">
              <a:solidFill>
                <a:srgbClr val="000099"/>
              </a:solidFill>
              <a:latin typeface="Times New Roman" pitchFamily="18" charset="0"/>
            </a:endParaRPr>
          </a:p>
          <a:p>
            <a:pPr eaLnBrk="1" hangingPunct="1">
              <a:lnSpc>
                <a:spcPct val="80000"/>
              </a:lnSpc>
              <a:spcBef>
                <a:spcPts val="375"/>
              </a:spcBef>
              <a:buClr>
                <a:srgbClr val="000099"/>
              </a:buClr>
              <a:buFont typeface="Wingdings" pitchFamily="2" charset="2"/>
              <a:buChar char=""/>
            </a:pPr>
            <a:r>
              <a:rPr lang="cs-CZ" altLang="cs-CZ" sz="1500" b="1">
                <a:solidFill>
                  <a:srgbClr val="000099"/>
                </a:solidFill>
                <a:latin typeface="Times New Roman" pitchFamily="18" charset="0"/>
              </a:rPr>
              <a:t>Při rozpouštění tuhého hydroxidu se musí sypat hydroxid po malých částech do vody za stálého míchání. Nikdy se nenalévá voda na hydroxid.</a:t>
            </a:r>
          </a:p>
          <a:p>
            <a:pPr eaLnBrk="1" hangingPunct="1">
              <a:lnSpc>
                <a:spcPct val="80000"/>
              </a:lnSpc>
              <a:spcBef>
                <a:spcPts val="175"/>
              </a:spcBef>
              <a:buClrTx/>
              <a:buSzTx/>
              <a:buFontTx/>
              <a:buNone/>
            </a:pPr>
            <a:endParaRPr lang="cs-CZ" altLang="cs-CZ" sz="700" b="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b="1" i="1">
                <a:solidFill>
                  <a:srgbClr val="000099"/>
                </a:solidFill>
                <a:latin typeface="Times New Roman" pitchFamily="18" charset="0"/>
              </a:rPr>
              <a:t>Rozlitá kyselina dusičná se nesmí odstraňovat pilinami, hadry a jinými organickými látkami. Před odstraněním musí být zneutralizována a není-li to možné, tedy alespoň maximálně zředěna. Nádobí znečištěné organickými látkami se nesmí čistit kyselinou dusičnou (nebezpečí bouřlivých reakcí, vývin oxidů dusíku a samovznícení).</a:t>
            </a:r>
          </a:p>
          <a:p>
            <a:pPr eaLnBrk="1" hangingPunct="1">
              <a:lnSpc>
                <a:spcPct val="80000"/>
              </a:lnSpc>
              <a:spcBef>
                <a:spcPts val="175"/>
              </a:spcBef>
              <a:buClrTx/>
              <a:buSzTx/>
              <a:buFontTx/>
              <a:buNone/>
            </a:pPr>
            <a:endParaRPr lang="cs-CZ" altLang="cs-CZ" sz="700" b="1">
              <a:solidFill>
                <a:srgbClr val="000099"/>
              </a:solidFill>
              <a:latin typeface="Times New Roman" pitchFamily="18" charset="0"/>
            </a:endParaRPr>
          </a:p>
          <a:p>
            <a:pPr eaLnBrk="1" hangingPunct="1">
              <a:lnSpc>
                <a:spcPct val="80000"/>
              </a:lnSpc>
              <a:spcBef>
                <a:spcPts val="375"/>
              </a:spcBef>
              <a:buClr>
                <a:srgbClr val="000099"/>
              </a:buClr>
              <a:buFont typeface="Wingdings" pitchFamily="2" charset="2"/>
              <a:buChar char=""/>
            </a:pPr>
            <a:r>
              <a:rPr lang="cs-CZ" altLang="cs-CZ" sz="1500" b="1">
                <a:solidFill>
                  <a:srgbClr val="000099"/>
                </a:solidFill>
                <a:latin typeface="Times New Roman" pitchFamily="18" charset="0"/>
              </a:rPr>
              <a:t>Rozlité kyseliny, zejména koncentrované, je třeba nejprve opatrně zředit vodou, mírně zneutralizovat posypáním uhličitanem (např. soda, křída apod.) nebo politím zředěnými roztoky alkálií, následuje opatrné spláchnutí vodou nebo tekutinu necháme vsáknout do pilin, hadrů, apod. Při asanaci je nutno dbát na to, aby se nezamořila příliš velká plocha.</a:t>
            </a:r>
          </a:p>
          <a:p>
            <a:pPr eaLnBrk="1" hangingPunct="1">
              <a:lnSpc>
                <a:spcPct val="80000"/>
              </a:lnSpc>
              <a:spcBef>
                <a:spcPts val="175"/>
              </a:spcBef>
              <a:buClrTx/>
              <a:buSzTx/>
              <a:buFontTx/>
              <a:buNone/>
            </a:pPr>
            <a:endParaRPr lang="cs-CZ" altLang="cs-CZ" sz="700" b="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b="1" i="1">
                <a:solidFill>
                  <a:srgbClr val="000099"/>
                </a:solidFill>
                <a:latin typeface="Times New Roman" pitchFamily="18" charset="0"/>
              </a:rPr>
              <a:t>Rozlitá kyselina chloristá se musí silně zředit vodou a k  setření se použije nehořlavý materiál, nikdy ne bavlněný nebo celulózový. Materiál, kterým byla kyselina chloristá stírána, je nutno ihned proprat v tekoucí vodě.</a:t>
            </a:r>
          </a:p>
          <a:p>
            <a:pPr eaLnBrk="1" hangingPunct="1">
              <a:lnSpc>
                <a:spcPct val="80000"/>
              </a:lnSpc>
              <a:spcBef>
                <a:spcPts val="225"/>
              </a:spcBef>
              <a:buClrTx/>
              <a:buSzTx/>
              <a:buFontTx/>
              <a:buNone/>
            </a:pPr>
            <a:endParaRPr lang="cs-CZ" altLang="cs-CZ" sz="900" b="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b="1">
                <a:solidFill>
                  <a:srgbClr val="000099"/>
                </a:solidFill>
                <a:latin typeface="Times New Roman" pitchFamily="18" charset="0"/>
              </a:rPr>
              <a:t>Jakékoliv manipulace s látkami dýmavými, dráždivými, zapáchajícími a toxickými plyny se smějí provádět jedině v digestoři.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p:cNvSpPr txBox="1">
            <a:spLocks noChangeArrowheads="1"/>
          </p:cNvSpPr>
          <p:nvPr/>
        </p:nvSpPr>
        <p:spPr bwMode="auto">
          <a:xfrm>
            <a:off x="395288" y="260350"/>
            <a:ext cx="8229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25"/>
              </a:spcBef>
              <a:buClr>
                <a:srgbClr val="E1F4FF"/>
              </a:buClr>
              <a:buFont typeface="Wingdings" pitchFamily="2" charset="2"/>
              <a:buNone/>
            </a:pPr>
            <a:endParaRPr lang="cs-CZ" altLang="cs-CZ" sz="1700">
              <a:solidFill>
                <a:srgbClr val="E1F4FF"/>
              </a:solidFill>
              <a:latin typeface="Times New Roman" pitchFamily="18" charset="0"/>
            </a:endParaRPr>
          </a:p>
          <a:p>
            <a:pPr eaLnBrk="1" hangingPunct="1">
              <a:lnSpc>
                <a:spcPct val="80000"/>
              </a:lnSpc>
              <a:spcBef>
                <a:spcPts val="150"/>
              </a:spcBef>
              <a:buClrTx/>
              <a:buSzTx/>
              <a:buFontTx/>
              <a:buNone/>
            </a:pPr>
            <a:endParaRPr lang="cs-CZ" altLang="cs-CZ" sz="600">
              <a:solidFill>
                <a:srgbClr val="E1F4FF"/>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b="1" i="1">
                <a:solidFill>
                  <a:srgbClr val="000099"/>
                </a:solidFill>
                <a:latin typeface="Times New Roman" pitchFamily="18" charset="0"/>
              </a:rPr>
              <a:t>Tuhé chemikálie (např. pevný oxid uhličitý) se nesmí nikdy brát nechráněnou rukou.</a:t>
            </a:r>
          </a:p>
          <a:p>
            <a:pPr eaLnBrk="1" hangingPunct="1">
              <a:lnSpc>
                <a:spcPct val="80000"/>
              </a:lnSpc>
              <a:spcBef>
                <a:spcPts val="150"/>
              </a:spcBef>
              <a:buClrTx/>
              <a:buSzTx/>
              <a:buFontTx/>
              <a:buNone/>
            </a:pPr>
            <a:endParaRPr lang="cs-CZ" altLang="cs-CZ" sz="600" b="1">
              <a:solidFill>
                <a:srgbClr val="000099"/>
              </a:solidFill>
              <a:latin typeface="Times New Roman" pitchFamily="18" charset="0"/>
            </a:endParaRPr>
          </a:p>
          <a:p>
            <a:pPr eaLnBrk="1" hangingPunct="1">
              <a:lnSpc>
                <a:spcPct val="80000"/>
              </a:lnSpc>
              <a:spcBef>
                <a:spcPts val="150"/>
              </a:spcBef>
              <a:buClrTx/>
              <a:buSzTx/>
              <a:buFontTx/>
              <a:buNone/>
            </a:pPr>
            <a:endParaRPr lang="cs-CZ" altLang="cs-CZ" sz="600" b="1">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a:solidFill>
                  <a:srgbClr val="000099"/>
                </a:solidFill>
                <a:latin typeface="Times New Roman" pitchFamily="18" charset="0"/>
              </a:rPr>
              <a:t>Žíravé, toxické a infekční kapaliny se smějí pipetovat jedině za použití bezpečnostních pipet, popř. sacího zařízení, které nedovolí vniknout kapalině do úst.</a:t>
            </a:r>
          </a:p>
          <a:p>
            <a:pPr eaLnBrk="1" hangingPunct="1">
              <a:lnSpc>
                <a:spcPct val="80000"/>
              </a:lnSpc>
              <a:spcBef>
                <a:spcPts val="150"/>
              </a:spcBef>
              <a:buClrTx/>
              <a:buSzTx/>
              <a:buFontTx/>
              <a:buNone/>
            </a:pPr>
            <a:endParaRPr lang="cs-CZ" altLang="cs-CZ" sz="600">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b="1" i="1">
                <a:solidFill>
                  <a:srgbClr val="000099"/>
                </a:solidFill>
                <a:latin typeface="Times New Roman" pitchFamily="18" charset="0"/>
              </a:rPr>
              <a:t>Při všech manipulacích s látkami ve zkumavkách a otevřených nádobách musí být ústí nádob odvrácené od pracovníků do volného prostoru.</a:t>
            </a:r>
          </a:p>
          <a:p>
            <a:pPr eaLnBrk="1" hangingPunct="1">
              <a:lnSpc>
                <a:spcPct val="80000"/>
              </a:lnSpc>
              <a:spcBef>
                <a:spcPts val="150"/>
              </a:spcBef>
              <a:buClrTx/>
              <a:buSzTx/>
              <a:buFontTx/>
              <a:buNone/>
            </a:pPr>
            <a:endParaRPr lang="cs-CZ" altLang="cs-CZ" sz="600" b="1">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a:solidFill>
                  <a:srgbClr val="000099"/>
                </a:solidFill>
                <a:latin typeface="Times New Roman" pitchFamily="18" charset="0"/>
              </a:rPr>
              <a:t>Zátky lahví se nesmějí pokládat potřísněnou plochou na desku stolu (snížení možnosti poleptání, otravy a kontaminace).</a:t>
            </a:r>
          </a:p>
          <a:p>
            <a:pPr eaLnBrk="1" hangingPunct="1">
              <a:lnSpc>
                <a:spcPct val="80000"/>
              </a:lnSpc>
              <a:spcBef>
                <a:spcPts val="425"/>
              </a:spcBef>
              <a:buClrTx/>
              <a:buSzTx/>
              <a:buFontTx/>
              <a:buNone/>
            </a:pPr>
            <a:endParaRPr lang="cs-CZ" altLang="cs-CZ" sz="1700">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b="1" i="1">
                <a:solidFill>
                  <a:srgbClr val="000099"/>
                </a:solidFill>
                <a:latin typeface="Times New Roman" pitchFamily="18" charset="0"/>
              </a:rPr>
              <a:t>Spalování, popř. žíhání látek se musí provádět jen v digestoři. Rovněž i vyvíjení sirovodíku, který je prudce jedovatý.</a:t>
            </a:r>
          </a:p>
          <a:p>
            <a:pPr eaLnBrk="1" hangingPunct="1">
              <a:lnSpc>
                <a:spcPct val="80000"/>
              </a:lnSpc>
              <a:spcBef>
                <a:spcPts val="150"/>
              </a:spcBef>
              <a:buClrTx/>
              <a:buSzTx/>
              <a:buFontTx/>
              <a:buNone/>
            </a:pPr>
            <a:endParaRPr lang="cs-CZ" altLang="cs-CZ" sz="600" b="1">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a:solidFill>
                  <a:srgbClr val="000099"/>
                </a:solidFill>
                <a:latin typeface="Times New Roman" pitchFamily="18" charset="0"/>
              </a:rPr>
              <a:t>Kyselinu chloristou je nutno uchovávat v lahvích se zabroušeným hrdlem a odděleně od ostatních chemikálií, zejména organických. Lahve s kyselinou chloristou se nesmějí pokládat na dřevěné regály, nýbrž na skleněné, porcelánové, keramické nebo jiné ohnivzdorné a jiné neabsorbující podložky, aby se stopy po rozlití mohly snadno odstranit.</a:t>
            </a:r>
          </a:p>
          <a:p>
            <a:pPr eaLnBrk="1" hangingPunct="1">
              <a:lnSpc>
                <a:spcPct val="80000"/>
              </a:lnSpc>
              <a:spcBef>
                <a:spcPts val="150"/>
              </a:spcBef>
              <a:buClrTx/>
              <a:buSzTx/>
              <a:buFontTx/>
              <a:buNone/>
            </a:pPr>
            <a:endParaRPr lang="cs-CZ" altLang="cs-CZ" sz="600">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b="1" i="1">
                <a:solidFill>
                  <a:srgbClr val="000099"/>
                </a:solidFill>
                <a:latin typeface="Times New Roman" pitchFamily="18" charset="0"/>
              </a:rPr>
              <a:t>Pro práci se rtutí platí oborová norma OPE 34 3689 (hladká pracovní plocha beze spár se zvýšeným okrajem, vaničky nebo misky mají být i pod přístrojem se rtutí). Rtuť se nesmí splachovat do odpadu, ale musí být pečlivě sesbírána a její zbytky likvidovány zinkem nebo sírou.</a:t>
            </a:r>
          </a:p>
          <a:p>
            <a:pPr eaLnBrk="1" hangingPunct="1">
              <a:lnSpc>
                <a:spcPct val="80000"/>
              </a:lnSpc>
              <a:spcBef>
                <a:spcPts val="150"/>
              </a:spcBef>
              <a:buClrTx/>
              <a:buSzTx/>
              <a:buFontTx/>
              <a:buNone/>
            </a:pPr>
            <a:endParaRPr lang="cs-CZ" altLang="cs-CZ" sz="600" b="1">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a:solidFill>
                  <a:srgbClr val="000099"/>
                </a:solidFill>
                <a:latin typeface="Times New Roman" pitchFamily="18" charset="0"/>
              </a:rPr>
              <a:t>Chemické nádobí, které bylo použito pro práci s toxickými látkami nebo žíravinami, je nutné před dalším použitím dokonale vypláchnout. Obdobně musí být všechny lahve od toxických látek před jejich likvidací zbaveny zbytku obsahu.</a:t>
            </a:r>
          </a:p>
          <a:p>
            <a:pPr eaLnBrk="1" hangingPunct="1">
              <a:lnSpc>
                <a:spcPct val="80000"/>
              </a:lnSpc>
              <a:spcBef>
                <a:spcPts val="425"/>
              </a:spcBef>
              <a:buClr>
                <a:srgbClr val="000099"/>
              </a:buClr>
            </a:pPr>
            <a:endParaRPr lang="cs-CZ" altLang="cs-CZ" sz="1700">
              <a:solidFill>
                <a:srgbClr val="000099"/>
              </a:solidFill>
              <a:latin typeface="Times New Roman" pitchFamily="18" charset="0"/>
            </a:endParaRPr>
          </a:p>
          <a:p>
            <a:pPr eaLnBrk="1" hangingPunct="1">
              <a:lnSpc>
                <a:spcPct val="80000"/>
              </a:lnSpc>
              <a:spcBef>
                <a:spcPts val="425"/>
              </a:spcBef>
              <a:buClr>
                <a:srgbClr val="000099"/>
              </a:buClr>
            </a:pPr>
            <a:endParaRPr lang="cs-CZ" altLang="cs-CZ" sz="1700">
              <a:solidFill>
                <a:srgbClr val="000099"/>
              </a:solidFill>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1187450" y="390525"/>
            <a:ext cx="6913563" cy="1008063"/>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58370" name="Text Box 2"/>
          <p:cNvSpPr txBox="1">
            <a:spLocks noChangeArrowheads="1"/>
          </p:cNvSpPr>
          <p:nvPr/>
        </p:nvSpPr>
        <p:spPr bwMode="auto">
          <a:xfrm>
            <a:off x="468313" y="454025"/>
            <a:ext cx="8229600" cy="823913"/>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b="1" smtClean="0">
                <a:solidFill>
                  <a:srgbClr val="000099"/>
                </a:solidFill>
                <a:effectLst>
                  <a:outerShdw blurRad="38100" dist="38100" dir="2700000" algn="tl">
                    <a:srgbClr val="000000"/>
                  </a:outerShdw>
                </a:effectLst>
              </a:rPr>
              <a:t>LIKVIDACE ODPADŮ PŘI PRÁCI </a:t>
            </a:r>
            <a:br>
              <a:rPr lang="cs-CZ" b="1" smtClean="0">
                <a:solidFill>
                  <a:srgbClr val="000099"/>
                </a:solidFill>
                <a:effectLst>
                  <a:outerShdw blurRad="38100" dist="38100" dir="2700000" algn="tl">
                    <a:srgbClr val="000000"/>
                  </a:outerShdw>
                </a:effectLst>
              </a:rPr>
            </a:br>
            <a:r>
              <a:rPr lang="cs-CZ" b="1" smtClean="0">
                <a:solidFill>
                  <a:srgbClr val="000099"/>
                </a:solidFill>
                <a:effectLst>
                  <a:outerShdw blurRad="38100" dist="38100" dir="2700000" algn="tl">
                    <a:srgbClr val="000000"/>
                  </a:outerShdw>
                </a:effectLst>
              </a:rPr>
              <a:t>S NEBEZPEČNÝMI LÁTKAMI A PŘÍPRAVKY</a:t>
            </a:r>
          </a:p>
        </p:txBody>
      </p:sp>
      <p:sp>
        <p:nvSpPr>
          <p:cNvPr id="73732" name="Text Box 3"/>
          <p:cNvSpPr txBox="1">
            <a:spLocks noChangeArrowheads="1"/>
          </p:cNvSpPr>
          <p:nvPr/>
        </p:nvSpPr>
        <p:spPr bwMode="auto">
          <a:xfrm>
            <a:off x="468313" y="3068638"/>
            <a:ext cx="82296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50"/>
              </a:spcBef>
              <a:buClr>
                <a:srgbClr val="000099"/>
              </a:buClr>
              <a:buFont typeface="Wingdings" pitchFamily="2" charset="2"/>
              <a:buChar char=""/>
            </a:pPr>
            <a:r>
              <a:rPr lang="cs-CZ" altLang="cs-CZ" sz="1800" b="1">
                <a:solidFill>
                  <a:srgbClr val="000099"/>
                </a:solidFill>
                <a:latin typeface="Times New Roman" pitchFamily="18" charset="0"/>
              </a:rPr>
              <a:t>Do výlevky lze vylévat jen zbytky toxických látek mísitelných s vodou v množství neohrožujícím vodní toky, dále ve vodě rozpustná rozpouštědla do 0,5 l (nejméně 10krát zředěná), kyseliny a hydroxidy (30krát zředěné)</a:t>
            </a:r>
            <a:r>
              <a:rPr lang="cs-CZ" altLang="cs-CZ" sz="1800" b="1" i="1">
                <a:solidFill>
                  <a:srgbClr val="000099"/>
                </a:solidFill>
                <a:latin typeface="Times New Roman" pitchFamily="18" charset="0"/>
              </a:rPr>
              <a:t>.</a:t>
            </a:r>
          </a:p>
          <a:p>
            <a:pPr eaLnBrk="1" hangingPunct="1">
              <a:lnSpc>
                <a:spcPct val="80000"/>
              </a:lnSpc>
              <a:spcBef>
                <a:spcPts val="175"/>
              </a:spcBef>
              <a:buClrTx/>
              <a:buSzTx/>
              <a:buFontTx/>
              <a:buNone/>
            </a:pPr>
            <a:endParaRPr lang="cs-CZ" altLang="cs-CZ" sz="700" b="1" i="1">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i="1">
                <a:solidFill>
                  <a:srgbClr val="000099"/>
                </a:solidFill>
                <a:latin typeface="Times New Roman" pitchFamily="18" charset="0"/>
              </a:rPr>
              <a:t>Do výlevky nelze vylévat rozpouštědla nemísitelná s vodou, toxické, hořlavé a výbušné látky, koncentrované kyseliny a hydroxidy a sloučeniny uvolňující toxické nebo dráždivé látky při styku s vodou, kyselinami nebo zásadami.</a:t>
            </a:r>
          </a:p>
          <a:p>
            <a:pPr eaLnBrk="1" hangingPunct="1">
              <a:lnSpc>
                <a:spcPct val="80000"/>
              </a:lnSpc>
              <a:spcBef>
                <a:spcPts val="175"/>
              </a:spcBef>
              <a:buClrTx/>
              <a:buSzTx/>
              <a:buFontTx/>
              <a:buNone/>
            </a:pPr>
            <a:endParaRPr lang="cs-CZ" altLang="cs-CZ" sz="700" b="1" i="1">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b="1">
                <a:solidFill>
                  <a:srgbClr val="000099"/>
                </a:solidFill>
                <a:latin typeface="Times New Roman" pitchFamily="18" charset="0"/>
              </a:rPr>
              <a:t>Do hygienických odpadů (umývadla, klosety) se nesmí vylévat chemikálie ani odpady po chemických reakcích</a:t>
            </a:r>
            <a:r>
              <a:rPr lang="cs-CZ" altLang="cs-CZ" sz="1800" b="1" i="1">
                <a:solidFill>
                  <a:srgbClr val="000099"/>
                </a:solidFill>
                <a:latin typeface="Times New Roman" pitchFamily="18" charset="0"/>
              </a:rPr>
              <a:t>.</a:t>
            </a:r>
          </a:p>
          <a:p>
            <a:pPr eaLnBrk="1" hangingPunct="1">
              <a:lnSpc>
                <a:spcPct val="80000"/>
              </a:lnSpc>
              <a:spcBef>
                <a:spcPts val="175"/>
              </a:spcBef>
              <a:buClrTx/>
              <a:buSzTx/>
              <a:buFontTx/>
              <a:buNone/>
            </a:pPr>
            <a:endParaRPr lang="cs-CZ" altLang="cs-CZ" sz="700" b="1" i="1">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i="1">
                <a:solidFill>
                  <a:srgbClr val="000099"/>
                </a:solidFill>
                <a:latin typeface="Times New Roman" pitchFamily="18" charset="0"/>
              </a:rPr>
              <a:t>Do odpadních vod se nesmí vypouštět vody teplejší než 40 °C.</a:t>
            </a:r>
          </a:p>
        </p:txBody>
      </p:sp>
      <p:sp>
        <p:nvSpPr>
          <p:cNvPr id="73733" name="Rectangle 4"/>
          <p:cNvSpPr>
            <a:spLocks noChangeArrowheads="1"/>
          </p:cNvSpPr>
          <p:nvPr/>
        </p:nvSpPr>
        <p:spPr bwMode="auto">
          <a:xfrm>
            <a:off x="395288" y="1628775"/>
            <a:ext cx="849788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1800">
                <a:solidFill>
                  <a:srgbClr val="000099"/>
                </a:solidFill>
              </a:rPr>
              <a:t>Likvidace nebezpečných látek a přípravků se smí provádět pouze postupy, které převádějí hodnoty těchto látek na netoxické, nebo ředěním, po kterém neodporují</a:t>
            </a:r>
            <a:r>
              <a:rPr lang="cs-CZ" altLang="cs-CZ" sz="1800" b="1">
                <a:solidFill>
                  <a:srgbClr val="FFFFFF"/>
                </a:solidFill>
              </a:rPr>
              <a:t> </a:t>
            </a:r>
            <a:r>
              <a:rPr lang="cs-CZ" altLang="cs-CZ" sz="1800" b="1">
                <a:solidFill>
                  <a:srgbClr val="FF3300"/>
                </a:solidFill>
              </a:rPr>
              <a:t>ČSN 73 01 31: Domovní kanalizace.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288" y="1052513"/>
            <a:ext cx="8424862" cy="4154487"/>
          </a:xfrm>
          <a:prstGeom prst="rect">
            <a:avLst/>
          </a:prstGeom>
          <a:pattFill prst="trellis">
            <a:fgClr>
              <a:schemeClr val="bg2">
                <a:lumMod val="20000"/>
                <a:lumOff val="80000"/>
              </a:schemeClr>
            </a:fgClr>
            <a:bgClr>
              <a:schemeClr val="bg1"/>
            </a:bgClr>
          </a:pattFill>
        </p:spPr>
        <p:txBody>
          <a:bodyPr>
            <a:spAutoFit/>
          </a:bodyPr>
          <a:lstStyle/>
          <a:p>
            <a:pPr algn="ctr">
              <a:defRPr/>
            </a:pPr>
            <a:r>
              <a:rPr lang="cs-CZ" b="1" dirty="0">
                <a:solidFill>
                  <a:srgbClr val="FF0000"/>
                </a:solidFill>
              </a:rPr>
              <a:t>Implementace dalších právních předpisů EU:</a:t>
            </a:r>
          </a:p>
          <a:p>
            <a:pPr>
              <a:defRPr/>
            </a:pPr>
            <a:endParaRPr lang="cs-CZ" b="1" dirty="0">
              <a:solidFill>
                <a:srgbClr val="FF0000"/>
              </a:solidFill>
            </a:endParaRPr>
          </a:p>
          <a:p>
            <a:pPr>
              <a:defRPr/>
            </a:pPr>
            <a:r>
              <a:rPr lang="cs-CZ" dirty="0"/>
              <a:t>	– </a:t>
            </a:r>
            <a:r>
              <a:rPr lang="cs-CZ" dirty="0">
                <a:solidFill>
                  <a:schemeClr val="tx1"/>
                </a:solidFill>
              </a:rPr>
              <a:t>směrnice Rady 67/548/EHS; klasifikace, balení a označování nebezpečných chemických látek</a:t>
            </a:r>
          </a:p>
          <a:p>
            <a:pPr>
              <a:defRPr/>
            </a:pPr>
            <a:r>
              <a:rPr lang="cs-CZ" dirty="0">
                <a:solidFill>
                  <a:schemeClr val="tx1"/>
                </a:solidFill>
              </a:rPr>
              <a:t>	– směrnice EP a Rady 1999/45/ES; klasifikace, balení a označování nebezpečných chemických přípravků</a:t>
            </a:r>
          </a:p>
          <a:p>
            <a:pPr>
              <a:defRPr/>
            </a:pPr>
            <a:r>
              <a:rPr lang="cs-CZ" dirty="0">
                <a:solidFill>
                  <a:schemeClr val="tx1"/>
                </a:solidFill>
              </a:rPr>
              <a:t>	– směrnice EP a Rady 2004/9/ES; inspekce a ověřování správné laboratorní praxe</a:t>
            </a:r>
          </a:p>
          <a:p>
            <a:pPr>
              <a:defRPr/>
            </a:pPr>
            <a:r>
              <a:rPr lang="cs-CZ" dirty="0">
                <a:solidFill>
                  <a:schemeClr val="tx1"/>
                </a:solidFill>
              </a:rPr>
              <a:t>	– směrnice EP a Rady 2004/10/ES; zásady správné laboratorní praxe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p:cNvSpPr txBox="1">
            <a:spLocks noChangeArrowheads="1"/>
          </p:cNvSpPr>
          <p:nvPr/>
        </p:nvSpPr>
        <p:spPr bwMode="auto">
          <a:xfrm>
            <a:off x="539750" y="1125538"/>
            <a:ext cx="82296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50"/>
              </a:spcBef>
              <a:buClr>
                <a:srgbClr val="000099"/>
              </a:buClr>
              <a:buFont typeface="Wingdings" pitchFamily="2" charset="2"/>
              <a:buChar char=""/>
            </a:pPr>
            <a:r>
              <a:rPr lang="cs-CZ" altLang="cs-CZ" sz="1800" i="1">
                <a:solidFill>
                  <a:srgbClr val="000099"/>
                </a:solidFill>
                <a:latin typeface="Times New Roman" pitchFamily="18" charset="0"/>
              </a:rPr>
              <a:t>Žíraviny, kyseliny a hydroxidy se v menším množství mohou vylévat jen do výlevky, do které teče současně i voda, pH se musí pohybovat v rozmezí 6,5 – 8,5. Tímto způsobem zředěné roztoky nepoškozují odpadní potrubí.</a:t>
            </a:r>
          </a:p>
          <a:p>
            <a:pPr eaLnBrk="1" hangingPunct="1">
              <a:lnSpc>
                <a:spcPct val="80000"/>
              </a:lnSpc>
              <a:spcBef>
                <a:spcPts val="450"/>
              </a:spcBef>
              <a:buClr>
                <a:srgbClr val="000099"/>
              </a:buClr>
              <a:buFont typeface="Wingdings" pitchFamily="2" charset="2"/>
              <a:buNone/>
            </a:pPr>
            <a:endParaRPr lang="cs-CZ" altLang="cs-CZ" sz="1800" i="1">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b="1">
                <a:solidFill>
                  <a:srgbClr val="000099"/>
                </a:solidFill>
                <a:latin typeface="Times New Roman" pitchFamily="18" charset="0"/>
              </a:rPr>
              <a:t>Použitá a odpadní rozpouštědla (neutralizovaná a bez samozápalných látek) se sbírají v označených nádobách (ne plastových), jež se pravidelně vyprazdňují a obsah zneškodňuje příp. likviduje odvozem do centrálního úložiště.</a:t>
            </a:r>
          </a:p>
          <a:p>
            <a:pPr eaLnBrk="1" hangingPunct="1">
              <a:lnSpc>
                <a:spcPct val="80000"/>
              </a:lnSpc>
              <a:spcBef>
                <a:spcPts val="450"/>
              </a:spcBef>
              <a:buClr>
                <a:srgbClr val="000099"/>
              </a:buClr>
              <a:buFont typeface="Wingdings" pitchFamily="2" charset="2"/>
              <a:buNone/>
            </a:pPr>
            <a:endParaRPr lang="cs-CZ" altLang="cs-CZ" sz="1800">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i="1">
                <a:solidFill>
                  <a:srgbClr val="000099"/>
                </a:solidFill>
                <a:latin typeface="Times New Roman" pitchFamily="18" charset="0"/>
              </a:rPr>
              <a:t>Do nádob na odpadky se nesmí dát látky požárně nebezpečné.</a:t>
            </a:r>
          </a:p>
          <a:p>
            <a:pPr eaLnBrk="1" hangingPunct="1">
              <a:lnSpc>
                <a:spcPct val="80000"/>
              </a:lnSpc>
              <a:spcBef>
                <a:spcPts val="450"/>
              </a:spcBef>
              <a:buClr>
                <a:srgbClr val="000099"/>
              </a:buClr>
              <a:buFont typeface="Wingdings" pitchFamily="2" charset="2"/>
              <a:buNone/>
            </a:pPr>
            <a:endParaRPr lang="cs-CZ" altLang="cs-CZ" sz="1800" i="1">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b="1">
                <a:solidFill>
                  <a:srgbClr val="000099"/>
                </a:solidFill>
                <a:latin typeface="Times New Roman" pitchFamily="18" charset="0"/>
              </a:rPr>
              <a:t>Střepy a odpad s ostrými hranami se ukládají pouze do nádob k tomu určených.</a:t>
            </a:r>
          </a:p>
          <a:p>
            <a:pPr eaLnBrk="1" hangingPunct="1">
              <a:lnSpc>
                <a:spcPct val="80000"/>
              </a:lnSpc>
              <a:spcBef>
                <a:spcPts val="450"/>
              </a:spcBef>
              <a:buClr>
                <a:srgbClr val="000099"/>
              </a:buClr>
              <a:buFont typeface="Wingdings" pitchFamily="2" charset="2"/>
              <a:buNone/>
            </a:pPr>
            <a:endParaRPr lang="cs-CZ" altLang="cs-CZ" sz="1800">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i="1">
                <a:solidFill>
                  <a:srgbClr val="000099"/>
                </a:solidFill>
                <a:latin typeface="Times New Roman" pitchFamily="18" charset="0"/>
              </a:rPr>
              <a:t>Sypké, neškodné materiály (např. chromatografické nosiče) se do odpadních košů ukládají pouze zabalené v papíře nebo sáčku.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7" name="Group 1"/>
          <p:cNvGraphicFramePr>
            <a:graphicFrameLocks noGrp="1"/>
          </p:cNvGraphicFramePr>
          <p:nvPr/>
        </p:nvGraphicFramePr>
        <p:xfrm>
          <a:off x="2339975" y="1052513"/>
          <a:ext cx="4610100" cy="4714878"/>
        </p:xfrm>
        <a:graphic>
          <a:graphicData uri="http://schemas.openxmlformats.org/drawingml/2006/table">
            <a:tbl>
              <a:tblPr/>
              <a:tblGrid>
                <a:gridCol w="2200275"/>
                <a:gridCol w="2409825"/>
              </a:tblGrid>
              <a:tr h="703263">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2000" b="1" i="0" u="none" strike="noStrike" cap="none" normalizeH="0" baseline="0" smtClean="0">
                          <a:ln>
                            <a:noFill/>
                          </a:ln>
                          <a:solidFill>
                            <a:srgbClr val="333399"/>
                          </a:solidFill>
                          <a:effectLst/>
                          <a:latin typeface="Times New Roman" pitchFamily="18" charset="0"/>
                          <a:ea typeface="Arial Unicode MS" pitchFamily="34" charset="-128"/>
                          <a:cs typeface="Times New Roman" pitchFamily="18" charset="0"/>
                        </a:rPr>
                        <a:t>Druh znečišťující látky</a:t>
                      </a:r>
                    </a:p>
                  </a:txBody>
                  <a:tcPr marL="90000" marR="90000" marT="5940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2556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2000" b="1" i="0" u="none" strike="noStrike" cap="none" normalizeH="0" baseline="0" smtClean="0">
                          <a:ln>
                            <a:noFill/>
                          </a:ln>
                          <a:solidFill>
                            <a:srgbClr val="333399"/>
                          </a:solidFill>
                          <a:effectLst/>
                          <a:latin typeface="Times New Roman" pitchFamily="18" charset="0"/>
                          <a:ea typeface="Arial Unicode MS" pitchFamily="34" charset="-128"/>
                          <a:cs typeface="Times New Roman" pitchFamily="18" charset="0"/>
                        </a:rPr>
                        <a:t>Množství v mg/l vody</a:t>
                      </a:r>
                    </a:p>
                  </a:txBody>
                  <a:tcPr marL="90000" marR="90000" marT="5940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2556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r>
              <a:tr h="37465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rtuť</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0,005</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3063">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měď</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3</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465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zinek</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15</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465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chrom</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0,1</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465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olovo</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0,1</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465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nikl</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1</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642938">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fluor, sirouhlík, sirovodík</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1</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6238">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arsen, kadmium</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0,2</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3063">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kyanidy</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0,2</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3063">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chlór volný</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556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0,3 až 0,5</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5560" cap="flat" cmpd="sng" algn="ctr">
                      <a:solidFill>
                        <a:srgbClr val="000000"/>
                      </a:solidFill>
                      <a:prstDash val="solid"/>
                      <a:round/>
                      <a:headEnd type="none" w="med" len="med"/>
                      <a:tailEnd type="none" w="med" len="med"/>
                    </a:lnB>
                    <a:lnTlToBr>
                      <a:noFill/>
                    </a:lnTlToBr>
                    <a:lnBlToTr>
                      <a:noFill/>
                    </a:lnBlToTr>
                    <a:solidFill>
                      <a:srgbClr val="333399"/>
                    </a:solidFill>
                  </a:tcPr>
                </a:tc>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900113" y="260350"/>
            <a:ext cx="6911975" cy="6477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1800" b="1" smtClean="0">
                <a:solidFill>
                  <a:srgbClr val="00FF00"/>
                </a:solidFill>
                <a:effectLst>
                  <a:outerShdw blurRad="38100" dist="38100" dir="2700000" algn="tl">
                    <a:srgbClr val="000000"/>
                  </a:outerShdw>
                </a:effectLst>
              </a:rPr>
              <a:t>LIKVIDACE ZBYTKŮ NEBEZPEČNÝCH CHEMICKÝCH LÁTEK </a:t>
            </a:r>
            <a:br>
              <a:rPr lang="cs-CZ" sz="1800" b="1" smtClean="0">
                <a:solidFill>
                  <a:srgbClr val="00FF00"/>
                </a:solidFill>
                <a:effectLst>
                  <a:outerShdw blurRad="38100" dist="38100" dir="2700000" algn="tl">
                    <a:srgbClr val="000000"/>
                  </a:outerShdw>
                </a:effectLst>
              </a:rPr>
            </a:br>
            <a:r>
              <a:rPr lang="cs-CZ" sz="1800" b="1" smtClean="0">
                <a:solidFill>
                  <a:srgbClr val="00FF00"/>
                </a:solidFill>
                <a:effectLst>
                  <a:outerShdw blurRad="38100" dist="38100" dir="2700000" algn="tl">
                    <a:srgbClr val="000000"/>
                  </a:outerShdw>
                </a:effectLst>
              </a:rPr>
              <a:t>A CHEMICKÝCH PŘÍPRAVKŮ</a:t>
            </a:r>
          </a:p>
        </p:txBody>
      </p:sp>
      <p:sp>
        <p:nvSpPr>
          <p:cNvPr id="76803" name="Text Box 2"/>
          <p:cNvSpPr txBox="1">
            <a:spLocks noChangeArrowheads="1"/>
          </p:cNvSpPr>
          <p:nvPr/>
        </p:nvSpPr>
        <p:spPr bwMode="auto">
          <a:xfrm>
            <a:off x="611188" y="3357563"/>
            <a:ext cx="82296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00"/>
              </a:spcBef>
              <a:buClr>
                <a:srgbClr val="FF3300"/>
              </a:buClr>
              <a:buFont typeface="Wingdings" pitchFamily="2" charset="2"/>
              <a:buChar char=""/>
            </a:pPr>
            <a:r>
              <a:rPr lang="cs-CZ" altLang="cs-CZ" sz="1600" b="1" i="1">
                <a:solidFill>
                  <a:srgbClr val="FF3300"/>
                </a:solidFill>
                <a:latin typeface="Times New Roman" pitchFamily="18" charset="0"/>
              </a:rPr>
              <a:t>látky reagující se sklem</a:t>
            </a:r>
            <a:r>
              <a:rPr lang="cs-CZ" altLang="cs-CZ" sz="1600" b="1" i="1">
                <a:solidFill>
                  <a:srgbClr val="000099"/>
                </a:solidFill>
                <a:latin typeface="Times New Roman" pitchFamily="18" charset="0"/>
              </a:rPr>
              <a:t> (kyselina fluorovodíková, peroxid vodíku – rozklad) se uchovávají v nádobách z plastů, vhodného kovu nebo ve vyparafinovaných lahvích</a:t>
            </a:r>
          </a:p>
          <a:p>
            <a:pPr eaLnBrk="1" hangingPunct="1">
              <a:lnSpc>
                <a:spcPct val="80000"/>
              </a:lnSpc>
              <a:spcBef>
                <a:spcPts val="400"/>
              </a:spcBef>
              <a:buClrTx/>
              <a:buSzTx/>
              <a:buFontTx/>
              <a:buNone/>
            </a:pPr>
            <a:endParaRPr lang="cs-CZ" altLang="cs-CZ" sz="1600" b="1" i="1">
              <a:solidFill>
                <a:srgbClr val="000099"/>
              </a:solidFill>
              <a:latin typeface="Times New Roman" pitchFamily="18" charset="0"/>
            </a:endParaRPr>
          </a:p>
          <a:p>
            <a:pPr eaLnBrk="1" hangingPunct="1">
              <a:lnSpc>
                <a:spcPct val="80000"/>
              </a:lnSpc>
              <a:spcBef>
                <a:spcPts val="400"/>
              </a:spcBef>
              <a:buClr>
                <a:srgbClr val="FF3300"/>
              </a:buClr>
              <a:buFont typeface="Wingdings" pitchFamily="2" charset="2"/>
              <a:buChar char=""/>
            </a:pPr>
            <a:r>
              <a:rPr lang="cs-CZ" altLang="cs-CZ" sz="1600" b="1" i="1">
                <a:solidFill>
                  <a:srgbClr val="FF3300"/>
                </a:solidFill>
                <a:latin typeface="Times New Roman" pitchFamily="18" charset="0"/>
              </a:rPr>
              <a:t>látky citlivé na světlo</a:t>
            </a:r>
            <a:r>
              <a:rPr lang="cs-CZ" altLang="cs-CZ" sz="1600" b="1" i="1">
                <a:solidFill>
                  <a:srgbClr val="000099"/>
                </a:solidFill>
                <a:latin typeface="Times New Roman" pitchFamily="18" charset="0"/>
              </a:rPr>
              <a:t> se uchovávají v tmavých nebo neprůhledných lahvích</a:t>
            </a:r>
          </a:p>
          <a:p>
            <a:pPr eaLnBrk="1" hangingPunct="1">
              <a:lnSpc>
                <a:spcPct val="80000"/>
              </a:lnSpc>
              <a:spcBef>
                <a:spcPts val="400"/>
              </a:spcBef>
              <a:buClrTx/>
              <a:buSzTx/>
              <a:buFontTx/>
              <a:buNone/>
            </a:pPr>
            <a:endParaRPr lang="cs-CZ" altLang="cs-CZ" sz="1600" b="1" i="1">
              <a:solidFill>
                <a:srgbClr val="000099"/>
              </a:solidFill>
              <a:latin typeface="Times New Roman" pitchFamily="18" charset="0"/>
            </a:endParaRPr>
          </a:p>
          <a:p>
            <a:pPr eaLnBrk="1" hangingPunct="1">
              <a:lnSpc>
                <a:spcPct val="80000"/>
              </a:lnSpc>
              <a:spcBef>
                <a:spcPts val="400"/>
              </a:spcBef>
              <a:buClr>
                <a:srgbClr val="FF3300"/>
              </a:buClr>
              <a:buFont typeface="Wingdings" pitchFamily="2" charset="2"/>
              <a:buChar char=""/>
            </a:pPr>
            <a:r>
              <a:rPr lang="cs-CZ" altLang="cs-CZ" sz="1600" b="1" i="1">
                <a:solidFill>
                  <a:srgbClr val="FF3300"/>
                </a:solidFill>
                <a:latin typeface="Times New Roman" pitchFamily="18" charset="0"/>
              </a:rPr>
              <a:t>alkalické kovy</a:t>
            </a:r>
            <a:r>
              <a:rPr lang="cs-CZ" altLang="cs-CZ" sz="1600" b="1" i="1">
                <a:solidFill>
                  <a:srgbClr val="000099"/>
                </a:solidFill>
                <a:latin typeface="Times New Roman" pitchFamily="18" charset="0"/>
              </a:rPr>
              <a:t> se ukládají pod interní vysokovroucí kapalinou (petrolej, parafinový olej), bílý fosfor pod vodou</a:t>
            </a:r>
          </a:p>
          <a:p>
            <a:pPr eaLnBrk="1" hangingPunct="1">
              <a:lnSpc>
                <a:spcPct val="80000"/>
              </a:lnSpc>
              <a:spcBef>
                <a:spcPts val="400"/>
              </a:spcBef>
              <a:buClrTx/>
              <a:buSzTx/>
              <a:buFontTx/>
              <a:buNone/>
            </a:pPr>
            <a:endParaRPr lang="cs-CZ" altLang="cs-CZ" sz="1600" b="1" i="1">
              <a:solidFill>
                <a:srgbClr val="000099"/>
              </a:solidFill>
              <a:latin typeface="Times New Roman" pitchFamily="18" charset="0"/>
            </a:endParaRPr>
          </a:p>
          <a:p>
            <a:pPr eaLnBrk="1" hangingPunct="1">
              <a:lnSpc>
                <a:spcPct val="80000"/>
              </a:lnSpc>
              <a:spcBef>
                <a:spcPts val="400"/>
              </a:spcBef>
              <a:buClr>
                <a:srgbClr val="FF3300"/>
              </a:buClr>
              <a:buFont typeface="Wingdings" pitchFamily="2" charset="2"/>
              <a:buChar char=""/>
            </a:pPr>
            <a:r>
              <a:rPr lang="cs-CZ" altLang="cs-CZ" sz="1600" b="1" i="1">
                <a:solidFill>
                  <a:srgbClr val="FF3300"/>
                </a:solidFill>
                <a:latin typeface="Times New Roman" pitchFamily="18" charset="0"/>
              </a:rPr>
              <a:t>alkalické kovy a jejich hydridy</a:t>
            </a:r>
            <a:r>
              <a:rPr lang="cs-CZ" altLang="cs-CZ" sz="1600" b="1" i="1">
                <a:solidFill>
                  <a:srgbClr val="000099"/>
                </a:solidFill>
                <a:latin typeface="Times New Roman" pitchFamily="18" charset="0"/>
              </a:rPr>
              <a:t> se ukládají do kovové skříně mimo laboratoř, na požárně bezpečném místě s označením „Nehasit vodou“</a:t>
            </a:r>
          </a:p>
          <a:p>
            <a:pPr eaLnBrk="1" hangingPunct="1">
              <a:lnSpc>
                <a:spcPct val="80000"/>
              </a:lnSpc>
              <a:spcBef>
                <a:spcPts val="400"/>
              </a:spcBef>
              <a:buClr>
                <a:srgbClr val="000099"/>
              </a:buClr>
              <a:buFont typeface="Wingdings" pitchFamily="2" charset="2"/>
              <a:buNone/>
            </a:pPr>
            <a:endParaRPr lang="cs-CZ" altLang="cs-CZ" sz="1600" b="1" i="1">
              <a:solidFill>
                <a:srgbClr val="000099"/>
              </a:solidFill>
              <a:latin typeface="Times New Roman" pitchFamily="18" charset="0"/>
            </a:endParaRPr>
          </a:p>
          <a:p>
            <a:pPr eaLnBrk="1" hangingPunct="1">
              <a:lnSpc>
                <a:spcPct val="80000"/>
              </a:lnSpc>
              <a:spcBef>
                <a:spcPts val="400"/>
              </a:spcBef>
              <a:buClr>
                <a:srgbClr val="FF3300"/>
              </a:buClr>
              <a:buFont typeface="Wingdings" pitchFamily="2" charset="2"/>
              <a:buChar char=""/>
            </a:pPr>
            <a:r>
              <a:rPr lang="cs-CZ" altLang="cs-CZ" sz="1600" b="1" i="1">
                <a:solidFill>
                  <a:srgbClr val="FF3300"/>
                </a:solidFill>
                <a:latin typeface="Times New Roman" pitchFamily="18" charset="0"/>
              </a:rPr>
              <a:t>samozápalné látky ve skleněných lahvích</a:t>
            </a:r>
            <a:r>
              <a:rPr lang="cs-CZ" altLang="cs-CZ" sz="1600" b="1" i="1">
                <a:solidFill>
                  <a:srgbClr val="000099"/>
                </a:solidFill>
                <a:latin typeface="Times New Roman" pitchFamily="18" charset="0"/>
              </a:rPr>
              <a:t> se uloží v nerozbitném obalu, v němž by po rozbití skleněné nádoby zůstala látka pod ochrannou kapalinou</a:t>
            </a:r>
          </a:p>
          <a:p>
            <a:pPr eaLnBrk="1" hangingPunct="1">
              <a:lnSpc>
                <a:spcPct val="80000"/>
              </a:lnSpc>
              <a:spcBef>
                <a:spcPts val="400"/>
              </a:spcBef>
              <a:buClr>
                <a:srgbClr val="000099"/>
              </a:buClr>
              <a:buFont typeface="Wingdings" pitchFamily="2" charset="2"/>
              <a:buNone/>
            </a:pPr>
            <a:endParaRPr lang="cs-CZ" altLang="cs-CZ" sz="1600" b="1" i="1">
              <a:solidFill>
                <a:srgbClr val="000099"/>
              </a:solidFill>
              <a:latin typeface="Times New Roman" pitchFamily="18" charset="0"/>
            </a:endParaRPr>
          </a:p>
          <a:p>
            <a:pPr eaLnBrk="1" hangingPunct="1">
              <a:lnSpc>
                <a:spcPct val="80000"/>
              </a:lnSpc>
              <a:spcBef>
                <a:spcPts val="100"/>
              </a:spcBef>
              <a:buClrTx/>
              <a:buSzTx/>
              <a:buFontTx/>
              <a:buNone/>
            </a:pPr>
            <a:endParaRPr lang="cs-CZ" altLang="cs-CZ" sz="400" b="1" i="1">
              <a:solidFill>
                <a:srgbClr val="000099"/>
              </a:solidFill>
              <a:latin typeface="Times New Roman" pitchFamily="18" charset="0"/>
            </a:endParaRPr>
          </a:p>
          <a:p>
            <a:pPr eaLnBrk="1" hangingPunct="1">
              <a:lnSpc>
                <a:spcPct val="80000"/>
              </a:lnSpc>
              <a:spcBef>
                <a:spcPts val="100"/>
              </a:spcBef>
              <a:buClrTx/>
              <a:buSzTx/>
              <a:buFontTx/>
              <a:buNone/>
            </a:pPr>
            <a:endParaRPr lang="cs-CZ" altLang="cs-CZ" sz="400" b="1" i="1">
              <a:solidFill>
                <a:srgbClr val="000099"/>
              </a:solidFill>
              <a:latin typeface="Times New Roman" pitchFamily="18" charset="0"/>
            </a:endParaRPr>
          </a:p>
        </p:txBody>
      </p:sp>
      <p:sp>
        <p:nvSpPr>
          <p:cNvPr id="76804" name="Rectangle 3"/>
          <p:cNvSpPr>
            <a:spLocks noChangeArrowheads="1"/>
          </p:cNvSpPr>
          <p:nvPr/>
        </p:nvSpPr>
        <p:spPr bwMode="auto">
          <a:xfrm>
            <a:off x="892175" y="1125538"/>
            <a:ext cx="68738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1800">
                <a:solidFill>
                  <a:srgbClr val="000099"/>
                </a:solidFill>
                <a:latin typeface="Times New Roman" pitchFamily="18" charset="0"/>
              </a:rPr>
              <a:t>Likvidace všech nebezpečných chemických látek a přípravků se provádí </a:t>
            </a:r>
          </a:p>
          <a:p>
            <a:pPr eaLnBrk="1" hangingPunct="1">
              <a:spcBef>
                <a:spcPct val="0"/>
              </a:spcBef>
            </a:pPr>
            <a:r>
              <a:rPr lang="cs-CZ" altLang="cs-CZ" sz="1800">
                <a:solidFill>
                  <a:srgbClr val="000099"/>
                </a:solidFill>
                <a:latin typeface="Times New Roman" pitchFamily="18" charset="0"/>
              </a:rPr>
              <a:t>na základě domluvy s bezpečnostním a požárním technikem.</a:t>
            </a:r>
          </a:p>
        </p:txBody>
      </p:sp>
      <p:sp>
        <p:nvSpPr>
          <p:cNvPr id="61444" name="Rectangle 4"/>
          <p:cNvSpPr>
            <a:spLocks noChangeArrowheads="1"/>
          </p:cNvSpPr>
          <p:nvPr/>
        </p:nvSpPr>
        <p:spPr bwMode="auto">
          <a:xfrm>
            <a:off x="1835150" y="2133600"/>
            <a:ext cx="5545138" cy="368300"/>
          </a:xfrm>
          <a:prstGeom prst="rect">
            <a:avLst/>
          </a:prstGeom>
          <a:noFill/>
          <a:ln w="9525">
            <a:noFill/>
            <a:round/>
            <a:headEnd/>
            <a:tailEnd/>
          </a:ln>
          <a:effectLst/>
        </p:spPr>
        <p:txBody>
          <a:bodyPr lIns="90000" tIns="46800" rIns="90000" bIns="46800" anchor="ctr">
            <a:spAutoFit/>
          </a:bodyPr>
          <a:lstStyle/>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1800" b="1">
                <a:solidFill>
                  <a:srgbClr val="00FF00"/>
                </a:solidFill>
                <a:effectLst>
                  <a:outerShdw blurRad="38100" dist="38100" dir="2700000" algn="tl">
                    <a:srgbClr val="000000"/>
                  </a:outerShdw>
                </a:effectLst>
              </a:rPr>
              <a:t>UKLÁDÁNÍ CHEMICKÝCH LÁTEK A PŘÍPRAVKŮ</a:t>
            </a:r>
            <a:r>
              <a:rPr lang="cs-CZ" sz="1800">
                <a:solidFill>
                  <a:srgbClr val="000000"/>
                </a:solidFill>
              </a:rPr>
              <a:t> </a:t>
            </a:r>
          </a:p>
        </p:txBody>
      </p:sp>
      <p:sp>
        <p:nvSpPr>
          <p:cNvPr id="76806" name="Rectangle 5"/>
          <p:cNvSpPr>
            <a:spLocks noChangeArrowheads="1"/>
          </p:cNvSpPr>
          <p:nvPr/>
        </p:nvSpPr>
        <p:spPr bwMode="auto">
          <a:xfrm>
            <a:off x="539750" y="2636838"/>
            <a:ext cx="799306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just" eaLnBrk="1" hangingPunct="1">
              <a:spcBef>
                <a:spcPct val="0"/>
              </a:spcBef>
            </a:pPr>
            <a:r>
              <a:rPr lang="cs-CZ" altLang="cs-CZ" sz="1800">
                <a:solidFill>
                  <a:srgbClr val="000000"/>
                </a:solidFill>
                <a:latin typeface="Times New Roman" pitchFamily="18" charset="0"/>
              </a:rPr>
              <a:t>Pokud nejsou uchovávány chemické látky a přípravky v originálním balení, řídíme se následujícími pravidly: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4000">
                <a:solidFill>
                  <a:srgbClr val="000000"/>
                </a:solidFill>
              </a:rPr>
              <a:t>Odkazy na užitečné informace</a:t>
            </a:r>
          </a:p>
        </p:txBody>
      </p:sp>
      <p:sp>
        <p:nvSpPr>
          <p:cNvPr id="77827" name="Text Box 2"/>
          <p:cNvSpPr txBox="1">
            <a:spLocks noChangeArrowheads="1"/>
          </p:cNvSpPr>
          <p:nvPr/>
        </p:nvSpPr>
        <p:spPr bwMode="auto">
          <a:xfrm>
            <a:off x="428625" y="1857375"/>
            <a:ext cx="8472488" cy="1067569"/>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800"/>
              </a:spcBef>
            </a:pPr>
            <a:r>
              <a:rPr lang="cs-CZ" altLang="cs-CZ" sz="3200" dirty="0">
                <a:solidFill>
                  <a:srgbClr val="009999"/>
                </a:solidFill>
                <a:hlinkClick r:id="rId3"/>
              </a:rPr>
              <a:t>			http://www.eurochem.cz</a:t>
            </a:r>
          </a:p>
          <a:p>
            <a:pPr eaLnBrk="1" hangingPunct="1"/>
            <a:endParaRPr lang="cs-CZ" altLang="cs-CZ"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obsah 2"/>
          <p:cNvSpPr>
            <a:spLocks noGrp="1"/>
          </p:cNvSpPr>
          <p:nvPr>
            <p:ph idx="1"/>
          </p:nvPr>
        </p:nvSpPr>
        <p:spPr>
          <a:xfrm>
            <a:off x="557213" y="631825"/>
            <a:ext cx="8229600" cy="4525963"/>
          </a:xfrm>
        </p:spPr>
        <p:txBody>
          <a:bodyPr/>
          <a:lstStyle/>
          <a:p>
            <a:pPr marL="0" indent="0"/>
            <a:endParaRPr lang="cs-CZ" altLang="cs-CZ" smtClean="0"/>
          </a:p>
        </p:txBody>
      </p:sp>
      <p:sp>
        <p:nvSpPr>
          <p:cNvPr id="9219" name="Rectangle 5"/>
          <p:cNvSpPr>
            <a:spLocks noChangeArrowheads="1"/>
          </p:cNvSpPr>
          <p:nvPr/>
        </p:nvSpPr>
        <p:spPr bwMode="auto">
          <a:xfrm>
            <a:off x="571500" y="765175"/>
            <a:ext cx="8229600" cy="1641475"/>
          </a:xfrm>
          <a:prstGeom prst="rect">
            <a:avLst/>
          </a:prstGeom>
          <a:solidFill>
            <a:srgbClr val="FFFF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buFontTx/>
              <a:buNone/>
            </a:pPr>
            <a:r>
              <a:rPr lang="cs-CZ" altLang="cs-CZ" sz="2800" b="1">
                <a:solidFill>
                  <a:schemeClr val="accent2"/>
                </a:solidFill>
                <a:latin typeface="Times New Roman" pitchFamily="18" charset="0"/>
              </a:rPr>
              <a:t>Zákon č. 258/2000 Sb. o ochraně veřejného zdraví</a:t>
            </a:r>
            <a:r>
              <a:rPr lang="cs-CZ" altLang="cs-CZ" sz="2800" b="1" i="1">
                <a:solidFill>
                  <a:schemeClr val="accent2"/>
                </a:solidFill>
                <a:latin typeface="Times New Roman" pitchFamily="18" charset="0"/>
              </a:rPr>
              <a:t/>
            </a:r>
            <a:br>
              <a:rPr lang="cs-CZ" altLang="cs-CZ" sz="2800" b="1" i="1">
                <a:solidFill>
                  <a:schemeClr val="accent2"/>
                </a:solidFill>
                <a:latin typeface="Times New Roman" pitchFamily="18" charset="0"/>
              </a:rPr>
            </a:br>
            <a:r>
              <a:rPr lang="cs-CZ" altLang="cs-CZ" sz="2800" b="1" i="1">
                <a:solidFill>
                  <a:schemeClr val="accent2"/>
                </a:solidFill>
                <a:latin typeface="Times New Roman" pitchFamily="18" charset="0"/>
              </a:rPr>
              <a:t>včetně doprovodných vyhlášek, </a:t>
            </a:r>
          </a:p>
          <a:p>
            <a:pPr algn="ctr">
              <a:spcBef>
                <a:spcPct val="0"/>
              </a:spcBef>
              <a:buFontTx/>
              <a:buNone/>
            </a:pPr>
            <a:r>
              <a:rPr lang="cs-CZ" altLang="cs-CZ" sz="2800" b="1" i="1">
                <a:solidFill>
                  <a:schemeClr val="accent2"/>
                </a:solidFill>
                <a:latin typeface="Times New Roman" pitchFamily="18" charset="0"/>
              </a:rPr>
              <a:t>především § 44a, 44b</a:t>
            </a:r>
            <a:endParaRPr lang="cs-CZ" altLang="cs-CZ" sz="2800" b="1" i="1">
              <a:solidFill>
                <a:srgbClr val="FF3300"/>
              </a:solidFill>
              <a:latin typeface="Times New Roman" pitchFamily="18" charset="0"/>
            </a:endParaRPr>
          </a:p>
        </p:txBody>
      </p:sp>
      <p:sp>
        <p:nvSpPr>
          <p:cNvPr id="9220" name="Rectangle 5"/>
          <p:cNvSpPr>
            <a:spLocks noChangeArrowheads="1"/>
          </p:cNvSpPr>
          <p:nvPr/>
        </p:nvSpPr>
        <p:spPr bwMode="auto">
          <a:xfrm>
            <a:off x="571500" y="3068638"/>
            <a:ext cx="8229600" cy="1641475"/>
          </a:xfrm>
          <a:prstGeom prst="rect">
            <a:avLst/>
          </a:prstGeom>
          <a:solidFill>
            <a:srgbClr val="FFFF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buFontTx/>
              <a:buNone/>
            </a:pPr>
            <a:r>
              <a:rPr lang="cs-CZ" altLang="cs-CZ" sz="2800" b="1">
                <a:solidFill>
                  <a:schemeClr val="accent2"/>
                </a:solidFill>
                <a:latin typeface="Times New Roman" pitchFamily="18" charset="0"/>
              </a:rPr>
              <a:t>Nové předpisy systému REACH </a:t>
            </a:r>
          </a:p>
          <a:p>
            <a:pPr algn="ctr">
              <a:spcBef>
                <a:spcPct val="0"/>
              </a:spcBef>
              <a:buFontTx/>
              <a:buNone/>
            </a:pPr>
            <a:r>
              <a:rPr lang="cs-CZ" altLang="cs-CZ" sz="2800" b="1">
                <a:solidFill>
                  <a:schemeClr val="accent2"/>
                </a:solidFill>
                <a:latin typeface="Times New Roman" pitchFamily="18" charset="0"/>
              </a:rPr>
              <a:t>a další EU předpisy</a:t>
            </a:r>
          </a:p>
          <a:p>
            <a:pPr algn="ctr">
              <a:spcBef>
                <a:spcPct val="0"/>
              </a:spcBef>
              <a:buFontTx/>
              <a:buNone/>
            </a:pPr>
            <a:r>
              <a:rPr lang="cs-CZ" altLang="cs-CZ" sz="2800" b="1">
                <a:solidFill>
                  <a:schemeClr val="accent2"/>
                </a:solidFill>
                <a:latin typeface="Times New Roman" pitchFamily="18" charset="0"/>
              </a:rPr>
              <a:t>(postupné zavádění cca do r. 2018) </a:t>
            </a:r>
            <a:endParaRPr lang="cs-CZ" altLang="cs-CZ" sz="2800" b="1" i="1">
              <a:solidFill>
                <a:srgbClr val="FF3300"/>
              </a:solidFill>
              <a:latin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539750" y="0"/>
            <a:ext cx="8135938" cy="1081088"/>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cs-CZ" altLang="cs-CZ"/>
          </a:p>
        </p:txBody>
      </p:sp>
      <p:sp>
        <p:nvSpPr>
          <p:cNvPr id="10243" name="Rectangle 2"/>
          <p:cNvSpPr>
            <a:spLocks noGrp="1" noChangeArrowheads="1"/>
          </p:cNvSpPr>
          <p:nvPr>
            <p:ph type="title"/>
          </p:nvPr>
        </p:nvSpPr>
        <p:spPr>
          <a:xfrm>
            <a:off x="395288" y="188913"/>
            <a:ext cx="8229600" cy="1143000"/>
          </a:xfrm>
        </p:spPr>
        <p:txBody>
          <a:bodyPr/>
          <a:lstStyle/>
          <a:p>
            <a:pPr eaLnBrk="1" hangingPunct="1"/>
            <a:r>
              <a:rPr lang="cs-CZ" altLang="cs-CZ" sz="2800" b="1" dirty="0" smtClean="0">
                <a:solidFill>
                  <a:srgbClr val="006666"/>
                </a:solidFill>
              </a:rPr>
              <a:t>Zákon </a:t>
            </a:r>
            <a:r>
              <a:rPr lang="cs-CZ" altLang="cs-CZ" sz="2800" strike="sngStrike" dirty="0" smtClean="0">
                <a:solidFill>
                  <a:srgbClr val="FF3300"/>
                </a:solidFill>
              </a:rPr>
              <a:t>356/2003</a:t>
            </a:r>
            <a:r>
              <a:rPr lang="cs-CZ" altLang="cs-CZ" sz="2800" b="1" strike="sngStrike" dirty="0" smtClean="0">
                <a:solidFill>
                  <a:srgbClr val="006666"/>
                </a:solidFill>
              </a:rPr>
              <a:t> Sb</a:t>
            </a:r>
            <a:r>
              <a:rPr lang="cs-CZ" altLang="cs-CZ" sz="2800" b="1" dirty="0" smtClean="0">
                <a:solidFill>
                  <a:srgbClr val="006666"/>
                </a:solidFill>
              </a:rPr>
              <a:t>. </a:t>
            </a:r>
            <a:r>
              <a:rPr lang="cs-CZ" altLang="cs-CZ" sz="2800" b="1" dirty="0" smtClean="0">
                <a:solidFill>
                  <a:srgbClr val="FF3300"/>
                </a:solidFill>
              </a:rPr>
              <a:t>350/2011</a:t>
            </a:r>
            <a:r>
              <a:rPr lang="cs-CZ" altLang="cs-CZ" sz="2800" b="1" dirty="0" smtClean="0">
                <a:solidFill>
                  <a:srgbClr val="006666"/>
                </a:solidFill>
              </a:rPr>
              <a:t> stanoví práva a povinnosti právnických a fyzických osob při:</a:t>
            </a:r>
          </a:p>
        </p:txBody>
      </p:sp>
      <p:sp>
        <p:nvSpPr>
          <p:cNvPr id="10244" name="Rectangle 3"/>
          <p:cNvSpPr>
            <a:spLocks noGrp="1" noChangeArrowheads="1"/>
          </p:cNvSpPr>
          <p:nvPr>
            <p:ph type="body" idx="1"/>
          </p:nvPr>
        </p:nvSpPr>
        <p:spPr>
          <a:xfrm>
            <a:off x="493713" y="1989138"/>
            <a:ext cx="8229600" cy="3617912"/>
          </a:xfrm>
          <a:blipFill dpi="0" rotWithShape="1">
            <a:blip r:embed="rId2"/>
            <a:srcRect/>
            <a:tile tx="0" ty="0" sx="100000" sy="100000" flip="none" algn="tl"/>
          </a:blipFill>
        </p:spPr>
        <p:txBody>
          <a:bodyPr/>
          <a:lstStyle/>
          <a:p>
            <a:pPr eaLnBrk="1" hangingPunct="1">
              <a:buFont typeface="Wingdings" pitchFamily="2" charset="2"/>
              <a:buChar char="Ø"/>
            </a:pPr>
            <a:r>
              <a:rPr lang="cs-CZ" altLang="cs-CZ" sz="2400" b="1" smtClean="0">
                <a:solidFill>
                  <a:srgbClr val="000099"/>
                </a:solidFill>
                <a:latin typeface="Times New Roman" pitchFamily="18" charset="0"/>
              </a:rPr>
              <a:t>klasifikaci a zkoušení nebezpečných vlastností chemických látek a chemických přípravků, </a:t>
            </a:r>
          </a:p>
          <a:p>
            <a:pPr eaLnBrk="1" hangingPunct="1">
              <a:buFont typeface="Wingdings" pitchFamily="2" charset="2"/>
              <a:buChar char="Ø"/>
            </a:pPr>
            <a:r>
              <a:rPr lang="cs-CZ" altLang="cs-CZ" sz="2400" b="1" smtClean="0">
                <a:solidFill>
                  <a:srgbClr val="000099"/>
                </a:solidFill>
                <a:latin typeface="Times New Roman" pitchFamily="18" charset="0"/>
              </a:rPr>
              <a:t>jejich balení a označování</a:t>
            </a:r>
          </a:p>
          <a:p>
            <a:pPr eaLnBrk="1" hangingPunct="1">
              <a:buFont typeface="Wingdings" pitchFamily="2" charset="2"/>
              <a:buChar char="Ø"/>
            </a:pPr>
            <a:r>
              <a:rPr lang="cs-CZ" altLang="cs-CZ" sz="2400" b="1" smtClean="0">
                <a:solidFill>
                  <a:srgbClr val="000099"/>
                </a:solidFill>
                <a:latin typeface="Times New Roman" pitchFamily="18" charset="0"/>
              </a:rPr>
              <a:t>uvádění na trh, dovoz a vývoz</a:t>
            </a:r>
          </a:p>
          <a:p>
            <a:pPr eaLnBrk="1" hangingPunct="1">
              <a:buFont typeface="Wingdings" pitchFamily="2" charset="2"/>
              <a:buChar char="Ø"/>
            </a:pPr>
            <a:r>
              <a:rPr lang="cs-CZ" altLang="cs-CZ" sz="2400" b="1" smtClean="0">
                <a:solidFill>
                  <a:srgbClr val="000099"/>
                </a:solidFill>
                <a:latin typeface="Times New Roman" pitchFamily="18" charset="0"/>
              </a:rPr>
              <a:t>registraci, oznamování,</a:t>
            </a:r>
          </a:p>
          <a:p>
            <a:pPr eaLnBrk="1" hangingPunct="1">
              <a:buFont typeface="Wingdings" pitchFamily="2" charset="2"/>
              <a:buChar char="Ø"/>
            </a:pPr>
            <a:r>
              <a:rPr lang="cs-CZ" altLang="cs-CZ" sz="2400" b="1" smtClean="0">
                <a:solidFill>
                  <a:srgbClr val="000099"/>
                </a:solidFill>
                <a:latin typeface="Times New Roman" pitchFamily="18" charset="0"/>
              </a:rPr>
              <a:t>vymezuje působnost správních orgánů při zajišťování ochrany zdraví a životního prostředí před škodlivými účinky chemických látek a chemických přípravků</a:t>
            </a:r>
          </a:p>
        </p:txBody>
      </p:sp>
      <p:sp>
        <p:nvSpPr>
          <p:cNvPr id="10245" name="Šipka doprava 5"/>
          <p:cNvSpPr>
            <a:spLocks noChangeArrowheads="1"/>
          </p:cNvSpPr>
          <p:nvPr/>
        </p:nvSpPr>
        <p:spPr bwMode="auto">
          <a:xfrm>
            <a:off x="1042988" y="6308725"/>
            <a:ext cx="979487" cy="485775"/>
          </a:xfrm>
          <a:prstGeom prst="rightArrow">
            <a:avLst>
              <a:gd name="adj1" fmla="val 50000"/>
              <a:gd name="adj2" fmla="val 4994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sz="2400">
                <a:solidFill>
                  <a:schemeClr val="bg1"/>
                </a:solidFill>
                <a:latin typeface="Arial" pitchFamily="34" charset="0"/>
                <a:ea typeface="Arial Unicode MS" pitchFamily="34" charset="-128"/>
                <a:cs typeface="Arial Unicode MS" pitchFamily="34" charset="-128"/>
              </a:defRPr>
            </a:lvl1pPr>
            <a:lvl2pPr eaLnBrk="0" hangingPunct="0">
              <a:defRPr sz="2400">
                <a:solidFill>
                  <a:schemeClr val="bg1"/>
                </a:solidFill>
                <a:latin typeface="Arial" pitchFamily="34" charset="0"/>
                <a:ea typeface="Arial Unicode MS" pitchFamily="34" charset="-128"/>
                <a:cs typeface="Arial Unicode MS" pitchFamily="34" charset="-128"/>
              </a:defRPr>
            </a:lvl2pPr>
            <a:lvl3pPr eaLnBrk="0" hangingPunct="0">
              <a:defRPr sz="2400">
                <a:solidFill>
                  <a:schemeClr val="bg1"/>
                </a:solidFill>
                <a:latin typeface="Arial" pitchFamily="34" charset="0"/>
                <a:ea typeface="Arial Unicode MS" pitchFamily="34" charset="-128"/>
                <a:cs typeface="Arial Unicode MS" pitchFamily="34" charset="-128"/>
              </a:defRPr>
            </a:lvl3pPr>
            <a:lvl4pPr eaLnBrk="0" hangingPunct="0">
              <a:defRPr sz="2400">
                <a:solidFill>
                  <a:schemeClr val="bg1"/>
                </a:solidFill>
                <a:latin typeface="Arial" pitchFamily="34" charset="0"/>
                <a:ea typeface="Arial Unicode MS" pitchFamily="34" charset="-128"/>
                <a:cs typeface="Arial Unicode MS" pitchFamily="34" charset="-128"/>
              </a:defRPr>
            </a:lvl4pPr>
            <a:lvl5pPr eaLnBrk="0" hangingPunct="0">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9pPr>
          </a:lstStyle>
          <a:p>
            <a:pPr eaLnBrk="1" hangingPunct="1"/>
            <a:endParaRPr lang="cs-CZ" altLang="cs-CZ"/>
          </a:p>
        </p:txBody>
      </p:sp>
      <p:sp>
        <p:nvSpPr>
          <p:cNvPr id="10246" name="Šipka doprava 6"/>
          <p:cNvSpPr>
            <a:spLocks noChangeArrowheads="1"/>
          </p:cNvSpPr>
          <p:nvPr/>
        </p:nvSpPr>
        <p:spPr bwMode="auto">
          <a:xfrm>
            <a:off x="827088" y="6092825"/>
            <a:ext cx="979487" cy="485775"/>
          </a:xfrm>
          <a:prstGeom prst="rightArrow">
            <a:avLst>
              <a:gd name="adj1" fmla="val 50000"/>
              <a:gd name="adj2" fmla="val 4994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sz="2400">
                <a:solidFill>
                  <a:schemeClr val="bg1"/>
                </a:solidFill>
                <a:latin typeface="Arial" pitchFamily="34" charset="0"/>
                <a:ea typeface="Arial Unicode MS" pitchFamily="34" charset="-128"/>
                <a:cs typeface="Arial Unicode MS" pitchFamily="34" charset="-128"/>
              </a:defRPr>
            </a:lvl1pPr>
            <a:lvl2pPr eaLnBrk="0" hangingPunct="0">
              <a:defRPr sz="2400">
                <a:solidFill>
                  <a:schemeClr val="bg1"/>
                </a:solidFill>
                <a:latin typeface="Arial" pitchFamily="34" charset="0"/>
                <a:ea typeface="Arial Unicode MS" pitchFamily="34" charset="-128"/>
                <a:cs typeface="Arial Unicode MS" pitchFamily="34" charset="-128"/>
              </a:defRPr>
            </a:lvl2pPr>
            <a:lvl3pPr eaLnBrk="0" hangingPunct="0">
              <a:defRPr sz="2400">
                <a:solidFill>
                  <a:schemeClr val="bg1"/>
                </a:solidFill>
                <a:latin typeface="Arial" pitchFamily="34" charset="0"/>
                <a:ea typeface="Arial Unicode MS" pitchFamily="34" charset="-128"/>
                <a:cs typeface="Arial Unicode MS" pitchFamily="34" charset="-128"/>
              </a:defRPr>
            </a:lvl3pPr>
            <a:lvl4pPr eaLnBrk="0" hangingPunct="0">
              <a:defRPr sz="2400">
                <a:solidFill>
                  <a:schemeClr val="bg1"/>
                </a:solidFill>
                <a:latin typeface="Arial" pitchFamily="34" charset="0"/>
                <a:ea typeface="Arial Unicode MS" pitchFamily="34" charset="-128"/>
                <a:cs typeface="Arial Unicode MS" pitchFamily="34" charset="-128"/>
              </a:defRPr>
            </a:lvl4pPr>
            <a:lvl5pPr eaLnBrk="0" hangingPunct="0">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9pPr>
          </a:lstStyle>
          <a:p>
            <a:pPr eaLnBrk="1" hangingPunct="1"/>
            <a:endParaRPr lang="cs-CZ" altLang="cs-CZ"/>
          </a:p>
        </p:txBody>
      </p:sp>
      <p:sp>
        <p:nvSpPr>
          <p:cNvPr id="10247" name="Šipka doprava 8"/>
          <p:cNvSpPr>
            <a:spLocks noChangeArrowheads="1"/>
          </p:cNvSpPr>
          <p:nvPr/>
        </p:nvSpPr>
        <p:spPr bwMode="auto">
          <a:xfrm>
            <a:off x="1116013" y="6308725"/>
            <a:ext cx="977900" cy="485775"/>
          </a:xfrm>
          <a:prstGeom prst="rightArrow">
            <a:avLst>
              <a:gd name="adj1" fmla="val 50000"/>
              <a:gd name="adj2" fmla="val 498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sz="2400">
                <a:solidFill>
                  <a:schemeClr val="bg1"/>
                </a:solidFill>
                <a:latin typeface="Arial" pitchFamily="34" charset="0"/>
                <a:ea typeface="Arial Unicode MS" pitchFamily="34" charset="-128"/>
                <a:cs typeface="Arial Unicode MS" pitchFamily="34" charset="-128"/>
              </a:defRPr>
            </a:lvl1pPr>
            <a:lvl2pPr eaLnBrk="0" hangingPunct="0">
              <a:defRPr sz="2400">
                <a:solidFill>
                  <a:schemeClr val="bg1"/>
                </a:solidFill>
                <a:latin typeface="Arial" pitchFamily="34" charset="0"/>
                <a:ea typeface="Arial Unicode MS" pitchFamily="34" charset="-128"/>
                <a:cs typeface="Arial Unicode MS" pitchFamily="34" charset="-128"/>
              </a:defRPr>
            </a:lvl2pPr>
            <a:lvl3pPr eaLnBrk="0" hangingPunct="0">
              <a:defRPr sz="2400">
                <a:solidFill>
                  <a:schemeClr val="bg1"/>
                </a:solidFill>
                <a:latin typeface="Arial" pitchFamily="34" charset="0"/>
                <a:ea typeface="Arial Unicode MS" pitchFamily="34" charset="-128"/>
                <a:cs typeface="Arial Unicode MS" pitchFamily="34" charset="-128"/>
              </a:defRPr>
            </a:lvl3pPr>
            <a:lvl4pPr eaLnBrk="0" hangingPunct="0">
              <a:defRPr sz="2400">
                <a:solidFill>
                  <a:schemeClr val="bg1"/>
                </a:solidFill>
                <a:latin typeface="Arial" pitchFamily="34" charset="0"/>
                <a:ea typeface="Arial Unicode MS" pitchFamily="34" charset="-128"/>
                <a:cs typeface="Arial Unicode MS" pitchFamily="34" charset="-128"/>
              </a:defRPr>
            </a:lvl4pPr>
            <a:lvl5pPr eaLnBrk="0" hangingPunct="0">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9pPr>
          </a:lstStyle>
          <a:p>
            <a:pPr eaLnBrk="1" hangingPunct="1"/>
            <a:endParaRPr lang="cs-CZ" altLang="cs-CZ"/>
          </a:p>
        </p:txBody>
      </p:sp>
      <p:sp>
        <p:nvSpPr>
          <p:cNvPr id="10248" name="Šipka doprava 9"/>
          <p:cNvSpPr>
            <a:spLocks noChangeArrowheads="1"/>
          </p:cNvSpPr>
          <p:nvPr/>
        </p:nvSpPr>
        <p:spPr bwMode="auto">
          <a:xfrm>
            <a:off x="1187450" y="6308725"/>
            <a:ext cx="977900" cy="485775"/>
          </a:xfrm>
          <a:prstGeom prst="rightArrow">
            <a:avLst>
              <a:gd name="adj1" fmla="val 50000"/>
              <a:gd name="adj2" fmla="val 498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sz="2400">
                <a:solidFill>
                  <a:schemeClr val="bg1"/>
                </a:solidFill>
                <a:latin typeface="Arial" pitchFamily="34" charset="0"/>
                <a:ea typeface="Arial Unicode MS" pitchFamily="34" charset="-128"/>
                <a:cs typeface="Arial Unicode MS" pitchFamily="34" charset="-128"/>
              </a:defRPr>
            </a:lvl1pPr>
            <a:lvl2pPr eaLnBrk="0" hangingPunct="0">
              <a:defRPr sz="2400">
                <a:solidFill>
                  <a:schemeClr val="bg1"/>
                </a:solidFill>
                <a:latin typeface="Arial" pitchFamily="34" charset="0"/>
                <a:ea typeface="Arial Unicode MS" pitchFamily="34" charset="-128"/>
                <a:cs typeface="Arial Unicode MS" pitchFamily="34" charset="-128"/>
              </a:defRPr>
            </a:lvl2pPr>
            <a:lvl3pPr eaLnBrk="0" hangingPunct="0">
              <a:defRPr sz="2400">
                <a:solidFill>
                  <a:schemeClr val="bg1"/>
                </a:solidFill>
                <a:latin typeface="Arial" pitchFamily="34" charset="0"/>
                <a:ea typeface="Arial Unicode MS" pitchFamily="34" charset="-128"/>
                <a:cs typeface="Arial Unicode MS" pitchFamily="34" charset="-128"/>
              </a:defRPr>
            </a:lvl3pPr>
            <a:lvl4pPr eaLnBrk="0" hangingPunct="0">
              <a:defRPr sz="2400">
                <a:solidFill>
                  <a:schemeClr val="bg1"/>
                </a:solidFill>
                <a:latin typeface="Arial" pitchFamily="34" charset="0"/>
                <a:ea typeface="Arial Unicode MS" pitchFamily="34" charset="-128"/>
                <a:cs typeface="Arial Unicode MS" pitchFamily="34" charset="-128"/>
              </a:defRPr>
            </a:lvl4pPr>
            <a:lvl5pPr eaLnBrk="0" hangingPunct="0">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9pPr>
          </a:lstStyle>
          <a:p>
            <a:pPr eaLnBrk="1" hangingPunct="1"/>
            <a:endParaRPr lang="cs-CZ" altLang="cs-CZ"/>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ady Office">
      <a:majorFont>
        <a:latin typeface="Arial"/>
        <a:ea typeface=""/>
        <a:cs typeface="Arial Unicode MS"/>
      </a:majorFont>
      <a:minorFont>
        <a:latin typeface="Arial"/>
        <a:ea typeface=""/>
        <a:cs typeface="Arial Unicode MS"/>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ady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ady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ady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ady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ady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ady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5364</TotalTime>
  <Words>3389</Words>
  <Application>Microsoft Office PowerPoint</Application>
  <PresentationFormat>Předvádění na obrazovce (4:3)</PresentationFormat>
  <Paragraphs>493</Paragraphs>
  <Slides>73</Slides>
  <Notes>59</Notes>
  <HiddenSlides>1</HiddenSlides>
  <MMClips>0</MMClips>
  <ScaleCrop>false</ScaleCrop>
  <HeadingPairs>
    <vt:vector size="6" baseType="variant">
      <vt:variant>
        <vt:lpstr>Motiv</vt:lpstr>
      </vt:variant>
      <vt:variant>
        <vt:i4>1</vt:i4>
      </vt:variant>
      <vt:variant>
        <vt:lpstr>Vložené servery OLE</vt:lpstr>
      </vt:variant>
      <vt:variant>
        <vt:i4>0</vt:i4>
      </vt:variant>
      <vt:variant>
        <vt:lpstr>Nadpisy snímků</vt:lpstr>
      </vt:variant>
      <vt:variant>
        <vt:i4>73</vt:i4>
      </vt:variant>
    </vt:vector>
  </HeadingPairs>
  <TitlesOfParts>
    <vt:vector size="74" baseType="lpstr">
      <vt:lpstr>Motiv sady Office</vt:lpstr>
      <vt:lpstr>Prezentace aplikace PowerPoint</vt:lpstr>
      <vt:lpstr>Prezentace aplikace PowerPoint</vt:lpstr>
      <vt:lpstr>PRINCIPY BEZPEČNÉ PRÁCE  S CHEMICKÝMI LÁTKAMI</vt:lpstr>
      <vt:lpstr>Prezentace aplikace PowerPoint</vt:lpstr>
      <vt:lpstr>Prezentace aplikace PowerPoint</vt:lpstr>
      <vt:lpstr>Prezentace aplikace PowerPoint</vt:lpstr>
      <vt:lpstr>Prezentace aplikace PowerPoint</vt:lpstr>
      <vt:lpstr>Prezentace aplikace PowerPoint</vt:lpstr>
      <vt:lpstr>Zákon 356/2003 Sb. 350/2011 stanoví práva a povinnosti právnických a fyzických osob při: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zdena</dc:creator>
  <cp:lastModifiedBy>Jirka</cp:lastModifiedBy>
  <cp:revision>111</cp:revision>
  <cp:lastPrinted>1601-01-01T00:00:00Z</cp:lastPrinted>
  <dcterms:created xsi:type="dcterms:W3CDTF">2004-04-01T06:20:21Z</dcterms:created>
  <dcterms:modified xsi:type="dcterms:W3CDTF">2016-10-02T17:07:30Z</dcterms:modified>
</cp:coreProperties>
</file>