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322" r:id="rId3"/>
    <p:sldId id="316" r:id="rId4"/>
    <p:sldId id="319" r:id="rId5"/>
    <p:sldId id="260" r:id="rId6"/>
    <p:sldId id="258" r:id="rId7"/>
    <p:sldId id="261" r:id="rId8"/>
    <p:sldId id="288" r:id="rId9"/>
    <p:sldId id="279" r:id="rId10"/>
    <p:sldId id="304" r:id="rId11"/>
    <p:sldId id="293" r:id="rId12"/>
    <p:sldId id="313" r:id="rId13"/>
    <p:sldId id="312" r:id="rId14"/>
    <p:sldId id="311" r:id="rId15"/>
    <p:sldId id="327" r:id="rId16"/>
    <p:sldId id="276" r:id="rId17"/>
    <p:sldId id="314" r:id="rId18"/>
    <p:sldId id="315" r:id="rId19"/>
    <p:sldId id="302" r:id="rId20"/>
    <p:sldId id="289" r:id="rId21"/>
    <p:sldId id="290" r:id="rId22"/>
    <p:sldId id="277" r:id="rId23"/>
    <p:sldId id="291" r:id="rId24"/>
    <p:sldId id="317" r:id="rId25"/>
    <p:sldId id="320" r:id="rId26"/>
    <p:sldId id="321" r:id="rId27"/>
    <p:sldId id="318" r:id="rId28"/>
    <p:sldId id="292" r:id="rId29"/>
    <p:sldId id="294" r:id="rId30"/>
    <p:sldId id="308" r:id="rId31"/>
    <p:sldId id="309" r:id="rId32"/>
    <p:sldId id="295" r:id="rId33"/>
    <p:sldId id="310" r:id="rId34"/>
    <p:sldId id="285" r:id="rId35"/>
    <p:sldId id="307" r:id="rId36"/>
    <p:sldId id="296" r:id="rId37"/>
    <p:sldId id="297" r:id="rId38"/>
    <p:sldId id="298" r:id="rId39"/>
    <p:sldId id="299" r:id="rId40"/>
    <p:sldId id="300" r:id="rId41"/>
    <p:sldId id="303" r:id="rId42"/>
    <p:sldId id="301" r:id="rId43"/>
    <p:sldId id="305" r:id="rId44"/>
    <p:sldId id="306" r:id="rId45"/>
    <p:sldId id="323" r:id="rId46"/>
    <p:sldId id="324" r:id="rId47"/>
    <p:sldId id="325" r:id="rId48"/>
    <p:sldId id="326" r:id="rId49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CC00CC"/>
    <a:srgbClr val="FF33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2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noProof="0" smtClean="0"/>
              <a:t>Click to edit Master text styles</a:t>
            </a:r>
          </a:p>
          <a:p>
            <a:pPr lvl="1"/>
            <a:r>
              <a:rPr lang="sk-SK" noProof="0" smtClean="0"/>
              <a:t>Second level</a:t>
            </a:r>
          </a:p>
          <a:p>
            <a:pPr lvl="2"/>
            <a:r>
              <a:rPr lang="sk-SK" noProof="0" smtClean="0"/>
              <a:t>Third level</a:t>
            </a:r>
          </a:p>
          <a:p>
            <a:pPr lvl="3"/>
            <a:r>
              <a:rPr lang="sk-SK" noProof="0" smtClean="0"/>
              <a:t>Fourth level</a:t>
            </a:r>
          </a:p>
          <a:p>
            <a:pPr lvl="4"/>
            <a:r>
              <a:rPr lang="sk-SK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AA020E8-AC26-45A2-8DDA-4796D5812D2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493095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B034AD-3513-4EDA-A6F3-01DE8C517811}" type="slidenum">
              <a:rPr lang="sk-SK" smtClean="0"/>
              <a:pPr/>
              <a:t>8</a:t>
            </a:fld>
            <a:endParaRPr lang="sk-SK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20. 9. 2015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smtClean="0"/>
              <a:t>RECYKLACE TERMOPLASTŮ, TERMOSETŮ A PRYŽÍ MU PřF  1 2016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159F9-13B7-4B9F-BAF9-1E91E2B4D07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20. 9. 2015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smtClean="0"/>
              <a:t>RECYKLACE TERMOPLASTŮ, TERMOSETŮ A PRYŽÍ MU PřF  1 2016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AE0EF-75A2-445F-BA42-21AAA1105D5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20. 9. 2015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smtClean="0"/>
              <a:t>RECYKLACE TERMOPLASTŮ, TERMOSETŮ A PRYŽÍ MU PřF  1 2016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D0A45-28A5-461E-8B92-945FC723D89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20. 9. 2015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smtClean="0"/>
              <a:t>RECYKLACE TERMOPLASTŮ, TERMOSETŮ A PRYŽÍ MU PřF  1 2016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F317E-C5B4-4DAB-9674-AFCC279BEA9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20. 9. 2015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smtClean="0"/>
              <a:t>RECYKLACE TERMOPLASTŮ, TERMOSETŮ A PRYŽÍ MU PřF  1 2016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1B0DE-FA74-4AFF-A5C7-1440790630E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20. 9. 2015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smtClean="0"/>
              <a:t>RECYKLACE TERMOPLASTŮ, TERMOSETŮ A PRYŽÍ MU PřF  1 2016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F162C-1DBC-4BD0-B3FA-CB1FC3ECB06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20. 9. 2015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smtClean="0"/>
              <a:t>RECYKLACE TERMOPLASTŮ, TERMOSETŮ A PRYŽÍ MU PřF  1 2016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68248-660C-447C-855D-37CBFB62877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20. 9. 2015</a:t>
            </a:r>
            <a:endParaRPr 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smtClean="0"/>
              <a:t>RECYKLACE TERMOPLASTŮ, TERMOSETŮ A PRYŽÍ MU PřF  1 2016</a:t>
            </a:r>
            <a:endParaRPr 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A1800-BFC7-4E22-8964-B8A4E143B63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20. 9. 2015</a:t>
            </a:r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smtClean="0"/>
              <a:t>RECYKLACE TERMOPLASTŮ, TERMOSETŮ A PRYŽÍ MU PřF  1 2016</a:t>
            </a:r>
            <a:endParaRPr 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865BE-C659-4ABD-A817-DED046766B3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20. 9. 2015</a:t>
            </a:r>
            <a:endParaRPr 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smtClean="0"/>
              <a:t>RECYKLACE TERMOPLASTŮ, TERMOSETŮ A PRYŽÍ MU PřF  1 2016</a:t>
            </a:r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AE1EA-64DE-4526-BF42-981E8B573A5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20. 9. 2015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smtClean="0"/>
              <a:t>RECYKLACE TERMOPLASTŮ, TERMOSETŮ A PRYŽÍ MU PřF  1 2016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294A2-FC15-4664-8301-AA3F984E846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20. 9. 2015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smtClean="0"/>
              <a:t>RECYKLACE TERMOPLASTŮ, TERMOSETŮ A PRYŽÍ MU PřF  1 2016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01612-7D2C-4A80-B82F-FB90E81E0EC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cs-CZ" smtClean="0"/>
              <a:t>20. 9. 2015</a:t>
            </a:r>
            <a:endParaRPr 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sk-SK" smtClean="0"/>
              <a:t>RECYKLACE TERMOPLASTŮ, TERMOSETŮ A PRYŽÍ MU PřF  1 2016</a:t>
            </a:r>
            <a:endParaRPr 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5CD623B-DDD8-4A6A-9C50-793E8D3E8A3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Fotosynt%C3%A9za" TargetMode="External"/><Relationship Id="rId13" Type="http://schemas.openxmlformats.org/officeDocument/2006/relationships/hyperlink" Target="http://cs.wikipedia.org/wiki/Popel" TargetMode="External"/><Relationship Id="rId18" Type="http://schemas.openxmlformats.org/officeDocument/2006/relationships/hyperlink" Target="http://upload.wikimedia.org/wikipedia/commons/1/11/%C5%A0palek_na_%C5%A1t%C3%ADp%C3%A1n%C3%AD.jpg" TargetMode="External"/><Relationship Id="rId3" Type="http://schemas.openxmlformats.org/officeDocument/2006/relationships/hyperlink" Target="http://cs.wikipedia.org/wiki/Rostliny" TargetMode="External"/><Relationship Id="rId21" Type="http://schemas.openxmlformats.org/officeDocument/2006/relationships/image" Target="../media/image4.jpeg"/><Relationship Id="rId7" Type="http://schemas.openxmlformats.org/officeDocument/2006/relationships/hyperlink" Target="http://cs.wikipedia.org/wiki/Slune%C4%8Dn%C3%AD_z%C3%A1%C5%99en%C3%AD" TargetMode="External"/><Relationship Id="rId12" Type="http://schemas.openxmlformats.org/officeDocument/2006/relationships/hyperlink" Target="http://cs.wikipedia.org/wiki/Su%C5%A1ina" TargetMode="External"/><Relationship Id="rId17" Type="http://schemas.openxmlformats.org/officeDocument/2006/relationships/hyperlink" Target="http://cs.wikipedia.org/wiki/Tuky" TargetMode="External"/><Relationship Id="rId2" Type="http://schemas.openxmlformats.org/officeDocument/2006/relationships/hyperlink" Target="http://cs.wikipedia.org/wiki/Organismus" TargetMode="External"/><Relationship Id="rId16" Type="http://schemas.openxmlformats.org/officeDocument/2006/relationships/hyperlink" Target="http://cs.wikipedia.org/wiki/Sacharidy" TargetMode="External"/><Relationship Id="rId20" Type="http://schemas.openxmlformats.org/officeDocument/2006/relationships/hyperlink" Target="http://upload.wikimedia.org/wikipedia/commons/a/a6/Boletus_erythropus_2010_G3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Houby" TargetMode="External"/><Relationship Id="rId11" Type="http://schemas.openxmlformats.org/officeDocument/2006/relationships/hyperlink" Target="http://cs.wikipedia.org/wiki/Objem" TargetMode="External"/><Relationship Id="rId5" Type="http://schemas.openxmlformats.org/officeDocument/2006/relationships/hyperlink" Target="http://cs.wikipedia.org/wiki/Sinice" TargetMode="External"/><Relationship Id="rId15" Type="http://schemas.openxmlformats.org/officeDocument/2006/relationships/hyperlink" Target="http://cs.wikipedia.org/wiki/B%C3%ADlkovina" TargetMode="External"/><Relationship Id="rId23" Type="http://schemas.openxmlformats.org/officeDocument/2006/relationships/image" Target="../media/image5.jpeg"/><Relationship Id="rId10" Type="http://schemas.openxmlformats.org/officeDocument/2006/relationships/hyperlink" Target="http://cs.wikipedia.org/w/index.php?title=V%C3%A1%C5%BEen%C3%AD&amp;action=edit&amp;redlink=1" TargetMode="External"/><Relationship Id="rId19" Type="http://schemas.openxmlformats.org/officeDocument/2006/relationships/image" Target="../media/image3.jpeg"/><Relationship Id="rId4" Type="http://schemas.openxmlformats.org/officeDocument/2006/relationships/hyperlink" Target="http://cs.wikipedia.org/wiki/Bakterie" TargetMode="External"/><Relationship Id="rId9" Type="http://schemas.openxmlformats.org/officeDocument/2006/relationships/hyperlink" Target="http://cs.wikipedia.org/wiki/Obnoviteln%C3%BD_zdroj_energie" TargetMode="External"/><Relationship Id="rId14" Type="http://schemas.openxmlformats.org/officeDocument/2006/relationships/hyperlink" Target="http://cs.wikipedia.org/wiki/Joulometr" TargetMode="External"/><Relationship Id="rId22" Type="http://schemas.openxmlformats.org/officeDocument/2006/relationships/hyperlink" Target="http://cs.wikipedia.org/wiki/Soubor:Spirulina_farm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Libe%C5%88" TargetMode="External"/><Relationship Id="rId2" Type="http://schemas.openxmlformats.org/officeDocument/2006/relationships/hyperlink" Target="http://cs.wikipedia.org/wiki/Brno-%C5%BDidenice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pospisil@gascontrolplast.cz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o.org/" TargetMode="External"/><Relationship Id="rId2" Type="http://schemas.openxmlformats.org/officeDocument/2006/relationships/hyperlink" Target="http://www.cni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in.de/" TargetMode="External"/><Relationship Id="rId5" Type="http://schemas.openxmlformats.org/officeDocument/2006/relationships/hyperlink" Target="http://www.astm.org/" TargetMode="External"/><Relationship Id="rId4" Type="http://schemas.openxmlformats.org/officeDocument/2006/relationships/hyperlink" Target="http://www.cen.e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si-global.com/Shop/Publication-Detail/?pid=000000000030097507" TargetMode="External"/><Relationship Id="rId7" Type="http://schemas.openxmlformats.org/officeDocument/2006/relationships/hyperlink" Target="http://www.bsi-global.com/Shop/Publication-Detail/?pid=000000000030097544" TargetMode="External"/><Relationship Id="rId2" Type="http://schemas.openxmlformats.org/officeDocument/2006/relationships/hyperlink" Target="http://www.bsi-global.com/Shop/Publication-Detail/?pid=00000000003009755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si-global.com/Shop/Publication-Detail/?pid=000000000030097535" TargetMode="External"/><Relationship Id="rId5" Type="http://schemas.openxmlformats.org/officeDocument/2006/relationships/hyperlink" Target="http://www.bsi-global.com/Shop/Publication-Detail/?pid=000000000030097531" TargetMode="External"/><Relationship Id="rId4" Type="http://schemas.openxmlformats.org/officeDocument/2006/relationships/hyperlink" Target="http://www.bsi-global.com/Shop/Publication-Detail/?pid=000000000030097528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696075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MU PřF  1 2016</a:t>
            </a:r>
            <a:endParaRPr lang="sk-SK"/>
          </a:p>
        </p:txBody>
      </p:sp>
      <p:sp>
        <p:nvSpPr>
          <p:cNvPr id="307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0CBC22-831C-497A-92CA-C8075AB01A1C}" type="slidenum">
              <a:rPr lang="sk-SK" smtClean="0"/>
              <a:pPr/>
              <a:t>1</a:t>
            </a:fld>
            <a:endParaRPr lang="sk-SK" smtClean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85813"/>
            <a:ext cx="7772400" cy="2643187"/>
          </a:xfrm>
        </p:spPr>
        <p:txBody>
          <a:bodyPr/>
          <a:lstStyle/>
          <a:p>
            <a:pPr eaLnBrk="1" hangingPunct="1"/>
            <a:r>
              <a:rPr lang="sk-SK" b="1" smtClean="0">
                <a:solidFill>
                  <a:srgbClr val="FF0000"/>
                </a:solidFill>
              </a:rPr>
              <a:t>RECYKLACE TERMOPLASTŮ, TERMOSETŮ A PRYŽÍ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622920"/>
          </a:xfrm>
        </p:spPr>
        <p:txBody>
          <a:bodyPr/>
          <a:lstStyle/>
          <a:p>
            <a:pPr eaLnBrk="1" hangingPunct="1"/>
            <a:r>
              <a:rPr lang="cs-CZ" dirty="0" smtClean="0"/>
              <a:t>RNDr. Ladislav Pospíšil, CSc.</a:t>
            </a:r>
          </a:p>
        </p:txBody>
      </p:sp>
      <p:sp>
        <p:nvSpPr>
          <p:cNvPr id="3078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20. 9. 2015</a:t>
            </a:r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/>
          <a:lstStyle/>
          <a:p>
            <a:pPr algn="just"/>
            <a:r>
              <a:rPr lang="cs-CZ" sz="4000" b="1" smtClean="0">
                <a:solidFill>
                  <a:srgbClr val="008000"/>
                </a:solidFill>
              </a:rPr>
              <a:t>Biomasa</a:t>
            </a:r>
            <a:r>
              <a:rPr lang="cs-CZ" sz="1600" smtClean="0"/>
              <a:t/>
            </a:r>
            <a:br>
              <a:rPr lang="cs-CZ" sz="1600" smtClean="0"/>
            </a:br>
            <a:r>
              <a:rPr lang="cs-CZ" sz="1800" b="1" smtClean="0"/>
              <a:t>Biomasa</a:t>
            </a:r>
            <a:r>
              <a:rPr lang="cs-CZ" sz="1800" smtClean="0"/>
              <a:t> je souhrn látek tvořících těla všech </a:t>
            </a:r>
            <a:r>
              <a:rPr lang="cs-CZ" sz="1800" smtClean="0">
                <a:hlinkClick r:id="rId2" action="ppaction://hlinkfile" tooltip="Organismus"/>
              </a:rPr>
              <a:t>organismů</a:t>
            </a:r>
            <a:r>
              <a:rPr lang="cs-CZ" sz="1800" smtClean="0"/>
              <a:t>, jak </a:t>
            </a:r>
            <a:r>
              <a:rPr lang="cs-CZ" sz="1800" smtClean="0">
                <a:hlinkClick r:id="rId3" action="ppaction://hlinkfile" tooltip="Rostliny"/>
              </a:rPr>
              <a:t>rostlin</a:t>
            </a:r>
            <a:r>
              <a:rPr lang="cs-CZ" sz="1800" smtClean="0"/>
              <a:t>, </a:t>
            </a:r>
            <a:r>
              <a:rPr lang="cs-CZ" sz="1800" smtClean="0">
                <a:hlinkClick r:id="rId4" action="ppaction://hlinkfile" tooltip="Bakterie"/>
              </a:rPr>
              <a:t>bakterií</a:t>
            </a:r>
            <a:r>
              <a:rPr lang="cs-CZ" sz="1800" smtClean="0"/>
              <a:t>, </a:t>
            </a:r>
            <a:r>
              <a:rPr lang="cs-CZ" sz="1800" smtClean="0">
                <a:hlinkClick r:id="rId5" action="ppaction://hlinkfile" tooltip="Sinice"/>
              </a:rPr>
              <a:t>sinic</a:t>
            </a:r>
            <a:r>
              <a:rPr lang="cs-CZ" sz="1800" smtClean="0"/>
              <a:t> a </a:t>
            </a:r>
            <a:r>
              <a:rPr lang="cs-CZ" sz="1800" smtClean="0">
                <a:hlinkClick r:id="rId6" action="ppaction://hlinkfile" tooltip="Houby"/>
              </a:rPr>
              <a:t>hub</a:t>
            </a:r>
            <a:r>
              <a:rPr lang="cs-CZ" sz="1800" smtClean="0"/>
              <a:t>, tak i živočichů. Tímto pojmem často označujeme rostlinnou biomasu využitelnou pro energetické účely. Energie biomasy má svůj prapůvod ve </a:t>
            </a:r>
            <a:r>
              <a:rPr lang="cs-CZ" sz="1800" smtClean="0">
                <a:hlinkClick r:id="rId7" action="ppaction://hlinkfile" tooltip="Sluneční záření"/>
              </a:rPr>
              <a:t>slunečním záření</a:t>
            </a:r>
            <a:r>
              <a:rPr lang="cs-CZ" sz="1800" smtClean="0"/>
              <a:t> a </a:t>
            </a:r>
            <a:r>
              <a:rPr lang="cs-CZ" sz="1800" smtClean="0">
                <a:hlinkClick r:id="rId8" action="ppaction://hlinkfile" tooltip="Fotosyntéza"/>
              </a:rPr>
              <a:t>fotosyntéze</a:t>
            </a:r>
            <a:r>
              <a:rPr lang="cs-CZ" sz="1800" smtClean="0"/>
              <a:t>, proto se jedná o </a:t>
            </a:r>
            <a:r>
              <a:rPr lang="cs-CZ" sz="1800" smtClean="0">
                <a:hlinkClick r:id="rId9" action="ppaction://hlinkfile" tooltip="Obnovitelný zdroj energie"/>
              </a:rPr>
              <a:t>obnovitelný zdroj energie</a:t>
            </a:r>
            <a:r>
              <a:rPr lang="cs-CZ" sz="1800" smtClean="0"/>
              <a:t>.</a:t>
            </a:r>
            <a:br>
              <a:rPr lang="cs-CZ" sz="1800" smtClean="0"/>
            </a:br>
            <a:r>
              <a:rPr lang="cs-CZ" sz="1800" smtClean="0"/>
              <a:t>Celková hmotnost biomasy je obvykle stanovena </a:t>
            </a:r>
            <a:r>
              <a:rPr lang="cs-CZ" sz="1800" smtClean="0">
                <a:hlinkClick r:id="rId10" action="ppaction://hlinkfile" tooltip="Vážení (stránka neexistuje)"/>
              </a:rPr>
              <a:t>vážením</a:t>
            </a:r>
            <a:r>
              <a:rPr lang="cs-CZ" sz="1800" smtClean="0"/>
              <a:t>, popřípadě též odhadem z </a:t>
            </a:r>
            <a:r>
              <a:rPr lang="cs-CZ" sz="1800" smtClean="0">
                <a:hlinkClick r:id="rId11" action="ppaction://hlinkfile" tooltip="Objem"/>
              </a:rPr>
              <a:t>objemu</a:t>
            </a:r>
            <a:r>
              <a:rPr lang="cs-CZ" sz="1800" smtClean="0"/>
              <a:t> nebo délky těla. U čerstvě nalovených organismů je stanovena živá nebo čerstvá biomasa. Přesnější je stanovení biomasy suché (</a:t>
            </a:r>
            <a:r>
              <a:rPr lang="cs-CZ" sz="1800" smtClean="0">
                <a:hlinkClick r:id="rId12" action="ppaction://hlinkfile" tooltip="Sušina"/>
              </a:rPr>
              <a:t>sušiny</a:t>
            </a:r>
            <a:r>
              <a:rPr lang="cs-CZ" sz="1800" smtClean="0"/>
              <a:t>) a sušiny bez </a:t>
            </a:r>
            <a:r>
              <a:rPr lang="cs-CZ" sz="1800" smtClean="0">
                <a:hlinkClick r:id="rId13" action="ppaction://hlinkfile" tooltip="Popel"/>
              </a:rPr>
              <a:t>popelovin</a:t>
            </a:r>
            <a:r>
              <a:rPr lang="cs-CZ" sz="1800" smtClean="0"/>
              <a:t>. Energetická hodnota biomasy je stanovena buď spálením v </a:t>
            </a:r>
            <a:r>
              <a:rPr lang="cs-CZ" sz="1800" smtClean="0">
                <a:hlinkClick r:id="rId14" action="ppaction://hlinkfile" tooltip="Joulometr"/>
              </a:rPr>
              <a:t>joulometru</a:t>
            </a:r>
            <a:r>
              <a:rPr lang="cs-CZ" sz="1800" smtClean="0"/>
              <a:t>, nebo na základě podílu </a:t>
            </a:r>
            <a:r>
              <a:rPr lang="cs-CZ" sz="1800" smtClean="0">
                <a:hlinkClick r:id="rId15" action="ppaction://hlinkfile" tooltip="Bílkovina"/>
              </a:rPr>
              <a:t>proteinů</a:t>
            </a:r>
            <a:r>
              <a:rPr lang="cs-CZ" sz="1800" smtClean="0"/>
              <a:t>, </a:t>
            </a:r>
            <a:r>
              <a:rPr lang="cs-CZ" sz="1800" smtClean="0">
                <a:hlinkClick r:id="rId16" action="ppaction://hlinkfile" tooltip="Sacharidy"/>
              </a:rPr>
              <a:t>cukrů</a:t>
            </a:r>
            <a:r>
              <a:rPr lang="cs-CZ" sz="1800" smtClean="0"/>
              <a:t> a </a:t>
            </a:r>
            <a:r>
              <a:rPr lang="cs-CZ" sz="1800" smtClean="0">
                <a:hlinkClick r:id="rId17" action="ppaction://hlinkfile" tooltip="Tuky"/>
              </a:rPr>
              <a:t>tuků</a:t>
            </a:r>
            <a:r>
              <a:rPr lang="cs-CZ" sz="1800" smtClean="0"/>
              <a:t>.</a:t>
            </a:r>
            <a:endParaRPr lang="cs-CZ" sz="1600" b="1" smtClean="0">
              <a:solidFill>
                <a:srgbClr val="FF0000"/>
              </a:solidFill>
            </a:endParaRPr>
          </a:p>
        </p:txBody>
      </p:sp>
      <p:sp>
        <p:nvSpPr>
          <p:cNvPr id="921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63713" y="6245225"/>
            <a:ext cx="6408737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MU PřF  1 2016</a:t>
            </a:r>
            <a:endParaRPr lang="sk-SK"/>
          </a:p>
        </p:txBody>
      </p:sp>
      <p:sp>
        <p:nvSpPr>
          <p:cNvPr id="922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25AC57-DEC1-47D7-AD70-298A18EEE178}" type="slidenum">
              <a:rPr lang="sk-SK" smtClean="0"/>
              <a:pPr/>
              <a:t>10</a:t>
            </a:fld>
            <a:endParaRPr lang="sk-SK" smtClean="0"/>
          </a:p>
        </p:txBody>
      </p:sp>
      <p:sp>
        <p:nvSpPr>
          <p:cNvPr id="9221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20. 9. 2015</a:t>
            </a:r>
            <a:endParaRPr lang="sk-SK"/>
          </a:p>
        </p:txBody>
      </p:sp>
      <p:pic>
        <p:nvPicPr>
          <p:cNvPr id="9222" name="Picture 23" descr="Soubor:Špalek na štípání.jpg">
            <a:hlinkClick r:id="rId18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19" cstate="print"/>
          <a:srcRect/>
          <a:stretch>
            <a:fillRect/>
          </a:stretch>
        </p:blipFill>
        <p:spPr>
          <a:xfrm>
            <a:off x="179388" y="3644900"/>
            <a:ext cx="3478212" cy="2608263"/>
          </a:xfrm>
        </p:spPr>
      </p:pic>
      <p:pic>
        <p:nvPicPr>
          <p:cNvPr id="9223" name="Picture 28" descr="Soubor:Boletus erythropus 2010 G3.jpg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708400" y="3644900"/>
            <a:ext cx="231457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30" descr="http://upload.wikimedia.org/wikipedia/commons/thumb/2/23/Spirulina_farm.jpg/220px-Spirulina_farm.jpg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084888" y="3644900"/>
            <a:ext cx="287972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75"/>
          </a:xfrm>
        </p:spPr>
        <p:txBody>
          <a:bodyPr/>
          <a:lstStyle/>
          <a:p>
            <a:r>
              <a:rPr lang="cs-CZ" sz="3200" b="1" smtClean="0">
                <a:solidFill>
                  <a:srgbClr val="FF0000"/>
                </a:solidFill>
              </a:rPr>
              <a:t>RECYKLACE &amp; </a:t>
            </a:r>
            <a:r>
              <a:rPr lang="cs-CZ" sz="3200" b="1" i="1" smtClean="0">
                <a:solidFill>
                  <a:srgbClr val="FF0000"/>
                </a:solidFill>
              </a:rPr>
              <a:t>ODPADY</a:t>
            </a:r>
            <a:r>
              <a:rPr lang="cs-CZ" sz="3200" b="1" smtClean="0">
                <a:solidFill>
                  <a:srgbClr val="FF0000"/>
                </a:solidFill>
              </a:rPr>
              <a:t> v umění</a:t>
            </a:r>
          </a:p>
        </p:txBody>
      </p:sp>
      <p:sp>
        <p:nvSpPr>
          <p:cNvPr id="10243" name="Zástupný symbol pro obsah 6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r>
              <a:rPr lang="cs-CZ" sz="2800" b="1" u="sng" dirty="0" smtClean="0">
                <a:solidFill>
                  <a:srgbClr val="008000"/>
                </a:solidFill>
              </a:rPr>
              <a:t>Bohumil Hrabal </a:t>
            </a:r>
            <a:r>
              <a:rPr lang="cs-CZ" sz="2800" dirty="0" smtClean="0"/>
              <a:t>se narodil v </a:t>
            </a:r>
            <a:r>
              <a:rPr lang="cs-CZ" sz="2800" dirty="0" smtClean="0">
                <a:hlinkClick r:id="rId2" action="ppaction://hlinkfile" tooltip="Brno-Židenice"/>
              </a:rPr>
              <a:t>Brně-</a:t>
            </a:r>
            <a:r>
              <a:rPr lang="cs-CZ" sz="2800" dirty="0" err="1" smtClean="0">
                <a:hlinkClick r:id="rId2" action="ppaction://hlinkfile" tooltip="Brno-Židenice"/>
              </a:rPr>
              <a:t>Židenicích</a:t>
            </a:r>
            <a:endParaRPr lang="cs-CZ" sz="2800" dirty="0" smtClean="0"/>
          </a:p>
          <a:p>
            <a:r>
              <a:rPr lang="cs-CZ" sz="2800" b="1" dirty="0" smtClean="0">
                <a:solidFill>
                  <a:srgbClr val="008000"/>
                </a:solidFill>
              </a:rPr>
              <a:t>Film „Skřivánci na niti“ podle jeho knihy &gt; kovy, Kladno</a:t>
            </a:r>
          </a:p>
          <a:p>
            <a:r>
              <a:rPr lang="cs-CZ" sz="2800" dirty="0" smtClean="0"/>
              <a:t>po těžkém úrazu pracoval v </a:t>
            </a:r>
            <a:r>
              <a:rPr lang="cs-CZ" sz="2800" dirty="0" smtClean="0">
                <a:hlinkClick r:id="rId3" action="ppaction://hlinkfile" tooltip="Libeň"/>
              </a:rPr>
              <a:t>libeňských</a:t>
            </a:r>
            <a:r>
              <a:rPr lang="cs-CZ" sz="2800" dirty="0" smtClean="0"/>
              <a:t> sběrných surovinách jako balič </a:t>
            </a:r>
            <a:r>
              <a:rPr lang="cs-CZ" sz="2800" b="1" dirty="0" smtClean="0"/>
              <a:t>starého papíru</a:t>
            </a:r>
          </a:p>
          <a:p>
            <a:r>
              <a:rPr lang="cs-CZ" sz="2800" b="1" u="sng" dirty="0" smtClean="0">
                <a:solidFill>
                  <a:srgbClr val="0000FF"/>
                </a:solidFill>
              </a:rPr>
              <a:t>Jan Neruda </a:t>
            </a:r>
            <a:r>
              <a:rPr lang="cs-CZ" sz="2800" b="1" dirty="0" smtClean="0">
                <a:solidFill>
                  <a:srgbClr val="0000FF"/>
                </a:solidFill>
              </a:rPr>
              <a:t>– povídka „Kam s ní“ líčí potíže s tím, jak naložit se starým slamníkem</a:t>
            </a:r>
          </a:p>
          <a:p>
            <a:r>
              <a:rPr lang="cs-CZ" sz="2800" b="1" dirty="0" smtClean="0">
                <a:solidFill>
                  <a:srgbClr val="C00000"/>
                </a:solidFill>
              </a:rPr>
              <a:t>J. &amp; Z. Svěrákovi – film „Vratné lahve“ pracovník „Úlisný“ – lisoval papír a plasty pro RECYKLACI</a:t>
            </a:r>
          </a:p>
        </p:txBody>
      </p:sp>
      <p:sp>
        <p:nvSpPr>
          <p:cNvPr id="1024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835150" y="6245225"/>
            <a:ext cx="6121400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MU PřF  1 2016</a:t>
            </a:r>
            <a:endParaRPr lang="sk-SK"/>
          </a:p>
        </p:txBody>
      </p:sp>
      <p:sp>
        <p:nvSpPr>
          <p:cNvPr id="1024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435A71E-A392-466B-B8FE-37B68CC40472}" type="slidenum">
              <a:rPr lang="sk-SK" smtClean="0"/>
              <a:pPr/>
              <a:t>11</a:t>
            </a:fld>
            <a:endParaRPr lang="sk-SK" smtClean="0"/>
          </a:p>
        </p:txBody>
      </p:sp>
      <p:sp>
        <p:nvSpPr>
          <p:cNvPr id="10246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20. 9. 2015</a:t>
            </a:r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cs-CZ" sz="2400" b="1" smtClean="0">
                <a:solidFill>
                  <a:srgbClr val="0000FF"/>
                </a:solidFill>
              </a:rPr>
              <a:t>POLYMER - Plast (TERMOPLAST – </a:t>
            </a:r>
            <a:r>
              <a:rPr lang="cs-CZ" sz="2400" b="1" smtClean="0">
                <a:solidFill>
                  <a:srgbClr val="C00000"/>
                </a:solidFill>
              </a:rPr>
              <a:t>Termoset</a:t>
            </a:r>
            <a:r>
              <a:rPr lang="cs-CZ" sz="2400" b="1" smtClean="0">
                <a:solidFill>
                  <a:srgbClr val="0000FF"/>
                </a:solidFill>
              </a:rPr>
              <a:t>)</a:t>
            </a:r>
            <a:endParaRPr lang="cs-CZ" sz="1600" b="1" smtClean="0">
              <a:solidFill>
                <a:srgbClr val="FF0000"/>
              </a:solidFill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571500" y="1214438"/>
          <a:ext cx="8258204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434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FF0000"/>
                          </a:solidFill>
                        </a:rPr>
                        <a:t>Polymer</a:t>
                      </a:r>
                      <a:endParaRPr lang="cs-CZ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008000"/>
                          </a:solidFill>
                        </a:rPr>
                        <a:t>Plast</a:t>
                      </a:r>
                      <a:endParaRPr lang="cs-CZ" sz="20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rgbClr val="FF0000"/>
                          </a:solidFill>
                        </a:rPr>
                        <a:t>Makromolekulární látka bez dalších příměsí</a:t>
                      </a:r>
                      <a:endParaRPr lang="cs-CZ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0" dirty="0" smtClean="0">
                          <a:solidFill>
                            <a:srgbClr val="008000"/>
                          </a:solidFill>
                        </a:rPr>
                        <a:t>Makromolekulární látka (polymer) obsahující příměsi (aditiva) potřené pro zpracování</a:t>
                      </a:r>
                      <a:r>
                        <a:rPr lang="cs-CZ" sz="2000" b="0" baseline="0" dirty="0" smtClean="0">
                          <a:solidFill>
                            <a:srgbClr val="008000"/>
                          </a:solidFill>
                        </a:rPr>
                        <a:t> a plnění funkce výrobku z ní připravené</a:t>
                      </a:r>
                      <a:endParaRPr lang="cs-CZ" sz="20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PLAST</a:t>
                      </a:r>
                      <a:endParaRPr lang="cs-CZ" sz="2000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20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rgbClr val="0000FF"/>
                          </a:solidFill>
                        </a:rPr>
                        <a:t>TERMOPLAST </a:t>
                      </a:r>
                      <a:endParaRPr lang="cs-CZ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1" dirty="0" smtClean="0">
                          <a:solidFill>
                            <a:srgbClr val="C00000"/>
                          </a:solidFill>
                        </a:rPr>
                        <a:t>Termoset</a:t>
                      </a:r>
                      <a:endParaRPr lang="cs-CZ" sz="20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rgbClr val="0000FF"/>
                          </a:solidFill>
                        </a:rPr>
                        <a:t>Při zpracování dochází k minimální či žádné reakci </a:t>
                      </a:r>
                      <a:r>
                        <a:rPr lang="cs-CZ" sz="2000" b="1" i="0" u="sng" baseline="0" dirty="0" smtClean="0">
                          <a:solidFill>
                            <a:srgbClr val="0000FF"/>
                          </a:solidFill>
                        </a:rPr>
                        <a:t>(vzniku nových vazeb či zániku existujících vazeb) </a:t>
                      </a:r>
                      <a:r>
                        <a:rPr lang="cs-CZ" sz="2000" b="1" dirty="0" smtClean="0">
                          <a:solidFill>
                            <a:srgbClr val="0000FF"/>
                          </a:solidFill>
                        </a:rPr>
                        <a:t>a hmotu lze znovu roztavit a vyrobit z ní nový (jiný) výrobek</a:t>
                      </a:r>
                      <a:endParaRPr lang="cs-CZ" sz="2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i="1" dirty="0" smtClean="0">
                          <a:solidFill>
                            <a:srgbClr val="C00000"/>
                          </a:solidFill>
                        </a:rPr>
                        <a:t>Při zpracování dochází k řadě  reakcí</a:t>
                      </a:r>
                      <a:r>
                        <a:rPr lang="cs-CZ" sz="2000" b="1" i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cs-CZ" sz="2000" b="1" i="1" u="sng" baseline="0" dirty="0" smtClean="0">
                          <a:solidFill>
                            <a:srgbClr val="C00000"/>
                          </a:solidFill>
                        </a:rPr>
                        <a:t>(vzniku nových vazeb)</a:t>
                      </a:r>
                      <a:r>
                        <a:rPr lang="cs-CZ" sz="2000" b="1" i="1" u="sng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cs-CZ" sz="2000" b="1" i="1" dirty="0" smtClean="0">
                          <a:solidFill>
                            <a:srgbClr val="C00000"/>
                          </a:solidFill>
                        </a:rPr>
                        <a:t>a hmotu NELZE znovu roztavit a vyrobit z ní nový (jiný) výrobek</a:t>
                      </a:r>
                    </a:p>
                    <a:p>
                      <a:endParaRPr lang="cs-CZ" sz="20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28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835150" y="6245225"/>
            <a:ext cx="5976938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MU PřF  1 2016</a:t>
            </a:r>
            <a:endParaRPr lang="sk-SK"/>
          </a:p>
        </p:txBody>
      </p:sp>
      <p:sp>
        <p:nvSpPr>
          <p:cNvPr id="1128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1E4F96-9A3E-42AA-AA39-07EE709019DF}" type="slidenum">
              <a:rPr lang="sk-SK" smtClean="0"/>
              <a:pPr/>
              <a:t>12</a:t>
            </a:fld>
            <a:endParaRPr lang="sk-SK" smtClean="0"/>
          </a:p>
        </p:txBody>
      </p:sp>
      <p:sp>
        <p:nvSpPr>
          <p:cNvPr id="11289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20. 9. 2015</a:t>
            </a:r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r>
              <a:rPr lang="cs-CZ" sz="2400" b="1" smtClean="0">
                <a:solidFill>
                  <a:srgbClr val="0000FF"/>
                </a:solidFill>
              </a:rPr>
              <a:t>ČSN 64 0003 Plasty – Zhodnocení plastového odpadu – Názvosloví</a:t>
            </a:r>
            <a:endParaRPr lang="cs-CZ" sz="1600" b="1" smtClean="0">
              <a:solidFill>
                <a:srgbClr val="FF0000"/>
              </a:solidFill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571500" y="1214438"/>
          <a:ext cx="8258204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434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FF0000"/>
                          </a:solidFill>
                        </a:rPr>
                        <a:t>Česky</a:t>
                      </a:r>
                      <a:endParaRPr lang="cs-CZ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008000"/>
                          </a:solidFill>
                        </a:rPr>
                        <a:t>anglicky</a:t>
                      </a:r>
                      <a:endParaRPr lang="cs-CZ" sz="20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rgbClr val="FF0000"/>
                          </a:solidFill>
                        </a:rPr>
                        <a:t>Recyklace plastů, recyklování plastů</a:t>
                      </a:r>
                    </a:p>
                    <a:p>
                      <a:r>
                        <a:rPr lang="cs-CZ" sz="2000" b="0" dirty="0" smtClean="0">
                          <a:solidFill>
                            <a:srgbClr val="FF0000"/>
                          </a:solidFill>
                        </a:rPr>
                        <a:t>Proces, při němž jsou použité a odložené plastové výrobky, které by se jinak zařadily</a:t>
                      </a:r>
                      <a:r>
                        <a:rPr lang="cs-CZ" sz="2000" b="0" baseline="0" dirty="0" smtClean="0">
                          <a:solidFill>
                            <a:srgbClr val="FF0000"/>
                          </a:solidFill>
                        </a:rPr>
                        <a:t> do proudu tuhého odpadu, sbírány, tříděny zpracovávány a materiál z nich získaný vrácen do užívání</a:t>
                      </a:r>
                      <a:endParaRPr lang="cs-CZ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Plastic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recycling</a:t>
                      </a:r>
                      <a:endParaRPr lang="cs-CZ" sz="20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rgbClr val="FF0000"/>
                          </a:solidFill>
                        </a:rPr>
                        <a:t>Třídění plastového odpadu</a:t>
                      </a:r>
                      <a:endParaRPr lang="cs-CZ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Sorting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of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sz="2000" b="1" kern="1200" dirty="0" err="1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plastic</a:t>
                      </a:r>
                      <a:r>
                        <a:rPr lang="cs-CZ" sz="2000" b="1" kern="1200" dirty="0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2000" b="1" kern="1200" dirty="0" err="1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waste</a:t>
                      </a:r>
                      <a:endParaRPr lang="cs-CZ" sz="20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rgbClr val="FF0000"/>
                          </a:solidFill>
                        </a:rPr>
                        <a:t>Zhodnocování plastového odpadu</a:t>
                      </a:r>
                      <a:endParaRPr lang="cs-CZ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Valorization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of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sz="2000" b="1" kern="1200" dirty="0" err="1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plastic</a:t>
                      </a:r>
                      <a:r>
                        <a:rPr lang="cs-CZ" sz="2000" b="1" kern="1200" dirty="0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2000" b="1" kern="1200" dirty="0" err="1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waste</a:t>
                      </a:r>
                      <a:r>
                        <a:rPr lang="cs-CZ" sz="2000" b="1" kern="1200" dirty="0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cs-CZ" sz="2000" b="1" kern="1200" dirty="0" err="1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recovery</a:t>
                      </a:r>
                      <a:r>
                        <a:rPr lang="cs-CZ" sz="2000" b="1" kern="1200" dirty="0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2000" b="1" kern="1200" dirty="0" err="1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cs-CZ" sz="2000" b="1" kern="1200" dirty="0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2000" b="1" kern="1200" dirty="0" err="1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plastic</a:t>
                      </a:r>
                      <a:r>
                        <a:rPr lang="cs-CZ" sz="2000" b="1" kern="1200" dirty="0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2000" b="1" kern="1200" dirty="0" err="1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waste</a:t>
                      </a:r>
                      <a:endParaRPr lang="cs-CZ" sz="20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30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63713" y="6245225"/>
            <a:ext cx="6264275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MU PřF  1 2016</a:t>
            </a:r>
            <a:endParaRPr lang="sk-SK"/>
          </a:p>
        </p:txBody>
      </p:sp>
      <p:sp>
        <p:nvSpPr>
          <p:cNvPr id="12309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D9B2EB8-F3D2-4B61-BB93-9C6732A5B6FE}" type="slidenum">
              <a:rPr lang="sk-SK" smtClean="0"/>
              <a:pPr/>
              <a:t>13</a:t>
            </a:fld>
            <a:endParaRPr lang="sk-SK" smtClean="0"/>
          </a:p>
        </p:txBody>
      </p:sp>
      <p:sp>
        <p:nvSpPr>
          <p:cNvPr id="12310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20. 9. 2015</a:t>
            </a:r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r>
              <a:rPr lang="cs-CZ" sz="2400" b="1" dirty="0" smtClean="0">
                <a:solidFill>
                  <a:srgbClr val="0000FF"/>
                </a:solidFill>
              </a:rPr>
              <a:t>ČSN 64 0003 Plasty – Zhodnocení plastového odpadu – Názvosloví</a:t>
            </a:r>
            <a:endParaRPr lang="cs-CZ" sz="1600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571500" y="1214438"/>
          <a:ext cx="8258204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434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FF0000"/>
                          </a:solidFill>
                        </a:rPr>
                        <a:t>Česky</a:t>
                      </a:r>
                      <a:endParaRPr lang="cs-CZ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008000"/>
                          </a:solidFill>
                        </a:rPr>
                        <a:t>anglicky</a:t>
                      </a:r>
                      <a:endParaRPr lang="cs-CZ" sz="20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rgbClr val="FF0000"/>
                          </a:solidFill>
                        </a:rPr>
                        <a:t>Primární recyklace plastů, primární recyklování plastů</a:t>
                      </a:r>
                    </a:p>
                    <a:p>
                      <a:r>
                        <a:rPr lang="cs-CZ" sz="2000" b="0" dirty="0" smtClean="0">
                          <a:solidFill>
                            <a:srgbClr val="FF0000"/>
                          </a:solidFill>
                        </a:rPr>
                        <a:t>Proces, při němž se z plastového odpadu získává materiál či výrobek z tohoto materiálu, který má stejné nebo podobné vlastnosti jako materiál či výrobek původní</a:t>
                      </a:r>
                      <a:endParaRPr lang="cs-CZ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Primary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recycling</a:t>
                      </a:r>
                      <a:endParaRPr lang="cs-CZ" sz="20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rgbClr val="FF0000"/>
                          </a:solidFill>
                        </a:rPr>
                        <a:t>Sekundární recyklace plastů, sekundární recyklování plastů</a:t>
                      </a:r>
                    </a:p>
                    <a:p>
                      <a:r>
                        <a:rPr lang="cs-CZ" sz="2000" b="0" dirty="0" smtClean="0">
                          <a:solidFill>
                            <a:srgbClr val="FF0000"/>
                          </a:solidFill>
                        </a:rPr>
                        <a:t>Proces, při němž se z plastového odpadu získává materiál či výrobek, jehož vlastnosti jsou značně odlišné od materiálu původního</a:t>
                      </a:r>
                      <a:endParaRPr lang="cs-CZ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Secondary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recycling</a:t>
                      </a:r>
                      <a:endParaRPr lang="cs-CZ" sz="20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32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835150" y="6245225"/>
            <a:ext cx="6121400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MU PřF  1 2016</a:t>
            </a:r>
            <a:endParaRPr lang="sk-SK"/>
          </a:p>
        </p:txBody>
      </p:sp>
      <p:sp>
        <p:nvSpPr>
          <p:cNvPr id="1333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D454882-951D-4B79-B951-1816930F436D}" type="slidenum">
              <a:rPr lang="sk-SK" smtClean="0"/>
              <a:pPr/>
              <a:t>14</a:t>
            </a:fld>
            <a:endParaRPr lang="sk-SK" smtClean="0"/>
          </a:p>
        </p:txBody>
      </p:sp>
      <p:sp>
        <p:nvSpPr>
          <p:cNvPr id="13331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20. 9. 2015</a:t>
            </a:r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20080"/>
          </a:xfrm>
        </p:spPr>
        <p:txBody>
          <a:bodyPr/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Primární  X sekundární recyklace plastů</a:t>
            </a:r>
            <a:br>
              <a:rPr lang="cs-CZ" sz="2400" b="1" dirty="0" smtClean="0">
                <a:solidFill>
                  <a:srgbClr val="FF0000"/>
                </a:solidFill>
              </a:rPr>
            </a:br>
            <a:r>
              <a:rPr lang="cs-CZ" sz="2400" b="1" dirty="0" smtClean="0">
                <a:solidFill>
                  <a:srgbClr val="0000FF"/>
                </a:solidFill>
              </a:rPr>
              <a:t>SCHÉMA z SVŠT Bratislava, fakulta chemická</a:t>
            </a:r>
            <a:endParaRPr lang="cs-CZ" sz="2400" dirty="0">
              <a:solidFill>
                <a:srgbClr val="0000FF"/>
              </a:solidFill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20. 9. 2015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smtClean="0"/>
              <a:t>RECYKLACE TERMOPLASTŮ, TERMOSETŮ A PRYŽÍ MU PřF  1 2016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15</a:t>
            </a:fld>
            <a:endParaRPr lang="sk-SK"/>
          </a:p>
        </p:txBody>
      </p:sp>
      <p:pic>
        <p:nvPicPr>
          <p:cNvPr id="6" name="Obrázek 5" descr="img1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3" y="1172136"/>
            <a:ext cx="6764815" cy="4993168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2123728" y="908720"/>
            <a:ext cx="2592288" cy="95410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Materiálová recyklace 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372200" y="1124744"/>
            <a:ext cx="2592288" cy="3046988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8000"/>
                </a:solidFill>
              </a:rPr>
              <a:t>Zde je předpokládáno takové vyčištění a zlepšení vlastností, že je možno RECYKLÁT  použít na původní aplikaci. </a:t>
            </a:r>
          </a:p>
          <a:p>
            <a:r>
              <a:rPr lang="cs-CZ" sz="2800" b="1" dirty="0" smtClean="0">
                <a:solidFill>
                  <a:srgbClr val="008000"/>
                </a:solidFill>
                <a:latin typeface="Arial Black" pitchFamily="34" charset="0"/>
              </a:rPr>
              <a:t>OBVYKLE TOMU TAK NENÍ! </a:t>
            </a:r>
            <a:endParaRPr lang="cs-CZ" sz="2800" b="1" dirty="0">
              <a:solidFill>
                <a:srgbClr val="008000"/>
              </a:solidFill>
              <a:latin typeface="Arial Black" pitchFamily="34" charset="0"/>
            </a:endParaRPr>
          </a:p>
        </p:txBody>
      </p:sp>
      <p:cxnSp>
        <p:nvCxnSpPr>
          <p:cNvPr id="10" name="Přímá spojovací čára 9"/>
          <p:cNvCxnSpPr>
            <a:stCxn id="8" idx="2"/>
          </p:cNvCxnSpPr>
          <p:nvPr/>
        </p:nvCxnSpPr>
        <p:spPr>
          <a:xfrm flipH="1">
            <a:off x="6660232" y="4171732"/>
            <a:ext cx="1008112" cy="1129476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šipka 11"/>
          <p:cNvCxnSpPr/>
          <p:nvPr/>
        </p:nvCxnSpPr>
        <p:spPr>
          <a:xfrm flipH="1">
            <a:off x="4355976" y="5301208"/>
            <a:ext cx="2304256" cy="0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/>
          <a:lstStyle/>
          <a:p>
            <a:r>
              <a:rPr lang="cs-CZ" sz="3200" b="1" smtClean="0">
                <a:solidFill>
                  <a:srgbClr val="FF0000"/>
                </a:solidFill>
              </a:rPr>
              <a:t>Literatura a zdroje poznání</a:t>
            </a:r>
          </a:p>
        </p:txBody>
      </p:sp>
      <p:sp>
        <p:nvSpPr>
          <p:cNvPr id="14339" name="Zástupný symbol pro obsah 6"/>
          <p:cNvSpPr>
            <a:spLocks noGrp="1"/>
          </p:cNvSpPr>
          <p:nvPr>
            <p:ph idx="1"/>
          </p:nvPr>
        </p:nvSpPr>
        <p:spPr>
          <a:xfrm>
            <a:off x="428625" y="928688"/>
            <a:ext cx="8229600" cy="5286375"/>
          </a:xfrm>
        </p:spPr>
        <p:txBody>
          <a:bodyPr/>
          <a:lstStyle/>
          <a:p>
            <a:pPr algn="ctr">
              <a:buNone/>
            </a:pPr>
            <a:r>
              <a:rPr lang="cs-CZ" sz="2800" b="1" dirty="0" smtClean="0">
                <a:solidFill>
                  <a:srgbClr val="008000"/>
                </a:solidFill>
                <a:latin typeface="Arial Black" pitchFamily="34" charset="0"/>
              </a:rPr>
              <a:t>Neznám českou či slovenskou učebnici ani skripta</a:t>
            </a:r>
          </a:p>
          <a:p>
            <a:pPr>
              <a:buFontTx/>
              <a:buAutoNum type="arabicPeriod"/>
            </a:pPr>
            <a:r>
              <a:rPr lang="cs-CZ" sz="2000" dirty="0" err="1" smtClean="0">
                <a:solidFill>
                  <a:srgbClr val="FF0000"/>
                </a:solidFill>
              </a:rPr>
              <a:t>Vannessa</a:t>
            </a:r>
            <a:r>
              <a:rPr lang="cs-CZ" sz="2000" dirty="0" smtClean="0">
                <a:solidFill>
                  <a:srgbClr val="FF0000"/>
                </a:solidFill>
              </a:rPr>
              <a:t> </a:t>
            </a:r>
            <a:r>
              <a:rPr lang="cs-CZ" sz="2000" dirty="0" err="1" smtClean="0">
                <a:solidFill>
                  <a:srgbClr val="FF0000"/>
                </a:solidFill>
              </a:rPr>
              <a:t>Goodship</a:t>
            </a:r>
            <a:r>
              <a:rPr lang="cs-CZ" sz="2000" dirty="0" smtClean="0">
                <a:solidFill>
                  <a:srgbClr val="FF0000"/>
                </a:solidFill>
              </a:rPr>
              <a:t>: </a:t>
            </a:r>
            <a:r>
              <a:rPr lang="cs-CZ" sz="2000" b="1" dirty="0" err="1" smtClean="0">
                <a:solidFill>
                  <a:srgbClr val="FF0000"/>
                </a:solidFill>
              </a:rPr>
              <a:t>Introduction</a:t>
            </a:r>
            <a:r>
              <a:rPr lang="cs-CZ" sz="2000" b="1" dirty="0" smtClean="0">
                <a:solidFill>
                  <a:srgbClr val="FF0000"/>
                </a:solidFill>
              </a:rPr>
              <a:t> to </a:t>
            </a:r>
            <a:r>
              <a:rPr lang="cs-CZ" sz="2000" b="1" dirty="0" err="1" smtClean="0">
                <a:solidFill>
                  <a:srgbClr val="FF0000"/>
                </a:solidFill>
              </a:rPr>
              <a:t>Plastics</a:t>
            </a:r>
            <a:r>
              <a:rPr lang="cs-CZ" sz="2000" b="1" dirty="0" smtClean="0">
                <a:solidFill>
                  <a:srgbClr val="FF0000"/>
                </a:solidFill>
              </a:rPr>
              <a:t> Recycling</a:t>
            </a:r>
            <a:r>
              <a:rPr lang="cs-CZ" sz="2000" dirty="0" smtClean="0">
                <a:solidFill>
                  <a:srgbClr val="FF0000"/>
                </a:solidFill>
              </a:rPr>
              <a:t>, 2nd </a:t>
            </a:r>
            <a:r>
              <a:rPr lang="cs-CZ" sz="2000" dirty="0" err="1" smtClean="0">
                <a:solidFill>
                  <a:srgbClr val="FF0000"/>
                </a:solidFill>
              </a:rPr>
              <a:t>Edition</a:t>
            </a:r>
            <a:r>
              <a:rPr lang="cs-CZ" sz="2000" dirty="0" smtClean="0">
                <a:solidFill>
                  <a:srgbClr val="FF0000"/>
                </a:solidFill>
              </a:rPr>
              <a:t> (ISBN: 978-1-84735-078-7) – </a:t>
            </a:r>
            <a:r>
              <a:rPr lang="cs-CZ" sz="2000" u="sng" dirty="0" smtClean="0">
                <a:solidFill>
                  <a:srgbClr val="FF0000"/>
                </a:solidFill>
              </a:rPr>
              <a:t>této knihy se budu snažit držet při výuce, vydáno v roce 2007 (</a:t>
            </a:r>
            <a:r>
              <a:rPr lang="cs-CZ" b="1" dirty="0" smtClean="0">
                <a:solidFill>
                  <a:srgbClr val="FF0000"/>
                </a:solidFill>
              </a:rPr>
              <a:t>www. polymer-</a:t>
            </a:r>
            <a:r>
              <a:rPr lang="cs-CZ" b="1" dirty="0" err="1" smtClean="0">
                <a:solidFill>
                  <a:srgbClr val="FF0000"/>
                </a:solidFill>
              </a:rPr>
              <a:t>books.com</a:t>
            </a:r>
            <a:r>
              <a:rPr lang="cs-CZ" sz="2000" u="sng" dirty="0" smtClean="0">
                <a:solidFill>
                  <a:srgbClr val="FF0000"/>
                </a:solidFill>
              </a:rPr>
              <a:t>)</a:t>
            </a:r>
          </a:p>
          <a:p>
            <a:pPr>
              <a:buFontTx/>
              <a:buAutoNum type="arabicPeriod"/>
            </a:pPr>
            <a:r>
              <a:rPr lang="cs-CZ" sz="2000" dirty="0" smtClean="0">
                <a:solidFill>
                  <a:srgbClr val="C00000"/>
                </a:solidFill>
              </a:rPr>
              <a:t>R.J. </a:t>
            </a:r>
            <a:r>
              <a:rPr lang="cs-CZ" sz="2000" dirty="0" err="1" smtClean="0">
                <a:solidFill>
                  <a:srgbClr val="C00000"/>
                </a:solidFill>
              </a:rPr>
              <a:t>Ehring</a:t>
            </a:r>
            <a:r>
              <a:rPr lang="cs-CZ" sz="2000" dirty="0" smtClean="0">
                <a:solidFill>
                  <a:srgbClr val="C00000"/>
                </a:solidFill>
              </a:rPr>
              <a:t> (Editor): </a:t>
            </a:r>
            <a:r>
              <a:rPr lang="cs-CZ" sz="2000" b="1" dirty="0" err="1" smtClean="0">
                <a:solidFill>
                  <a:srgbClr val="C00000"/>
                </a:solidFill>
              </a:rPr>
              <a:t>Plastics</a:t>
            </a:r>
            <a:r>
              <a:rPr lang="cs-CZ" sz="2000" dirty="0" smtClean="0">
                <a:solidFill>
                  <a:srgbClr val="C00000"/>
                </a:solidFill>
              </a:rPr>
              <a:t> </a:t>
            </a:r>
            <a:r>
              <a:rPr lang="cs-CZ" sz="2000" b="1" dirty="0" smtClean="0">
                <a:solidFill>
                  <a:srgbClr val="C00000"/>
                </a:solidFill>
              </a:rPr>
              <a:t>Recycling </a:t>
            </a:r>
            <a:r>
              <a:rPr lang="cs-CZ" sz="2000" dirty="0" smtClean="0">
                <a:solidFill>
                  <a:srgbClr val="C00000"/>
                </a:solidFill>
              </a:rPr>
              <a:t>(ISBN: 3-446-15882-0 </a:t>
            </a:r>
            <a:r>
              <a:rPr lang="cs-CZ" sz="2000" dirty="0" err="1" smtClean="0">
                <a:solidFill>
                  <a:srgbClr val="C00000"/>
                </a:solidFill>
              </a:rPr>
              <a:t>Hanser</a:t>
            </a:r>
            <a:r>
              <a:rPr lang="cs-CZ" sz="2000" dirty="0" smtClean="0">
                <a:solidFill>
                  <a:srgbClr val="C00000"/>
                </a:solidFill>
              </a:rPr>
              <a:t>, 0-19-520934-6 Oxford University </a:t>
            </a:r>
            <a:r>
              <a:rPr lang="cs-CZ" sz="2000" dirty="0" err="1" smtClean="0">
                <a:solidFill>
                  <a:srgbClr val="C00000"/>
                </a:solidFill>
              </a:rPr>
              <a:t>Press</a:t>
            </a:r>
            <a:r>
              <a:rPr lang="cs-CZ" sz="2000" dirty="0" smtClean="0">
                <a:solidFill>
                  <a:srgbClr val="C00000"/>
                </a:solidFill>
              </a:rPr>
              <a:t>)</a:t>
            </a:r>
          </a:p>
          <a:p>
            <a:pPr>
              <a:buFontTx/>
              <a:buAutoNum type="arabicPeriod"/>
            </a:pPr>
            <a:r>
              <a:rPr lang="cs-CZ" sz="2000" b="1" dirty="0" smtClean="0">
                <a:solidFill>
                  <a:srgbClr val="0000FF"/>
                </a:solidFill>
              </a:rPr>
              <a:t>Odborný slovník </a:t>
            </a:r>
            <a:r>
              <a:rPr lang="cs-CZ" sz="2000" dirty="0" err="1" smtClean="0">
                <a:solidFill>
                  <a:srgbClr val="0000FF"/>
                </a:solidFill>
              </a:rPr>
              <a:t>anglicko</a:t>
            </a:r>
            <a:r>
              <a:rPr lang="cs-CZ" sz="2000" dirty="0" smtClean="0">
                <a:solidFill>
                  <a:srgbClr val="0000FF"/>
                </a:solidFill>
              </a:rPr>
              <a:t> – český a </a:t>
            </a:r>
            <a:r>
              <a:rPr lang="cs-CZ" sz="2000" dirty="0" err="1" smtClean="0">
                <a:solidFill>
                  <a:srgbClr val="0000FF"/>
                </a:solidFill>
              </a:rPr>
              <a:t>česko</a:t>
            </a:r>
            <a:r>
              <a:rPr lang="cs-CZ" sz="2000" dirty="0" smtClean="0">
                <a:solidFill>
                  <a:srgbClr val="0000FF"/>
                </a:solidFill>
              </a:rPr>
              <a:t> – anglický „</a:t>
            </a:r>
            <a:r>
              <a:rPr lang="cs-CZ" sz="2000" b="1" dirty="0" smtClean="0">
                <a:solidFill>
                  <a:srgbClr val="0000FF"/>
                </a:solidFill>
              </a:rPr>
              <a:t>Ekologie a ochrana životního prostředí</a:t>
            </a:r>
            <a:r>
              <a:rPr lang="cs-CZ" sz="2000" dirty="0" smtClean="0">
                <a:solidFill>
                  <a:srgbClr val="0000FF"/>
                </a:solidFill>
              </a:rPr>
              <a:t>“ (ISBN: 80-902541-0-1)</a:t>
            </a:r>
          </a:p>
          <a:p>
            <a:pPr>
              <a:buFontTx/>
              <a:buAutoNum type="arabicPeriod"/>
            </a:pPr>
            <a:r>
              <a:rPr lang="cs-CZ" sz="2000" dirty="0" smtClean="0">
                <a:solidFill>
                  <a:srgbClr val="CC00CC"/>
                </a:solidFill>
              </a:rPr>
              <a:t>A.L. </a:t>
            </a:r>
            <a:r>
              <a:rPr lang="cs-CZ" sz="2000" dirty="0" err="1" smtClean="0">
                <a:solidFill>
                  <a:srgbClr val="CC00CC"/>
                </a:solidFill>
              </a:rPr>
              <a:t>Bisio</a:t>
            </a:r>
            <a:r>
              <a:rPr lang="cs-CZ" sz="2000" dirty="0" smtClean="0">
                <a:solidFill>
                  <a:srgbClr val="CC00CC"/>
                </a:solidFill>
              </a:rPr>
              <a:t>, M. </a:t>
            </a:r>
            <a:r>
              <a:rPr lang="cs-CZ" sz="2000" dirty="0" err="1" smtClean="0">
                <a:solidFill>
                  <a:srgbClr val="CC00CC"/>
                </a:solidFill>
              </a:rPr>
              <a:t>Xanthos</a:t>
            </a:r>
            <a:r>
              <a:rPr lang="cs-CZ" sz="2000" dirty="0" smtClean="0">
                <a:solidFill>
                  <a:srgbClr val="CC00CC"/>
                </a:solidFill>
              </a:rPr>
              <a:t> (</a:t>
            </a:r>
            <a:r>
              <a:rPr lang="cs-CZ" sz="2000" dirty="0" err="1" smtClean="0">
                <a:solidFill>
                  <a:srgbClr val="CC00CC"/>
                </a:solidFill>
              </a:rPr>
              <a:t>Editors</a:t>
            </a:r>
            <a:r>
              <a:rPr lang="cs-CZ" sz="2000" dirty="0" smtClean="0">
                <a:solidFill>
                  <a:srgbClr val="CC00CC"/>
                </a:solidFill>
              </a:rPr>
              <a:t>): </a:t>
            </a:r>
            <a:r>
              <a:rPr lang="cs-CZ" sz="2000" b="1" dirty="0" err="1" smtClean="0">
                <a:solidFill>
                  <a:srgbClr val="CC00CC"/>
                </a:solidFill>
              </a:rPr>
              <a:t>How</a:t>
            </a:r>
            <a:r>
              <a:rPr lang="cs-CZ" sz="2000" b="1" dirty="0" smtClean="0">
                <a:solidFill>
                  <a:srgbClr val="CC00CC"/>
                </a:solidFill>
              </a:rPr>
              <a:t> to </a:t>
            </a:r>
            <a:r>
              <a:rPr lang="cs-CZ" sz="2000" b="1" dirty="0" err="1" smtClean="0">
                <a:solidFill>
                  <a:srgbClr val="CC00CC"/>
                </a:solidFill>
              </a:rPr>
              <a:t>Manage</a:t>
            </a:r>
            <a:r>
              <a:rPr lang="cs-CZ" sz="2000" b="1" dirty="0" smtClean="0">
                <a:solidFill>
                  <a:srgbClr val="CC00CC"/>
                </a:solidFill>
              </a:rPr>
              <a:t> </a:t>
            </a:r>
            <a:r>
              <a:rPr lang="cs-CZ" sz="2000" b="1" dirty="0" err="1" smtClean="0">
                <a:solidFill>
                  <a:srgbClr val="CC00CC"/>
                </a:solidFill>
              </a:rPr>
              <a:t>Plastics</a:t>
            </a:r>
            <a:r>
              <a:rPr lang="cs-CZ" sz="2000" b="1" dirty="0" smtClean="0">
                <a:solidFill>
                  <a:srgbClr val="CC00CC"/>
                </a:solidFill>
              </a:rPr>
              <a:t> </a:t>
            </a:r>
            <a:r>
              <a:rPr lang="cs-CZ" sz="2000" b="1" dirty="0" err="1" smtClean="0">
                <a:solidFill>
                  <a:srgbClr val="CC00CC"/>
                </a:solidFill>
              </a:rPr>
              <a:t>Waste</a:t>
            </a:r>
            <a:r>
              <a:rPr lang="cs-CZ" sz="2000" b="1" dirty="0" smtClean="0">
                <a:solidFill>
                  <a:srgbClr val="CC00CC"/>
                </a:solidFill>
              </a:rPr>
              <a:t> </a:t>
            </a:r>
            <a:r>
              <a:rPr lang="cs-CZ" sz="2000" dirty="0" smtClean="0">
                <a:solidFill>
                  <a:srgbClr val="CC00CC"/>
                </a:solidFill>
              </a:rPr>
              <a:t>(Technology </a:t>
            </a:r>
            <a:r>
              <a:rPr lang="cs-CZ" sz="2000" dirty="0" err="1" smtClean="0">
                <a:solidFill>
                  <a:srgbClr val="CC00CC"/>
                </a:solidFill>
              </a:rPr>
              <a:t>and</a:t>
            </a:r>
            <a:r>
              <a:rPr lang="cs-CZ" sz="2000" dirty="0" smtClean="0">
                <a:solidFill>
                  <a:srgbClr val="CC00CC"/>
                </a:solidFill>
              </a:rPr>
              <a:t> Market </a:t>
            </a:r>
            <a:r>
              <a:rPr lang="cs-CZ" sz="2000" dirty="0" err="1" smtClean="0">
                <a:solidFill>
                  <a:srgbClr val="CC00CC"/>
                </a:solidFill>
              </a:rPr>
              <a:t>Opportunities</a:t>
            </a:r>
            <a:r>
              <a:rPr lang="cs-CZ" sz="2000" dirty="0" smtClean="0">
                <a:solidFill>
                  <a:srgbClr val="CC00CC"/>
                </a:solidFill>
              </a:rPr>
              <a:t>) (ISBN: 1-56990-136-8)</a:t>
            </a:r>
          </a:p>
          <a:p>
            <a:pPr>
              <a:buFontTx/>
              <a:buAutoNum type="arabicPeriod"/>
            </a:pPr>
            <a:r>
              <a:rPr lang="cs-CZ" sz="2400" dirty="0" smtClean="0">
                <a:solidFill>
                  <a:srgbClr val="FFC000"/>
                </a:solidFill>
              </a:rPr>
              <a:t>J. </a:t>
            </a:r>
            <a:r>
              <a:rPr lang="cs-CZ" sz="2400" dirty="0" err="1" smtClean="0">
                <a:solidFill>
                  <a:srgbClr val="FFC000"/>
                </a:solidFill>
              </a:rPr>
              <a:t>Schiers</a:t>
            </a:r>
            <a:r>
              <a:rPr lang="cs-CZ" sz="2400" dirty="0" smtClean="0">
                <a:solidFill>
                  <a:srgbClr val="FFC000"/>
                </a:solidFill>
              </a:rPr>
              <a:t>: </a:t>
            </a:r>
            <a:r>
              <a:rPr lang="cs-CZ" sz="2400" b="1" dirty="0" smtClean="0">
                <a:solidFill>
                  <a:srgbClr val="FFC000"/>
                </a:solidFill>
              </a:rPr>
              <a:t>Polymer Recycling </a:t>
            </a:r>
            <a:r>
              <a:rPr lang="cs-CZ" sz="2400" dirty="0" smtClean="0">
                <a:solidFill>
                  <a:srgbClr val="FFC000"/>
                </a:solidFill>
              </a:rPr>
              <a:t>(ISBN:0-471-97054-9)</a:t>
            </a:r>
          </a:p>
        </p:txBody>
      </p:sp>
      <p:sp>
        <p:nvSpPr>
          <p:cNvPr id="1434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63713" y="6245225"/>
            <a:ext cx="6264275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MU PřF  1 2016</a:t>
            </a:r>
            <a:endParaRPr lang="sk-SK"/>
          </a:p>
        </p:txBody>
      </p:sp>
      <p:sp>
        <p:nvSpPr>
          <p:cNvPr id="14341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188228E-6447-4F19-B150-7D283428996D}" type="slidenum">
              <a:rPr lang="sk-SK" smtClean="0"/>
              <a:pPr/>
              <a:t>16</a:t>
            </a:fld>
            <a:endParaRPr lang="sk-SK" smtClean="0"/>
          </a:p>
        </p:txBody>
      </p:sp>
      <p:sp>
        <p:nvSpPr>
          <p:cNvPr id="14342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20. 9. 2015</a:t>
            </a:r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20. 9. 2015</a:t>
            </a:r>
            <a:endParaRPr lang="sk-SK"/>
          </a:p>
        </p:txBody>
      </p:sp>
      <p:sp>
        <p:nvSpPr>
          <p:cNvPr id="15363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92275" y="6245225"/>
            <a:ext cx="6192838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MU PřF  1 2016</a:t>
            </a:r>
            <a:endParaRPr lang="sk-SK"/>
          </a:p>
        </p:txBody>
      </p:sp>
      <p:sp>
        <p:nvSpPr>
          <p:cNvPr id="1536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CD5F6F-DC89-402F-8AC0-CB3B3A5354D6}" type="slidenum">
              <a:rPr lang="sk-SK" smtClean="0"/>
              <a:pPr/>
              <a:t>17</a:t>
            </a:fld>
            <a:endParaRPr lang="sk-SK" smtClean="0"/>
          </a:p>
        </p:txBody>
      </p:sp>
      <p:pic>
        <p:nvPicPr>
          <p:cNvPr id="15365" name="Obrázek 8" descr="Introduction to Plastics Recycling42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15888"/>
            <a:ext cx="4110037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Obrázek 9" descr="Recyklace laborky UTB 200642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1338" y="404813"/>
            <a:ext cx="4672012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TextovéPole 6"/>
          <p:cNvSpPr txBox="1">
            <a:spLocks noChangeArrowheads="1"/>
          </p:cNvSpPr>
          <p:nvPr/>
        </p:nvSpPr>
        <p:spPr bwMode="auto">
          <a:xfrm>
            <a:off x="179388" y="5732463"/>
            <a:ext cx="410527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3200">
                <a:solidFill>
                  <a:srgbClr val="008000"/>
                </a:solidFill>
                <a:latin typeface="Arial Black" pitchFamily="34" charset="0"/>
              </a:rPr>
              <a:t>Pro začátečníky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20. 9. 2015</a:t>
            </a:r>
            <a:endParaRPr lang="sk-SK"/>
          </a:p>
        </p:txBody>
      </p:sp>
      <p:sp>
        <p:nvSpPr>
          <p:cNvPr id="1638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6769100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MU PřF  1 2016</a:t>
            </a:r>
            <a:endParaRPr lang="sk-SK"/>
          </a:p>
        </p:txBody>
      </p:sp>
      <p:sp>
        <p:nvSpPr>
          <p:cNvPr id="1638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C17FFF-9E12-48B1-8334-73F97832E30E}" type="slidenum">
              <a:rPr lang="sk-SK" smtClean="0"/>
              <a:pPr/>
              <a:t>18</a:t>
            </a:fld>
            <a:endParaRPr lang="sk-SK" smtClean="0"/>
          </a:p>
        </p:txBody>
      </p:sp>
      <p:pic>
        <p:nvPicPr>
          <p:cNvPr id="16389" name="Obrázek 6" descr="kniha Hamerton 141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15888"/>
            <a:ext cx="4267200" cy="556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Obrázek 7" descr="kniha Sustainable Development 141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15888"/>
            <a:ext cx="3960812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TextovéPole 6"/>
          <p:cNvSpPr txBox="1">
            <a:spLocks noChangeArrowheads="1"/>
          </p:cNvSpPr>
          <p:nvPr/>
        </p:nvSpPr>
        <p:spPr bwMode="auto">
          <a:xfrm>
            <a:off x="179388" y="5661025"/>
            <a:ext cx="410527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3200">
                <a:solidFill>
                  <a:srgbClr val="008000"/>
                </a:solidFill>
                <a:latin typeface="Arial Black" pitchFamily="34" charset="0"/>
              </a:rPr>
              <a:t>Pro pokročilé</a:t>
            </a:r>
          </a:p>
        </p:txBody>
      </p:sp>
      <p:sp>
        <p:nvSpPr>
          <p:cNvPr id="16392" name="TextovéPole 7"/>
          <p:cNvSpPr txBox="1">
            <a:spLocks noChangeArrowheads="1"/>
          </p:cNvSpPr>
          <p:nvPr/>
        </p:nvSpPr>
        <p:spPr bwMode="auto">
          <a:xfrm>
            <a:off x="4572000" y="5589588"/>
            <a:ext cx="41052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800">
                <a:solidFill>
                  <a:srgbClr val="008000"/>
                </a:solidFill>
                <a:latin typeface="Arial Black" pitchFamily="34" charset="0"/>
              </a:rPr>
              <a:t>Pro hodně pokročilé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/>
          <a:lstStyle/>
          <a:p>
            <a:r>
              <a:rPr lang="cs-CZ" sz="3200" b="1" smtClean="0">
                <a:solidFill>
                  <a:srgbClr val="FF0000"/>
                </a:solidFill>
              </a:rPr>
              <a:t>Literatura a zdroje poznání</a:t>
            </a:r>
          </a:p>
        </p:txBody>
      </p:sp>
      <p:sp>
        <p:nvSpPr>
          <p:cNvPr id="17411" name="Zástupný symbol pro obsah 6"/>
          <p:cNvSpPr>
            <a:spLocks noGrp="1"/>
          </p:cNvSpPr>
          <p:nvPr>
            <p:ph idx="1"/>
          </p:nvPr>
        </p:nvSpPr>
        <p:spPr>
          <a:xfrm>
            <a:off x="428625" y="928688"/>
            <a:ext cx="8229600" cy="5286375"/>
          </a:xfrm>
        </p:spPr>
        <p:txBody>
          <a:bodyPr/>
          <a:lstStyle/>
          <a:p>
            <a:pPr marL="457200" indent="-457200">
              <a:buFontTx/>
              <a:buAutoNum type="arabicPeriod"/>
            </a:pPr>
            <a:r>
              <a:rPr lang="cs-CZ" sz="2000" b="1" dirty="0" smtClean="0">
                <a:solidFill>
                  <a:srgbClr val="0000FF"/>
                </a:solidFill>
              </a:rPr>
              <a:t>Časopis ODPADY </a:t>
            </a:r>
            <a:r>
              <a:rPr lang="cs-CZ" sz="2000" dirty="0" smtClean="0">
                <a:solidFill>
                  <a:srgbClr val="0000FF"/>
                </a:solidFill>
              </a:rPr>
              <a:t>(měsíčník, česky, bere se  na ústavu PIB)</a:t>
            </a:r>
          </a:p>
          <a:p>
            <a:pPr marL="457200" indent="-457200">
              <a:buFontTx/>
              <a:buAutoNum type="arabicPeriod"/>
            </a:pPr>
            <a:r>
              <a:rPr lang="cs-CZ" sz="2000" b="1" dirty="0" smtClean="0">
                <a:solidFill>
                  <a:srgbClr val="0000FF"/>
                </a:solidFill>
              </a:rPr>
              <a:t>Elektronický měsíčník WASTE  </a:t>
            </a:r>
            <a:r>
              <a:rPr lang="cs-CZ" sz="2000" dirty="0" smtClean="0">
                <a:solidFill>
                  <a:srgbClr val="0000FF"/>
                </a:solidFill>
              </a:rPr>
              <a:t>(jsem abonentem, můžu poslat ukázku)</a:t>
            </a:r>
          </a:p>
          <a:p>
            <a:pPr marL="457200" indent="-457200">
              <a:buFontTx/>
              <a:buAutoNum type="arabicPeriod"/>
            </a:pPr>
            <a:r>
              <a:rPr lang="cs-CZ" sz="2000" b="1" dirty="0" smtClean="0">
                <a:solidFill>
                  <a:srgbClr val="0000FF"/>
                </a:solidFill>
              </a:rPr>
              <a:t>Polymer </a:t>
            </a:r>
            <a:r>
              <a:rPr lang="cs-CZ" sz="2000" b="1" dirty="0" err="1" smtClean="0">
                <a:solidFill>
                  <a:srgbClr val="0000FF"/>
                </a:solidFill>
              </a:rPr>
              <a:t>Degradation</a:t>
            </a:r>
            <a:r>
              <a:rPr lang="cs-CZ" sz="2000" b="1" dirty="0" smtClean="0">
                <a:solidFill>
                  <a:srgbClr val="0000FF"/>
                </a:solidFill>
              </a:rPr>
              <a:t> </a:t>
            </a:r>
            <a:r>
              <a:rPr lang="cs-CZ" sz="2000" b="1" dirty="0" err="1" smtClean="0">
                <a:solidFill>
                  <a:srgbClr val="0000FF"/>
                </a:solidFill>
              </a:rPr>
              <a:t>and</a:t>
            </a:r>
            <a:r>
              <a:rPr lang="cs-CZ" sz="2000" b="1" dirty="0" smtClean="0">
                <a:solidFill>
                  <a:srgbClr val="0000FF"/>
                </a:solidFill>
              </a:rPr>
              <a:t> Stability </a:t>
            </a:r>
            <a:r>
              <a:rPr lang="cs-CZ" sz="2000" dirty="0" smtClean="0">
                <a:solidFill>
                  <a:srgbClr val="0000FF"/>
                </a:solidFill>
              </a:rPr>
              <a:t>(časopis)</a:t>
            </a:r>
          </a:p>
          <a:p>
            <a:pPr marL="457200" indent="-457200">
              <a:buFontTx/>
              <a:buAutoNum type="arabicPeriod"/>
            </a:pPr>
            <a:r>
              <a:rPr lang="cs-CZ" sz="2000" dirty="0" smtClean="0">
                <a:solidFill>
                  <a:srgbClr val="0000FF"/>
                </a:solidFill>
              </a:rPr>
              <a:t>Části časopisů (</a:t>
            </a:r>
            <a:r>
              <a:rPr lang="cs-CZ" sz="2000" dirty="0" err="1" smtClean="0">
                <a:solidFill>
                  <a:srgbClr val="0000FF"/>
                </a:solidFill>
              </a:rPr>
              <a:t>Plastics</a:t>
            </a:r>
            <a:r>
              <a:rPr lang="cs-CZ" sz="2000" dirty="0" smtClean="0">
                <a:solidFill>
                  <a:srgbClr val="0000FF"/>
                </a:solidFill>
              </a:rPr>
              <a:t> &amp; </a:t>
            </a:r>
            <a:r>
              <a:rPr lang="cs-CZ" sz="2000" dirty="0" err="1" smtClean="0">
                <a:solidFill>
                  <a:srgbClr val="0000FF"/>
                </a:solidFill>
              </a:rPr>
              <a:t>Environment</a:t>
            </a:r>
            <a:r>
              <a:rPr lang="cs-CZ" sz="2000" dirty="0" smtClean="0">
                <a:solidFill>
                  <a:srgbClr val="0000FF"/>
                </a:solidFill>
              </a:rPr>
              <a:t>), např. </a:t>
            </a:r>
            <a:r>
              <a:rPr lang="cs-CZ" sz="2000" b="1" dirty="0" smtClean="0">
                <a:solidFill>
                  <a:srgbClr val="0000FF"/>
                </a:solidFill>
              </a:rPr>
              <a:t>MACPLAS</a:t>
            </a:r>
            <a:r>
              <a:rPr lang="cs-CZ" sz="2000" dirty="0" smtClean="0">
                <a:solidFill>
                  <a:srgbClr val="0000FF"/>
                </a:solidFill>
              </a:rPr>
              <a:t> (anglicky)</a:t>
            </a:r>
          </a:p>
          <a:p>
            <a:pPr marL="457200" indent="-457200">
              <a:buFontTx/>
              <a:buAutoNum type="arabicPeriod"/>
            </a:pPr>
            <a:r>
              <a:rPr lang="cs-CZ" sz="2000" dirty="0" smtClean="0">
                <a:solidFill>
                  <a:srgbClr val="0000FF"/>
                </a:solidFill>
              </a:rPr>
              <a:t>Konference „</a:t>
            </a:r>
            <a:r>
              <a:rPr lang="cs-CZ" sz="2000" b="1" dirty="0" smtClean="0">
                <a:solidFill>
                  <a:srgbClr val="0000FF"/>
                </a:solidFill>
              </a:rPr>
              <a:t>ODPADOVÉ FÓRUM</a:t>
            </a:r>
            <a:r>
              <a:rPr lang="cs-CZ" sz="2000" dirty="0" smtClean="0">
                <a:solidFill>
                  <a:srgbClr val="0000FF"/>
                </a:solidFill>
              </a:rPr>
              <a:t>“,  </a:t>
            </a:r>
            <a:r>
              <a:rPr lang="cs-CZ" sz="2000" dirty="0" err="1" smtClean="0">
                <a:solidFill>
                  <a:srgbClr val="0000FF"/>
                </a:solidFill>
              </a:rPr>
              <a:t>Milovy</a:t>
            </a:r>
            <a:r>
              <a:rPr lang="cs-CZ" sz="2000" dirty="0" smtClean="0">
                <a:solidFill>
                  <a:srgbClr val="0000FF"/>
                </a:solidFill>
              </a:rPr>
              <a:t>, každoročně</a:t>
            </a:r>
          </a:p>
          <a:p>
            <a:pPr marL="457200" indent="-457200">
              <a:buFontTx/>
              <a:buAutoNum type="arabicPeriod"/>
            </a:pPr>
            <a:r>
              <a:rPr lang="cs-CZ" sz="2000" b="1" dirty="0" smtClean="0">
                <a:solidFill>
                  <a:srgbClr val="0000FF"/>
                </a:solidFill>
              </a:rPr>
              <a:t>SVĚT BALENÍ  </a:t>
            </a:r>
            <a:r>
              <a:rPr lang="cs-CZ" sz="2000" dirty="0" smtClean="0">
                <a:solidFill>
                  <a:srgbClr val="0000FF"/>
                </a:solidFill>
              </a:rPr>
              <a:t>(časopis), řada článků věnována plastům a plastovým odpadům</a:t>
            </a:r>
          </a:p>
          <a:p>
            <a:pPr marL="457200" indent="-457200">
              <a:buFontTx/>
              <a:buAutoNum type="arabicPeriod"/>
            </a:pPr>
            <a:r>
              <a:rPr lang="cs-CZ" sz="2000" b="1" dirty="0" smtClean="0">
                <a:solidFill>
                  <a:srgbClr val="0000FF"/>
                </a:solidFill>
              </a:rPr>
              <a:t>Plasty a kaučuk </a:t>
            </a:r>
            <a:r>
              <a:rPr lang="cs-CZ" sz="2000" dirty="0" smtClean="0">
                <a:solidFill>
                  <a:srgbClr val="0000FF"/>
                </a:solidFill>
              </a:rPr>
              <a:t>(časopis), řada krátkých anotací věnována plastům a plastovým odpadům</a:t>
            </a:r>
          </a:p>
          <a:p>
            <a:pPr marL="457200" indent="-457200">
              <a:buFontTx/>
              <a:buAutoNum type="arabicPeriod"/>
            </a:pPr>
            <a:r>
              <a:rPr lang="cs-CZ" sz="2000" dirty="0" smtClean="0">
                <a:solidFill>
                  <a:srgbClr val="0000FF"/>
                </a:solidFill>
              </a:rPr>
              <a:t>…………………..</a:t>
            </a:r>
          </a:p>
        </p:txBody>
      </p:sp>
      <p:sp>
        <p:nvSpPr>
          <p:cNvPr id="1741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480175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MU PřF  1 2016</a:t>
            </a:r>
            <a:endParaRPr lang="sk-SK"/>
          </a:p>
        </p:txBody>
      </p:sp>
      <p:sp>
        <p:nvSpPr>
          <p:cNvPr id="17413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0BC6D2-77CF-4AE5-9DB1-9F9A83939C1B}" type="slidenum">
              <a:rPr lang="sk-SK" smtClean="0"/>
              <a:pPr/>
              <a:t>19</a:t>
            </a:fld>
            <a:endParaRPr lang="sk-SK" smtClean="0"/>
          </a:p>
        </p:txBody>
      </p:sp>
      <p:sp>
        <p:nvSpPr>
          <p:cNvPr id="17414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20. 9. 2015</a:t>
            </a:r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696075" cy="476250"/>
          </a:xfrm>
          <a:noFill/>
        </p:spPr>
        <p:txBody>
          <a:bodyPr/>
          <a:lstStyle/>
          <a:p>
            <a:r>
              <a:rPr lang="pl-PL" smtClean="0"/>
              <a:t>RECYKLACE TERMOPLASTŮ, TERMOSETŮ A PRYŽÍ MU PřF  1 2016</a:t>
            </a:r>
            <a:endParaRPr lang="sk-SK"/>
          </a:p>
        </p:txBody>
      </p:sp>
      <p:sp>
        <p:nvSpPr>
          <p:cNvPr id="4099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6DDEDF-B583-4B2A-9285-DA2BD12BAA08}" type="slidenum">
              <a:rPr lang="sk-SK" smtClean="0"/>
              <a:pPr/>
              <a:t>2</a:t>
            </a:fld>
            <a:endParaRPr lang="sk-SK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pPr eaLnBrk="1" hangingPunct="1"/>
            <a:r>
              <a:rPr lang="cs-CZ" b="1" dirty="0" smtClean="0">
                <a:solidFill>
                  <a:srgbClr val="FF0000"/>
                </a:solidFill>
                <a:latin typeface="Arial Black" pitchFamily="34" charset="0"/>
              </a:rPr>
              <a:t>Kdo jsem a odkud přicházím</a:t>
            </a:r>
            <a:endParaRPr lang="sk-SK" b="1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102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20. 9. 2015</a:t>
            </a:r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3600" b="1" dirty="0" smtClean="0">
                <a:solidFill>
                  <a:srgbClr val="0000FF"/>
                </a:solidFill>
                <a:latin typeface="Arial Black" pitchFamily="34" charset="0"/>
              </a:rPr>
              <a:t>Od 1. 10. 1974 do  31. 12. 2014</a:t>
            </a:r>
          </a:p>
          <a:p>
            <a:pPr lvl="1" eaLnBrk="1" hangingPunct="1"/>
            <a:r>
              <a:rPr lang="cs-CZ" b="1" dirty="0" smtClean="0">
                <a:solidFill>
                  <a:srgbClr val="0000FF"/>
                </a:solidFill>
              </a:rPr>
              <a:t>POLYMER INSTITUTE BRNO, spol. s r.o</a:t>
            </a:r>
            <a:r>
              <a:rPr lang="cs-CZ" sz="2400" b="1" dirty="0" smtClean="0">
                <a:solidFill>
                  <a:srgbClr val="0000FF"/>
                </a:solidFill>
              </a:rPr>
              <a:t>. </a:t>
            </a:r>
          </a:p>
          <a:p>
            <a:pPr eaLnBrk="1" hangingPunct="1"/>
            <a:r>
              <a:rPr lang="cs-CZ" sz="2800" b="1" dirty="0" smtClean="0">
                <a:solidFill>
                  <a:srgbClr val="008000"/>
                </a:solidFill>
                <a:latin typeface="Arial Black" pitchFamily="34" charset="0"/>
                <a:hlinkClick r:id="rId2"/>
              </a:rPr>
              <a:t>GASCONTROL PLAST  a.s.,Havířov</a:t>
            </a:r>
          </a:p>
          <a:p>
            <a:pPr lvl="1" eaLnBrk="1" hangingPunct="1"/>
            <a:r>
              <a:rPr lang="cs-CZ" sz="3200" b="1" dirty="0" smtClean="0">
                <a:solidFill>
                  <a:srgbClr val="008000"/>
                </a:solidFill>
                <a:latin typeface="Arial Black" pitchFamily="34" charset="0"/>
              </a:rPr>
              <a:t>od 1. 4. 2012 - dosud</a:t>
            </a:r>
          </a:p>
          <a:p>
            <a:r>
              <a:rPr lang="cs-CZ" dirty="0" smtClean="0">
                <a:solidFill>
                  <a:srgbClr val="C00000"/>
                </a:solidFill>
                <a:latin typeface="Arial Black" pitchFamily="34" charset="0"/>
              </a:rPr>
              <a:t>Soukromá firma – od roku 2000 – dosud</a:t>
            </a:r>
          </a:p>
          <a:p>
            <a:r>
              <a:rPr lang="cs-CZ" dirty="0" smtClean="0">
                <a:solidFill>
                  <a:srgbClr val="FF0000"/>
                </a:solidFill>
                <a:latin typeface="Arial Black" pitchFamily="34" charset="0"/>
              </a:rPr>
              <a:t>Učím na FCH a na Přírodovědě MU</a:t>
            </a:r>
            <a:endParaRPr lang="cs-CZ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r>
              <a:rPr lang="cs-CZ" sz="3200" b="1" smtClean="0">
                <a:solidFill>
                  <a:srgbClr val="FF0000"/>
                </a:solidFill>
              </a:rPr>
              <a:t>Legislativa česká</a:t>
            </a:r>
          </a:p>
        </p:txBody>
      </p:sp>
      <p:sp>
        <p:nvSpPr>
          <p:cNvPr id="10243" name="Zástupný symbol pro obsah 6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cs-CZ" b="1" i="1" dirty="0" smtClean="0">
                <a:solidFill>
                  <a:srgbClr val="008000"/>
                </a:solidFill>
              </a:rPr>
              <a:t>Bez legislativy to nejde:</a:t>
            </a:r>
          </a:p>
          <a:p>
            <a:pPr>
              <a:defRPr/>
            </a:pPr>
            <a:r>
              <a:rPr lang="cs-CZ" sz="2400" b="1" dirty="0" smtClean="0">
                <a:solidFill>
                  <a:srgbClr val="FF0000"/>
                </a:solidFill>
              </a:rPr>
              <a:t>Sbírka zákonů</a:t>
            </a:r>
          </a:p>
          <a:p>
            <a:pPr>
              <a:defRPr/>
            </a:pPr>
            <a:r>
              <a:rPr lang="cs-CZ" sz="2800" b="1" dirty="0" smtClean="0">
                <a:solidFill>
                  <a:srgbClr val="FF0000"/>
                </a:solidFill>
              </a:rPr>
              <a:t>Zákony a podzákonné normy</a:t>
            </a:r>
          </a:p>
          <a:p>
            <a:pPr lvl="1">
              <a:defRPr/>
            </a:pPr>
            <a:r>
              <a:rPr lang="cs-CZ" sz="2400" b="1" dirty="0" smtClean="0">
                <a:solidFill>
                  <a:srgbClr val="FF0000"/>
                </a:solidFill>
                <a:ea typeface="+mn-ea"/>
                <a:cs typeface="+mn-cs"/>
              </a:rPr>
              <a:t>Zákon o odpadech č. </a:t>
            </a:r>
            <a:r>
              <a:rPr lang="cs-CZ" sz="2400" b="1" dirty="0" smtClean="0">
                <a:solidFill>
                  <a:srgbClr val="FF0000"/>
                </a:solidFill>
                <a:ea typeface="+mn-ea"/>
                <a:cs typeface="+mn-cs"/>
              </a:rPr>
              <a:t>185/2001 </a:t>
            </a:r>
            <a:r>
              <a:rPr lang="cs-CZ" sz="2400" b="1" dirty="0" smtClean="0">
                <a:solidFill>
                  <a:srgbClr val="FF0000"/>
                </a:solidFill>
                <a:ea typeface="+mn-ea"/>
                <a:cs typeface="+mn-cs"/>
              </a:rPr>
              <a:t>Sb.</a:t>
            </a:r>
          </a:p>
          <a:p>
            <a:pPr lvl="2">
              <a:defRPr/>
            </a:pPr>
            <a:r>
              <a:rPr lang="cs-CZ" sz="2000" b="1" dirty="0" smtClean="0">
                <a:solidFill>
                  <a:srgbClr val="FF0000"/>
                </a:solidFill>
                <a:ea typeface="+mn-ea"/>
                <a:cs typeface="+mn-cs"/>
              </a:rPr>
              <a:t>Vyhláška ministerstva životního prostředí č. 381/2001 Sb.: </a:t>
            </a:r>
            <a:r>
              <a:rPr lang="cs-CZ" sz="3600" b="1" dirty="0" smtClean="0">
                <a:solidFill>
                  <a:srgbClr val="FF0000"/>
                </a:solidFill>
                <a:ea typeface="+mn-ea"/>
                <a:cs typeface="+mn-cs"/>
              </a:rPr>
              <a:t>KATALOG ODPADŮ  </a:t>
            </a:r>
            <a:r>
              <a:rPr lang="cs-CZ" sz="2000" b="1" dirty="0" smtClean="0">
                <a:solidFill>
                  <a:srgbClr val="FF0000"/>
                </a:solidFill>
                <a:ea typeface="+mn-ea"/>
                <a:cs typeface="+mn-cs"/>
              </a:rPr>
              <a:t>(</a:t>
            </a:r>
            <a:r>
              <a:rPr lang="cs-CZ" sz="2000" b="1" u="sng" dirty="0" smtClean="0">
                <a:solidFill>
                  <a:srgbClr val="FF0000"/>
                </a:solidFill>
                <a:ea typeface="+mn-ea"/>
                <a:cs typeface="+mn-cs"/>
              </a:rPr>
              <a:t>použit zkrácený název</a:t>
            </a:r>
            <a:r>
              <a:rPr lang="cs-CZ" sz="2000" b="1" dirty="0" smtClean="0">
                <a:solidFill>
                  <a:srgbClr val="FF0000"/>
                </a:solidFill>
                <a:ea typeface="+mn-ea"/>
                <a:cs typeface="+mn-cs"/>
              </a:rPr>
              <a:t>)</a:t>
            </a:r>
          </a:p>
          <a:p>
            <a:pPr>
              <a:buFontTx/>
              <a:buNone/>
              <a:defRPr/>
            </a:pPr>
            <a:r>
              <a:rPr lang="cs-CZ" sz="2800" b="1" dirty="0" smtClean="0">
                <a:solidFill>
                  <a:srgbClr val="0000FF"/>
                </a:solidFill>
              </a:rPr>
              <a:t>Plasty se </a:t>
            </a:r>
            <a:r>
              <a:rPr lang="cs-CZ" sz="2800" b="1" smtClean="0">
                <a:solidFill>
                  <a:srgbClr val="0000FF"/>
                </a:solidFill>
              </a:rPr>
              <a:t>v </a:t>
            </a:r>
            <a:r>
              <a:rPr lang="cs-CZ" sz="2800" b="1" smtClean="0">
                <a:solidFill>
                  <a:srgbClr val="0000FF"/>
                </a:solidFill>
              </a:rPr>
              <a:t>185/2001 </a:t>
            </a:r>
            <a:r>
              <a:rPr lang="cs-CZ" sz="2800" b="1" dirty="0" smtClean="0">
                <a:solidFill>
                  <a:srgbClr val="0000FF"/>
                </a:solidFill>
              </a:rPr>
              <a:t>Sb. Vyskytují hned v několika skupinách, z nichž asi </a:t>
            </a:r>
            <a:r>
              <a:rPr lang="cs-CZ" sz="2800" b="1" u="sng" dirty="0" smtClean="0">
                <a:solidFill>
                  <a:srgbClr val="0000FF"/>
                </a:solidFill>
              </a:rPr>
              <a:t>Z HLEDISKA VEŘEJNOSTI </a:t>
            </a:r>
            <a:r>
              <a:rPr lang="cs-CZ" sz="2800" b="1" dirty="0" smtClean="0">
                <a:solidFill>
                  <a:srgbClr val="0000FF"/>
                </a:solidFill>
              </a:rPr>
              <a:t>nejdůležitější je skupina 15 </a:t>
            </a:r>
            <a:r>
              <a:rPr lang="cs-CZ" sz="2800" b="1" u="sng" dirty="0" smtClean="0">
                <a:solidFill>
                  <a:srgbClr val="0000FF"/>
                </a:solidFill>
              </a:rPr>
              <a:t>ODPADNÍ OBALY &gt; </a:t>
            </a:r>
            <a:r>
              <a:rPr lang="cs-CZ" sz="2000" dirty="0" smtClean="0">
                <a:solidFill>
                  <a:srgbClr val="0000FF"/>
                </a:solidFill>
              </a:rPr>
              <a:t>máte ke Sbírce přístup?</a:t>
            </a:r>
          </a:p>
          <a:p>
            <a:pPr>
              <a:buFontTx/>
              <a:buNone/>
              <a:defRPr/>
            </a:pPr>
            <a:endParaRPr lang="cs-CZ" b="1" dirty="0" smtClean="0">
              <a:solidFill>
                <a:srgbClr val="FF0000"/>
              </a:solidFill>
            </a:endParaRPr>
          </a:p>
        </p:txBody>
      </p:sp>
      <p:sp>
        <p:nvSpPr>
          <p:cNvPr id="1946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92275" y="6245225"/>
            <a:ext cx="6408738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MU PřF  1 2016</a:t>
            </a:r>
            <a:endParaRPr lang="sk-SK"/>
          </a:p>
        </p:txBody>
      </p:sp>
      <p:sp>
        <p:nvSpPr>
          <p:cNvPr id="19461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4BF45C-BC22-4FB3-8BB8-1F3EE2EE6273}" type="slidenum">
              <a:rPr lang="sk-SK" smtClean="0"/>
              <a:pPr/>
              <a:t>20</a:t>
            </a:fld>
            <a:endParaRPr lang="sk-SK" smtClean="0"/>
          </a:p>
        </p:txBody>
      </p:sp>
      <p:sp>
        <p:nvSpPr>
          <p:cNvPr id="19462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20. 9. 2015</a:t>
            </a:r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r>
              <a:rPr lang="cs-CZ" sz="3200" b="1" smtClean="0">
                <a:solidFill>
                  <a:srgbClr val="FF0000"/>
                </a:solidFill>
              </a:rPr>
              <a:t>Legislativa EU</a:t>
            </a:r>
          </a:p>
        </p:txBody>
      </p:sp>
      <p:sp>
        <p:nvSpPr>
          <p:cNvPr id="20483" name="Zástupný symbol pro obsah 6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>
              <a:buFontTx/>
              <a:buNone/>
            </a:pPr>
            <a:r>
              <a:rPr lang="cs-CZ" sz="2400" b="1" smtClean="0">
                <a:solidFill>
                  <a:srgbClr val="0000FF"/>
                </a:solidFill>
              </a:rPr>
              <a:t>PŘEHLED LEGISLATIVY ČESKÉ &amp; EU:</a:t>
            </a:r>
          </a:p>
          <a:p>
            <a:pPr>
              <a:buFontTx/>
              <a:buNone/>
            </a:pPr>
            <a:r>
              <a:rPr lang="cs-CZ" sz="2400" b="1" smtClean="0">
                <a:solidFill>
                  <a:srgbClr val="0000FF"/>
                </a:solidFill>
              </a:rPr>
              <a:t>Odborný slovník </a:t>
            </a:r>
            <a:r>
              <a:rPr lang="cs-CZ" sz="2400" smtClean="0">
                <a:solidFill>
                  <a:srgbClr val="0000FF"/>
                </a:solidFill>
              </a:rPr>
              <a:t>anglicko – český a česko – anglický „</a:t>
            </a:r>
            <a:r>
              <a:rPr lang="cs-CZ" sz="2400" b="1" smtClean="0">
                <a:solidFill>
                  <a:srgbClr val="0000FF"/>
                </a:solidFill>
              </a:rPr>
              <a:t>Ekologie a ochrana životního prostředí</a:t>
            </a:r>
            <a:r>
              <a:rPr lang="cs-CZ" sz="2400" smtClean="0">
                <a:solidFill>
                  <a:srgbClr val="0000FF"/>
                </a:solidFill>
              </a:rPr>
              <a:t>“ (ISBN: 80-902541-0-1)</a:t>
            </a:r>
          </a:p>
          <a:p>
            <a:r>
              <a:rPr lang="cs-CZ" sz="2400" smtClean="0">
                <a:solidFill>
                  <a:srgbClr val="FF0000"/>
                </a:solidFill>
              </a:rPr>
              <a:t>Council Directive </a:t>
            </a:r>
            <a:r>
              <a:rPr lang="cs-CZ" sz="2400" b="1" smtClean="0">
                <a:solidFill>
                  <a:srgbClr val="FF0000"/>
                </a:solidFill>
              </a:rPr>
              <a:t>75/442/EEC</a:t>
            </a:r>
            <a:r>
              <a:rPr lang="cs-CZ" sz="2400" smtClean="0">
                <a:solidFill>
                  <a:srgbClr val="FF0000"/>
                </a:solidFill>
              </a:rPr>
              <a:t> of 15 July, 1975: „</a:t>
            </a:r>
            <a:r>
              <a:rPr lang="cs-CZ" sz="2400" b="1" smtClean="0">
                <a:solidFill>
                  <a:srgbClr val="FF0000"/>
                </a:solidFill>
              </a:rPr>
              <a:t>Waste – Framework Directive</a:t>
            </a:r>
            <a:r>
              <a:rPr lang="cs-CZ" sz="2400" smtClean="0">
                <a:solidFill>
                  <a:srgbClr val="FF0000"/>
                </a:solidFill>
              </a:rPr>
              <a:t>“</a:t>
            </a:r>
          </a:p>
          <a:p>
            <a:r>
              <a:rPr lang="cs-CZ" sz="2400" smtClean="0">
                <a:solidFill>
                  <a:srgbClr val="008000"/>
                </a:solidFill>
              </a:rPr>
              <a:t>Commission Decision </a:t>
            </a:r>
            <a:r>
              <a:rPr lang="cs-CZ" sz="2400" b="1" smtClean="0">
                <a:solidFill>
                  <a:srgbClr val="008000"/>
                </a:solidFill>
              </a:rPr>
              <a:t>94/3/EC</a:t>
            </a:r>
            <a:r>
              <a:rPr lang="cs-CZ" sz="2400" smtClean="0">
                <a:solidFill>
                  <a:srgbClr val="008000"/>
                </a:solidFill>
              </a:rPr>
              <a:t> of 20 December, 1994: „</a:t>
            </a:r>
            <a:r>
              <a:rPr lang="cs-CZ" sz="2400" b="1" smtClean="0">
                <a:solidFill>
                  <a:srgbClr val="008000"/>
                </a:solidFill>
              </a:rPr>
              <a:t>European List of Wastes </a:t>
            </a:r>
            <a:r>
              <a:rPr lang="cs-CZ" sz="2400" smtClean="0">
                <a:solidFill>
                  <a:srgbClr val="008000"/>
                </a:solidFill>
              </a:rPr>
              <a:t>“ (upřesňuje </a:t>
            </a:r>
            <a:r>
              <a:rPr lang="cs-CZ" sz="2400" b="1" smtClean="0">
                <a:solidFill>
                  <a:srgbClr val="FF0000"/>
                </a:solidFill>
              </a:rPr>
              <a:t>75/442/EEC</a:t>
            </a:r>
            <a:r>
              <a:rPr lang="cs-CZ" sz="2400" b="1" smtClean="0">
                <a:solidFill>
                  <a:srgbClr val="008000"/>
                </a:solidFill>
              </a:rPr>
              <a:t>) je to tedy Katalog odpadů podle EU</a:t>
            </a:r>
            <a:endParaRPr lang="cs-CZ" sz="2400" smtClean="0">
              <a:solidFill>
                <a:srgbClr val="008000"/>
              </a:solidFill>
            </a:endParaRPr>
          </a:p>
          <a:p>
            <a:r>
              <a:rPr lang="cs-CZ" sz="2400" smtClean="0">
                <a:solidFill>
                  <a:srgbClr val="FF0000"/>
                </a:solidFill>
              </a:rPr>
              <a:t>Různé země mají různá specifika ve věci recyklace plastových odpadů, viz např. </a:t>
            </a:r>
            <a:r>
              <a:rPr lang="cs-CZ" sz="2400" b="1" smtClean="0">
                <a:solidFill>
                  <a:srgbClr val="FF0000"/>
                </a:solidFill>
              </a:rPr>
              <a:t>Introduction to Plastics Recycling, </a:t>
            </a:r>
            <a:r>
              <a:rPr lang="cs-CZ" sz="2400" smtClean="0">
                <a:solidFill>
                  <a:srgbClr val="FF0000"/>
                </a:solidFill>
              </a:rPr>
              <a:t>str. 134</a:t>
            </a:r>
          </a:p>
          <a:p>
            <a:pPr>
              <a:buFontTx/>
              <a:buNone/>
            </a:pPr>
            <a:endParaRPr lang="cs-CZ" b="1" smtClean="0">
              <a:solidFill>
                <a:srgbClr val="FF0000"/>
              </a:solidFill>
            </a:endParaRPr>
          </a:p>
        </p:txBody>
      </p:sp>
      <p:sp>
        <p:nvSpPr>
          <p:cNvPr id="2048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92275" y="6245225"/>
            <a:ext cx="6048375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MU PřF  1 2016</a:t>
            </a:r>
            <a:endParaRPr lang="sk-SK"/>
          </a:p>
        </p:txBody>
      </p:sp>
      <p:sp>
        <p:nvSpPr>
          <p:cNvPr id="2048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411467-D7CA-4EC1-9CD8-A2D64303AB16}" type="slidenum">
              <a:rPr lang="sk-SK" smtClean="0"/>
              <a:pPr/>
              <a:t>21</a:t>
            </a:fld>
            <a:endParaRPr lang="sk-SK" smtClean="0"/>
          </a:p>
        </p:txBody>
      </p:sp>
      <p:sp>
        <p:nvSpPr>
          <p:cNvPr id="20486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20. 9. 2015</a:t>
            </a:r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r>
              <a:rPr lang="cs-CZ" sz="3200" b="1" smtClean="0">
                <a:solidFill>
                  <a:srgbClr val="FF0000"/>
                </a:solidFill>
              </a:rPr>
              <a:t>Věda nebo technika?</a:t>
            </a:r>
          </a:p>
        </p:txBody>
      </p:sp>
      <p:sp>
        <p:nvSpPr>
          <p:cNvPr id="18435" name="Zástupný symbol pro obsah 6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>
              <a:buFontTx/>
              <a:buNone/>
            </a:pPr>
            <a:r>
              <a:rPr lang="cs-CZ" sz="2800" b="1" dirty="0" smtClean="0">
                <a:solidFill>
                  <a:srgbClr val="FF0000"/>
                </a:solidFill>
              </a:rPr>
              <a:t>Recyklace plastů je problém (téma) spíše technický </a:t>
            </a:r>
            <a:r>
              <a:rPr lang="cs-CZ" sz="2800" dirty="0" smtClean="0"/>
              <a:t>obsahující v sobě minimálně tři obory (</a:t>
            </a:r>
            <a:r>
              <a:rPr lang="cs-CZ" sz="2800" u="sng" dirty="0" smtClean="0"/>
              <a:t>odbornosti</a:t>
            </a:r>
            <a:r>
              <a:rPr lang="cs-CZ" sz="2800" dirty="0" smtClean="0"/>
              <a:t>):</a:t>
            </a:r>
          </a:p>
          <a:p>
            <a:r>
              <a:rPr lang="cs-CZ" sz="2800" b="1" dirty="0" smtClean="0">
                <a:solidFill>
                  <a:srgbClr val="008000"/>
                </a:solidFill>
              </a:rPr>
              <a:t>Chemie polymerů </a:t>
            </a:r>
            <a:r>
              <a:rPr lang="cs-CZ" sz="2800" dirty="0" smtClean="0"/>
              <a:t>(makromolekulární chemie)</a:t>
            </a:r>
          </a:p>
          <a:p>
            <a:r>
              <a:rPr lang="cs-CZ" sz="2800" b="1" dirty="0" smtClean="0">
                <a:solidFill>
                  <a:srgbClr val="0000FF"/>
                </a:solidFill>
              </a:rPr>
              <a:t>Zpracování plastů</a:t>
            </a:r>
          </a:p>
          <a:p>
            <a:r>
              <a:rPr lang="cs-CZ" sz="2800" b="1" dirty="0" smtClean="0"/>
              <a:t>Mechanické a jiné </a:t>
            </a:r>
            <a:r>
              <a:rPr lang="cs-CZ" sz="2800" dirty="0" smtClean="0"/>
              <a:t>(např. dlouhodobá stabilita) </a:t>
            </a:r>
            <a:r>
              <a:rPr lang="cs-CZ" sz="2800" b="1" dirty="0" smtClean="0"/>
              <a:t>vlastnosti výsledných materiálů</a:t>
            </a:r>
            <a:endParaRPr lang="cs-CZ" sz="2800" b="1" dirty="0" smtClean="0">
              <a:solidFill>
                <a:srgbClr val="FF0000"/>
              </a:solidFill>
            </a:endParaRPr>
          </a:p>
        </p:txBody>
      </p:sp>
      <p:sp>
        <p:nvSpPr>
          <p:cNvPr id="18436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92275" y="6245225"/>
            <a:ext cx="6335713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MU PřF  1 2016</a:t>
            </a:r>
            <a:endParaRPr lang="sk-SK"/>
          </a:p>
        </p:txBody>
      </p:sp>
      <p:sp>
        <p:nvSpPr>
          <p:cNvPr id="18437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FE544A8-31FB-477D-8DF1-BFFDDCA33DCE}" type="slidenum">
              <a:rPr lang="sk-SK" smtClean="0"/>
              <a:pPr/>
              <a:t>22</a:t>
            </a:fld>
            <a:endParaRPr lang="sk-SK" smtClean="0"/>
          </a:p>
        </p:txBody>
      </p:sp>
      <p:sp>
        <p:nvSpPr>
          <p:cNvPr id="18438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20. 9. 2015</a:t>
            </a:r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solidFill>
                  <a:srgbClr val="FF0000"/>
                </a:solidFill>
              </a:rPr>
              <a:t>Vzájemné ovlivňování recyklačních aktivit</a:t>
            </a:r>
          </a:p>
        </p:txBody>
      </p:sp>
      <p:sp>
        <p:nvSpPr>
          <p:cNvPr id="2150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92275" y="6245225"/>
            <a:ext cx="6480175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MU PřF  1 2016</a:t>
            </a:r>
            <a:endParaRPr lang="sk-SK"/>
          </a:p>
        </p:txBody>
      </p:sp>
      <p:sp>
        <p:nvSpPr>
          <p:cNvPr id="2150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1480F51-A09C-4A44-B060-0D4837D568F1}" type="slidenum">
              <a:rPr lang="sk-SK" smtClean="0"/>
              <a:pPr/>
              <a:t>23</a:t>
            </a:fld>
            <a:endParaRPr lang="sk-SK" smtClean="0"/>
          </a:p>
        </p:txBody>
      </p:sp>
      <p:sp>
        <p:nvSpPr>
          <p:cNvPr id="6" name="Zaoblený obdélník 5"/>
          <p:cNvSpPr/>
          <p:nvPr/>
        </p:nvSpPr>
        <p:spPr>
          <a:xfrm>
            <a:off x="428625" y="2071688"/>
            <a:ext cx="2500313" cy="1357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Zaoblený obdélník 6"/>
          <p:cNvSpPr/>
          <p:nvPr/>
        </p:nvSpPr>
        <p:spPr>
          <a:xfrm>
            <a:off x="5072063" y="2000250"/>
            <a:ext cx="2714625" cy="1500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" name="Zaoblený obdélník 7"/>
          <p:cNvSpPr/>
          <p:nvPr/>
        </p:nvSpPr>
        <p:spPr>
          <a:xfrm>
            <a:off x="2643188" y="4357688"/>
            <a:ext cx="2786062" cy="1428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1512" name="TextovéPole 8"/>
          <p:cNvSpPr txBox="1">
            <a:spLocks noChangeArrowheads="1"/>
          </p:cNvSpPr>
          <p:nvPr/>
        </p:nvSpPr>
        <p:spPr bwMode="auto">
          <a:xfrm>
            <a:off x="571500" y="2428875"/>
            <a:ext cx="2143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000" b="1">
                <a:solidFill>
                  <a:srgbClr val="FF0000"/>
                </a:solidFill>
              </a:rPr>
              <a:t>LEGISLATIVA</a:t>
            </a:r>
          </a:p>
        </p:txBody>
      </p:sp>
      <p:sp>
        <p:nvSpPr>
          <p:cNvPr id="21513" name="TextovéPole 9"/>
          <p:cNvSpPr txBox="1">
            <a:spLocks noChangeArrowheads="1"/>
          </p:cNvSpPr>
          <p:nvPr/>
        </p:nvSpPr>
        <p:spPr bwMode="auto">
          <a:xfrm>
            <a:off x="5357813" y="2428875"/>
            <a:ext cx="2000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>
                <a:solidFill>
                  <a:srgbClr val="0000FF"/>
                </a:solidFill>
              </a:rPr>
              <a:t>„NEVIDITELNÁ RUKA TRHU“</a:t>
            </a:r>
          </a:p>
        </p:txBody>
      </p:sp>
      <p:sp>
        <p:nvSpPr>
          <p:cNvPr id="21514" name="TextovéPole 10"/>
          <p:cNvSpPr txBox="1">
            <a:spLocks noChangeArrowheads="1"/>
          </p:cNvSpPr>
          <p:nvPr/>
        </p:nvSpPr>
        <p:spPr bwMode="auto">
          <a:xfrm>
            <a:off x="3000375" y="4500563"/>
            <a:ext cx="2143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>
                <a:solidFill>
                  <a:srgbClr val="008000"/>
                </a:solidFill>
              </a:rPr>
              <a:t>SNAHY (TLAKY) O OCHRANU ŽIVOTNÍHO PROSTŘEDÍ</a:t>
            </a:r>
          </a:p>
        </p:txBody>
      </p:sp>
      <p:cxnSp>
        <p:nvCxnSpPr>
          <p:cNvPr id="13" name="Přímá spojovací šipka 12"/>
          <p:cNvCxnSpPr>
            <a:stCxn id="6" idx="3"/>
            <a:endCxn id="7" idx="1"/>
          </p:cNvCxnSpPr>
          <p:nvPr/>
        </p:nvCxnSpPr>
        <p:spPr>
          <a:xfrm>
            <a:off x="2928938" y="2749550"/>
            <a:ext cx="2143125" cy="1588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/>
          <p:nvPr/>
        </p:nvCxnSpPr>
        <p:spPr>
          <a:xfrm flipV="1">
            <a:off x="5286375" y="3502025"/>
            <a:ext cx="1214438" cy="855663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 rot="16200000" flipH="1">
            <a:off x="1785937" y="3500438"/>
            <a:ext cx="1000125" cy="857250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8" name="Zástupný symbol pro datum 1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20. 9. 2015</a:t>
            </a:r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20. 9. 2015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907704" y="6245225"/>
            <a:ext cx="6120680" cy="476250"/>
          </a:xfrm>
        </p:spPr>
        <p:txBody>
          <a:bodyPr/>
          <a:lstStyle/>
          <a:p>
            <a:pPr>
              <a:defRPr/>
            </a:pPr>
            <a:r>
              <a:rPr lang="sk-SK" smtClean="0"/>
              <a:t>RECYKLACE TERMOPLASTŮ, TERMOSETŮ A PRYŽÍ MU PřF  1 2016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24</a:t>
            </a:fld>
            <a:endParaRPr lang="sk-SK"/>
          </a:p>
        </p:txBody>
      </p:sp>
      <p:pic>
        <p:nvPicPr>
          <p:cNvPr id="5" name="Obrázek 4" descr="SCHÉMA 10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902065" y="687057"/>
            <a:ext cx="5548508" cy="526397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sz="3200" b="1" dirty="0" smtClean="0">
                <a:solidFill>
                  <a:srgbClr val="0000FF"/>
                </a:solidFill>
                <a:latin typeface="Arial Black" pitchFamily="34" charset="0"/>
              </a:rPr>
              <a:t>Uživatelský plastový odpad</a:t>
            </a:r>
            <a:r>
              <a:rPr lang="cs-CZ" sz="3200" b="1" dirty="0" smtClean="0">
                <a:solidFill>
                  <a:srgbClr val="FF0000"/>
                </a:solidFill>
              </a:rPr>
              <a:t/>
            </a:r>
            <a:br>
              <a:rPr lang="cs-CZ" sz="3200" b="1" dirty="0" smtClean="0">
                <a:solidFill>
                  <a:srgbClr val="FF0000"/>
                </a:solidFill>
              </a:rPr>
            </a:br>
            <a:r>
              <a:rPr lang="cs-CZ" sz="3200" b="1" dirty="0" smtClean="0">
                <a:solidFill>
                  <a:srgbClr val="FF0000"/>
                </a:solidFill>
              </a:rPr>
              <a:t>CO MÁ SMYSL Z TOHO RECYKLOVAT 1</a:t>
            </a:r>
          </a:p>
        </p:txBody>
      </p:sp>
      <p:sp>
        <p:nvSpPr>
          <p:cNvPr id="2150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92275" y="6245225"/>
            <a:ext cx="6480175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MU PřF  1 2016</a:t>
            </a:r>
            <a:endParaRPr lang="sk-SK"/>
          </a:p>
        </p:txBody>
      </p:sp>
      <p:sp>
        <p:nvSpPr>
          <p:cNvPr id="2150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1480F51-A09C-4A44-B060-0D4837D568F1}" type="slidenum">
              <a:rPr lang="sk-SK" smtClean="0"/>
              <a:pPr/>
              <a:t>25</a:t>
            </a:fld>
            <a:endParaRPr lang="sk-SK" smtClean="0"/>
          </a:p>
        </p:txBody>
      </p:sp>
      <p:sp>
        <p:nvSpPr>
          <p:cNvPr id="21518" name="Zástupný symbol pro datum 1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20. 9. 2015</a:t>
            </a:r>
            <a:endParaRPr lang="sk-SK"/>
          </a:p>
        </p:txBody>
      </p:sp>
      <p:pic>
        <p:nvPicPr>
          <p:cNvPr id="16" name="Obrázek 15" descr="img6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234111" y="281218"/>
            <a:ext cx="4685470" cy="6794669"/>
          </a:xfrm>
          <a:prstGeom prst="rect">
            <a:avLst/>
          </a:prstGeom>
        </p:spPr>
      </p:pic>
      <p:sp>
        <p:nvSpPr>
          <p:cNvPr id="18" name="TextovéPole 17"/>
          <p:cNvSpPr txBox="1"/>
          <p:nvPr/>
        </p:nvSpPr>
        <p:spPr>
          <a:xfrm>
            <a:off x="7164288" y="1484784"/>
            <a:ext cx="1800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008000"/>
                </a:solidFill>
                <a:latin typeface="Arial Black" pitchFamily="34" charset="0"/>
              </a:rPr>
              <a:t>Data z USA – rok 1995</a:t>
            </a:r>
            <a:endParaRPr lang="cs-CZ" sz="3200" dirty="0">
              <a:solidFill>
                <a:srgbClr val="008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sz="3200" b="1" dirty="0" smtClean="0">
                <a:solidFill>
                  <a:srgbClr val="0000FF"/>
                </a:solidFill>
                <a:latin typeface="Arial Black" pitchFamily="34" charset="0"/>
              </a:rPr>
              <a:t>Uživatelský plastový odpad</a:t>
            </a:r>
            <a:r>
              <a:rPr lang="cs-CZ" sz="3200" b="1" dirty="0" smtClean="0">
                <a:solidFill>
                  <a:srgbClr val="FF0000"/>
                </a:solidFill>
              </a:rPr>
              <a:t/>
            </a:r>
            <a:br>
              <a:rPr lang="cs-CZ" sz="3200" b="1" dirty="0" smtClean="0">
                <a:solidFill>
                  <a:srgbClr val="FF0000"/>
                </a:solidFill>
              </a:rPr>
            </a:br>
            <a:r>
              <a:rPr lang="cs-CZ" sz="3200" b="1" dirty="0" smtClean="0">
                <a:solidFill>
                  <a:srgbClr val="FF0000"/>
                </a:solidFill>
              </a:rPr>
              <a:t>CO MÁ SMYSL Z TOHO RECYKLOVAT 2</a:t>
            </a:r>
          </a:p>
        </p:txBody>
      </p:sp>
      <p:sp>
        <p:nvSpPr>
          <p:cNvPr id="2150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92275" y="6245225"/>
            <a:ext cx="6480175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MU PřF  1 2016</a:t>
            </a:r>
            <a:endParaRPr lang="sk-SK"/>
          </a:p>
        </p:txBody>
      </p:sp>
      <p:sp>
        <p:nvSpPr>
          <p:cNvPr id="2150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1480F51-A09C-4A44-B060-0D4837D568F1}" type="slidenum">
              <a:rPr lang="sk-SK" smtClean="0"/>
              <a:pPr/>
              <a:t>26</a:t>
            </a:fld>
            <a:endParaRPr lang="sk-SK" smtClean="0"/>
          </a:p>
        </p:txBody>
      </p:sp>
      <p:sp>
        <p:nvSpPr>
          <p:cNvPr id="21518" name="Zástupný symbol pro datum 1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20. 9. 2015</a:t>
            </a:r>
            <a:endParaRPr lang="sk-SK"/>
          </a:p>
        </p:txBody>
      </p:sp>
      <p:sp>
        <p:nvSpPr>
          <p:cNvPr id="18" name="TextovéPole 17"/>
          <p:cNvSpPr txBox="1"/>
          <p:nvPr/>
        </p:nvSpPr>
        <p:spPr>
          <a:xfrm>
            <a:off x="7164288" y="1412776"/>
            <a:ext cx="1800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008000"/>
                </a:solidFill>
                <a:latin typeface="Arial Black" pitchFamily="34" charset="0"/>
              </a:rPr>
              <a:t>Data z USA – rok 1995</a:t>
            </a:r>
            <a:endParaRPr lang="cs-CZ" sz="3200" dirty="0">
              <a:solidFill>
                <a:srgbClr val="008000"/>
              </a:solidFill>
              <a:latin typeface="Arial Black" pitchFamily="34" charset="0"/>
            </a:endParaRPr>
          </a:p>
        </p:txBody>
      </p:sp>
      <p:pic>
        <p:nvPicPr>
          <p:cNvPr id="8" name="Obrázek 7" descr="img6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642823" y="-50535"/>
            <a:ext cx="4104456" cy="688706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20. 9. 2015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907704" y="6245225"/>
            <a:ext cx="6120680" cy="476250"/>
          </a:xfrm>
        </p:spPr>
        <p:txBody>
          <a:bodyPr/>
          <a:lstStyle/>
          <a:p>
            <a:pPr>
              <a:defRPr/>
            </a:pPr>
            <a:r>
              <a:rPr lang="sk-SK" smtClean="0"/>
              <a:t>RECYKLACE TERMOPLASTŮ, TERMOSETŮ A PRYŽÍ MU PřF  1 2016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27</a:t>
            </a:fld>
            <a:endParaRPr lang="sk-SK"/>
          </a:p>
        </p:txBody>
      </p:sp>
      <p:pic>
        <p:nvPicPr>
          <p:cNvPr id="6" name="Obrázek 5" descr="SCHÉMA 20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667167" y="-953649"/>
            <a:ext cx="5881675" cy="828092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75"/>
          </a:xfrm>
        </p:spPr>
        <p:txBody>
          <a:bodyPr/>
          <a:lstStyle/>
          <a:p>
            <a:r>
              <a:rPr lang="cs-CZ" sz="3200" b="1" smtClean="0">
                <a:solidFill>
                  <a:srgbClr val="FF0000"/>
                </a:solidFill>
              </a:rPr>
              <a:t>RECYKLACE na území České republiky z  historického hlediska</a:t>
            </a:r>
          </a:p>
        </p:txBody>
      </p:sp>
      <p:sp>
        <p:nvSpPr>
          <p:cNvPr id="22531" name="Zástupný symbol pro obsah 6"/>
          <p:cNvSpPr>
            <a:spLocks noGrp="1"/>
          </p:cNvSpPr>
          <p:nvPr>
            <p:ph idx="1"/>
          </p:nvPr>
        </p:nvSpPr>
        <p:spPr>
          <a:xfrm>
            <a:off x="457200" y="1643063"/>
            <a:ext cx="8229600" cy="4483100"/>
          </a:xfrm>
        </p:spPr>
        <p:txBody>
          <a:bodyPr/>
          <a:lstStyle/>
          <a:p>
            <a:pPr>
              <a:buFontTx/>
              <a:buNone/>
            </a:pPr>
            <a:r>
              <a:rPr lang="cs-CZ" sz="2800" b="1" dirty="0" smtClean="0">
                <a:solidFill>
                  <a:srgbClr val="FF0000"/>
                </a:solidFill>
              </a:rPr>
              <a:t>Pokřik „</a:t>
            </a:r>
            <a:r>
              <a:rPr lang="cs-CZ" sz="2800" b="1" u="sng" dirty="0" smtClean="0">
                <a:solidFill>
                  <a:srgbClr val="FF0000"/>
                </a:solidFill>
                <a:latin typeface="Arial Black" pitchFamily="34" charset="0"/>
              </a:rPr>
              <a:t>Hadry, kosti, staré železo</a:t>
            </a:r>
            <a:r>
              <a:rPr lang="cs-CZ" sz="2800" b="1" dirty="0" smtClean="0">
                <a:solidFill>
                  <a:srgbClr val="FF0000"/>
                </a:solidFill>
              </a:rPr>
              <a:t>“ se ozýval již po městech a vesnicích </a:t>
            </a:r>
            <a:r>
              <a:rPr lang="cs-CZ" sz="2800" b="1" dirty="0" err="1" smtClean="0">
                <a:solidFill>
                  <a:srgbClr val="FF0000"/>
                </a:solidFill>
              </a:rPr>
              <a:t>c</a:t>
            </a:r>
            <a:r>
              <a:rPr lang="cs-CZ" sz="2800" b="1" dirty="0" smtClean="0">
                <a:solidFill>
                  <a:srgbClr val="FF0000"/>
                </a:solidFill>
              </a:rPr>
              <a:t>.&amp;k. monarchie</a:t>
            </a:r>
          </a:p>
          <a:p>
            <a:pPr>
              <a:buFontTx/>
              <a:buNone/>
            </a:pPr>
            <a:r>
              <a:rPr lang="cs-CZ" sz="2800" b="1" dirty="0" smtClean="0">
                <a:solidFill>
                  <a:srgbClr val="008000"/>
                </a:solidFill>
              </a:rPr>
              <a:t>Do roku 1989 se sbíraly a recyklovaly hlavně kovy, sklo a papír</a:t>
            </a:r>
          </a:p>
          <a:p>
            <a:pPr>
              <a:buFontTx/>
              <a:buNone/>
            </a:pPr>
            <a:r>
              <a:rPr lang="cs-CZ" sz="2800" b="1" dirty="0" smtClean="0">
                <a:solidFill>
                  <a:srgbClr val="0000FF"/>
                </a:solidFill>
              </a:rPr>
              <a:t>Recyklace plastů pocházejících z odpadů domácností je záležitostí posledních cca. 18 – 20 let (výjimky např. láhve od motorových olejů, ……..) – např. sáčky od mléka se ale běžně umývaly a dále používaly</a:t>
            </a:r>
          </a:p>
        </p:txBody>
      </p:sp>
      <p:sp>
        <p:nvSpPr>
          <p:cNvPr id="2253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92275" y="6245225"/>
            <a:ext cx="6192838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MU PřF  1 2016</a:t>
            </a:r>
            <a:endParaRPr lang="sk-SK"/>
          </a:p>
        </p:txBody>
      </p:sp>
      <p:sp>
        <p:nvSpPr>
          <p:cNvPr id="22533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9534349-389A-46B7-9263-52628939FDFE}" type="slidenum">
              <a:rPr lang="sk-SK" smtClean="0"/>
              <a:pPr/>
              <a:t>28</a:t>
            </a:fld>
            <a:endParaRPr lang="sk-SK" smtClean="0"/>
          </a:p>
        </p:txBody>
      </p:sp>
      <p:sp>
        <p:nvSpPr>
          <p:cNvPr id="22534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20. 9. 2015</a:t>
            </a:r>
            <a:endParaRPr lang="sk-SK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966043"/>
          </a:xfrm>
        </p:spPr>
        <p:txBody>
          <a:bodyPr/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Je-li na něco norma, pak se ji snažme používat …</a:t>
            </a:r>
          </a:p>
        </p:txBody>
      </p:sp>
      <p:sp>
        <p:nvSpPr>
          <p:cNvPr id="23555" name="Zástupný symbol pro obsah 6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cs-CZ" sz="2600" b="1" dirty="0" smtClean="0">
                <a:solidFill>
                  <a:srgbClr val="0000FF"/>
                </a:solidFill>
              </a:rPr>
              <a:t>Národní normy ČSN ….. (často je za tím např. ISO, EN &gt; harmonizace s jinými normami) &gt; </a:t>
            </a:r>
            <a:r>
              <a:rPr lang="cs-CZ" sz="2600" b="1" dirty="0" smtClean="0">
                <a:solidFill>
                  <a:srgbClr val="0000FF"/>
                </a:solidFill>
                <a:hlinkClick r:id="rId2"/>
              </a:rPr>
              <a:t>www.</a:t>
            </a:r>
            <a:r>
              <a:rPr lang="cs-CZ" sz="2600" b="1" dirty="0" err="1" smtClean="0">
                <a:solidFill>
                  <a:srgbClr val="0000FF"/>
                </a:solidFill>
                <a:hlinkClick r:id="rId2"/>
              </a:rPr>
              <a:t>cni.cz</a:t>
            </a:r>
            <a:r>
              <a:rPr lang="cs-CZ" sz="2600" b="1" dirty="0" smtClean="0">
                <a:solidFill>
                  <a:srgbClr val="0000FF"/>
                </a:solidFill>
              </a:rPr>
              <a:t> </a:t>
            </a:r>
          </a:p>
          <a:p>
            <a:r>
              <a:rPr lang="cs-CZ" sz="2600" b="1" dirty="0" smtClean="0">
                <a:solidFill>
                  <a:srgbClr val="0000FF"/>
                </a:solidFill>
              </a:rPr>
              <a:t>Evropské normy ISO, EN &gt; </a:t>
            </a:r>
            <a:r>
              <a:rPr lang="cs-CZ" sz="2600" b="1" dirty="0" smtClean="0">
                <a:solidFill>
                  <a:srgbClr val="0000FF"/>
                </a:solidFill>
                <a:hlinkClick r:id="rId3"/>
              </a:rPr>
              <a:t>www.</a:t>
            </a:r>
            <a:r>
              <a:rPr lang="cs-CZ" sz="2600" b="1" dirty="0" err="1" smtClean="0">
                <a:solidFill>
                  <a:srgbClr val="0000FF"/>
                </a:solidFill>
                <a:hlinkClick r:id="rId3"/>
              </a:rPr>
              <a:t>iso.org</a:t>
            </a:r>
            <a:r>
              <a:rPr lang="cs-CZ" sz="2600" b="1" dirty="0" smtClean="0">
                <a:solidFill>
                  <a:srgbClr val="0000FF"/>
                </a:solidFill>
              </a:rPr>
              <a:t> </a:t>
            </a:r>
            <a:r>
              <a:rPr lang="cs-CZ" sz="2600" b="1" dirty="0" smtClean="0">
                <a:solidFill>
                  <a:srgbClr val="0000FF"/>
                </a:solidFill>
                <a:hlinkClick r:id="rId4"/>
              </a:rPr>
              <a:t>www.cen.</a:t>
            </a:r>
            <a:r>
              <a:rPr lang="cs-CZ" sz="2600" b="1" dirty="0" err="1" smtClean="0">
                <a:solidFill>
                  <a:srgbClr val="0000FF"/>
                </a:solidFill>
                <a:hlinkClick r:id="rId4"/>
              </a:rPr>
              <a:t>eu</a:t>
            </a:r>
            <a:r>
              <a:rPr lang="cs-CZ" sz="2600" b="1" dirty="0" smtClean="0">
                <a:solidFill>
                  <a:srgbClr val="0000FF"/>
                </a:solidFill>
              </a:rPr>
              <a:t> </a:t>
            </a:r>
          </a:p>
          <a:p>
            <a:r>
              <a:rPr lang="cs-CZ" sz="2600" b="1" dirty="0" smtClean="0">
                <a:solidFill>
                  <a:srgbClr val="0000FF"/>
                </a:solidFill>
              </a:rPr>
              <a:t>Americké normy ASTM &gt; </a:t>
            </a:r>
            <a:r>
              <a:rPr lang="cs-CZ" sz="2600" b="1" dirty="0" smtClean="0">
                <a:solidFill>
                  <a:srgbClr val="0000FF"/>
                </a:solidFill>
                <a:hlinkClick r:id="rId5"/>
              </a:rPr>
              <a:t>www.</a:t>
            </a:r>
            <a:r>
              <a:rPr lang="cs-CZ" sz="2600" b="1" dirty="0" err="1" smtClean="0">
                <a:solidFill>
                  <a:srgbClr val="0000FF"/>
                </a:solidFill>
                <a:hlinkClick r:id="rId5"/>
              </a:rPr>
              <a:t>astm.org</a:t>
            </a:r>
            <a:r>
              <a:rPr lang="cs-CZ" sz="2600" b="1" dirty="0" smtClean="0">
                <a:solidFill>
                  <a:srgbClr val="0000FF"/>
                </a:solidFill>
              </a:rPr>
              <a:t> </a:t>
            </a:r>
          </a:p>
          <a:p>
            <a:r>
              <a:rPr lang="cs-CZ" sz="2600" b="1" dirty="0" smtClean="0">
                <a:solidFill>
                  <a:srgbClr val="0000FF"/>
                </a:solidFill>
              </a:rPr>
              <a:t>Německé normy DIN &gt; </a:t>
            </a:r>
            <a:r>
              <a:rPr lang="cs-CZ" sz="2600" b="1" dirty="0" smtClean="0">
                <a:solidFill>
                  <a:srgbClr val="0000FF"/>
                </a:solidFill>
                <a:hlinkClick r:id="rId6"/>
              </a:rPr>
              <a:t>www.din.de</a:t>
            </a:r>
            <a:r>
              <a:rPr lang="cs-CZ" sz="2600" b="1" dirty="0" smtClean="0">
                <a:solidFill>
                  <a:srgbClr val="0000FF"/>
                </a:solidFill>
              </a:rPr>
              <a:t> </a:t>
            </a:r>
          </a:p>
          <a:p>
            <a:r>
              <a:rPr lang="cs-CZ" sz="2600" b="1" dirty="0" smtClean="0">
                <a:solidFill>
                  <a:srgbClr val="008000"/>
                </a:solidFill>
              </a:rPr>
              <a:t>Britské norma BS &gt; </a:t>
            </a:r>
            <a:r>
              <a:rPr lang="cs-CZ" sz="2600" b="1" dirty="0" err="1" smtClean="0">
                <a:solidFill>
                  <a:srgbClr val="008000"/>
                </a:solidFill>
              </a:rPr>
              <a:t>Britisch</a:t>
            </a:r>
            <a:r>
              <a:rPr lang="cs-CZ" sz="2600" b="1" dirty="0" smtClean="0">
                <a:solidFill>
                  <a:srgbClr val="008000"/>
                </a:solidFill>
              </a:rPr>
              <a:t> </a:t>
            </a:r>
            <a:r>
              <a:rPr lang="cs-CZ" sz="2600" b="1" dirty="0" err="1" smtClean="0">
                <a:solidFill>
                  <a:srgbClr val="008000"/>
                </a:solidFill>
              </a:rPr>
              <a:t>Srandard</a:t>
            </a:r>
            <a:r>
              <a:rPr lang="cs-CZ" sz="2600" b="1" dirty="0" smtClean="0">
                <a:solidFill>
                  <a:srgbClr val="008000"/>
                </a:solidFill>
              </a:rPr>
              <a:t> </a:t>
            </a:r>
          </a:p>
          <a:p>
            <a:pPr>
              <a:buFontTx/>
              <a:buNone/>
            </a:pPr>
            <a:r>
              <a:rPr lang="cs-CZ" sz="2600" b="1" dirty="0" smtClean="0">
                <a:solidFill>
                  <a:srgbClr val="FF0000"/>
                </a:solidFill>
              </a:rPr>
              <a:t>Bez placené registrace lze získat jen anotaci obsahu!</a:t>
            </a:r>
          </a:p>
          <a:p>
            <a:pPr>
              <a:buFontTx/>
              <a:buNone/>
            </a:pPr>
            <a:r>
              <a:rPr lang="cs-CZ" sz="2600" b="1" dirty="0" smtClean="0">
                <a:solidFill>
                  <a:srgbClr val="008000"/>
                </a:solidFill>
                <a:latin typeface="Arial Black" pitchFamily="34" charset="0"/>
              </a:rPr>
              <a:t>Normy týkající se recyklace a </a:t>
            </a:r>
            <a:r>
              <a:rPr lang="cs-CZ" sz="2600" b="1" dirty="0" err="1" smtClean="0">
                <a:solidFill>
                  <a:srgbClr val="008000"/>
                </a:solidFill>
                <a:latin typeface="Arial Black" pitchFamily="34" charset="0"/>
              </a:rPr>
              <a:t>recyklátů</a:t>
            </a:r>
            <a:r>
              <a:rPr lang="cs-CZ" sz="2600" b="1" dirty="0" smtClean="0">
                <a:solidFill>
                  <a:srgbClr val="008000"/>
                </a:solidFill>
                <a:latin typeface="Arial Black" pitchFamily="34" charset="0"/>
              </a:rPr>
              <a:t> se postupně doplňují!</a:t>
            </a:r>
          </a:p>
          <a:p>
            <a:endParaRPr lang="cs-CZ" sz="2800" b="1" dirty="0" smtClean="0">
              <a:solidFill>
                <a:srgbClr val="0000FF"/>
              </a:solidFill>
            </a:endParaRPr>
          </a:p>
        </p:txBody>
      </p:sp>
      <p:sp>
        <p:nvSpPr>
          <p:cNvPr id="23556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63713" y="6245225"/>
            <a:ext cx="6337300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MU PřF  1 2016</a:t>
            </a:r>
            <a:endParaRPr lang="sk-SK"/>
          </a:p>
        </p:txBody>
      </p:sp>
      <p:sp>
        <p:nvSpPr>
          <p:cNvPr id="23557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751BF1-D7F3-4083-B907-0DA527E8AEB2}" type="slidenum">
              <a:rPr lang="sk-SK" smtClean="0"/>
              <a:pPr/>
              <a:t>29</a:t>
            </a:fld>
            <a:endParaRPr lang="sk-SK" smtClean="0"/>
          </a:p>
        </p:txBody>
      </p:sp>
      <p:sp>
        <p:nvSpPr>
          <p:cNvPr id="23558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20. 9. 2015</a:t>
            </a:r>
            <a:endParaRPr lang="sk-SK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Recyklace </a:t>
            </a:r>
            <a:r>
              <a:rPr lang="cs-CZ" b="1" dirty="0" smtClean="0">
                <a:solidFill>
                  <a:srgbClr val="FF0000"/>
                </a:solidFill>
                <a:latin typeface="Arial Black" pitchFamily="34" charset="0"/>
              </a:rPr>
              <a:t>ZAČALA UŽ V 19. STOLETÍ</a:t>
            </a:r>
          </a:p>
        </p:txBody>
      </p:sp>
      <p:sp>
        <p:nvSpPr>
          <p:cNvPr id="2051" name="Zástupný symbol pro datum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20. 9. 2015</a:t>
            </a:r>
            <a:endParaRPr lang="sk-SK"/>
          </a:p>
        </p:txBody>
      </p:sp>
      <p:sp>
        <p:nvSpPr>
          <p:cNvPr id="2052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692275" y="6245225"/>
            <a:ext cx="6335713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MU PřF  1 2016</a:t>
            </a:r>
            <a:endParaRPr lang="sk-SK"/>
          </a:p>
        </p:txBody>
      </p:sp>
      <p:sp>
        <p:nvSpPr>
          <p:cNvPr id="2053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B69F12-B1F8-4786-9EDA-6474C4B0E53A}" type="slidenum">
              <a:rPr lang="sk-SK" smtClean="0"/>
              <a:pPr/>
              <a:t>3</a:t>
            </a:fld>
            <a:endParaRPr lang="sk-SK" smtClean="0"/>
          </a:p>
        </p:txBody>
      </p:sp>
      <p:pic>
        <p:nvPicPr>
          <p:cNvPr id="7" name="Obrázek 6" descr="img6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628800"/>
            <a:ext cx="8549598" cy="1368152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323528" y="1628800"/>
            <a:ext cx="74888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323528" y="2996952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0000FF"/>
                </a:solidFill>
                <a:latin typeface="Arial Black" pitchFamily="34" charset="0"/>
              </a:rPr>
              <a:t>Mastikace = snižování MW </a:t>
            </a:r>
            <a:r>
              <a:rPr lang="cs-CZ" sz="2800" dirty="0" err="1" smtClean="0">
                <a:solidFill>
                  <a:srgbClr val="0000FF"/>
                </a:solidFill>
                <a:latin typeface="Arial Black" pitchFamily="34" charset="0"/>
              </a:rPr>
              <a:t>mechano</a:t>
            </a:r>
            <a:r>
              <a:rPr lang="cs-CZ" sz="2800" dirty="0" smtClean="0">
                <a:solidFill>
                  <a:srgbClr val="0000FF"/>
                </a:solidFill>
                <a:latin typeface="Arial Black" pitchFamily="34" charset="0"/>
              </a:rPr>
              <a:t>-chemickou degradací</a:t>
            </a:r>
            <a:endParaRPr lang="cs-CZ" sz="28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395536" y="4005064"/>
            <a:ext cx="83529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008000"/>
                </a:solidFill>
                <a:latin typeface="Arial Black" pitchFamily="34" charset="0"/>
              </a:rPr>
              <a:t>Kaučuk nebyl VULKANIZOVANÝ,  protože vulkanizaci vynalezl Ch. </a:t>
            </a:r>
            <a:r>
              <a:rPr lang="cs-CZ" sz="2800" dirty="0" err="1" smtClean="0">
                <a:solidFill>
                  <a:srgbClr val="008000"/>
                </a:solidFill>
                <a:latin typeface="Arial Black" pitchFamily="34" charset="0"/>
              </a:rPr>
              <a:t>Goodyear</a:t>
            </a:r>
            <a:r>
              <a:rPr lang="cs-CZ" sz="2800" dirty="0" smtClean="0">
                <a:solidFill>
                  <a:srgbClr val="008000"/>
                </a:solidFill>
                <a:latin typeface="Arial Black" pitchFamily="34" charset="0"/>
              </a:rPr>
              <a:t> až v roce 1833 </a:t>
            </a:r>
            <a:endParaRPr lang="cs-CZ" sz="2800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6300192" y="2708920"/>
            <a:ext cx="237626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5652120" y="2420888"/>
            <a:ext cx="2376264" cy="28803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5868144" y="1916832"/>
            <a:ext cx="2808312" cy="288032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75"/>
          </a:xfrm>
        </p:spPr>
        <p:txBody>
          <a:bodyPr/>
          <a:lstStyle/>
          <a:p>
            <a:r>
              <a:rPr lang="cs-CZ" sz="3200" b="1" smtClean="0">
                <a:solidFill>
                  <a:srgbClr val="FF0000"/>
                </a:solidFill>
              </a:rPr>
              <a:t>Je-li na něco norma, pak se ji snažme používat …</a:t>
            </a:r>
          </a:p>
        </p:txBody>
      </p:sp>
      <p:sp>
        <p:nvSpPr>
          <p:cNvPr id="24579" name="Zástupný symbol pro obsah 6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4768850"/>
          </a:xfrm>
        </p:spPr>
        <p:txBody>
          <a:bodyPr/>
          <a:lstStyle/>
          <a:p>
            <a:r>
              <a:rPr lang="cs-CZ" sz="1800" b="1" smtClean="0">
                <a:solidFill>
                  <a:srgbClr val="0000FF"/>
                </a:solidFill>
              </a:rPr>
              <a:t>ISO 472:1988 Plastics – Vocabulary (anglicky + francouzsky)</a:t>
            </a:r>
          </a:p>
          <a:p>
            <a:r>
              <a:rPr lang="en-US" sz="1800" b="1" smtClean="0"/>
              <a:t>EN 15347:2007 Plastics. Recycled Plastics. Characterization of plastics waste </a:t>
            </a:r>
            <a:endParaRPr lang="cs-CZ" sz="1800" b="1" smtClean="0"/>
          </a:p>
          <a:p>
            <a:r>
              <a:rPr lang="cs-CZ" sz="1800" b="1" u="sng" smtClean="0">
                <a:hlinkClick r:id="rId2" action="ppaction://hlinkfile"/>
              </a:rPr>
              <a:t>EN 15342:2007 Plastics. Recycled plastics. Characterization of polystyrene (PS) recyclates</a:t>
            </a:r>
            <a:endParaRPr lang="cs-CZ" sz="1800" b="1" u="sng" smtClean="0"/>
          </a:p>
          <a:p>
            <a:r>
              <a:rPr lang="cs-CZ" sz="1800" b="1" smtClean="0">
                <a:hlinkClick r:id="rId3" action="ppaction://hlinkfile"/>
              </a:rPr>
              <a:t>EN 15343:2007 Plastics. Recycled plastics. Plastics recycling traceability and assessment of conformity and recycled content</a:t>
            </a:r>
            <a:endParaRPr lang="cs-CZ" sz="1800" b="1" smtClean="0"/>
          </a:p>
          <a:p>
            <a:r>
              <a:rPr lang="cs-CZ" sz="1800" b="1" smtClean="0">
                <a:hlinkClick r:id="rId4" action="ppaction://hlinkfile"/>
              </a:rPr>
              <a:t>EN 15344:2007 Plastics. Recycled plastics. Characterization of polyethylene (PE) recyclates</a:t>
            </a:r>
            <a:endParaRPr lang="cs-CZ" sz="1800" b="1" smtClean="0"/>
          </a:p>
          <a:p>
            <a:r>
              <a:rPr lang="cs-CZ" sz="1800" b="1" smtClean="0">
                <a:hlinkClick r:id="rId5" action="ppaction://hlinkfile"/>
              </a:rPr>
              <a:t>EN 15345:2007 Plastics. Recycled plastics. Characterization of polypropylene (PP) recyclates</a:t>
            </a:r>
            <a:endParaRPr lang="cs-CZ" sz="1800" b="1" smtClean="0"/>
          </a:p>
          <a:p>
            <a:r>
              <a:rPr lang="cs-CZ" sz="1800" b="1" smtClean="0">
                <a:hlinkClick r:id="rId6" action="ppaction://hlinkfile"/>
              </a:rPr>
              <a:t>EN 15346:2007 Plastics. Recycled plastics. Characterization of poly(vinyl chloride) (PVC) recyclates</a:t>
            </a:r>
            <a:endParaRPr lang="cs-CZ" sz="1800" b="1" smtClean="0"/>
          </a:p>
          <a:p>
            <a:r>
              <a:rPr lang="cs-CZ" sz="1800" b="1" smtClean="0">
                <a:hlinkClick r:id="rId7" action="ppaction://hlinkfile"/>
              </a:rPr>
              <a:t>EN 15348:2007 Plastics. Recycled plastics. Characterization of poly(ethylene terephthalate) (PET) recyclates</a:t>
            </a:r>
            <a:r>
              <a:rPr lang="cs-CZ" sz="1600" smtClean="0"/>
              <a:t/>
            </a:r>
            <a:br>
              <a:rPr lang="cs-CZ" sz="1600" smtClean="0"/>
            </a:br>
            <a:endParaRPr lang="cs-CZ" sz="1600" smtClean="0"/>
          </a:p>
          <a:p>
            <a:endParaRPr lang="cs-CZ" sz="2800" b="1" smtClean="0">
              <a:solidFill>
                <a:srgbClr val="0000FF"/>
              </a:solidFill>
            </a:endParaRPr>
          </a:p>
        </p:txBody>
      </p:sp>
      <p:sp>
        <p:nvSpPr>
          <p:cNvPr id="2458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92275" y="6245225"/>
            <a:ext cx="5975350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MU PřF  1 2016</a:t>
            </a:r>
            <a:endParaRPr lang="sk-SK"/>
          </a:p>
        </p:txBody>
      </p:sp>
      <p:sp>
        <p:nvSpPr>
          <p:cNvPr id="24581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1845209-F1B6-4E53-80F2-B9F9FF6F1472}" type="slidenum">
              <a:rPr lang="sk-SK" smtClean="0"/>
              <a:pPr/>
              <a:t>30</a:t>
            </a:fld>
            <a:endParaRPr lang="sk-SK" smtClean="0"/>
          </a:p>
        </p:txBody>
      </p:sp>
      <p:sp>
        <p:nvSpPr>
          <p:cNvPr id="24582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20. 9. 2015</a:t>
            </a:r>
            <a:endParaRPr lang="sk-SK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6925"/>
          </a:xfrm>
        </p:spPr>
        <p:txBody>
          <a:bodyPr/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ČSN </a:t>
            </a:r>
            <a:r>
              <a:rPr lang="en-US" sz="2000" b="1" dirty="0" smtClean="0">
                <a:solidFill>
                  <a:srgbClr val="FF0000"/>
                </a:solidFill>
              </a:rPr>
              <a:t>EN 15347:200</a:t>
            </a:r>
            <a:r>
              <a:rPr lang="cs-CZ" sz="2000" b="1" dirty="0" smtClean="0">
                <a:solidFill>
                  <a:srgbClr val="FF0000"/>
                </a:solidFill>
              </a:rPr>
              <a:t>8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Plast</a:t>
            </a:r>
            <a:r>
              <a:rPr lang="cs-CZ" sz="2000" b="1" dirty="0" smtClean="0">
                <a:solidFill>
                  <a:srgbClr val="FF0000"/>
                </a:solidFill>
              </a:rPr>
              <a:t>y</a:t>
            </a:r>
            <a:r>
              <a:rPr lang="en-US" sz="2000" b="1" dirty="0" smtClean="0">
                <a:solidFill>
                  <a:srgbClr val="FF0000"/>
                </a:solidFill>
              </a:rPr>
              <a:t>. </a:t>
            </a:r>
            <a:r>
              <a:rPr lang="en-US" sz="2000" b="1" dirty="0" err="1" smtClean="0">
                <a:solidFill>
                  <a:srgbClr val="FF0000"/>
                </a:solidFill>
              </a:rPr>
              <a:t>Recy</a:t>
            </a:r>
            <a:r>
              <a:rPr lang="cs-CZ" sz="2000" b="1" dirty="0" smtClean="0">
                <a:solidFill>
                  <a:srgbClr val="FF0000"/>
                </a:solidFill>
              </a:rPr>
              <a:t>klované p</a:t>
            </a:r>
            <a:r>
              <a:rPr lang="en-US" sz="2000" b="1" dirty="0" smtClean="0">
                <a:solidFill>
                  <a:srgbClr val="FF0000"/>
                </a:solidFill>
              </a:rPr>
              <a:t>last</a:t>
            </a:r>
            <a:r>
              <a:rPr lang="cs-CZ" sz="2000" b="1" dirty="0" smtClean="0">
                <a:solidFill>
                  <a:srgbClr val="FF0000"/>
                </a:solidFill>
              </a:rPr>
              <a:t>y</a:t>
            </a:r>
            <a:r>
              <a:rPr lang="en-US" sz="2000" b="1" dirty="0" smtClean="0">
                <a:solidFill>
                  <a:srgbClr val="FF0000"/>
                </a:solidFill>
              </a:rPr>
              <a:t>. </a:t>
            </a:r>
            <a:r>
              <a:rPr lang="en-US" sz="2000" b="1" dirty="0" err="1" smtClean="0">
                <a:solidFill>
                  <a:srgbClr val="FF0000"/>
                </a:solidFill>
              </a:rPr>
              <a:t>Chara</a:t>
            </a:r>
            <a:r>
              <a:rPr lang="cs-CZ" sz="2000" b="1" dirty="0" smtClean="0">
                <a:solidFill>
                  <a:srgbClr val="FF0000"/>
                </a:solidFill>
              </a:rPr>
              <a:t>k</a:t>
            </a:r>
            <a:r>
              <a:rPr lang="en-US" sz="2000" b="1" dirty="0" err="1" smtClean="0">
                <a:solidFill>
                  <a:srgbClr val="FF0000"/>
                </a:solidFill>
              </a:rPr>
              <a:t>teriza</a:t>
            </a:r>
            <a:r>
              <a:rPr lang="cs-CZ" sz="2000" b="1" dirty="0" err="1" smtClean="0">
                <a:solidFill>
                  <a:srgbClr val="FF0000"/>
                </a:solidFill>
              </a:rPr>
              <a:t>ce</a:t>
            </a:r>
            <a:r>
              <a:rPr lang="cs-CZ" sz="2000" b="1" dirty="0" smtClean="0">
                <a:solidFill>
                  <a:srgbClr val="FF0000"/>
                </a:solidFill>
              </a:rPr>
              <a:t/>
            </a:r>
            <a:br>
              <a:rPr lang="cs-CZ" sz="2000" b="1" dirty="0" smtClean="0">
                <a:solidFill>
                  <a:srgbClr val="FF0000"/>
                </a:solidFill>
              </a:rPr>
            </a:br>
            <a:r>
              <a:rPr lang="cs-CZ" sz="2000" b="1" dirty="0" smtClean="0">
                <a:solidFill>
                  <a:srgbClr val="FF0000"/>
                </a:solidFill>
              </a:rPr>
              <a:t>plastových odpadů</a:t>
            </a:r>
          </a:p>
        </p:txBody>
      </p:sp>
      <p:sp>
        <p:nvSpPr>
          <p:cNvPr id="25603" name="Zástupný symbol pro obsah 6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5256584"/>
          </a:xfrm>
        </p:spPr>
        <p:txBody>
          <a:bodyPr/>
          <a:lstStyle/>
          <a:p>
            <a:r>
              <a:rPr lang="cs-CZ" sz="2400" b="1" dirty="0" smtClean="0">
                <a:latin typeface="Arial Black" pitchFamily="34" charset="0"/>
              </a:rPr>
              <a:t>Obsah</a:t>
            </a:r>
          </a:p>
          <a:p>
            <a:r>
              <a:rPr lang="cs-CZ" sz="2400" dirty="0" smtClean="0">
                <a:latin typeface="Arial Black" pitchFamily="34" charset="0"/>
              </a:rPr>
              <a:t>Strana</a:t>
            </a:r>
          </a:p>
          <a:p>
            <a:r>
              <a:rPr lang="cs-CZ" sz="2400" u="sng" dirty="0" smtClean="0">
                <a:latin typeface="Arial Black" pitchFamily="34" charset="0"/>
              </a:rPr>
              <a:t>Předmluva</a:t>
            </a:r>
            <a:r>
              <a:rPr lang="cs-CZ" sz="2400" dirty="0" smtClean="0">
                <a:latin typeface="Arial Black" pitchFamily="34" charset="0"/>
              </a:rPr>
              <a:t>		         5</a:t>
            </a:r>
          </a:p>
          <a:p>
            <a:r>
              <a:rPr lang="cs-CZ" sz="2400" dirty="0" smtClean="0">
                <a:latin typeface="Arial Black" pitchFamily="34" charset="0"/>
              </a:rPr>
              <a:t>Úvod		                  6</a:t>
            </a:r>
          </a:p>
          <a:p>
            <a:r>
              <a:rPr lang="cs-CZ" sz="2400" b="1" dirty="0" smtClean="0">
                <a:latin typeface="Arial Black" pitchFamily="34" charset="0"/>
              </a:rPr>
              <a:t>1	</a:t>
            </a:r>
            <a:r>
              <a:rPr lang="cs-CZ" sz="2400" dirty="0" smtClean="0">
                <a:latin typeface="Arial Black" pitchFamily="34" charset="0"/>
              </a:rPr>
              <a:t>Předmět normy		7</a:t>
            </a:r>
          </a:p>
          <a:p>
            <a:r>
              <a:rPr lang="cs-CZ" sz="2400" b="1" dirty="0" smtClean="0">
                <a:latin typeface="Arial Black" pitchFamily="34" charset="0"/>
              </a:rPr>
              <a:t>2	</a:t>
            </a:r>
            <a:r>
              <a:rPr lang="cs-CZ" sz="2400" dirty="0" smtClean="0">
                <a:latin typeface="Arial Black" pitchFamily="34" charset="0"/>
              </a:rPr>
              <a:t>Citované normativní dokumenty		7</a:t>
            </a:r>
          </a:p>
          <a:p>
            <a:r>
              <a:rPr lang="cs-CZ" sz="2400" b="1" dirty="0" smtClean="0">
                <a:latin typeface="Arial Black" pitchFamily="34" charset="0"/>
              </a:rPr>
              <a:t>3	</a:t>
            </a:r>
            <a:r>
              <a:rPr lang="cs-CZ" sz="2400" dirty="0" smtClean="0">
                <a:latin typeface="Arial Black" pitchFamily="34" charset="0"/>
              </a:rPr>
              <a:t>Termíny, definice a zkratky		         8</a:t>
            </a:r>
          </a:p>
          <a:p>
            <a:r>
              <a:rPr lang="cs-CZ" sz="2400" b="1" dirty="0" smtClean="0">
                <a:latin typeface="Arial Black" pitchFamily="34" charset="0"/>
              </a:rPr>
              <a:t>4	</a:t>
            </a:r>
            <a:r>
              <a:rPr lang="cs-CZ" sz="2400" dirty="0" smtClean="0">
                <a:latin typeface="Arial Black" pitchFamily="34" charset="0"/>
              </a:rPr>
              <a:t>Požadavky		                                    8</a:t>
            </a:r>
          </a:p>
          <a:p>
            <a:r>
              <a:rPr lang="cs-CZ" sz="2400" b="1" dirty="0" smtClean="0">
                <a:latin typeface="Arial Black" pitchFamily="34" charset="0"/>
              </a:rPr>
              <a:t>4.1	</a:t>
            </a:r>
            <a:r>
              <a:rPr lang="cs-CZ" sz="2400" dirty="0" smtClean="0">
                <a:latin typeface="Arial Black" pitchFamily="34" charset="0"/>
              </a:rPr>
              <a:t>Všeobecně		                           8</a:t>
            </a:r>
          </a:p>
          <a:p>
            <a:r>
              <a:rPr lang="cs-CZ" sz="2400" b="1" dirty="0" smtClean="0">
                <a:latin typeface="Arial Black" pitchFamily="34" charset="0"/>
              </a:rPr>
              <a:t>4.2	</a:t>
            </a:r>
            <a:r>
              <a:rPr lang="cs-CZ" sz="2400" dirty="0" smtClean="0">
                <a:latin typeface="Arial Black" pitchFamily="34" charset="0"/>
              </a:rPr>
              <a:t>Klasifikační schéma		                  8</a:t>
            </a:r>
          </a:p>
          <a:p>
            <a:r>
              <a:rPr lang="cs-CZ" sz="2400" b="1" dirty="0" smtClean="0">
                <a:latin typeface="Arial Black" pitchFamily="34" charset="0"/>
              </a:rPr>
              <a:t>5	</a:t>
            </a:r>
            <a:r>
              <a:rPr lang="cs-CZ" sz="2400" dirty="0" smtClean="0">
                <a:latin typeface="Arial Black" pitchFamily="34" charset="0"/>
              </a:rPr>
              <a:t>Prokazování kvality		                  9</a:t>
            </a:r>
          </a:p>
          <a:p>
            <a:r>
              <a:rPr lang="cs-CZ" sz="2400" dirty="0" smtClean="0">
                <a:latin typeface="Arial Black" pitchFamily="34" charset="0"/>
              </a:rPr>
              <a:t>Bibliografie		                                  10</a:t>
            </a:r>
          </a:p>
          <a:p>
            <a:pPr>
              <a:buNone/>
            </a:pPr>
            <a:r>
              <a:rPr lang="cs-CZ" sz="2400" b="1" dirty="0" smtClean="0">
                <a:latin typeface="Arial Black" pitchFamily="34" charset="0"/>
              </a:rPr>
              <a:t/>
            </a:r>
            <a:br>
              <a:rPr lang="cs-CZ" sz="2400" b="1" dirty="0" smtClean="0">
                <a:latin typeface="Arial Black" pitchFamily="34" charset="0"/>
              </a:rPr>
            </a:br>
            <a:endParaRPr lang="cs-CZ" sz="2400" b="1" dirty="0" smtClean="0">
              <a:latin typeface="Arial Black" pitchFamily="34" charset="0"/>
            </a:endParaRPr>
          </a:p>
          <a:p>
            <a:endParaRPr lang="cs-CZ" sz="4000" b="1" dirty="0" smtClean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2560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92275" y="6245225"/>
            <a:ext cx="6119813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MU PřF  1 2016</a:t>
            </a:r>
            <a:endParaRPr lang="sk-SK"/>
          </a:p>
        </p:txBody>
      </p:sp>
      <p:sp>
        <p:nvSpPr>
          <p:cNvPr id="2560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BFD432E-259E-4D5F-B219-57DA973A9CAF}" type="slidenum">
              <a:rPr lang="sk-SK" smtClean="0"/>
              <a:pPr/>
              <a:t>31</a:t>
            </a:fld>
            <a:endParaRPr lang="sk-SK" smtClean="0"/>
          </a:p>
        </p:txBody>
      </p:sp>
      <p:sp>
        <p:nvSpPr>
          <p:cNvPr id="25606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20. 9. 2015</a:t>
            </a:r>
            <a:endParaRPr lang="sk-SK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solidFill>
                  <a:srgbClr val="0000FF"/>
                </a:solidFill>
              </a:rPr>
              <a:t>Americká norma ASTM D 5033-00</a:t>
            </a:r>
            <a:endParaRPr lang="cs-CZ" sz="3200" b="1" smtClean="0">
              <a:solidFill>
                <a:srgbClr val="FF0000"/>
              </a:solidFill>
            </a:endParaRPr>
          </a:p>
        </p:txBody>
      </p:sp>
      <p:sp>
        <p:nvSpPr>
          <p:cNvPr id="26627" name="Zástupný symbol pro obsah 5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840288"/>
          </a:xfrm>
        </p:spPr>
        <p:txBody>
          <a:bodyPr/>
          <a:lstStyle/>
          <a:p>
            <a:pPr>
              <a:buFontTx/>
              <a:buNone/>
            </a:pPr>
            <a:r>
              <a:rPr lang="cs-CZ" b="1" smtClean="0">
                <a:solidFill>
                  <a:srgbClr val="0000FF"/>
                </a:solidFill>
              </a:rPr>
              <a:t>Development of ASTM Standards Relating to Recycling and Use of Recycled Plastics</a:t>
            </a:r>
          </a:p>
          <a:p>
            <a:endParaRPr lang="cs-CZ" smtClean="0">
              <a:solidFill>
                <a:srgbClr val="0000FF"/>
              </a:solidFill>
            </a:endParaRPr>
          </a:p>
          <a:p>
            <a:r>
              <a:rPr lang="cs-CZ" smtClean="0">
                <a:solidFill>
                  <a:srgbClr val="0000FF"/>
                </a:solidFill>
              </a:rPr>
              <a:t>Rozlišují primární, sekundární, terciární (výroba paliv) a kvartérní (spalování) recyklaci plastů </a:t>
            </a:r>
          </a:p>
          <a:p>
            <a:r>
              <a:rPr lang="cs-CZ" smtClean="0">
                <a:solidFill>
                  <a:srgbClr val="0000FF"/>
                </a:solidFill>
              </a:rPr>
              <a:t>Jinak pouze menší odlišnosti od evropských termínů</a:t>
            </a:r>
          </a:p>
        </p:txBody>
      </p:sp>
      <p:sp>
        <p:nvSpPr>
          <p:cNvPr id="2662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908175" y="6245225"/>
            <a:ext cx="6119813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MU PřF  1 2016</a:t>
            </a:r>
            <a:endParaRPr lang="sk-SK"/>
          </a:p>
        </p:txBody>
      </p:sp>
      <p:sp>
        <p:nvSpPr>
          <p:cNvPr id="26629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2A78F3D-8ED9-4CEC-81D1-81C8C6A1016B}" type="slidenum">
              <a:rPr lang="sk-SK" smtClean="0"/>
              <a:pPr/>
              <a:t>32</a:t>
            </a:fld>
            <a:endParaRPr lang="sk-SK" smtClean="0"/>
          </a:p>
        </p:txBody>
      </p:sp>
      <p:sp>
        <p:nvSpPr>
          <p:cNvPr id="7" name="Obdélník 6"/>
          <p:cNvSpPr/>
          <p:nvPr/>
        </p:nvSpPr>
        <p:spPr>
          <a:xfrm>
            <a:off x="4357688" y="2571750"/>
            <a:ext cx="4071937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6631" name="TextovéPole 7"/>
          <p:cNvSpPr txBox="1">
            <a:spLocks noChangeArrowheads="1"/>
          </p:cNvSpPr>
          <p:nvPr/>
        </p:nvSpPr>
        <p:spPr bwMode="auto">
          <a:xfrm>
            <a:off x="4429125" y="2714625"/>
            <a:ext cx="4000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solidFill>
                  <a:srgbClr val="FF0000"/>
                </a:solidFill>
              </a:rPr>
              <a:t>Stejný význam jako v ČSN  64 003</a:t>
            </a:r>
          </a:p>
        </p:txBody>
      </p:sp>
      <p:cxnSp>
        <p:nvCxnSpPr>
          <p:cNvPr id="10" name="Přímá spojovací šipka 9"/>
          <p:cNvCxnSpPr/>
          <p:nvPr/>
        </p:nvCxnSpPr>
        <p:spPr>
          <a:xfrm rot="10800000" flipV="1">
            <a:off x="3643313" y="3143250"/>
            <a:ext cx="714375" cy="42862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/>
          <p:nvPr/>
        </p:nvCxnSpPr>
        <p:spPr>
          <a:xfrm rot="10800000" flipV="1">
            <a:off x="4929188" y="3143250"/>
            <a:ext cx="785812" cy="50006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4" name="Zástupný symbol pro datum 1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20. 9. 2015</a:t>
            </a:r>
            <a:endParaRPr lang="sk-SK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/>
          <a:lstStyle/>
          <a:p>
            <a:r>
              <a:rPr lang="cs-CZ" sz="3200" b="1" smtClean="0">
                <a:solidFill>
                  <a:srgbClr val="FF0000"/>
                </a:solidFill>
              </a:rPr>
              <a:t>Národní normy ČSN</a:t>
            </a:r>
          </a:p>
        </p:txBody>
      </p:sp>
      <p:sp>
        <p:nvSpPr>
          <p:cNvPr id="10243" name="Zástupný symbol pro obsah 6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4768850"/>
          </a:xfrm>
        </p:spPr>
        <p:txBody>
          <a:bodyPr/>
          <a:lstStyle/>
          <a:p>
            <a:pPr>
              <a:defRPr/>
            </a:pPr>
            <a:r>
              <a:rPr lang="cs-CZ" b="1" dirty="0" smtClean="0">
                <a:solidFill>
                  <a:srgbClr val="0000FF"/>
                </a:solidFill>
              </a:rPr>
              <a:t>ČSN 64 0003 Plasty – Zhodnocení plastového odpadu – Názvosloví (</a:t>
            </a:r>
            <a:r>
              <a:rPr lang="cs-CZ" b="1" i="1" dirty="0" smtClean="0">
                <a:solidFill>
                  <a:srgbClr val="0000FF"/>
                </a:solidFill>
              </a:rPr>
              <a:t>obsahuje i anglické ekvivalenty a synonyma</a:t>
            </a:r>
            <a:r>
              <a:rPr lang="cs-CZ" b="1" dirty="0" smtClean="0">
                <a:solidFill>
                  <a:srgbClr val="0000FF"/>
                </a:solidFill>
              </a:rPr>
              <a:t>)</a:t>
            </a:r>
          </a:p>
          <a:p>
            <a:pPr lvl="1">
              <a:defRPr/>
            </a:pPr>
            <a:r>
              <a:rPr lang="cs-CZ" sz="3200" b="1" dirty="0" smtClean="0">
                <a:solidFill>
                  <a:srgbClr val="0000FF"/>
                </a:solidFill>
              </a:rPr>
              <a:t>ČSN 83 8001 Názvosloví odpadů </a:t>
            </a:r>
          </a:p>
          <a:p>
            <a:pPr lvl="1">
              <a:defRPr/>
            </a:pPr>
            <a:r>
              <a:rPr lang="cs-CZ" sz="3200" b="1" dirty="0" smtClean="0">
                <a:solidFill>
                  <a:srgbClr val="0000FF"/>
                </a:solidFill>
              </a:rPr>
              <a:t>ČSN 64 0001 Plastikářská a gumárenská terminologie</a:t>
            </a:r>
          </a:p>
          <a:p>
            <a:pPr lvl="1">
              <a:defRPr/>
            </a:pPr>
            <a:endParaRPr lang="cs-CZ" sz="2400" b="1" dirty="0" smtClean="0">
              <a:solidFill>
                <a:srgbClr val="0000FF"/>
              </a:solidFill>
            </a:endParaRPr>
          </a:p>
          <a:p>
            <a:pPr lvl="1">
              <a:buFontTx/>
              <a:buNone/>
              <a:defRPr/>
            </a:pPr>
            <a:endParaRPr lang="cs-CZ" sz="2400" b="1" dirty="0" smtClean="0">
              <a:solidFill>
                <a:srgbClr val="0000FF"/>
              </a:solidFill>
              <a:ea typeface="+mn-ea"/>
              <a:cs typeface="+mn-cs"/>
            </a:endParaRPr>
          </a:p>
        </p:txBody>
      </p:sp>
      <p:sp>
        <p:nvSpPr>
          <p:cNvPr id="2765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908175" y="6245225"/>
            <a:ext cx="6264275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MU PřF  1 2016</a:t>
            </a:r>
            <a:endParaRPr lang="sk-SK"/>
          </a:p>
        </p:txBody>
      </p:sp>
      <p:sp>
        <p:nvSpPr>
          <p:cNvPr id="27653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8004D94-5D4A-4A17-84A9-A008339C3A6F}" type="slidenum">
              <a:rPr lang="sk-SK" smtClean="0"/>
              <a:pPr/>
              <a:t>33</a:t>
            </a:fld>
            <a:endParaRPr lang="sk-SK" smtClean="0"/>
          </a:p>
        </p:txBody>
      </p:sp>
      <p:sp>
        <p:nvSpPr>
          <p:cNvPr id="27654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20. 9. 2015</a:t>
            </a:r>
            <a:endParaRPr lang="sk-SK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r>
              <a:rPr lang="cs-CZ" sz="2400" b="1" smtClean="0">
                <a:solidFill>
                  <a:srgbClr val="0000FF"/>
                </a:solidFill>
              </a:rPr>
              <a:t>ČSN 64 0003 Plasty – Zhodnocení plastového odpadu – Názvosloví</a:t>
            </a:r>
            <a:endParaRPr lang="cs-CZ" sz="1600" b="1" smtClean="0">
              <a:solidFill>
                <a:srgbClr val="FF0000"/>
              </a:solidFill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571500" y="1214438"/>
          <a:ext cx="8258204" cy="457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434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Česky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8000"/>
                          </a:solidFill>
                        </a:rPr>
                        <a:t>anglicky</a:t>
                      </a:r>
                      <a:endParaRPr lang="cs-CZ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Fyzikální recyklace plastů, fyzikální recyklování plastů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err="1" smtClean="0">
                          <a:solidFill>
                            <a:srgbClr val="008000"/>
                          </a:solidFill>
                        </a:rPr>
                        <a:t>Physical</a:t>
                      </a:r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 recycling</a:t>
                      </a:r>
                      <a:endParaRPr lang="cs-CZ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Chemická recyklace plastů, chemické recyklování plastů, rekonstituce</a:t>
                      </a:r>
                      <a:r>
                        <a:rPr lang="cs-CZ" b="1" baseline="0" dirty="0" smtClean="0">
                          <a:solidFill>
                            <a:srgbClr val="FF0000"/>
                          </a:solidFill>
                        </a:rPr>
                        <a:t> plastového odpadu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err="1" smtClean="0">
                          <a:solidFill>
                            <a:srgbClr val="008000"/>
                          </a:solidFill>
                        </a:rPr>
                        <a:t>Reconstitution</a:t>
                      </a:r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b="1" dirty="0" err="1" smtClean="0">
                          <a:solidFill>
                            <a:srgbClr val="008000"/>
                          </a:solidFill>
                        </a:rPr>
                        <a:t>of</a:t>
                      </a:r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b="1" dirty="0" err="1" smtClean="0">
                          <a:solidFill>
                            <a:srgbClr val="008000"/>
                          </a:solidFill>
                        </a:rPr>
                        <a:t>plastic</a:t>
                      </a:r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b="1" dirty="0" err="1" smtClean="0">
                          <a:solidFill>
                            <a:srgbClr val="008000"/>
                          </a:solidFill>
                        </a:rPr>
                        <a:t>waste</a:t>
                      </a:r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, </a:t>
                      </a:r>
                      <a:r>
                        <a:rPr lang="cs-CZ" b="1" i="1" u="sng" dirty="0" err="1" smtClean="0">
                          <a:solidFill>
                            <a:srgbClr val="008000"/>
                          </a:solidFill>
                        </a:rPr>
                        <a:t>Chemical</a:t>
                      </a:r>
                      <a:r>
                        <a:rPr lang="cs-CZ" b="1" i="1" u="sng" dirty="0" smtClean="0">
                          <a:solidFill>
                            <a:srgbClr val="008000"/>
                          </a:solidFill>
                        </a:rPr>
                        <a:t> recycling – běžně se používá, ale není v této normě</a:t>
                      </a:r>
                      <a:endParaRPr lang="cs-CZ" b="1" i="1" u="sng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Surovinové zhodnocení platů, přeměna plastového odpadu na suroviny surovinové využití plastového odpadu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err="1" smtClean="0">
                          <a:solidFill>
                            <a:srgbClr val="008000"/>
                          </a:solidFill>
                        </a:rPr>
                        <a:t>Transformation</a:t>
                      </a:r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b="1" dirty="0" err="1" smtClean="0">
                          <a:solidFill>
                            <a:srgbClr val="008000"/>
                          </a:solidFill>
                        </a:rPr>
                        <a:t>of</a:t>
                      </a:r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b="1" dirty="0" err="1" smtClean="0">
                          <a:solidFill>
                            <a:srgbClr val="008000"/>
                          </a:solidFill>
                        </a:rPr>
                        <a:t>plastic</a:t>
                      </a:r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b="1" dirty="0" err="1" smtClean="0">
                          <a:solidFill>
                            <a:srgbClr val="008000"/>
                          </a:solidFill>
                        </a:rPr>
                        <a:t>waste</a:t>
                      </a:r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b="1" dirty="0" err="1" smtClean="0">
                          <a:solidFill>
                            <a:srgbClr val="008000"/>
                          </a:solidFill>
                        </a:rPr>
                        <a:t>into</a:t>
                      </a:r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b="1" dirty="0" err="1" smtClean="0">
                          <a:solidFill>
                            <a:srgbClr val="008000"/>
                          </a:solidFill>
                        </a:rPr>
                        <a:t>raw</a:t>
                      </a:r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b="1" dirty="0" err="1" smtClean="0">
                          <a:solidFill>
                            <a:srgbClr val="008000"/>
                          </a:solidFill>
                        </a:rPr>
                        <a:t>materials</a:t>
                      </a:r>
                      <a:endParaRPr lang="cs-CZ" b="1" dirty="0" smtClean="0">
                        <a:solidFill>
                          <a:srgbClr val="008000"/>
                        </a:solidFill>
                      </a:endParaRPr>
                    </a:p>
                    <a:p>
                      <a:r>
                        <a:rPr lang="cs-CZ" b="1" i="1" u="sng" dirty="0" err="1" smtClean="0">
                          <a:solidFill>
                            <a:srgbClr val="008000"/>
                          </a:solidFill>
                        </a:rPr>
                        <a:t>Feedstock</a:t>
                      </a:r>
                      <a:r>
                        <a:rPr lang="cs-CZ" b="1" i="1" u="sng" dirty="0" smtClean="0">
                          <a:solidFill>
                            <a:srgbClr val="008000"/>
                          </a:solidFill>
                        </a:rPr>
                        <a:t> recycling – běžně se používá, ale není v této normě</a:t>
                      </a:r>
                      <a:endParaRPr lang="cs-CZ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Energetické zhodnocení plastů, přeměna plastového odpadu na energii, energetické využití plastového odpadu 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err="1" smtClean="0">
                          <a:solidFill>
                            <a:srgbClr val="008000"/>
                          </a:solidFill>
                        </a:rPr>
                        <a:t>Transformation</a:t>
                      </a:r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b="1" dirty="0" err="1" smtClean="0">
                          <a:solidFill>
                            <a:srgbClr val="008000"/>
                          </a:solidFill>
                        </a:rPr>
                        <a:t>of</a:t>
                      </a:r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b="1" dirty="0" err="1" smtClean="0">
                          <a:solidFill>
                            <a:srgbClr val="008000"/>
                          </a:solidFill>
                        </a:rPr>
                        <a:t>plastic</a:t>
                      </a:r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b="1" dirty="0" err="1" smtClean="0">
                          <a:solidFill>
                            <a:srgbClr val="008000"/>
                          </a:solidFill>
                        </a:rPr>
                        <a:t>waste</a:t>
                      </a:r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b="1" dirty="0" err="1" smtClean="0">
                          <a:solidFill>
                            <a:srgbClr val="008000"/>
                          </a:solidFill>
                        </a:rPr>
                        <a:t>into</a:t>
                      </a:r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b="1" dirty="0" err="1" smtClean="0">
                          <a:solidFill>
                            <a:srgbClr val="008000"/>
                          </a:solidFill>
                        </a:rPr>
                        <a:t>energy</a:t>
                      </a:r>
                      <a:endParaRPr lang="cs-CZ" b="1" dirty="0" smtClean="0">
                        <a:solidFill>
                          <a:srgbClr val="008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i="1" u="sng" dirty="0" err="1" smtClean="0">
                          <a:solidFill>
                            <a:srgbClr val="008000"/>
                          </a:solidFill>
                        </a:rPr>
                        <a:t>Energy</a:t>
                      </a:r>
                      <a:r>
                        <a:rPr lang="cs-CZ" b="1" i="1" u="sng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b="1" i="1" u="sng" dirty="0" err="1" smtClean="0">
                          <a:solidFill>
                            <a:srgbClr val="008000"/>
                          </a:solidFill>
                        </a:rPr>
                        <a:t>recovery</a:t>
                      </a:r>
                      <a:r>
                        <a:rPr lang="cs-CZ" b="1" i="1" u="sng" dirty="0" smtClean="0">
                          <a:solidFill>
                            <a:srgbClr val="008000"/>
                          </a:solidFill>
                        </a:rPr>
                        <a:t> – běžně se používá, ale není v této normě</a:t>
                      </a:r>
                      <a:endParaRPr lang="cs-CZ" b="1" dirty="0" smtClean="0">
                        <a:solidFill>
                          <a:srgbClr val="008000"/>
                        </a:solidFill>
                      </a:endParaRPr>
                    </a:p>
                    <a:p>
                      <a:endParaRPr lang="cs-CZ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69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19250" y="6245225"/>
            <a:ext cx="6265863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MU PřF  1 2016</a:t>
            </a:r>
            <a:endParaRPr lang="sk-SK"/>
          </a:p>
        </p:txBody>
      </p:sp>
      <p:sp>
        <p:nvSpPr>
          <p:cNvPr id="2869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BBF98D-BE0B-4495-90D5-B3051AFE48DB}" type="slidenum">
              <a:rPr lang="sk-SK" smtClean="0"/>
              <a:pPr/>
              <a:t>34</a:t>
            </a:fld>
            <a:endParaRPr lang="sk-SK" smtClean="0"/>
          </a:p>
        </p:txBody>
      </p:sp>
      <p:sp>
        <p:nvSpPr>
          <p:cNvPr id="28697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20. 9. 2015</a:t>
            </a:r>
            <a:endParaRPr lang="sk-SK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r>
              <a:rPr lang="cs-CZ" sz="3200" b="1" smtClean="0">
                <a:solidFill>
                  <a:srgbClr val="FF0000"/>
                </a:solidFill>
              </a:rPr>
              <a:t>Extruder neboli VYTLAČOVACÍ STROJ</a:t>
            </a:r>
          </a:p>
        </p:txBody>
      </p:sp>
      <p:sp>
        <p:nvSpPr>
          <p:cNvPr id="2969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63713" y="6245225"/>
            <a:ext cx="6337300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MU PřF  1 2016</a:t>
            </a:r>
            <a:endParaRPr lang="sk-SK"/>
          </a:p>
        </p:txBody>
      </p:sp>
      <p:sp>
        <p:nvSpPr>
          <p:cNvPr id="2970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13D601-8DBC-4A0D-83DC-2598DB3569C5}" type="slidenum">
              <a:rPr lang="sk-SK" smtClean="0"/>
              <a:pPr/>
              <a:t>35</a:t>
            </a:fld>
            <a:endParaRPr lang="sk-SK" smtClean="0"/>
          </a:p>
        </p:txBody>
      </p:sp>
      <p:sp>
        <p:nvSpPr>
          <p:cNvPr id="10243" name="Zástupný symbol pro obsah 6"/>
          <p:cNvSpPr>
            <a:spLocks noGrp="1"/>
          </p:cNvSpPr>
          <p:nvPr>
            <p:ph idx="4294967295"/>
          </p:nvPr>
        </p:nvSpPr>
        <p:spPr>
          <a:xfrm>
            <a:off x="0" y="1357313"/>
            <a:ext cx="8229600" cy="4768850"/>
          </a:xfrm>
        </p:spPr>
        <p:txBody>
          <a:bodyPr/>
          <a:lstStyle/>
          <a:p>
            <a:pPr lvl="1">
              <a:defRPr/>
            </a:pPr>
            <a:endParaRPr lang="cs-CZ" sz="2400" b="1" dirty="0" smtClean="0">
              <a:solidFill>
                <a:srgbClr val="0000FF"/>
              </a:solidFill>
            </a:endParaRPr>
          </a:p>
          <a:p>
            <a:pPr lvl="1">
              <a:buFontTx/>
              <a:buNone/>
              <a:defRPr/>
            </a:pPr>
            <a:endParaRPr lang="cs-CZ" sz="2400" b="1" dirty="0" smtClean="0">
              <a:solidFill>
                <a:srgbClr val="0000FF"/>
              </a:solidFill>
              <a:ea typeface="+mn-ea"/>
              <a:cs typeface="+mn-cs"/>
            </a:endParaRPr>
          </a:p>
        </p:txBody>
      </p:sp>
      <p:pic>
        <p:nvPicPr>
          <p:cNvPr id="29702" name="Obrázek 5" descr="img23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023938"/>
            <a:ext cx="8040688" cy="511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Zástupný symbol pro datum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20. 9. 2015</a:t>
            </a:r>
            <a:endParaRPr lang="sk-SK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r>
              <a:rPr lang="cs-CZ" sz="2400" b="1" smtClean="0">
                <a:solidFill>
                  <a:srgbClr val="0000FF"/>
                </a:solidFill>
              </a:rPr>
              <a:t>Zhodnocení plastového odpadu – Nenormované, leč používané výrazy</a:t>
            </a:r>
            <a:endParaRPr lang="cs-CZ" sz="1600" b="1" smtClean="0">
              <a:solidFill>
                <a:srgbClr val="FF0000"/>
              </a:solidFill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571500" y="1214438"/>
          <a:ext cx="8258204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434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Česky norma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solidFill>
                            <a:srgbClr val="0000FF"/>
                          </a:solidFill>
                        </a:rPr>
                        <a:t>Česky n</a:t>
                      </a:r>
                      <a:r>
                        <a:rPr lang="cs-CZ" sz="1800" b="1" dirty="0" smtClean="0">
                          <a:solidFill>
                            <a:srgbClr val="0000FF"/>
                          </a:solidFill>
                        </a:rPr>
                        <a:t>enormované, leč používané výrazy</a:t>
                      </a:r>
                      <a:endParaRPr lang="cs-CZ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Fyzikální recyklace plastů, fyzikální recyklování plastů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00FF"/>
                          </a:solidFill>
                        </a:rPr>
                        <a:t>Mechanická recyklace</a:t>
                      </a:r>
                      <a:endParaRPr lang="cs-CZ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solidFill>
                            <a:srgbClr val="C00000"/>
                          </a:solidFill>
                        </a:rPr>
                        <a:t>Fyzikální recyklace plastů, fyzikální recyklování plastů</a:t>
                      </a:r>
                      <a:endParaRPr lang="cs-CZ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cs-CZ" sz="3200" b="1" i="0" u="none" dirty="0" smtClean="0">
                          <a:solidFill>
                            <a:srgbClr val="C00000"/>
                          </a:solidFill>
                        </a:rPr>
                        <a:t>Materiálová recyklace (pro odlišení </a:t>
                      </a:r>
                      <a:r>
                        <a:rPr lang="cs-CZ" sz="3200" b="1" i="0" u="none" smtClean="0">
                          <a:solidFill>
                            <a:srgbClr val="C00000"/>
                          </a:solidFill>
                        </a:rPr>
                        <a:t>od energetického </a:t>
                      </a:r>
                      <a:r>
                        <a:rPr lang="cs-CZ" sz="3200" b="1" i="0" u="none" dirty="0" smtClean="0">
                          <a:solidFill>
                            <a:srgbClr val="C00000"/>
                          </a:solidFill>
                        </a:rPr>
                        <a:t>využití plastového odpadu) </a:t>
                      </a:r>
                      <a:endParaRPr lang="cs-CZ" sz="3200" b="1" i="0" u="none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C00000"/>
                          </a:solidFill>
                        </a:rPr>
                        <a:t>Chemická recyklace plastů, chemické recyklování plastů, rekonstituce</a:t>
                      </a:r>
                      <a:r>
                        <a:rPr lang="cs-CZ" b="1" baseline="0" dirty="0" smtClean="0">
                          <a:solidFill>
                            <a:srgbClr val="C00000"/>
                          </a:solidFill>
                        </a:rPr>
                        <a:t> plastového odpadu</a:t>
                      </a:r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C00000"/>
                          </a:solidFill>
                        </a:rPr>
                        <a:t>Surovinové zhodnocení platů, přeměna plastového odpadu na suroviny surovinové využití plastového odpadu</a:t>
                      </a:r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741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19250" y="6245225"/>
            <a:ext cx="6408738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MU PřF  1 2016</a:t>
            </a:r>
            <a:endParaRPr lang="sk-SK"/>
          </a:p>
        </p:txBody>
      </p:sp>
      <p:sp>
        <p:nvSpPr>
          <p:cNvPr id="3074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FF72AD-8BEC-4E82-ABB2-719F5E62CE0E}" type="slidenum">
              <a:rPr lang="sk-SK" smtClean="0"/>
              <a:pPr/>
              <a:t>36</a:t>
            </a:fld>
            <a:endParaRPr lang="sk-SK" smtClean="0"/>
          </a:p>
        </p:txBody>
      </p:sp>
      <p:sp>
        <p:nvSpPr>
          <p:cNvPr id="30743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20. 9. 2015</a:t>
            </a:r>
            <a:endParaRPr lang="sk-SK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/>
          <a:lstStyle/>
          <a:p>
            <a:r>
              <a:rPr lang="cs-CZ" sz="2400" b="1" smtClean="0">
                <a:solidFill>
                  <a:srgbClr val="FF0000"/>
                </a:solidFill>
              </a:rPr>
              <a:t>Fyzikální recyklace plastů, fyzikální recyklování plastů</a:t>
            </a:r>
            <a:r>
              <a:rPr lang="cs-CZ" sz="2400" smtClean="0">
                <a:solidFill>
                  <a:srgbClr val="FF0000"/>
                </a:solidFill>
              </a:rPr>
              <a:t/>
            </a:r>
            <a:br>
              <a:rPr lang="cs-CZ" sz="2400" smtClean="0">
                <a:solidFill>
                  <a:srgbClr val="FF0000"/>
                </a:solidFill>
              </a:rPr>
            </a:br>
            <a:endParaRPr lang="cs-CZ" sz="2400" b="1" smtClean="0">
              <a:solidFill>
                <a:srgbClr val="FF0000"/>
              </a:solidFill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642938" y="785813"/>
          <a:ext cx="8258204" cy="293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8204"/>
              </a:tblGrid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Proces, při němž se z plastového odpadu získává nový materiál nebo složky nového materiálu a při němž neprobíhá záměrně</a:t>
                      </a:r>
                      <a:r>
                        <a:rPr lang="cs-CZ" b="1" baseline="0" dirty="0" smtClean="0">
                          <a:solidFill>
                            <a:srgbClr val="FF0000"/>
                          </a:solidFill>
                        </a:rPr>
                        <a:t> vyvolaná chemická reakce </a:t>
                      </a:r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Příklad - fyzikální recyklování plastů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Odpadní pytle z LDPE se vyperou, přetaví, tavenina se zfiltruje a  </a:t>
                      </a:r>
                      <a:r>
                        <a:rPr lang="cs-CZ" b="1" dirty="0" err="1" smtClean="0">
                          <a:solidFill>
                            <a:srgbClr val="FF0000"/>
                          </a:solidFill>
                        </a:rPr>
                        <a:t>zgarnuluje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C00000"/>
                          </a:solidFill>
                        </a:rPr>
                        <a:t>Příklad – proces NENÍ fyzikální recyklování plastů</a:t>
                      </a:r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baseline="0" dirty="0" smtClean="0">
                          <a:solidFill>
                            <a:srgbClr val="C00000"/>
                          </a:solidFill>
                        </a:rPr>
                        <a:t>Odřezky, piliny a hobliny z blokového </a:t>
                      </a:r>
                      <a:r>
                        <a:rPr lang="cs-CZ" b="1" dirty="0" smtClean="0">
                          <a:solidFill>
                            <a:srgbClr val="C00000"/>
                          </a:solidFill>
                        </a:rPr>
                        <a:t>PMMA</a:t>
                      </a:r>
                      <a:r>
                        <a:rPr lang="cs-CZ" b="1" baseline="0" dirty="0" smtClean="0">
                          <a:solidFill>
                            <a:srgbClr val="C00000"/>
                          </a:solidFill>
                        </a:rPr>
                        <a:t> se termicky rozloží (depolymerace) na metylmetakrylát (monomer)</a:t>
                      </a:r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761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480175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MU PřF  1 2016</a:t>
            </a:r>
            <a:endParaRPr lang="sk-SK"/>
          </a:p>
        </p:txBody>
      </p:sp>
      <p:sp>
        <p:nvSpPr>
          <p:cNvPr id="3176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DBAA2A1-A015-4666-84E3-1E4A1863AB1D}" type="slidenum">
              <a:rPr lang="sk-SK" smtClean="0"/>
              <a:pPr/>
              <a:t>37</a:t>
            </a:fld>
            <a:endParaRPr lang="sk-SK" smtClean="0"/>
          </a:p>
        </p:txBody>
      </p:sp>
      <p:pic>
        <p:nvPicPr>
          <p:cNvPr id="31763" name="Obrázek 5" descr="img23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9438" y="3714750"/>
            <a:ext cx="53848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64" name="Zástupný symbol pro datum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20. 9. 2015</a:t>
            </a:r>
            <a:endParaRPr lang="sk-SK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/>
          <a:lstStyle/>
          <a:p>
            <a:r>
              <a:rPr lang="cs-CZ" sz="2400" b="1" smtClean="0">
                <a:solidFill>
                  <a:srgbClr val="0000FF"/>
                </a:solidFill>
              </a:rPr>
              <a:t>Chemická recyklace plastů, chemické recyklování plastů</a:t>
            </a: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642938" y="1000125"/>
          <a:ext cx="8258204" cy="293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8204"/>
              </a:tblGrid>
              <a:tr h="485772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00FF"/>
                          </a:solidFill>
                        </a:rPr>
                        <a:t>Chemický nebo tepelný rozklad druhově tříděného plastového odpadu na jednoduché sloučeniny, obvykle monomery, z nichž se chemickými procesy připraví nový materiál</a:t>
                      </a:r>
                      <a:endParaRPr lang="cs-CZ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0000FF"/>
                          </a:solidFill>
                        </a:rPr>
                        <a:t>Příklad – chemického recyklování plastů</a:t>
                      </a:r>
                      <a:endParaRPr lang="cs-CZ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baseline="0" dirty="0" smtClean="0">
                          <a:solidFill>
                            <a:srgbClr val="0000FF"/>
                          </a:solidFill>
                        </a:rPr>
                        <a:t>Odřezky, piliny a hobliny z blokového </a:t>
                      </a:r>
                      <a:r>
                        <a:rPr lang="cs-CZ" b="1" dirty="0" smtClean="0">
                          <a:solidFill>
                            <a:srgbClr val="0000FF"/>
                          </a:solidFill>
                        </a:rPr>
                        <a:t>PMMA</a:t>
                      </a:r>
                      <a:r>
                        <a:rPr lang="cs-CZ" b="1" baseline="0" dirty="0" smtClean="0">
                          <a:solidFill>
                            <a:srgbClr val="0000FF"/>
                          </a:solidFill>
                        </a:rPr>
                        <a:t> se termicky rozloží (depolymerace) na metylmetakrylát (monomer)</a:t>
                      </a:r>
                      <a:endParaRPr lang="cs-CZ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C00000"/>
                          </a:solidFill>
                        </a:rPr>
                        <a:t>Příklad – proces NENÍ chemické</a:t>
                      </a:r>
                      <a:r>
                        <a:rPr lang="cs-CZ" b="1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cs-CZ" b="1" dirty="0" smtClean="0">
                          <a:solidFill>
                            <a:srgbClr val="C00000"/>
                          </a:solidFill>
                        </a:rPr>
                        <a:t>recyklování plastů</a:t>
                      </a:r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C00000"/>
                          </a:solidFill>
                        </a:rPr>
                        <a:t>Vtoky a nestandardní výstřiky ze vstřikovacího PMMA se podrtí, přetaví, zgranulují a znovu použijí na vstřikování </a:t>
                      </a:r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278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92275" y="6245225"/>
            <a:ext cx="6551613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MU PřF  1 2016</a:t>
            </a:r>
            <a:endParaRPr lang="sk-SK"/>
          </a:p>
        </p:txBody>
      </p:sp>
      <p:sp>
        <p:nvSpPr>
          <p:cNvPr id="3278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C9911D-9048-4054-9485-96CBA74B3CD9}" type="slidenum">
              <a:rPr lang="sk-SK" smtClean="0"/>
              <a:pPr/>
              <a:t>38</a:t>
            </a:fld>
            <a:endParaRPr lang="sk-SK" smtClean="0"/>
          </a:p>
        </p:txBody>
      </p:sp>
      <p:pic>
        <p:nvPicPr>
          <p:cNvPr id="32787" name="Obrázek 5" descr="img23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9438" y="4000500"/>
            <a:ext cx="5384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8" name="Zástupný symbol pro datum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20. 9. 2015</a:t>
            </a:r>
            <a:endParaRPr lang="sk-SK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/>
          <a:lstStyle/>
          <a:p>
            <a:r>
              <a:rPr lang="cs-CZ" sz="2400" b="1" smtClean="0">
                <a:solidFill>
                  <a:srgbClr val="008000"/>
                </a:solidFill>
              </a:rPr>
              <a:t>Surovinové zhodnocení plastů</a:t>
            </a: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642938" y="1000125"/>
          <a:ext cx="8258204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8204"/>
              </a:tblGrid>
              <a:tr h="485772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Přeměna plastového odpadu,</a:t>
                      </a:r>
                      <a:r>
                        <a:rPr lang="cs-CZ" b="1" baseline="0" dirty="0" smtClean="0">
                          <a:solidFill>
                            <a:srgbClr val="008000"/>
                          </a:solidFill>
                        </a:rPr>
                        <a:t> většinou smíšených plastů, na základní suroviny chemického průmyslu nebo na paliva tepelným rozkladem, hydrogenací či podobnými procesy</a:t>
                      </a:r>
                      <a:endParaRPr lang="cs-CZ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Příklad – </a:t>
                      </a:r>
                      <a:r>
                        <a:rPr lang="cs-CZ" sz="1800" b="1" dirty="0" smtClean="0">
                          <a:solidFill>
                            <a:srgbClr val="008000"/>
                          </a:solidFill>
                        </a:rPr>
                        <a:t>Surovinové zhodnocení </a:t>
                      </a:r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plastů</a:t>
                      </a:r>
                      <a:endParaRPr lang="cs-CZ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Nízkoteplotní či vysokoteplotní pyrolýza směsných odpadů na kapalné a plynné složky</a:t>
                      </a:r>
                      <a:endParaRPr lang="cs-CZ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C00000"/>
                          </a:solidFill>
                        </a:rPr>
                        <a:t>Příklad – proces NENÍ </a:t>
                      </a:r>
                      <a:r>
                        <a:rPr lang="cs-CZ" sz="1800" b="1" dirty="0" smtClean="0">
                          <a:solidFill>
                            <a:srgbClr val="C00000"/>
                          </a:solidFill>
                        </a:rPr>
                        <a:t>surovinové zhodnocení </a:t>
                      </a:r>
                      <a:r>
                        <a:rPr lang="cs-CZ" b="1" dirty="0" smtClean="0">
                          <a:solidFill>
                            <a:srgbClr val="C00000"/>
                          </a:solidFill>
                        </a:rPr>
                        <a:t>recyklování plastů</a:t>
                      </a:r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C00000"/>
                          </a:solidFill>
                        </a:rPr>
                        <a:t>Spalovny komunálního odpadu</a:t>
                      </a:r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380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92275" y="6245225"/>
            <a:ext cx="6335713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MU PřF  1 2016</a:t>
            </a:r>
            <a:endParaRPr lang="sk-SK"/>
          </a:p>
        </p:txBody>
      </p:sp>
      <p:sp>
        <p:nvSpPr>
          <p:cNvPr id="3381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00FE2E-289B-4AF0-B74B-B92B2A46DFFD}" type="slidenum">
              <a:rPr lang="sk-SK" smtClean="0"/>
              <a:pPr/>
              <a:t>39</a:t>
            </a:fld>
            <a:endParaRPr lang="sk-SK" smtClean="0"/>
          </a:p>
        </p:txBody>
      </p:sp>
      <p:sp>
        <p:nvSpPr>
          <p:cNvPr id="33811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20. 9. 2015</a:t>
            </a:r>
            <a:endParaRPr lang="sk-SK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mtClean="0">
                <a:solidFill>
                  <a:srgbClr val="FF0000"/>
                </a:solidFill>
              </a:rPr>
              <a:t>Recyklace nezná hranic!</a:t>
            </a:r>
          </a:p>
        </p:txBody>
      </p:sp>
      <p:sp>
        <p:nvSpPr>
          <p:cNvPr id="2051" name="Zástupný symbol pro datum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20. 9. 2015</a:t>
            </a:r>
            <a:endParaRPr lang="sk-SK"/>
          </a:p>
        </p:txBody>
      </p:sp>
      <p:sp>
        <p:nvSpPr>
          <p:cNvPr id="2052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692275" y="6245225"/>
            <a:ext cx="6335713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MU PřF  1 2016</a:t>
            </a:r>
            <a:endParaRPr lang="sk-SK"/>
          </a:p>
        </p:txBody>
      </p:sp>
      <p:sp>
        <p:nvSpPr>
          <p:cNvPr id="2053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B69F12-B1F8-4786-9EDA-6474C4B0E53A}" type="slidenum">
              <a:rPr lang="sk-SK" smtClean="0"/>
              <a:pPr/>
              <a:t>4</a:t>
            </a:fld>
            <a:endParaRPr lang="sk-SK" smtClean="0"/>
          </a:p>
        </p:txBody>
      </p:sp>
      <p:pic>
        <p:nvPicPr>
          <p:cNvPr id="2054" name="Obrázek 4" descr="RECYKLACE PLENEK71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205038"/>
            <a:ext cx="859155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/>
          <a:lstStyle/>
          <a:p>
            <a:pPr>
              <a:defRPr/>
            </a:pPr>
            <a:r>
              <a:rPr lang="cs-CZ" sz="2400" b="1" dirty="0" smtClean="0">
                <a:solidFill>
                  <a:schemeClr val="accent4"/>
                </a:solidFill>
              </a:rPr>
              <a:t>Energetické zhodnocení plastů</a:t>
            </a: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642938" y="1000125"/>
          <a:ext cx="8258204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8204"/>
              </a:tblGrid>
              <a:tr h="485772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chemeClr val="accent4"/>
                          </a:solidFill>
                        </a:rPr>
                        <a:t>Spalování plastového odpadu,</a:t>
                      </a:r>
                      <a:r>
                        <a:rPr lang="cs-CZ" b="1" baseline="0" dirty="0" smtClean="0">
                          <a:solidFill>
                            <a:schemeClr val="accent4"/>
                          </a:solidFill>
                        </a:rPr>
                        <a:t> většinou smíšených plastů, a využití energie obsažené v materiálu pro výrobu tepla nebo elektřiny</a:t>
                      </a:r>
                      <a:endParaRPr lang="cs-CZ" b="1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accent4"/>
                          </a:solidFill>
                        </a:rPr>
                        <a:t>Příklad – </a:t>
                      </a:r>
                      <a:r>
                        <a:rPr lang="cs-CZ" sz="1800" b="1" dirty="0" smtClean="0">
                          <a:solidFill>
                            <a:schemeClr val="accent4"/>
                          </a:solidFill>
                        </a:rPr>
                        <a:t>Energetické zhodnocení </a:t>
                      </a:r>
                      <a:r>
                        <a:rPr lang="cs-CZ" b="1" dirty="0" smtClean="0">
                          <a:solidFill>
                            <a:schemeClr val="accent4"/>
                          </a:solidFill>
                        </a:rPr>
                        <a:t>plastů</a:t>
                      </a:r>
                      <a:endParaRPr lang="cs-CZ" b="1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solidFill>
                            <a:schemeClr val="accent4"/>
                          </a:solidFill>
                        </a:rPr>
                        <a:t>Spalovny komunálního odpadu &gt;</a:t>
                      </a:r>
                      <a:r>
                        <a:rPr lang="cs-CZ" b="1" baseline="0" dirty="0" smtClean="0">
                          <a:solidFill>
                            <a:schemeClr val="accent4"/>
                          </a:solidFill>
                        </a:rPr>
                        <a:t> nová spalovna v Brně &gt; teplo i elektřina</a:t>
                      </a:r>
                      <a:endParaRPr lang="cs-CZ" b="1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C00000"/>
                          </a:solidFill>
                        </a:rPr>
                        <a:t>Příklad – proces NENÍ e</a:t>
                      </a:r>
                      <a:r>
                        <a:rPr lang="cs-CZ" sz="1800" b="1" dirty="0" smtClean="0">
                          <a:solidFill>
                            <a:srgbClr val="C00000"/>
                          </a:solidFill>
                        </a:rPr>
                        <a:t>nergetické</a:t>
                      </a:r>
                      <a:r>
                        <a:rPr lang="cs-CZ" sz="1800" b="1" dirty="0" smtClean="0">
                          <a:solidFill>
                            <a:schemeClr val="accent4"/>
                          </a:solidFill>
                        </a:rPr>
                        <a:t> </a:t>
                      </a:r>
                      <a:r>
                        <a:rPr lang="cs-CZ" sz="1800" b="1" dirty="0" smtClean="0">
                          <a:solidFill>
                            <a:srgbClr val="C00000"/>
                          </a:solidFill>
                        </a:rPr>
                        <a:t>zhodnocení </a:t>
                      </a:r>
                      <a:r>
                        <a:rPr lang="cs-CZ" b="1" dirty="0" smtClean="0">
                          <a:solidFill>
                            <a:srgbClr val="C00000"/>
                          </a:solidFill>
                        </a:rPr>
                        <a:t>recyklování plastů</a:t>
                      </a:r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C00000"/>
                          </a:solidFill>
                        </a:rPr>
                        <a:t>Skládkování komunálního odpadu </a:t>
                      </a:r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4833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19250" y="6245225"/>
            <a:ext cx="6624638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MU PřF  1 2016</a:t>
            </a:r>
            <a:endParaRPr lang="sk-SK"/>
          </a:p>
        </p:txBody>
      </p:sp>
      <p:sp>
        <p:nvSpPr>
          <p:cNvPr id="3483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0835B8-CF2C-4BC2-8BE6-F0BD4144CC6A}" type="slidenum">
              <a:rPr lang="sk-SK" smtClean="0"/>
              <a:pPr/>
              <a:t>40</a:t>
            </a:fld>
            <a:endParaRPr lang="sk-SK" smtClean="0"/>
          </a:p>
        </p:txBody>
      </p:sp>
      <p:sp>
        <p:nvSpPr>
          <p:cNvPr id="34835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20. 9. 2015</a:t>
            </a:r>
            <a:endParaRPr lang="sk-SK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r>
              <a:rPr lang="cs-CZ" sz="2400" b="1" smtClean="0">
                <a:solidFill>
                  <a:srgbClr val="0000FF"/>
                </a:solidFill>
              </a:rPr>
              <a:t>ČSN 64 0003 Plasty – Zhodnocení plastového odpadu – Názvosloví</a:t>
            </a:r>
            <a:endParaRPr lang="cs-CZ" sz="1600" b="1" smtClean="0">
              <a:solidFill>
                <a:srgbClr val="FF0000"/>
              </a:solidFill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571500" y="1214438"/>
          <a:ext cx="8258204" cy="512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434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Česky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8000"/>
                          </a:solidFill>
                        </a:rPr>
                        <a:t>anglicky</a:t>
                      </a:r>
                      <a:endParaRPr lang="cs-CZ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rgbClr val="FF0000"/>
                          </a:solidFill>
                        </a:rPr>
                        <a:t>Průmyslový plastový odpad</a:t>
                      </a:r>
                    </a:p>
                    <a:p>
                      <a:r>
                        <a:rPr lang="cs-CZ" sz="2000" b="0" dirty="0" smtClean="0">
                          <a:solidFill>
                            <a:srgbClr val="FF0000"/>
                          </a:solidFill>
                        </a:rPr>
                        <a:t>Materiál známého složení</a:t>
                      </a:r>
                      <a:r>
                        <a:rPr lang="cs-CZ" sz="2000" b="0" baseline="0" dirty="0" smtClean="0">
                          <a:solidFill>
                            <a:srgbClr val="FF0000"/>
                          </a:solidFill>
                        </a:rPr>
                        <a:t> pocházející z vnitropodnikových technologických operací, neznehodnocený používáním výrobku; může obsahovat plast jednoho druhu či typu nebo směs plastů</a:t>
                      </a:r>
                      <a:endParaRPr lang="cs-CZ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Industrial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plastic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waste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, </a:t>
                      </a:r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Industrial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plastic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scrap</a:t>
                      </a:r>
                      <a:endParaRPr lang="cs-CZ" sz="20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rgbClr val="FF0000"/>
                          </a:solidFill>
                        </a:rPr>
                        <a:t>Technologický plastový odpad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 dirty="0" smtClean="0">
                          <a:solidFill>
                            <a:srgbClr val="FF0000"/>
                          </a:solidFill>
                        </a:rPr>
                        <a:t>Materiál známého složení</a:t>
                      </a:r>
                      <a:r>
                        <a:rPr lang="cs-CZ" sz="2000" b="0" baseline="0" dirty="0" smtClean="0">
                          <a:solidFill>
                            <a:srgbClr val="FF0000"/>
                          </a:solidFill>
                        </a:rPr>
                        <a:t> pocházející z technologické operace, neznehodnocený používáním výrobku; obsahuje  </a:t>
                      </a:r>
                      <a:r>
                        <a:rPr lang="cs-CZ" sz="2000" b="0" u="sng" baseline="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pouze plast jednoho druhu či typu</a:t>
                      </a:r>
                      <a:endParaRPr lang="cs-CZ" sz="2000" b="1" u="sng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Industrial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sz="2000" b="1" u="sng" dirty="0" smtClean="0">
                          <a:solidFill>
                            <a:srgbClr val="008000"/>
                          </a:solidFill>
                        </a:rPr>
                        <a:t>single </a:t>
                      </a:r>
                      <a:r>
                        <a:rPr lang="cs-CZ" sz="2000" b="1" u="sng" dirty="0" err="1" smtClean="0">
                          <a:solidFill>
                            <a:srgbClr val="008000"/>
                          </a:solidFill>
                        </a:rPr>
                        <a:t>material</a:t>
                      </a:r>
                      <a:r>
                        <a:rPr lang="cs-CZ" sz="2000" b="1" u="sng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plastic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scrap</a:t>
                      </a:r>
                      <a:endParaRPr lang="cs-CZ" sz="2000" b="1" i="1" u="sng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585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19250" y="6245225"/>
            <a:ext cx="6408738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MU PřF  1 2016</a:t>
            </a:r>
            <a:endParaRPr lang="sk-SK"/>
          </a:p>
        </p:txBody>
      </p:sp>
      <p:sp>
        <p:nvSpPr>
          <p:cNvPr id="3585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1AB362-013E-4665-A2B6-6432C345125E}" type="slidenum">
              <a:rPr lang="sk-SK" smtClean="0"/>
              <a:pPr/>
              <a:t>41</a:t>
            </a:fld>
            <a:endParaRPr lang="sk-SK" smtClean="0"/>
          </a:p>
        </p:txBody>
      </p:sp>
      <p:sp>
        <p:nvSpPr>
          <p:cNvPr id="35859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20. 9. 2015</a:t>
            </a:r>
            <a:endParaRPr lang="sk-SK"/>
          </a:p>
        </p:txBody>
      </p:sp>
      <p:cxnSp>
        <p:nvCxnSpPr>
          <p:cNvPr id="9" name="Přímá spojovací šipka 8"/>
          <p:cNvCxnSpPr/>
          <p:nvPr/>
        </p:nvCxnSpPr>
        <p:spPr>
          <a:xfrm flipV="1">
            <a:off x="4355976" y="4509120"/>
            <a:ext cx="2088232" cy="1296144"/>
          </a:xfrm>
          <a:prstGeom prst="straightConnector1">
            <a:avLst/>
          </a:prstGeom>
          <a:ln w="3810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r>
              <a:rPr lang="cs-CZ" sz="2400" b="1" smtClean="0">
                <a:solidFill>
                  <a:srgbClr val="0000FF"/>
                </a:solidFill>
              </a:rPr>
              <a:t>ČSN 64 0003 Plasty – Zhodnocení plastového odpadu – Názvosloví</a:t>
            </a:r>
            <a:endParaRPr lang="cs-CZ" sz="1600" b="1" smtClean="0">
              <a:solidFill>
                <a:srgbClr val="FF0000"/>
              </a:solidFill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571500" y="1214438"/>
          <a:ext cx="8258204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434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FF0000"/>
                          </a:solidFill>
                        </a:rPr>
                        <a:t>Česky</a:t>
                      </a:r>
                      <a:endParaRPr lang="cs-CZ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008000"/>
                          </a:solidFill>
                        </a:rPr>
                        <a:t>anglicky</a:t>
                      </a:r>
                      <a:endParaRPr lang="cs-CZ" sz="20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rgbClr val="FF0000"/>
                          </a:solidFill>
                        </a:rPr>
                        <a:t>Uživatelský plastový odpad</a:t>
                      </a:r>
                    </a:p>
                    <a:p>
                      <a:r>
                        <a:rPr lang="cs-CZ" sz="2000" b="0" dirty="0" smtClean="0">
                          <a:solidFill>
                            <a:srgbClr val="FF0000"/>
                          </a:solidFill>
                        </a:rPr>
                        <a:t>Plastové výrobky pocházející od uživatelů , kde sloužily svému účelu a posléze byly odděleny od jiného tuhého odpadu, zejména za účelem sběru, třídění, recyklování, popř. jiného využití či zhodnocení</a:t>
                      </a:r>
                      <a:endParaRPr lang="cs-CZ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Postconsumer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plastic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waste</a:t>
                      </a:r>
                      <a:endParaRPr lang="cs-CZ" sz="20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rgbClr val="FF0000"/>
                          </a:solidFill>
                        </a:rPr>
                        <a:t>Smíšené plasty, směsice plastů</a:t>
                      </a:r>
                    </a:p>
                    <a:p>
                      <a:r>
                        <a:rPr lang="cs-CZ" sz="2000" b="0" dirty="0" smtClean="0">
                          <a:solidFill>
                            <a:srgbClr val="FF0000"/>
                          </a:solidFill>
                        </a:rPr>
                        <a:t>Směs různých plastů, jejichž vlastnosti se mohou navzájem značně lišit</a:t>
                      </a:r>
                      <a:endParaRPr lang="cs-CZ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Commingled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plastics</a:t>
                      </a:r>
                      <a:endParaRPr lang="cs-CZ" sz="20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6881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553200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MU PřF  1 2016</a:t>
            </a:r>
            <a:endParaRPr lang="sk-SK"/>
          </a:p>
        </p:txBody>
      </p:sp>
      <p:sp>
        <p:nvSpPr>
          <p:cNvPr id="3688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01C6AA0-5425-4E41-B7C8-1EEF9FA1B14E}" type="slidenum">
              <a:rPr lang="sk-SK" smtClean="0"/>
              <a:pPr/>
              <a:t>42</a:t>
            </a:fld>
            <a:endParaRPr lang="sk-SK" smtClean="0"/>
          </a:p>
        </p:txBody>
      </p:sp>
      <p:sp>
        <p:nvSpPr>
          <p:cNvPr id="36883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20. 9. 2015</a:t>
            </a:r>
            <a:endParaRPr lang="sk-SK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r>
              <a:rPr lang="cs-CZ" sz="2400" b="1" smtClean="0">
                <a:solidFill>
                  <a:srgbClr val="0000FF"/>
                </a:solidFill>
              </a:rPr>
              <a:t>ČSN 64 0003 Plasty – Zhodnocení plastového odpadu – Názvosloví</a:t>
            </a:r>
            <a:endParaRPr lang="cs-CZ" sz="1600" b="1" smtClean="0">
              <a:solidFill>
                <a:srgbClr val="FF0000"/>
              </a:solidFill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571500" y="1214438"/>
          <a:ext cx="8258204" cy="323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434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FF0000"/>
                          </a:solidFill>
                        </a:rPr>
                        <a:t>Česky</a:t>
                      </a:r>
                      <a:endParaRPr lang="cs-CZ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008000"/>
                          </a:solidFill>
                        </a:rPr>
                        <a:t>anglicky</a:t>
                      </a:r>
                      <a:endParaRPr lang="cs-CZ" sz="20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800" b="1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Prvotní</a:t>
                      </a:r>
                      <a:r>
                        <a:rPr lang="cs-CZ" sz="28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cs-CZ" sz="2000" b="1" dirty="0" smtClean="0">
                          <a:solidFill>
                            <a:srgbClr val="FF0000"/>
                          </a:solidFill>
                        </a:rPr>
                        <a:t>plast, panenský plast, </a:t>
                      </a:r>
                      <a:r>
                        <a:rPr lang="cs-CZ" sz="2000" b="1" dirty="0" err="1" smtClean="0">
                          <a:solidFill>
                            <a:srgbClr val="FF0000"/>
                          </a:solidFill>
                        </a:rPr>
                        <a:t>plast</a:t>
                      </a:r>
                      <a:r>
                        <a:rPr lang="cs-CZ" sz="2000" b="1" dirty="0" smtClean="0">
                          <a:solidFill>
                            <a:srgbClr val="FF0000"/>
                          </a:solidFill>
                        </a:rPr>
                        <a:t> z prvovýroby</a:t>
                      </a:r>
                      <a:endParaRPr lang="cs-CZ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Virgin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plastic</a:t>
                      </a:r>
                      <a:endParaRPr lang="cs-CZ" sz="20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rgbClr val="FF0000"/>
                          </a:solidFill>
                        </a:rPr>
                        <a:t>Prvotní plasty mimo jakostní interval, prvotní plasty </a:t>
                      </a:r>
                      <a:r>
                        <a:rPr lang="cs-CZ" sz="2000" b="1" dirty="0" err="1" smtClean="0">
                          <a:solidFill>
                            <a:srgbClr val="FF0000"/>
                          </a:solidFill>
                        </a:rPr>
                        <a:t>off</a:t>
                      </a:r>
                      <a:r>
                        <a:rPr lang="cs-CZ" sz="2000" b="1" dirty="0" smtClean="0">
                          <a:solidFill>
                            <a:srgbClr val="FF0000"/>
                          </a:solidFill>
                        </a:rPr>
                        <a:t>-grade, prvotní plasty </a:t>
                      </a:r>
                      <a:r>
                        <a:rPr lang="cs-CZ" sz="2000" b="1" dirty="0" err="1" smtClean="0">
                          <a:solidFill>
                            <a:srgbClr val="FF0000"/>
                          </a:solidFill>
                        </a:rPr>
                        <a:t>off</a:t>
                      </a:r>
                      <a:r>
                        <a:rPr lang="cs-CZ" sz="2000" b="1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cs-CZ" sz="2000" b="1" dirty="0" err="1" smtClean="0">
                          <a:solidFill>
                            <a:srgbClr val="FF0000"/>
                          </a:solidFill>
                        </a:rPr>
                        <a:t>spec</a:t>
                      </a:r>
                      <a:endParaRPr lang="cs-CZ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Off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- </a:t>
                      </a:r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spec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Virgin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plastic</a:t>
                      </a:r>
                      <a:endParaRPr lang="cs-CZ" sz="2000" b="1" dirty="0" smtClean="0">
                        <a:solidFill>
                          <a:srgbClr val="008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, </a:t>
                      </a:r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off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- grade </a:t>
                      </a:r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Virgin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plastic</a:t>
                      </a:r>
                      <a:endParaRPr lang="cs-CZ" sz="2000" b="1" dirty="0" smtClean="0">
                        <a:solidFill>
                          <a:srgbClr val="008000"/>
                        </a:solidFill>
                      </a:endParaRPr>
                    </a:p>
                    <a:p>
                      <a:pPr algn="ctr"/>
                      <a:endParaRPr lang="cs-CZ" sz="20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rgbClr val="FF0000"/>
                          </a:solidFill>
                        </a:rPr>
                        <a:t>Proplachovací materiál, pročišťovací materiál, </a:t>
                      </a:r>
                      <a:r>
                        <a:rPr lang="cs-CZ" sz="2000" b="1" dirty="0" err="1" smtClean="0">
                          <a:solidFill>
                            <a:srgbClr val="FF0000"/>
                          </a:solidFill>
                        </a:rPr>
                        <a:t>vyjížděcí</a:t>
                      </a:r>
                      <a:r>
                        <a:rPr lang="cs-CZ" sz="2000" b="1" dirty="0" smtClean="0">
                          <a:solidFill>
                            <a:srgbClr val="FF0000"/>
                          </a:solidFill>
                        </a:rPr>
                        <a:t> směs</a:t>
                      </a:r>
                      <a:endParaRPr lang="cs-CZ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Purge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endParaRPr lang="cs-CZ" sz="20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790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19250" y="6245225"/>
            <a:ext cx="6408738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MU PřF  1 2016</a:t>
            </a:r>
            <a:endParaRPr lang="sk-SK"/>
          </a:p>
        </p:txBody>
      </p:sp>
      <p:sp>
        <p:nvSpPr>
          <p:cNvPr id="37909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6CC048F-CB33-4A60-AD12-B22FB460D99C}" type="slidenum">
              <a:rPr lang="sk-SK" smtClean="0"/>
              <a:pPr/>
              <a:t>43</a:t>
            </a:fld>
            <a:endParaRPr lang="sk-SK" smtClean="0"/>
          </a:p>
        </p:txBody>
      </p:sp>
      <p:sp>
        <p:nvSpPr>
          <p:cNvPr id="37910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20. 9. 2015</a:t>
            </a:r>
            <a:endParaRPr lang="sk-SK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Regenerát versus </a:t>
            </a:r>
            <a:r>
              <a:rPr lang="cs-CZ" sz="3200" b="1" dirty="0" err="1" smtClean="0">
                <a:solidFill>
                  <a:srgbClr val="FF0000"/>
                </a:solidFill>
              </a:rPr>
              <a:t>recyklát</a:t>
            </a:r>
            <a:r>
              <a:rPr lang="cs-CZ" sz="3200" b="1" dirty="0" smtClean="0">
                <a:solidFill>
                  <a:srgbClr val="FF0000"/>
                </a:solidFill>
              </a:rPr>
              <a:t> </a:t>
            </a: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571500" y="1000125"/>
          <a:ext cx="8258204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7850"/>
                <a:gridCol w="290035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FF0000"/>
                          </a:solidFill>
                        </a:rPr>
                        <a:t>Česky</a:t>
                      </a:r>
                      <a:endParaRPr lang="cs-CZ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008000"/>
                          </a:solidFill>
                        </a:rPr>
                        <a:t>anglicky</a:t>
                      </a:r>
                      <a:endParaRPr lang="cs-CZ" sz="20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rgbClr val="FF0000"/>
                          </a:solidFill>
                        </a:rPr>
                        <a:t>Regenerát z vlastních zdrojů</a:t>
                      </a:r>
                    </a:p>
                    <a:p>
                      <a:r>
                        <a:rPr lang="cs-CZ" sz="2000" b="0" dirty="0" smtClean="0">
                          <a:solidFill>
                            <a:srgbClr val="FF0000"/>
                          </a:solidFill>
                        </a:rPr>
                        <a:t>Materiál získaný z vlastního technologického</a:t>
                      </a:r>
                      <a:r>
                        <a:rPr lang="cs-CZ" sz="2000" b="0" baseline="0" dirty="0" smtClean="0">
                          <a:solidFill>
                            <a:srgbClr val="FF0000"/>
                          </a:solidFill>
                        </a:rPr>
                        <a:t> odpadu, určený pro použití uvnitř podniku</a:t>
                      </a:r>
                      <a:endParaRPr lang="cs-CZ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Reworked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plastic</a:t>
                      </a:r>
                      <a:endParaRPr lang="cs-CZ" sz="20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rgbClr val="FF0000"/>
                          </a:solidFill>
                        </a:rPr>
                        <a:t>Regenerát z vnějších zdrojů</a:t>
                      </a:r>
                    </a:p>
                    <a:p>
                      <a:r>
                        <a:rPr lang="cs-CZ" sz="2000" b="0" dirty="0" smtClean="0">
                          <a:solidFill>
                            <a:srgbClr val="FF0000"/>
                          </a:solidFill>
                        </a:rPr>
                        <a:t>Materiál z technologického</a:t>
                      </a:r>
                      <a:r>
                        <a:rPr lang="cs-CZ" sz="2000" b="0" baseline="0" dirty="0" smtClean="0">
                          <a:solidFill>
                            <a:srgbClr val="FF0000"/>
                          </a:solidFill>
                        </a:rPr>
                        <a:t> odpadu, </a:t>
                      </a:r>
                      <a:r>
                        <a:rPr lang="cs-CZ" sz="2000" b="0" u="sng" baseline="0" dirty="0" smtClean="0">
                          <a:solidFill>
                            <a:srgbClr val="FF0000"/>
                          </a:solidFill>
                        </a:rPr>
                        <a:t>zpracovávaný nebo přepracovávaný mimo podnik, v němž vznikl</a:t>
                      </a:r>
                      <a:endParaRPr lang="cs-CZ" sz="2000" b="1" u="sng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Reprocessed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plastic</a:t>
                      </a:r>
                      <a:endParaRPr lang="cs-CZ" sz="20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rgbClr val="FF0000"/>
                          </a:solidFill>
                        </a:rPr>
                        <a:t>Recyklovaný plast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 dirty="0" smtClean="0">
                          <a:solidFill>
                            <a:srgbClr val="FF0000"/>
                          </a:solidFill>
                        </a:rPr>
                        <a:t>Materiál získaný recyklováním UŽIVATELSKÉHO plastového odpadu</a:t>
                      </a:r>
                      <a:r>
                        <a:rPr lang="cs-CZ" sz="2000" b="0" baseline="0" dirty="0" smtClean="0">
                          <a:solidFill>
                            <a:srgbClr val="FF0000"/>
                          </a:solidFill>
                        </a:rPr>
                        <a:t>, tento materiál je většinou předmětem  dalších zpracovatelských operací vedoucích k výrobku</a:t>
                      </a:r>
                      <a:endParaRPr lang="cs-CZ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Recycled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plastic</a:t>
                      </a:r>
                      <a:endParaRPr lang="cs-CZ" sz="20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893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480175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MU PřF  1 2016</a:t>
            </a:r>
            <a:endParaRPr lang="sk-SK"/>
          </a:p>
        </p:txBody>
      </p:sp>
      <p:sp>
        <p:nvSpPr>
          <p:cNvPr id="38933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0E26A9-F2FF-4CB0-98C2-EF91764637C6}" type="slidenum">
              <a:rPr lang="sk-SK" smtClean="0"/>
              <a:pPr/>
              <a:t>44</a:t>
            </a:fld>
            <a:endParaRPr lang="sk-SK" smtClean="0"/>
          </a:p>
        </p:txBody>
      </p:sp>
      <p:sp>
        <p:nvSpPr>
          <p:cNvPr id="38934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20. 9. 2015</a:t>
            </a:r>
            <a:endParaRPr lang="sk-SK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576064"/>
          </a:xfrm>
        </p:spPr>
        <p:txBody>
          <a:bodyPr/>
          <a:lstStyle/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ČSN  vztahující se k recyklaci plastů 1</a:t>
            </a:r>
            <a:endParaRPr lang="cs-CZ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20. 9. 2015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475656" y="6245225"/>
            <a:ext cx="6840760" cy="476250"/>
          </a:xfrm>
        </p:spPr>
        <p:txBody>
          <a:bodyPr/>
          <a:lstStyle/>
          <a:p>
            <a:pPr>
              <a:defRPr/>
            </a:pPr>
            <a:r>
              <a:rPr lang="sk-SK" smtClean="0"/>
              <a:t>RECYKLACE TERMOPLASTŮ, TERMOSETŮ A PRYŽÍ MU PřF  1 2016</a:t>
            </a:r>
            <a:endParaRPr lang="sk-SK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45</a:t>
            </a:fld>
            <a:endParaRPr lang="sk-SK"/>
          </a:p>
        </p:txBody>
      </p:sp>
      <p:sp>
        <p:nvSpPr>
          <p:cNvPr id="6" name="TextovéPole 5"/>
          <p:cNvSpPr txBox="1"/>
          <p:nvPr/>
        </p:nvSpPr>
        <p:spPr>
          <a:xfrm>
            <a:off x="179512" y="764704"/>
            <a:ext cx="8640960" cy="5112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 smtClean="0">
                <a:latin typeface="Arial Black" pitchFamily="34" charset="0"/>
              </a:rPr>
              <a:t>ČSN </a:t>
            </a:r>
            <a:r>
              <a:rPr lang="cs-CZ" sz="2800" b="1" u="sng" dirty="0" smtClean="0">
                <a:solidFill>
                  <a:srgbClr val="FFC000"/>
                </a:solidFill>
                <a:latin typeface="Arial Black" pitchFamily="34" charset="0"/>
              </a:rPr>
              <a:t>CR </a:t>
            </a:r>
            <a:r>
              <a:rPr lang="cs-CZ" b="1" u="sng" dirty="0" smtClean="0">
                <a:latin typeface="Arial Black" pitchFamily="34" charset="0"/>
              </a:rPr>
              <a:t>13688 (770151)  </a:t>
            </a:r>
            <a:r>
              <a:rPr lang="cs-CZ" b="1" dirty="0" smtClean="0"/>
              <a:t>Obaly - Recyklace materiálu - Zpráva o požadavcích na látky a materiály pro předcházení trvalému omezování recyklace = </a:t>
            </a:r>
            <a:r>
              <a:rPr lang="cs-CZ" b="1" dirty="0" err="1" smtClean="0"/>
              <a:t>Packaging</a:t>
            </a:r>
            <a:r>
              <a:rPr lang="cs-CZ" b="1" dirty="0" smtClean="0"/>
              <a:t> - </a:t>
            </a:r>
            <a:r>
              <a:rPr lang="cs-CZ" b="1" dirty="0" err="1" smtClean="0"/>
              <a:t>Material</a:t>
            </a:r>
            <a:r>
              <a:rPr lang="cs-CZ" b="1" dirty="0" smtClean="0"/>
              <a:t> recycling - Report on </a:t>
            </a:r>
            <a:r>
              <a:rPr lang="cs-CZ" b="1" dirty="0" err="1" smtClean="0"/>
              <a:t>requirements</a:t>
            </a:r>
            <a:r>
              <a:rPr lang="cs-CZ" b="1" dirty="0" smtClean="0"/>
              <a:t> </a:t>
            </a:r>
            <a:r>
              <a:rPr lang="cs-CZ" b="1" dirty="0" err="1" smtClean="0"/>
              <a:t>for</a:t>
            </a:r>
            <a:r>
              <a:rPr lang="cs-CZ" b="1" dirty="0" smtClean="0"/>
              <a:t> </a:t>
            </a:r>
            <a:r>
              <a:rPr lang="cs-CZ" b="1" dirty="0" err="1" smtClean="0"/>
              <a:t>substances</a:t>
            </a:r>
            <a:r>
              <a:rPr lang="cs-CZ" b="1" dirty="0" smtClean="0"/>
              <a:t> </a:t>
            </a:r>
            <a:r>
              <a:rPr lang="cs-CZ" b="1" dirty="0" err="1" smtClean="0"/>
              <a:t>and</a:t>
            </a:r>
            <a:r>
              <a:rPr lang="cs-CZ" b="1" dirty="0" smtClean="0"/>
              <a:t> </a:t>
            </a:r>
            <a:r>
              <a:rPr lang="cs-CZ" b="1" dirty="0" err="1" smtClean="0"/>
              <a:t>materials</a:t>
            </a:r>
            <a:r>
              <a:rPr lang="cs-CZ" b="1" dirty="0" smtClean="0"/>
              <a:t> to </a:t>
            </a:r>
            <a:r>
              <a:rPr lang="cs-CZ" b="1" dirty="0" err="1" smtClean="0"/>
              <a:t>prevent</a:t>
            </a:r>
            <a:r>
              <a:rPr lang="cs-CZ" b="1" dirty="0" smtClean="0"/>
              <a:t> a </a:t>
            </a:r>
            <a:r>
              <a:rPr lang="cs-CZ" b="1" dirty="0" err="1" smtClean="0"/>
              <a:t>sustained</a:t>
            </a:r>
            <a:r>
              <a:rPr lang="cs-CZ" b="1" dirty="0" smtClean="0"/>
              <a:t> </a:t>
            </a:r>
            <a:r>
              <a:rPr lang="cs-CZ" b="1" dirty="0" err="1" smtClean="0"/>
              <a:t>impediment</a:t>
            </a:r>
            <a:r>
              <a:rPr lang="cs-CZ" b="1" dirty="0" smtClean="0"/>
              <a:t> to recycling</a:t>
            </a:r>
          </a:p>
          <a:p>
            <a:r>
              <a:rPr lang="cs-CZ" b="1" i="1" u="sng" dirty="0" smtClean="0">
                <a:solidFill>
                  <a:srgbClr val="FFC000"/>
                </a:solidFill>
                <a:latin typeface="Arial Black" pitchFamily="34" charset="0"/>
              </a:rPr>
              <a:t>CR = Evropská zpráva</a:t>
            </a:r>
            <a:endParaRPr lang="cs-CZ" b="1" i="1" u="sng" dirty="0" smtClean="0"/>
          </a:p>
          <a:p>
            <a:r>
              <a:rPr lang="cs-CZ" b="1" u="sng" dirty="0" smtClean="0">
                <a:latin typeface="Arial Black" pitchFamily="34" charset="0"/>
              </a:rPr>
              <a:t>TNI </a:t>
            </a:r>
            <a:r>
              <a:rPr lang="cs-CZ" b="1" u="sng" dirty="0" smtClean="0">
                <a:solidFill>
                  <a:srgbClr val="0000FF"/>
                </a:solidFill>
                <a:latin typeface="Arial Black" pitchFamily="34" charset="0"/>
              </a:rPr>
              <a:t>CEN/TR</a:t>
            </a:r>
            <a:r>
              <a:rPr lang="cs-CZ" b="1" u="sng" dirty="0" smtClean="0">
                <a:latin typeface="Arial Black" pitchFamily="34" charset="0"/>
              </a:rPr>
              <a:t> 13688 (770151)  </a:t>
            </a:r>
            <a:r>
              <a:rPr lang="cs-CZ" b="1" dirty="0" smtClean="0"/>
              <a:t>Obaly - Recyklace materiálu - Zpráva o požadavcích na látky a materiály pro předcházení trvalému omezování recyklace  </a:t>
            </a:r>
            <a:r>
              <a:rPr lang="cs-CZ" b="1" i="1" u="sng" dirty="0" smtClean="0">
                <a:solidFill>
                  <a:srgbClr val="0000FF"/>
                </a:solidFill>
                <a:latin typeface="Arial Black" pitchFamily="34" charset="0"/>
              </a:rPr>
              <a:t>CEN = Evropský výbor pro normalizaci , technická zpráva</a:t>
            </a:r>
          </a:p>
          <a:p>
            <a:endParaRPr lang="cs-CZ" b="1" dirty="0" smtClean="0"/>
          </a:p>
          <a:p>
            <a:r>
              <a:rPr lang="cs-CZ" b="1" u="sng" dirty="0" smtClean="0">
                <a:solidFill>
                  <a:srgbClr val="C00000"/>
                </a:solidFill>
                <a:latin typeface="Arial Black" pitchFamily="34" charset="0"/>
              </a:rPr>
              <a:t>ČSN</a:t>
            </a:r>
            <a:r>
              <a:rPr lang="cs-CZ" b="1" u="sng" dirty="0" smtClean="0">
                <a:latin typeface="Arial Black" pitchFamily="34" charset="0"/>
              </a:rPr>
              <a:t> </a:t>
            </a:r>
            <a:r>
              <a:rPr lang="cs-CZ" sz="2400" b="1" u="sng" dirty="0" smtClean="0">
                <a:solidFill>
                  <a:srgbClr val="0000FF"/>
                </a:solidFill>
                <a:latin typeface="Arial Black" pitchFamily="34" charset="0"/>
              </a:rPr>
              <a:t>EN 13440 </a:t>
            </a:r>
            <a:r>
              <a:rPr lang="cs-CZ" b="1" u="sng" dirty="0" smtClean="0">
                <a:latin typeface="Arial Black" pitchFamily="34" charset="0"/>
              </a:rPr>
              <a:t>(</a:t>
            </a:r>
            <a:r>
              <a:rPr lang="cs-CZ" b="1" u="sng" dirty="0" smtClean="0">
                <a:solidFill>
                  <a:srgbClr val="C00000"/>
                </a:solidFill>
                <a:latin typeface="Arial Black" pitchFamily="34" charset="0"/>
              </a:rPr>
              <a:t>770159</a:t>
            </a:r>
            <a:r>
              <a:rPr lang="cs-CZ" b="1" u="sng" dirty="0" smtClean="0">
                <a:latin typeface="Arial Black" pitchFamily="34" charset="0"/>
              </a:rPr>
              <a:t>)  </a:t>
            </a:r>
            <a:r>
              <a:rPr lang="cs-CZ" b="1" dirty="0" smtClean="0"/>
              <a:t>Obaly - Míra recyklace - Definice a metoda výpočtu = </a:t>
            </a:r>
            <a:r>
              <a:rPr lang="cs-CZ" b="1" dirty="0" err="1" smtClean="0"/>
              <a:t>Packaging</a:t>
            </a:r>
            <a:r>
              <a:rPr lang="cs-CZ" b="1" dirty="0" smtClean="0"/>
              <a:t> - </a:t>
            </a:r>
            <a:r>
              <a:rPr lang="cs-CZ" b="1" dirty="0" err="1" smtClean="0"/>
              <a:t>Rate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recycling - </a:t>
            </a:r>
            <a:r>
              <a:rPr lang="cs-CZ" b="1" dirty="0" err="1" smtClean="0"/>
              <a:t>Definition</a:t>
            </a:r>
            <a:r>
              <a:rPr lang="cs-CZ" b="1" dirty="0" smtClean="0"/>
              <a:t> </a:t>
            </a:r>
            <a:r>
              <a:rPr lang="cs-CZ" b="1" dirty="0" err="1" smtClean="0"/>
              <a:t>and</a:t>
            </a:r>
            <a:r>
              <a:rPr lang="cs-CZ" b="1" dirty="0" smtClean="0"/>
              <a:t> </a:t>
            </a:r>
            <a:r>
              <a:rPr lang="cs-CZ" b="1" dirty="0" err="1" smtClean="0"/>
              <a:t>method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calculation</a:t>
            </a:r>
            <a:r>
              <a:rPr lang="cs-CZ" b="1" dirty="0" smtClean="0"/>
              <a:t> </a:t>
            </a:r>
            <a:r>
              <a:rPr lang="cs-CZ" b="1" i="1" u="sng" dirty="0" smtClean="0">
                <a:solidFill>
                  <a:srgbClr val="0000FF"/>
                </a:solidFill>
                <a:latin typeface="Arial Black" pitchFamily="34" charset="0"/>
              </a:rPr>
              <a:t>EN = Evropská norma</a:t>
            </a:r>
            <a:endParaRPr lang="cs-CZ" b="1" i="1" u="sng" dirty="0" smtClean="0">
              <a:latin typeface="Arial Black" pitchFamily="34" charset="0"/>
            </a:endParaRPr>
          </a:p>
          <a:p>
            <a:endParaRPr lang="cs-CZ" b="1" dirty="0" smtClean="0"/>
          </a:p>
          <a:p>
            <a:r>
              <a:rPr lang="cs-CZ" b="1" u="sng" dirty="0" smtClean="0">
                <a:solidFill>
                  <a:srgbClr val="FF0000"/>
                </a:solidFill>
                <a:latin typeface="Arial Black" pitchFamily="34" charset="0"/>
              </a:rPr>
              <a:t>ČSN EN 13437 (770156)  </a:t>
            </a:r>
            <a:r>
              <a:rPr lang="cs-CZ" b="1" dirty="0" smtClean="0"/>
              <a:t>Recyklace obalů a obalových materiálů - Kritéria recyklačních metod - Popis recyklačních procesů a diagramy materiálových toků = </a:t>
            </a:r>
            <a:r>
              <a:rPr lang="cs-CZ" b="1" dirty="0" err="1" smtClean="0"/>
              <a:t>Packaging</a:t>
            </a:r>
            <a:r>
              <a:rPr lang="cs-CZ" b="1" dirty="0" smtClean="0"/>
              <a:t> </a:t>
            </a:r>
            <a:r>
              <a:rPr lang="cs-CZ" b="1" dirty="0" err="1" smtClean="0"/>
              <a:t>and</a:t>
            </a:r>
            <a:r>
              <a:rPr lang="cs-CZ" b="1" dirty="0" smtClean="0"/>
              <a:t> </a:t>
            </a:r>
            <a:r>
              <a:rPr lang="cs-CZ" b="1" dirty="0" err="1" smtClean="0"/>
              <a:t>material</a:t>
            </a:r>
            <a:r>
              <a:rPr lang="cs-CZ" b="1" dirty="0" smtClean="0"/>
              <a:t> recycling - </a:t>
            </a:r>
            <a:r>
              <a:rPr lang="cs-CZ" b="1" dirty="0" err="1" smtClean="0"/>
              <a:t>Criteria</a:t>
            </a:r>
            <a:r>
              <a:rPr lang="cs-CZ" b="1" dirty="0" smtClean="0"/>
              <a:t> </a:t>
            </a:r>
            <a:r>
              <a:rPr lang="cs-CZ" b="1" dirty="0" err="1" smtClean="0"/>
              <a:t>for</a:t>
            </a:r>
            <a:r>
              <a:rPr lang="cs-CZ" b="1" dirty="0" smtClean="0"/>
              <a:t> recycling </a:t>
            </a:r>
            <a:r>
              <a:rPr lang="cs-CZ" b="1" dirty="0" err="1" smtClean="0"/>
              <a:t>methods</a:t>
            </a:r>
            <a:r>
              <a:rPr lang="cs-CZ" b="1" dirty="0" smtClean="0"/>
              <a:t> - </a:t>
            </a:r>
            <a:r>
              <a:rPr lang="cs-CZ" b="1" dirty="0" err="1" smtClean="0"/>
              <a:t>Description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recycling </a:t>
            </a:r>
            <a:r>
              <a:rPr lang="cs-CZ" b="1" dirty="0" err="1" smtClean="0"/>
              <a:t>processes</a:t>
            </a:r>
            <a:r>
              <a:rPr lang="cs-CZ" b="1" dirty="0" smtClean="0"/>
              <a:t> </a:t>
            </a:r>
            <a:r>
              <a:rPr lang="cs-CZ" b="1" dirty="0" err="1" smtClean="0"/>
              <a:t>and</a:t>
            </a:r>
            <a:r>
              <a:rPr lang="cs-CZ" b="1" dirty="0" smtClean="0"/>
              <a:t> </a:t>
            </a:r>
            <a:r>
              <a:rPr lang="cs-CZ" b="1" dirty="0" err="1" smtClean="0"/>
              <a:t>flow</a:t>
            </a:r>
            <a:r>
              <a:rPr lang="cs-CZ" b="1" dirty="0" smtClean="0"/>
              <a:t> chart</a:t>
            </a:r>
            <a:endParaRPr lang="cs-CZ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179512" y="5877272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rgbClr val="008000"/>
                </a:solidFill>
                <a:latin typeface="Arial Black" pitchFamily="34" charset="0"/>
              </a:rPr>
              <a:t>PŘEVZATO PŘEKLADEM</a:t>
            </a:r>
            <a:endParaRPr lang="cs-CZ" sz="2800" dirty="0">
              <a:solidFill>
                <a:srgbClr val="008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576064"/>
          </a:xfrm>
        </p:spPr>
        <p:txBody>
          <a:bodyPr/>
          <a:lstStyle/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ČSN  vztahující se k recyklaci plastů 2</a:t>
            </a:r>
            <a:endParaRPr lang="cs-CZ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20. 9. 2015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691680" y="6245225"/>
            <a:ext cx="6552728" cy="476250"/>
          </a:xfrm>
        </p:spPr>
        <p:txBody>
          <a:bodyPr/>
          <a:lstStyle/>
          <a:p>
            <a:pPr>
              <a:defRPr/>
            </a:pPr>
            <a:r>
              <a:rPr lang="sk-SK" smtClean="0"/>
              <a:t>RECYKLACE TERMOPLASTŮ, TERMOSETŮ A PRYŽÍ MU PřF  1 2016</a:t>
            </a:r>
            <a:endParaRPr lang="sk-SK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46</a:t>
            </a:fld>
            <a:endParaRPr lang="sk-SK"/>
          </a:p>
        </p:txBody>
      </p:sp>
      <p:sp>
        <p:nvSpPr>
          <p:cNvPr id="7" name="TextovéPole 6"/>
          <p:cNvSpPr txBox="1"/>
          <p:nvPr/>
        </p:nvSpPr>
        <p:spPr>
          <a:xfrm>
            <a:off x="179512" y="5733256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rgbClr val="008000"/>
                </a:solidFill>
                <a:latin typeface="Arial Black" pitchFamily="34" charset="0"/>
              </a:rPr>
              <a:t>PŘEVZATO PŘEKLADEM</a:t>
            </a:r>
            <a:endParaRPr lang="cs-CZ" sz="2800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51520" y="908720"/>
            <a:ext cx="86409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ČSN EN 15344 (645803)  </a:t>
            </a:r>
            <a:r>
              <a:rPr lang="cs-CZ" b="1" dirty="0" smtClean="0"/>
              <a:t>Plasty - Recyklované plasty - Charakterizace polyethylenových (PE) </a:t>
            </a:r>
            <a:r>
              <a:rPr lang="cs-CZ" b="1" dirty="0" err="1" smtClean="0"/>
              <a:t>recyklátů</a:t>
            </a:r>
            <a:r>
              <a:rPr lang="cs-CZ" b="1" dirty="0" smtClean="0"/>
              <a:t> = </a:t>
            </a:r>
            <a:r>
              <a:rPr lang="cs-CZ" b="1" dirty="0" err="1" smtClean="0"/>
              <a:t>Plastics</a:t>
            </a:r>
            <a:r>
              <a:rPr lang="cs-CZ" b="1" dirty="0" smtClean="0"/>
              <a:t> - </a:t>
            </a:r>
            <a:r>
              <a:rPr lang="cs-CZ" b="1" dirty="0" err="1" smtClean="0"/>
              <a:t>Recycled</a:t>
            </a:r>
            <a:r>
              <a:rPr lang="cs-CZ" b="1" dirty="0" smtClean="0"/>
              <a:t> </a:t>
            </a:r>
            <a:r>
              <a:rPr lang="cs-CZ" b="1" dirty="0" err="1" smtClean="0"/>
              <a:t>plastics</a:t>
            </a:r>
            <a:r>
              <a:rPr lang="cs-CZ" b="1" dirty="0" smtClean="0"/>
              <a:t> - </a:t>
            </a:r>
            <a:r>
              <a:rPr lang="cs-CZ" b="1" dirty="0" err="1" smtClean="0"/>
              <a:t>Characterisation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polyethylene</a:t>
            </a:r>
            <a:r>
              <a:rPr lang="cs-CZ" b="1" dirty="0" smtClean="0"/>
              <a:t> (PE) </a:t>
            </a:r>
            <a:r>
              <a:rPr lang="cs-CZ" b="1" dirty="0" err="1" smtClean="0"/>
              <a:t>recyklates</a:t>
            </a:r>
            <a:endParaRPr lang="cs-CZ" b="1" dirty="0" smtClean="0"/>
          </a:p>
          <a:p>
            <a:endParaRPr lang="cs-CZ" b="1" dirty="0" smtClean="0"/>
          </a:p>
          <a:p>
            <a:r>
              <a:rPr lang="cs-CZ" b="1" dirty="0" smtClean="0">
                <a:solidFill>
                  <a:srgbClr val="FF0000"/>
                </a:solidFill>
              </a:rPr>
              <a:t>ČSN EN 15345 (645804)  </a:t>
            </a:r>
            <a:r>
              <a:rPr lang="cs-CZ" b="1" dirty="0" smtClean="0"/>
              <a:t>Plasty - Recyklované plasty - Charakterizace polypropylenových (PP) </a:t>
            </a:r>
            <a:r>
              <a:rPr lang="cs-CZ" b="1" dirty="0" err="1" smtClean="0"/>
              <a:t>recyklátů</a:t>
            </a:r>
            <a:r>
              <a:rPr lang="cs-CZ" b="1" dirty="0" smtClean="0"/>
              <a:t> = </a:t>
            </a:r>
            <a:r>
              <a:rPr lang="cs-CZ" b="1" dirty="0" err="1" smtClean="0"/>
              <a:t>Plastics</a:t>
            </a:r>
            <a:r>
              <a:rPr lang="cs-CZ" b="1" dirty="0" smtClean="0"/>
              <a:t> - </a:t>
            </a:r>
            <a:r>
              <a:rPr lang="cs-CZ" b="1" dirty="0" err="1" smtClean="0"/>
              <a:t>Recycled</a:t>
            </a:r>
            <a:r>
              <a:rPr lang="cs-CZ" b="1" dirty="0" smtClean="0"/>
              <a:t> </a:t>
            </a:r>
            <a:r>
              <a:rPr lang="cs-CZ" b="1" dirty="0" err="1" smtClean="0"/>
              <a:t>plastics</a:t>
            </a:r>
            <a:r>
              <a:rPr lang="cs-CZ" b="1" dirty="0" smtClean="0"/>
              <a:t> - </a:t>
            </a:r>
            <a:r>
              <a:rPr lang="cs-CZ" b="1" dirty="0" err="1" smtClean="0"/>
              <a:t>Characterisation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polypropylene (PP) </a:t>
            </a:r>
            <a:r>
              <a:rPr lang="cs-CZ" b="1" dirty="0" err="1" smtClean="0"/>
              <a:t>recyklates</a:t>
            </a:r>
            <a:endParaRPr lang="cs-CZ" b="1" dirty="0" smtClean="0"/>
          </a:p>
          <a:p>
            <a:endParaRPr lang="cs-CZ" b="1" dirty="0" smtClean="0"/>
          </a:p>
          <a:p>
            <a:r>
              <a:rPr lang="cs-CZ" b="1" dirty="0" smtClean="0">
                <a:solidFill>
                  <a:srgbClr val="FF0000"/>
                </a:solidFill>
              </a:rPr>
              <a:t>ČSN EN 15346 (645805)  </a:t>
            </a:r>
            <a:r>
              <a:rPr lang="cs-CZ" b="1" dirty="0" smtClean="0"/>
              <a:t>Plasty - Recyklované plasty - Charakterizace polyvinylchloridových (PVC) </a:t>
            </a:r>
            <a:r>
              <a:rPr lang="cs-CZ" b="1" dirty="0" err="1" smtClean="0"/>
              <a:t>recyklátů</a:t>
            </a:r>
            <a:r>
              <a:rPr lang="cs-CZ" b="1" dirty="0" smtClean="0"/>
              <a:t> = </a:t>
            </a:r>
            <a:r>
              <a:rPr lang="cs-CZ" b="1" dirty="0" err="1" smtClean="0"/>
              <a:t>Plastics</a:t>
            </a:r>
            <a:r>
              <a:rPr lang="cs-CZ" b="1" dirty="0" smtClean="0"/>
              <a:t> - </a:t>
            </a:r>
            <a:r>
              <a:rPr lang="cs-CZ" b="1" dirty="0" err="1" smtClean="0"/>
              <a:t>Recycled</a:t>
            </a:r>
            <a:r>
              <a:rPr lang="cs-CZ" b="1" dirty="0" smtClean="0"/>
              <a:t> </a:t>
            </a:r>
            <a:r>
              <a:rPr lang="cs-CZ" b="1" dirty="0" err="1" smtClean="0"/>
              <a:t>plastics</a:t>
            </a:r>
            <a:r>
              <a:rPr lang="cs-CZ" b="1" dirty="0" smtClean="0"/>
              <a:t> - </a:t>
            </a:r>
            <a:r>
              <a:rPr lang="cs-CZ" b="1" dirty="0" err="1" smtClean="0"/>
              <a:t>Characterisation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poly</a:t>
            </a:r>
            <a:r>
              <a:rPr lang="cs-CZ" b="1" dirty="0" smtClean="0"/>
              <a:t>(vinylchloride) (PVC) </a:t>
            </a:r>
            <a:r>
              <a:rPr lang="cs-CZ" b="1" dirty="0" err="1" smtClean="0"/>
              <a:t>recyklates</a:t>
            </a:r>
            <a:endParaRPr lang="cs-CZ" b="1" dirty="0" smtClean="0"/>
          </a:p>
          <a:p>
            <a:endParaRPr lang="cs-CZ" b="1" dirty="0" smtClean="0"/>
          </a:p>
          <a:p>
            <a:r>
              <a:rPr lang="cs-CZ" b="1" dirty="0" smtClean="0">
                <a:solidFill>
                  <a:srgbClr val="FF0000"/>
                </a:solidFill>
              </a:rPr>
              <a:t>ČSN EN 15347 (645806)  </a:t>
            </a:r>
            <a:r>
              <a:rPr lang="cs-CZ" b="1" dirty="0" smtClean="0"/>
              <a:t>Plasty - Recyklované plasty - Charakterizace plastových odpadů = </a:t>
            </a:r>
            <a:r>
              <a:rPr lang="cs-CZ" b="1" dirty="0" err="1" smtClean="0"/>
              <a:t>Plastics</a:t>
            </a:r>
            <a:r>
              <a:rPr lang="cs-CZ" b="1" dirty="0" smtClean="0"/>
              <a:t> - </a:t>
            </a:r>
            <a:r>
              <a:rPr lang="cs-CZ" b="1" dirty="0" err="1" smtClean="0"/>
              <a:t>Recycled</a:t>
            </a:r>
            <a:r>
              <a:rPr lang="cs-CZ" b="1" dirty="0" smtClean="0"/>
              <a:t> </a:t>
            </a:r>
            <a:r>
              <a:rPr lang="cs-CZ" b="1" dirty="0" err="1" smtClean="0"/>
              <a:t>plastics</a:t>
            </a:r>
            <a:r>
              <a:rPr lang="cs-CZ" b="1" dirty="0" smtClean="0"/>
              <a:t> - </a:t>
            </a:r>
            <a:r>
              <a:rPr lang="cs-CZ" b="1" dirty="0" err="1" smtClean="0"/>
              <a:t>Characterisation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plastics</a:t>
            </a:r>
            <a:r>
              <a:rPr lang="cs-CZ" b="1" dirty="0" smtClean="0"/>
              <a:t> </a:t>
            </a:r>
            <a:r>
              <a:rPr lang="cs-CZ" b="1" dirty="0" err="1" smtClean="0"/>
              <a:t>Wastes</a:t>
            </a:r>
            <a:endParaRPr lang="cs-CZ" b="1" dirty="0" smtClean="0"/>
          </a:p>
          <a:p>
            <a:endParaRPr lang="cs-CZ" b="1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576064"/>
          </a:xfrm>
        </p:spPr>
        <p:txBody>
          <a:bodyPr/>
          <a:lstStyle/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ČSN  vztahující se k recyklaci plastů 3 </a:t>
            </a:r>
            <a:endParaRPr lang="cs-CZ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20. 9. 2015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691680" y="6245225"/>
            <a:ext cx="6552728" cy="476250"/>
          </a:xfrm>
        </p:spPr>
        <p:txBody>
          <a:bodyPr/>
          <a:lstStyle/>
          <a:p>
            <a:pPr>
              <a:defRPr/>
            </a:pPr>
            <a:r>
              <a:rPr lang="sk-SK" smtClean="0"/>
              <a:t>RECYKLACE TERMOPLASTŮ, TERMOSETŮ A PRYŽÍ MU PřF  1 2016</a:t>
            </a:r>
            <a:endParaRPr lang="sk-SK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47</a:t>
            </a:fld>
            <a:endParaRPr lang="sk-SK"/>
          </a:p>
        </p:txBody>
      </p:sp>
      <p:sp>
        <p:nvSpPr>
          <p:cNvPr id="7" name="TextovéPole 6"/>
          <p:cNvSpPr txBox="1"/>
          <p:nvPr/>
        </p:nvSpPr>
        <p:spPr>
          <a:xfrm>
            <a:off x="179512" y="5733256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rgbClr val="008000"/>
                </a:solidFill>
                <a:latin typeface="Arial Black" pitchFamily="34" charset="0"/>
              </a:rPr>
              <a:t>PŘEVZATO PŘEKLADEM</a:t>
            </a:r>
            <a:endParaRPr lang="cs-CZ" sz="2800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51520" y="908720"/>
            <a:ext cx="864096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ČSN EN 15348 (645807) </a:t>
            </a:r>
            <a:r>
              <a:rPr lang="cs-CZ" b="1" dirty="0" smtClean="0"/>
              <a:t>Plasty - Recyklované plasty - Charakterizace </a:t>
            </a:r>
            <a:r>
              <a:rPr lang="cs-CZ" b="1" dirty="0" err="1" smtClean="0"/>
              <a:t>polyethylentereftalátových</a:t>
            </a:r>
            <a:r>
              <a:rPr lang="cs-CZ" b="1" dirty="0" smtClean="0"/>
              <a:t> (PET) </a:t>
            </a:r>
            <a:r>
              <a:rPr lang="cs-CZ" b="1" dirty="0" err="1" smtClean="0"/>
              <a:t>recyklátů</a:t>
            </a:r>
            <a:r>
              <a:rPr lang="cs-CZ" b="1" dirty="0" smtClean="0"/>
              <a:t> = </a:t>
            </a:r>
            <a:r>
              <a:rPr lang="cs-CZ" b="1" dirty="0" err="1" smtClean="0"/>
              <a:t>Plastics</a:t>
            </a:r>
            <a:r>
              <a:rPr lang="cs-CZ" b="1" dirty="0" smtClean="0"/>
              <a:t> - </a:t>
            </a:r>
            <a:r>
              <a:rPr lang="cs-CZ" b="1" dirty="0" err="1" smtClean="0"/>
              <a:t>Recycled</a:t>
            </a:r>
            <a:r>
              <a:rPr lang="cs-CZ" b="1" dirty="0" smtClean="0"/>
              <a:t> </a:t>
            </a:r>
            <a:r>
              <a:rPr lang="cs-CZ" b="1" dirty="0" err="1" smtClean="0"/>
              <a:t>plastics</a:t>
            </a:r>
            <a:r>
              <a:rPr lang="cs-CZ" b="1" dirty="0" smtClean="0"/>
              <a:t> - </a:t>
            </a:r>
            <a:r>
              <a:rPr lang="cs-CZ" b="1" dirty="0" err="1" smtClean="0"/>
              <a:t>Characterisation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poly</a:t>
            </a:r>
            <a:r>
              <a:rPr lang="cs-CZ" b="1" dirty="0" smtClean="0"/>
              <a:t>(</a:t>
            </a:r>
            <a:r>
              <a:rPr lang="cs-CZ" b="1" dirty="0" err="1" smtClean="0"/>
              <a:t>ethylene</a:t>
            </a:r>
            <a:r>
              <a:rPr lang="cs-CZ" b="1" dirty="0" smtClean="0"/>
              <a:t> </a:t>
            </a:r>
            <a:r>
              <a:rPr lang="cs-CZ" b="1" dirty="0" err="1" smtClean="0"/>
              <a:t>terephtalate</a:t>
            </a:r>
            <a:r>
              <a:rPr lang="cs-CZ" b="1" dirty="0" smtClean="0"/>
              <a:t>) (PET) </a:t>
            </a:r>
            <a:r>
              <a:rPr lang="cs-CZ" b="1" dirty="0" err="1" smtClean="0"/>
              <a:t>recyklates</a:t>
            </a:r>
            <a:endParaRPr lang="cs-CZ" b="1" dirty="0" smtClean="0"/>
          </a:p>
          <a:p>
            <a:endParaRPr lang="cs-CZ" b="1" dirty="0" smtClean="0"/>
          </a:p>
          <a:p>
            <a:r>
              <a:rPr lang="cs-CZ" b="1" dirty="0" smtClean="0">
                <a:solidFill>
                  <a:srgbClr val="FF0000"/>
                </a:solidFill>
              </a:rPr>
              <a:t>ČSN EN </a:t>
            </a:r>
            <a:r>
              <a:rPr lang="cs-CZ" sz="2800" b="1" dirty="0" smtClean="0">
                <a:solidFill>
                  <a:srgbClr val="FF0000"/>
                </a:solidFill>
              </a:rPr>
              <a:t>ISO </a:t>
            </a:r>
            <a:r>
              <a:rPr lang="cs-CZ" b="1" dirty="0" smtClean="0">
                <a:solidFill>
                  <a:srgbClr val="FF0000"/>
                </a:solidFill>
              </a:rPr>
              <a:t>16103 (770618) </a:t>
            </a:r>
            <a:r>
              <a:rPr lang="cs-CZ" b="1" dirty="0" smtClean="0"/>
              <a:t>Obaly - Přepravní balení pro nebezpečné věci - Recyklované plastové materiály = </a:t>
            </a:r>
            <a:r>
              <a:rPr lang="cs-CZ" b="1" dirty="0" err="1" smtClean="0"/>
              <a:t>Packaging</a:t>
            </a:r>
            <a:r>
              <a:rPr lang="cs-CZ" b="1" dirty="0" smtClean="0"/>
              <a:t> - Transport </a:t>
            </a:r>
            <a:r>
              <a:rPr lang="cs-CZ" b="1" dirty="0" err="1" smtClean="0"/>
              <a:t>packages</a:t>
            </a:r>
            <a:r>
              <a:rPr lang="cs-CZ" b="1" dirty="0" smtClean="0"/>
              <a:t> </a:t>
            </a:r>
            <a:r>
              <a:rPr lang="cs-CZ" b="1" dirty="0" err="1" smtClean="0"/>
              <a:t>for</a:t>
            </a:r>
            <a:r>
              <a:rPr lang="cs-CZ" b="1" dirty="0" smtClean="0"/>
              <a:t> </a:t>
            </a:r>
            <a:r>
              <a:rPr lang="cs-CZ" b="1" dirty="0" err="1" smtClean="0"/>
              <a:t>dangerous</a:t>
            </a:r>
            <a:r>
              <a:rPr lang="cs-CZ" b="1" dirty="0" smtClean="0"/>
              <a:t> </a:t>
            </a:r>
            <a:r>
              <a:rPr lang="cs-CZ" b="1" dirty="0" err="1" smtClean="0"/>
              <a:t>goods</a:t>
            </a:r>
            <a:r>
              <a:rPr lang="cs-CZ" b="1" dirty="0" smtClean="0"/>
              <a:t> - </a:t>
            </a:r>
            <a:r>
              <a:rPr lang="cs-CZ" b="1" dirty="0" err="1" smtClean="0"/>
              <a:t>Recycled</a:t>
            </a:r>
            <a:r>
              <a:rPr lang="cs-CZ" b="1" dirty="0" smtClean="0"/>
              <a:t> </a:t>
            </a:r>
            <a:r>
              <a:rPr lang="cs-CZ" b="1" dirty="0" err="1" smtClean="0"/>
              <a:t>plastics</a:t>
            </a:r>
            <a:r>
              <a:rPr lang="cs-CZ" b="1" dirty="0" smtClean="0"/>
              <a:t> </a:t>
            </a:r>
            <a:r>
              <a:rPr lang="cs-CZ" b="1" dirty="0" err="1" smtClean="0"/>
              <a:t>material</a:t>
            </a:r>
            <a:endParaRPr lang="cs-CZ" b="1" dirty="0" smtClean="0"/>
          </a:p>
          <a:p>
            <a:endParaRPr lang="cs-CZ" b="1" dirty="0" smtClean="0"/>
          </a:p>
          <a:p>
            <a:r>
              <a:rPr lang="cs-CZ" b="1" dirty="0" smtClean="0">
                <a:solidFill>
                  <a:srgbClr val="FF0000"/>
                </a:solidFill>
              </a:rPr>
              <a:t>ČSN EN 15343 (645802) </a:t>
            </a:r>
            <a:r>
              <a:rPr lang="cs-CZ" b="1" dirty="0" smtClean="0"/>
              <a:t>Plasty - Recyklované plasty - Sledovatelnost a posuzování shody při recyklaci plastů a stanovení obsahu recyklovaného materiálu = </a:t>
            </a:r>
            <a:r>
              <a:rPr lang="cs-CZ" b="1" dirty="0" err="1" smtClean="0"/>
              <a:t>Plastics</a:t>
            </a:r>
            <a:r>
              <a:rPr lang="cs-CZ" b="1" dirty="0" smtClean="0"/>
              <a:t> - </a:t>
            </a:r>
            <a:r>
              <a:rPr lang="cs-CZ" b="1" dirty="0" err="1" smtClean="0"/>
              <a:t>Recycled</a:t>
            </a:r>
            <a:r>
              <a:rPr lang="cs-CZ" b="1" dirty="0" smtClean="0"/>
              <a:t> </a:t>
            </a:r>
            <a:r>
              <a:rPr lang="cs-CZ" b="1" dirty="0" err="1" smtClean="0"/>
              <a:t>Plastics</a:t>
            </a:r>
            <a:r>
              <a:rPr lang="cs-CZ" b="1" dirty="0" smtClean="0"/>
              <a:t> - </a:t>
            </a:r>
            <a:r>
              <a:rPr lang="cs-CZ" b="1" dirty="0" err="1" smtClean="0"/>
              <a:t>Plastics</a:t>
            </a:r>
            <a:r>
              <a:rPr lang="cs-CZ" b="1" dirty="0" smtClean="0"/>
              <a:t> recycling </a:t>
            </a:r>
            <a:r>
              <a:rPr lang="cs-CZ" b="1" dirty="0" err="1" smtClean="0"/>
              <a:t>traceability</a:t>
            </a:r>
            <a:r>
              <a:rPr lang="cs-CZ" b="1" dirty="0" smtClean="0"/>
              <a:t> </a:t>
            </a:r>
            <a:r>
              <a:rPr lang="cs-CZ" b="1" dirty="0" err="1" smtClean="0"/>
              <a:t>and</a:t>
            </a:r>
            <a:r>
              <a:rPr lang="cs-CZ" b="1" dirty="0" smtClean="0"/>
              <a:t> </a:t>
            </a:r>
            <a:r>
              <a:rPr lang="cs-CZ" b="1" dirty="0" err="1" smtClean="0"/>
              <a:t>assessment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conformity</a:t>
            </a:r>
            <a:r>
              <a:rPr lang="cs-CZ" b="1" dirty="0" smtClean="0"/>
              <a:t> </a:t>
            </a:r>
            <a:r>
              <a:rPr lang="cs-CZ" b="1" dirty="0" err="1" smtClean="0"/>
              <a:t>and</a:t>
            </a:r>
            <a:r>
              <a:rPr lang="cs-CZ" b="1" dirty="0" smtClean="0"/>
              <a:t> </a:t>
            </a:r>
            <a:r>
              <a:rPr lang="cs-CZ" b="1" dirty="0" err="1" smtClean="0"/>
              <a:t>recycled</a:t>
            </a:r>
            <a:r>
              <a:rPr lang="cs-CZ" b="1" dirty="0" smtClean="0"/>
              <a:t> </a:t>
            </a:r>
            <a:r>
              <a:rPr lang="cs-CZ" b="1" dirty="0" err="1" smtClean="0"/>
              <a:t>content</a:t>
            </a:r>
            <a:endParaRPr lang="cs-CZ" b="1" dirty="0" smtClean="0"/>
          </a:p>
          <a:p>
            <a:endParaRPr lang="cs-CZ" b="1" dirty="0" smtClean="0"/>
          </a:p>
          <a:p>
            <a:r>
              <a:rPr lang="cs-CZ" sz="2800" b="1" dirty="0" smtClean="0">
                <a:solidFill>
                  <a:srgbClr val="7030A0"/>
                </a:solidFill>
                <a:latin typeface="Arial Black" pitchFamily="34" charset="0"/>
              </a:rPr>
              <a:t>ISO = </a:t>
            </a:r>
            <a:r>
              <a:rPr lang="cs-CZ" sz="2800" b="1" dirty="0" err="1" smtClean="0">
                <a:solidFill>
                  <a:srgbClr val="7030A0"/>
                </a:solidFill>
                <a:latin typeface="Arial Black" pitchFamily="34" charset="0"/>
              </a:rPr>
              <a:t>International</a:t>
            </a:r>
            <a:r>
              <a:rPr lang="cs-CZ" sz="2800" b="1" dirty="0" smtClean="0">
                <a:solidFill>
                  <a:srgbClr val="7030A0"/>
                </a:solidFill>
                <a:latin typeface="Arial Black" pitchFamily="34" charset="0"/>
              </a:rPr>
              <a:t> Standard </a:t>
            </a:r>
            <a:r>
              <a:rPr lang="cs-CZ" sz="2800" b="1" dirty="0" err="1" smtClean="0">
                <a:solidFill>
                  <a:srgbClr val="7030A0"/>
                </a:solidFill>
                <a:latin typeface="Arial Black" pitchFamily="34" charset="0"/>
              </a:rPr>
              <a:t>Organisation</a:t>
            </a:r>
            <a:r>
              <a:rPr lang="cs-CZ" sz="2800" b="1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endParaRPr lang="cs-CZ" sz="2800" b="1" dirty="0" smtClean="0">
              <a:latin typeface="Arial Black" pitchFamily="34" charset="0"/>
            </a:endParaRPr>
          </a:p>
          <a:p>
            <a:endParaRPr lang="cs-CZ" b="1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576064"/>
          </a:xfrm>
        </p:spPr>
        <p:txBody>
          <a:bodyPr/>
          <a:lstStyle/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ČSN  vztahující se k recyklaci plastů 4 </a:t>
            </a:r>
            <a:endParaRPr lang="cs-CZ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20. 9. 2015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691680" y="6245225"/>
            <a:ext cx="6552728" cy="476250"/>
          </a:xfrm>
        </p:spPr>
        <p:txBody>
          <a:bodyPr/>
          <a:lstStyle/>
          <a:p>
            <a:pPr>
              <a:defRPr/>
            </a:pPr>
            <a:r>
              <a:rPr lang="sk-SK" smtClean="0"/>
              <a:t>RECYKLACE TERMOPLASTŮ, TERMOSETŮ A PRYŽÍ MU PřF  1 2016</a:t>
            </a:r>
            <a:endParaRPr lang="sk-SK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48</a:t>
            </a:fld>
            <a:endParaRPr lang="sk-SK"/>
          </a:p>
        </p:txBody>
      </p:sp>
      <p:sp>
        <p:nvSpPr>
          <p:cNvPr id="7" name="TextovéPole 6"/>
          <p:cNvSpPr txBox="1"/>
          <p:nvPr/>
        </p:nvSpPr>
        <p:spPr>
          <a:xfrm>
            <a:off x="179512" y="5733256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rgbClr val="008000"/>
                </a:solidFill>
                <a:latin typeface="Arial Black" pitchFamily="34" charset="0"/>
              </a:rPr>
              <a:t>PŘEVZATO PŘEKLADEM</a:t>
            </a:r>
            <a:endParaRPr lang="cs-CZ" sz="2800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23528" y="836712"/>
            <a:ext cx="849694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ČSN P CEN/TS 16010 (645810) </a:t>
            </a:r>
            <a:r>
              <a:rPr lang="cs-CZ" b="1" dirty="0" smtClean="0"/>
              <a:t>Plasty - Recyklované plasty - Postupy odběru vzorků pro zkoušení plastových odpadů a </a:t>
            </a:r>
            <a:r>
              <a:rPr lang="cs-CZ" b="1" dirty="0" err="1" smtClean="0"/>
              <a:t>recyklátů</a:t>
            </a:r>
            <a:r>
              <a:rPr lang="cs-CZ" b="1" dirty="0" smtClean="0"/>
              <a:t> = </a:t>
            </a:r>
            <a:r>
              <a:rPr lang="cs-CZ" b="1" dirty="0" err="1" smtClean="0"/>
              <a:t>Plastics</a:t>
            </a:r>
            <a:r>
              <a:rPr lang="cs-CZ" b="1" dirty="0" smtClean="0"/>
              <a:t> - </a:t>
            </a:r>
            <a:r>
              <a:rPr lang="cs-CZ" b="1" dirty="0" err="1" smtClean="0"/>
              <a:t>Recycled</a:t>
            </a:r>
            <a:r>
              <a:rPr lang="cs-CZ" b="1" dirty="0" smtClean="0"/>
              <a:t> </a:t>
            </a:r>
            <a:r>
              <a:rPr lang="cs-CZ" b="1" dirty="0" err="1" smtClean="0"/>
              <a:t>plastics</a:t>
            </a:r>
            <a:r>
              <a:rPr lang="cs-CZ" b="1" dirty="0" smtClean="0"/>
              <a:t> - </a:t>
            </a:r>
            <a:r>
              <a:rPr lang="cs-CZ" b="1" dirty="0" err="1" smtClean="0"/>
              <a:t>Sampling</a:t>
            </a:r>
            <a:r>
              <a:rPr lang="cs-CZ" b="1" dirty="0" smtClean="0"/>
              <a:t> </a:t>
            </a:r>
            <a:r>
              <a:rPr lang="cs-CZ" b="1" dirty="0" err="1" smtClean="0"/>
              <a:t>procedures</a:t>
            </a:r>
            <a:r>
              <a:rPr lang="cs-CZ" b="1" dirty="0" smtClean="0"/>
              <a:t> </a:t>
            </a:r>
            <a:r>
              <a:rPr lang="cs-CZ" b="1" dirty="0" err="1" smtClean="0"/>
              <a:t>for</a:t>
            </a:r>
            <a:r>
              <a:rPr lang="cs-CZ" b="1" dirty="0" smtClean="0"/>
              <a:t> </a:t>
            </a:r>
            <a:r>
              <a:rPr lang="cs-CZ" b="1" dirty="0" err="1" smtClean="0"/>
              <a:t>testing</a:t>
            </a:r>
            <a:r>
              <a:rPr lang="cs-CZ" b="1" dirty="0" smtClean="0"/>
              <a:t> </a:t>
            </a:r>
            <a:r>
              <a:rPr lang="cs-CZ" b="1" dirty="0" err="1" smtClean="0"/>
              <a:t>plastics</a:t>
            </a:r>
            <a:r>
              <a:rPr lang="cs-CZ" b="1" dirty="0" smtClean="0"/>
              <a:t> </a:t>
            </a:r>
            <a:r>
              <a:rPr lang="cs-CZ" b="1" dirty="0" err="1" smtClean="0"/>
              <a:t>waste</a:t>
            </a:r>
            <a:r>
              <a:rPr lang="cs-CZ" b="1" dirty="0" smtClean="0"/>
              <a:t> </a:t>
            </a:r>
            <a:r>
              <a:rPr lang="cs-CZ" b="1" dirty="0" err="1" smtClean="0"/>
              <a:t>and</a:t>
            </a:r>
            <a:r>
              <a:rPr lang="cs-CZ" b="1" dirty="0" smtClean="0"/>
              <a:t> </a:t>
            </a:r>
            <a:r>
              <a:rPr lang="cs-CZ" b="1" dirty="0" err="1" smtClean="0"/>
              <a:t>recyclates</a:t>
            </a:r>
            <a:endParaRPr lang="cs-CZ" b="1" dirty="0" smtClean="0"/>
          </a:p>
          <a:p>
            <a:endParaRPr lang="cs-CZ" b="1" dirty="0" smtClean="0">
              <a:solidFill>
                <a:srgbClr val="FF0000"/>
              </a:solidFill>
            </a:endParaRPr>
          </a:p>
          <a:p>
            <a:r>
              <a:rPr lang="cs-CZ" b="1" dirty="0" smtClean="0">
                <a:solidFill>
                  <a:srgbClr val="FF0000"/>
                </a:solidFill>
              </a:rPr>
              <a:t>ČSN P CEN/TS 16011 (645811) </a:t>
            </a:r>
            <a:r>
              <a:rPr lang="cs-CZ" b="1" dirty="0" smtClean="0"/>
              <a:t>Plasty - Recyklované plasty - Příprava vzorků = </a:t>
            </a:r>
            <a:r>
              <a:rPr lang="cs-CZ" b="1" dirty="0" err="1" smtClean="0"/>
              <a:t>Plastics</a:t>
            </a:r>
            <a:r>
              <a:rPr lang="cs-CZ" b="1" dirty="0" smtClean="0"/>
              <a:t> - </a:t>
            </a:r>
            <a:r>
              <a:rPr lang="cs-CZ" b="1" dirty="0" err="1" smtClean="0"/>
              <a:t>Recycled</a:t>
            </a:r>
            <a:r>
              <a:rPr lang="cs-CZ" b="1" dirty="0" smtClean="0"/>
              <a:t> </a:t>
            </a:r>
            <a:r>
              <a:rPr lang="cs-CZ" b="1" dirty="0" err="1" smtClean="0"/>
              <a:t>plastics</a:t>
            </a:r>
            <a:r>
              <a:rPr lang="cs-CZ" b="1" dirty="0" smtClean="0"/>
              <a:t> - Sample </a:t>
            </a:r>
            <a:r>
              <a:rPr lang="cs-CZ" b="1" dirty="0" err="1" smtClean="0"/>
              <a:t>preparation</a:t>
            </a:r>
            <a:endParaRPr lang="cs-CZ" b="1" dirty="0" smtClean="0"/>
          </a:p>
          <a:p>
            <a:r>
              <a:rPr lang="cs-CZ" sz="3200" dirty="0" smtClean="0">
                <a:solidFill>
                  <a:srgbClr val="FF3399"/>
                </a:solidFill>
                <a:latin typeface="Arial Black" pitchFamily="34" charset="0"/>
              </a:rPr>
              <a:t>Tato předběžná norma je českou verzí technické specifikace CEN/TS</a:t>
            </a:r>
            <a:endParaRPr lang="cs-CZ" sz="3200" b="1" dirty="0" smtClean="0">
              <a:solidFill>
                <a:srgbClr val="FF3399"/>
              </a:solidFill>
              <a:latin typeface="Arial Black" pitchFamily="34" charset="0"/>
            </a:endParaRPr>
          </a:p>
          <a:p>
            <a:endParaRPr lang="cs-CZ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696075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MU PřF  1 2016</a:t>
            </a:r>
            <a:endParaRPr lang="sk-SK"/>
          </a:p>
        </p:txBody>
      </p:sp>
      <p:sp>
        <p:nvSpPr>
          <p:cNvPr id="4099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6DDEDF-B583-4B2A-9285-DA2BD12BAA08}" type="slidenum">
              <a:rPr lang="sk-SK" smtClean="0"/>
              <a:pPr/>
              <a:t>5</a:t>
            </a:fld>
            <a:endParaRPr lang="sk-SK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pPr eaLnBrk="1" hangingPunct="1"/>
            <a:r>
              <a:rPr lang="cs-CZ" b="1" dirty="0" smtClean="0">
                <a:solidFill>
                  <a:srgbClr val="FF0000"/>
                </a:solidFill>
                <a:latin typeface="Arial Black" pitchFamily="34" charset="0"/>
              </a:rPr>
              <a:t>Předmět kurzu je:</a:t>
            </a:r>
            <a:endParaRPr lang="sk-SK" b="1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10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285875"/>
            <a:ext cx="8229600" cy="43576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400" b="1" dirty="0" smtClean="0">
                <a:solidFill>
                  <a:srgbClr val="FF0000"/>
                </a:solidFill>
              </a:rPr>
              <a:t>Pochopení recyklace a likvidace polymerního odpadu (termoplasty, termosety, vulkanizáty) jako komplexní problematiky zahrnující legislativní, ekonomické a technické požadavky. Probírán je celý proces, počínaje sběrem odpadu a končící využitím s důrazem na minimalizaci skládkování a dopadů na životní prostředí 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b="1" dirty="0" smtClean="0">
                <a:solidFill>
                  <a:srgbClr val="0000FF"/>
                </a:solidFill>
              </a:rPr>
              <a:t>Součástí výuky je minimálně jedna exkurze do recyklační firmy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b="1" dirty="0" smtClean="0">
                <a:solidFill>
                  <a:srgbClr val="008000"/>
                </a:solidFill>
              </a:rPr>
              <a:t>Absolvent by měl získat základ pro práci v recyklační firmě a být schopen si dále samostatně doplňovat znalosti v této oblasti</a:t>
            </a:r>
            <a:endParaRPr lang="cs-CZ" sz="2800" b="1" dirty="0" smtClean="0">
              <a:solidFill>
                <a:srgbClr val="008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k-SK" sz="2600" b="1" dirty="0" smtClean="0">
              <a:solidFill>
                <a:srgbClr val="008000"/>
              </a:solidFill>
            </a:endParaRPr>
          </a:p>
        </p:txBody>
      </p:sp>
      <p:sp>
        <p:nvSpPr>
          <p:cNvPr id="4102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20. 9. 2015</a:t>
            </a:r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19250" y="6245225"/>
            <a:ext cx="6624638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MU PřF  1 2016</a:t>
            </a:r>
            <a:endParaRPr lang="sk-SK"/>
          </a:p>
        </p:txBody>
      </p:sp>
      <p:sp>
        <p:nvSpPr>
          <p:cNvPr id="5123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F5703E-1236-4214-9588-EAFBC0DC33A4}" type="slidenum">
              <a:rPr lang="sk-SK" smtClean="0"/>
              <a:pPr/>
              <a:t>6</a:t>
            </a:fld>
            <a:endParaRPr lang="sk-SK" smtClean="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490066"/>
          </a:xfrm>
        </p:spPr>
        <p:txBody>
          <a:bodyPr/>
          <a:lstStyle/>
          <a:p>
            <a:pPr eaLnBrk="1" hangingPunct="1"/>
            <a:r>
              <a:rPr lang="sk-SK" sz="3200" b="1" dirty="0" smtClean="0">
                <a:solidFill>
                  <a:srgbClr val="FF0000"/>
                </a:solidFill>
              </a:rPr>
              <a:t>Časový plán</a:t>
            </a:r>
          </a:p>
        </p:txBody>
      </p:sp>
      <p:graphicFrame>
        <p:nvGraphicFramePr>
          <p:cNvPr id="7345" name="Group 177"/>
          <p:cNvGraphicFramePr>
            <a:graphicFrameLocks noGrp="1"/>
          </p:cNvGraphicFramePr>
          <p:nvPr>
            <p:ph idx="1"/>
          </p:nvPr>
        </p:nvGraphicFramePr>
        <p:xfrm>
          <a:off x="395536" y="620688"/>
          <a:ext cx="8229600" cy="5638800"/>
        </p:xfrm>
        <a:graphic>
          <a:graphicData uri="http://schemas.openxmlformats.org/drawingml/2006/table">
            <a:tbl>
              <a:tblPr/>
              <a:tblGrid>
                <a:gridCol w="500066"/>
                <a:gridCol w="1228126"/>
                <a:gridCol w="6501408"/>
              </a:tblGrid>
              <a:tr h="27718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20. 9.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Úvod do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předmětu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legislativa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 názvosloví, anglická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terminologie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literatura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27. 9.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Sběr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identifikace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třídění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odpadu.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Operace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na mokré a na suché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cestě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4. 10.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Zpracovatelské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technologie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v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tavenině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Aditiva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recykláty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11. 10.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Recyklace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termoplastů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Recyklace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PET.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18. 10.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Recyklace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termosetů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25. 10.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Recyklace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vulkanizátů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1. 11.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Chemická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recyklace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8. 11.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Metody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termického rozkladu. Energetické využití.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15. 11.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Problémy a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perspektivy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recyklace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likvidace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polymerního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odpadu.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22. 11.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Recyklace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versus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biodegradace</a:t>
                      </a:r>
                      <a:endParaRPr kumimoji="0" lang="sk-SK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29. 11.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Praktické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příklady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z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literatury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 praxe 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578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prosinec</a:t>
                      </a:r>
                      <a:endParaRPr kumimoji="0" lang="sk-SK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EXKURZE  I  (PETKA CZ)</a:t>
                      </a:r>
                      <a:endParaRPr lang="cs-CZ" sz="1400" b="1" i="1" dirty="0">
                        <a:solidFill>
                          <a:srgbClr val="008000"/>
                        </a:solidFill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578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Leden</a:t>
                      </a:r>
                      <a:r>
                        <a:rPr kumimoji="0" lang="sk-SK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EXKURZE  I </a:t>
                      </a:r>
                      <a:r>
                        <a:rPr kumimoji="0" lang="sk-SK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I</a:t>
                      </a:r>
                      <a:r>
                        <a:rPr kumimoji="0" lang="sk-SK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(SPALOVNA BRNO) – PODLE ZÁJMU &amp; možností</a:t>
                      </a:r>
                      <a:endParaRPr kumimoji="0" lang="sk-SK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578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EXKURZE  III (SVITAP) – PODLE ZÁJMU &amp; možností</a:t>
                      </a:r>
                      <a:endParaRPr kumimoji="0" lang="sk-SK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578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EXKURZE  IV (RPG </a:t>
                      </a:r>
                      <a:r>
                        <a:rPr kumimoji="0" lang="sk-SK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Recyling</a:t>
                      </a:r>
                      <a:r>
                        <a:rPr kumimoji="0" lang="sk-SK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) – PODLE ZÁJMU &amp; možností</a:t>
                      </a:r>
                      <a:endParaRPr kumimoji="0" lang="sk-SK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87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20. 9. 2015</a:t>
            </a:r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63713" y="6245225"/>
            <a:ext cx="6048375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MU PřF  1 2016</a:t>
            </a:r>
            <a:endParaRPr lang="sk-SK"/>
          </a:p>
        </p:txBody>
      </p:sp>
      <p:sp>
        <p:nvSpPr>
          <p:cNvPr id="6147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829930-730E-4A8C-AFC4-06167B122B5D}" type="slidenum">
              <a:rPr lang="sk-SK" smtClean="0"/>
              <a:pPr/>
              <a:t>7</a:t>
            </a:fld>
            <a:endParaRPr lang="sk-SK" smtClean="0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eaLnBrk="1" hangingPunct="1"/>
            <a:r>
              <a:rPr lang="cs-CZ" b="1" dirty="0" smtClean="0">
                <a:solidFill>
                  <a:srgbClr val="FF0000"/>
                </a:solidFill>
                <a:latin typeface="Arial Black" pitchFamily="34" charset="0"/>
              </a:rPr>
              <a:t>Rozdělení lekcí</a:t>
            </a:r>
            <a:endParaRPr lang="sk-SK" b="1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</p:nvPr>
        </p:nvGraphicFramePr>
        <p:xfrm>
          <a:off x="179512" y="1268760"/>
          <a:ext cx="8784976" cy="4875739"/>
        </p:xfrm>
        <a:graphic>
          <a:graphicData uri="http://schemas.openxmlformats.org/drawingml/2006/table">
            <a:tbl>
              <a:tblPr/>
              <a:tblGrid>
                <a:gridCol w="5184576"/>
                <a:gridCol w="3600400"/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b="1" dirty="0">
                          <a:solidFill>
                            <a:srgbClr val="0000FF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Technologie nebo téma</a:t>
                      </a:r>
                      <a:endParaRPr lang="cs-CZ" sz="1400" dirty="0">
                        <a:solidFill>
                          <a:srgbClr val="0000FF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b="1" dirty="0">
                          <a:solidFill>
                            <a:srgbClr val="0000FF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Počet přednášek</a:t>
                      </a:r>
                      <a:endParaRPr lang="cs-CZ" sz="1400" dirty="0">
                        <a:solidFill>
                          <a:srgbClr val="0000FF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1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latin typeface="Calibri"/>
                          <a:ea typeface="Calibri"/>
                          <a:cs typeface="Times New Roman"/>
                        </a:rPr>
                        <a:t>Legislativa, názvosloví, perspektivy …</a:t>
                      </a:r>
                      <a:endParaRPr lang="cs-CZ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cs-CZ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97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latin typeface="Calibri"/>
                          <a:ea typeface="Calibri"/>
                          <a:cs typeface="Times New Roman"/>
                        </a:rPr>
                        <a:t>Přípravné činnosti, </a:t>
                      </a:r>
                      <a:r>
                        <a:rPr lang="cs-CZ" sz="2000" b="1" dirty="0" err="1" smtClean="0">
                          <a:latin typeface="Calibri"/>
                          <a:ea typeface="Calibri"/>
                          <a:cs typeface="Times New Roman"/>
                        </a:rPr>
                        <a:t>aditivace</a:t>
                      </a:r>
                      <a:r>
                        <a:rPr lang="cs-CZ" sz="2000" b="1" dirty="0" smtClean="0">
                          <a:latin typeface="Calibri"/>
                          <a:ea typeface="Calibri"/>
                          <a:cs typeface="Times New Roman"/>
                        </a:rPr>
                        <a:t>, zpracovatelské technologie</a:t>
                      </a:r>
                      <a:endParaRPr lang="cs-CZ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cs-CZ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8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latin typeface="Calibri"/>
                          <a:ea typeface="Calibri"/>
                          <a:cs typeface="Times New Roman"/>
                        </a:rPr>
                        <a:t>Mechanická recyklace</a:t>
                      </a:r>
                      <a:endParaRPr lang="cs-CZ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cs-CZ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8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latin typeface="Calibri"/>
                          <a:ea typeface="Calibri"/>
                          <a:cs typeface="Times New Roman"/>
                        </a:rPr>
                        <a:t>Chemická recyklace</a:t>
                      </a:r>
                      <a:endParaRPr lang="cs-CZ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cs-CZ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8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latin typeface="Calibri"/>
                          <a:ea typeface="Calibri"/>
                          <a:cs typeface="Times New Roman"/>
                        </a:rPr>
                        <a:t>Energetické využití</a:t>
                      </a:r>
                      <a:endParaRPr lang="cs-CZ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cs-CZ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8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latin typeface="Calibri"/>
                          <a:ea typeface="Calibri"/>
                          <a:cs typeface="Times New Roman"/>
                        </a:rPr>
                        <a:t>Recyklace versus biodegradace</a:t>
                      </a:r>
                      <a:endParaRPr lang="cs-CZ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cs-CZ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latin typeface="Calibri"/>
                          <a:ea typeface="Calibri"/>
                          <a:cs typeface="Times New Roman"/>
                        </a:rPr>
                        <a:t>PRAKTICKÉ PŘÍKLADY, REZERVA</a:t>
                      </a:r>
                      <a:endParaRPr lang="cs-CZ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cs-CZ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b="1" i="1" dirty="0" smtClean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EXKURZE (podle zájmu)</a:t>
                      </a:r>
                      <a:endParaRPr lang="cs-CZ" sz="3200" b="1" i="1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b="1" i="1" dirty="0" smtClean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cs-CZ" sz="3200" b="1" i="1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90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4000" b="1" dirty="0">
                          <a:solidFill>
                            <a:srgbClr val="FF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CELKEM</a:t>
                      </a:r>
                      <a:endParaRPr lang="cs-CZ" sz="2000" dirty="0">
                        <a:solidFill>
                          <a:srgbClr val="FF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4000" b="1" dirty="0" smtClean="0">
                          <a:solidFill>
                            <a:srgbClr val="FF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16</a:t>
                      </a:r>
                      <a:endParaRPr lang="cs-CZ" sz="2000" dirty="0">
                        <a:solidFill>
                          <a:srgbClr val="FF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181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20. 9. 2015</a:t>
            </a:r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Systém studia</a:t>
            </a:r>
            <a:endParaRPr lang="sk-SK" smtClean="0"/>
          </a:p>
        </p:txBody>
      </p:sp>
      <p:sp>
        <p:nvSpPr>
          <p:cNvPr id="7171" name="Zástupný symbol pro obsah 5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r>
              <a:rPr lang="cs-CZ" smtClean="0"/>
              <a:t>Přednášky budou vloženy na Intranet</a:t>
            </a:r>
          </a:p>
          <a:p>
            <a:r>
              <a:rPr lang="cs-CZ" smtClean="0"/>
              <a:t>Průběžná práce během celého semestru</a:t>
            </a:r>
          </a:p>
          <a:p>
            <a:r>
              <a:rPr lang="cs-CZ" smtClean="0"/>
              <a:t>Kombinace odborných úloh (4) a překladů z angličtiny (4)(</a:t>
            </a:r>
            <a:r>
              <a:rPr lang="cs-CZ" u="sng" smtClean="0"/>
              <a:t>bude součást hodnocení</a:t>
            </a:r>
            <a:r>
              <a:rPr lang="cs-CZ" smtClean="0"/>
              <a:t>)</a:t>
            </a:r>
          </a:p>
          <a:p>
            <a:r>
              <a:rPr lang="cs-CZ" b="1" smtClean="0">
                <a:solidFill>
                  <a:srgbClr val="FF0000"/>
                </a:solidFill>
              </a:rPr>
              <a:t>Zkouška jen písemná</a:t>
            </a:r>
          </a:p>
          <a:p>
            <a:r>
              <a:rPr lang="cs-CZ" b="1" smtClean="0">
                <a:solidFill>
                  <a:srgbClr val="0000FF"/>
                </a:solidFill>
              </a:rPr>
              <a:t>TERMÍNY zkoušky – dle dohody</a:t>
            </a:r>
          </a:p>
          <a:p>
            <a:endParaRPr lang="cs-CZ" smtClean="0"/>
          </a:p>
          <a:p>
            <a:endParaRPr lang="cs-CZ" smtClean="0"/>
          </a:p>
        </p:txBody>
      </p:sp>
      <p:sp>
        <p:nvSpPr>
          <p:cNvPr id="7172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835150" y="6245225"/>
            <a:ext cx="6121400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MU PřF  1 2016</a:t>
            </a:r>
            <a:endParaRPr lang="sk-SK"/>
          </a:p>
        </p:txBody>
      </p:sp>
      <p:sp>
        <p:nvSpPr>
          <p:cNvPr id="7173" name="Zástupný symbol pro číslo snímk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E497752-D3CE-4513-87D4-AF2457F25A7C}" type="slidenum">
              <a:rPr lang="sk-SK" smtClean="0"/>
              <a:pPr/>
              <a:t>8</a:t>
            </a:fld>
            <a:endParaRPr lang="sk-SK" smtClean="0"/>
          </a:p>
        </p:txBody>
      </p:sp>
      <p:sp>
        <p:nvSpPr>
          <p:cNvPr id="7174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20. 9. 2015</a:t>
            </a:r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92275" y="6245225"/>
            <a:ext cx="6551613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MU PřF  1 2016</a:t>
            </a:r>
            <a:endParaRPr lang="sk-SK"/>
          </a:p>
        </p:txBody>
      </p:sp>
      <p:sp>
        <p:nvSpPr>
          <p:cNvPr id="819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46951A-990F-4A46-9B48-6A3ADFE4A0E0}" type="slidenum">
              <a:rPr lang="sk-SK" smtClean="0"/>
              <a:pPr/>
              <a:t>9</a:t>
            </a:fld>
            <a:endParaRPr lang="sk-SK" smtClean="0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FF0000"/>
                </a:solidFill>
              </a:rPr>
              <a:t>E - LEARNING</a:t>
            </a:r>
            <a:endParaRPr lang="sk-SK" b="1" smtClean="0">
              <a:solidFill>
                <a:srgbClr val="FF0000"/>
              </a:solidFill>
            </a:endParaRPr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</p:nvPr>
        </p:nvGraphicFramePr>
        <p:xfrm>
          <a:off x="571500" y="1643063"/>
          <a:ext cx="7929618" cy="3224289"/>
        </p:xfrm>
        <a:graphic>
          <a:graphicData uri="http://schemas.openxmlformats.org/drawingml/2006/table">
            <a:tbl>
              <a:tblPr/>
              <a:tblGrid>
                <a:gridCol w="3643310"/>
                <a:gridCol w="4286308"/>
              </a:tblGrid>
              <a:tr h="6911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rgbClr val="FF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Přednášky</a:t>
                      </a:r>
                      <a:endParaRPr lang="cs-CZ" sz="2000" b="1" dirty="0">
                        <a:solidFill>
                          <a:srgbClr val="FF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rgbClr val="FF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Budou vystaveny na e-</a:t>
                      </a:r>
                      <a:r>
                        <a:rPr lang="cs-CZ" sz="2000" b="1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learning</a:t>
                      </a:r>
                      <a:r>
                        <a:rPr lang="cs-CZ" sz="2000" b="1" dirty="0" smtClean="0">
                          <a:solidFill>
                            <a:srgbClr val="FF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 </a:t>
                      </a:r>
                      <a:endParaRPr lang="cs-CZ" sz="2000" b="1" dirty="0">
                        <a:solidFill>
                          <a:srgbClr val="FF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5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</a:rPr>
                        <a:t>Chřipková epidemie a podobné problémy</a:t>
                      </a:r>
                      <a:endParaRPr lang="cs-CZ" sz="2000" b="1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</a:rPr>
                        <a:t>Přednáška bude vystavena na e-</a:t>
                      </a:r>
                      <a:r>
                        <a:rPr lang="cs-CZ" sz="2000" b="1" dirty="0" err="1" smtClean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</a:rPr>
                        <a:t>learning</a:t>
                      </a:r>
                      <a:r>
                        <a:rPr lang="cs-CZ" sz="2000" b="1" dirty="0" smtClean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cs-CZ" sz="2000" b="1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5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Dotazy a připomínky</a:t>
                      </a:r>
                      <a:endParaRPr lang="cs-CZ" sz="2000" b="1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Zasílat na moji Internetovou adresu</a:t>
                      </a:r>
                      <a:r>
                        <a:rPr lang="cs-CZ" sz="2000" b="1" baseline="0" dirty="0" smtClean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5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1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217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20. 9. 2015</a:t>
            </a:r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3530</Words>
  <Application>Microsoft Office PowerPoint</Application>
  <PresentationFormat>Předvádění na obrazovce (4:3)</PresentationFormat>
  <Paragraphs>490</Paragraphs>
  <Slides>48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48</vt:i4>
      </vt:variant>
    </vt:vector>
  </HeadingPairs>
  <TitlesOfParts>
    <vt:vector size="49" baseType="lpstr">
      <vt:lpstr>Default Design</vt:lpstr>
      <vt:lpstr>RECYKLACE TERMOPLASTŮ, TERMOSETŮ A PRYŽÍ</vt:lpstr>
      <vt:lpstr>Kdo jsem a odkud přicházím</vt:lpstr>
      <vt:lpstr>Recyklace ZAČALA UŽ V 19. STOLETÍ</vt:lpstr>
      <vt:lpstr>Recyklace nezná hranic!</vt:lpstr>
      <vt:lpstr>Předmět kurzu je:</vt:lpstr>
      <vt:lpstr>Časový plán</vt:lpstr>
      <vt:lpstr>Rozdělení lekcí</vt:lpstr>
      <vt:lpstr>Systém studia</vt:lpstr>
      <vt:lpstr>E - LEARNING</vt:lpstr>
      <vt:lpstr>Biomasa Biomasa je souhrn látek tvořících těla všech organismů, jak rostlin, bakterií, sinic a hub, tak i živočichů. Tímto pojmem často označujeme rostlinnou biomasu využitelnou pro energetické účely. Energie biomasy má svůj prapůvod ve slunečním záření a fotosyntéze, proto se jedná o obnovitelný zdroj energie. Celková hmotnost biomasy je obvykle stanovena vážením, popřípadě též odhadem z objemu nebo délky těla. U čerstvě nalovených organismů je stanovena živá nebo čerstvá biomasa. Přesnější je stanovení biomasy suché (sušiny) a sušiny bez popelovin. Energetická hodnota biomasy je stanovena buď spálením v joulometru, nebo na základě podílu proteinů, cukrů a tuků.</vt:lpstr>
      <vt:lpstr>RECYKLACE &amp; ODPADY v umění</vt:lpstr>
      <vt:lpstr>POLYMER - Plast (TERMOPLAST – Termoset)</vt:lpstr>
      <vt:lpstr>ČSN 64 0003 Plasty – Zhodnocení plastového odpadu – Názvosloví</vt:lpstr>
      <vt:lpstr>ČSN 64 0003 Plasty – Zhodnocení plastového odpadu – Názvosloví</vt:lpstr>
      <vt:lpstr>Primární  X sekundární recyklace plastů SCHÉMA z SVŠT Bratislava, fakulta chemická</vt:lpstr>
      <vt:lpstr>Literatura a zdroje poznání</vt:lpstr>
      <vt:lpstr>Prezentace aplikace PowerPoint</vt:lpstr>
      <vt:lpstr>Prezentace aplikace PowerPoint</vt:lpstr>
      <vt:lpstr>Literatura a zdroje poznání</vt:lpstr>
      <vt:lpstr>Legislativa česká</vt:lpstr>
      <vt:lpstr>Legislativa EU</vt:lpstr>
      <vt:lpstr>Věda nebo technika?</vt:lpstr>
      <vt:lpstr>Vzájemné ovlivňování recyklačních aktivit</vt:lpstr>
      <vt:lpstr>Prezentace aplikace PowerPoint</vt:lpstr>
      <vt:lpstr>Uživatelský plastový odpad CO MÁ SMYSL Z TOHO RECYKLOVAT 1</vt:lpstr>
      <vt:lpstr>Uživatelský plastový odpad CO MÁ SMYSL Z TOHO RECYKLOVAT 2</vt:lpstr>
      <vt:lpstr>Prezentace aplikace PowerPoint</vt:lpstr>
      <vt:lpstr>RECYKLACE na území České republiky z  historického hlediska</vt:lpstr>
      <vt:lpstr>Je-li na něco norma, pak se ji snažme používat …</vt:lpstr>
      <vt:lpstr>Je-li na něco norma, pak se ji snažme používat …</vt:lpstr>
      <vt:lpstr>ČSN EN 15347:2008 Plasty. Recyklované plasty. Charakterizace plastových odpadů</vt:lpstr>
      <vt:lpstr>Americká norma ASTM D 5033-00</vt:lpstr>
      <vt:lpstr>Národní normy ČSN</vt:lpstr>
      <vt:lpstr>ČSN 64 0003 Plasty – Zhodnocení plastového odpadu – Názvosloví</vt:lpstr>
      <vt:lpstr>Extruder neboli VYTLAČOVACÍ STROJ</vt:lpstr>
      <vt:lpstr>Zhodnocení plastového odpadu – Nenormované, leč používané výrazy</vt:lpstr>
      <vt:lpstr>Fyzikální recyklace plastů, fyzikální recyklování plastů </vt:lpstr>
      <vt:lpstr>Chemická recyklace plastů, chemické recyklování plastů</vt:lpstr>
      <vt:lpstr>Surovinové zhodnocení plastů</vt:lpstr>
      <vt:lpstr>Energetické zhodnocení plastů</vt:lpstr>
      <vt:lpstr>ČSN 64 0003 Plasty – Zhodnocení plastového odpadu – Názvosloví</vt:lpstr>
      <vt:lpstr>ČSN 64 0003 Plasty – Zhodnocení plastového odpadu – Názvosloví</vt:lpstr>
      <vt:lpstr>ČSN 64 0003 Plasty – Zhodnocení plastového odpadu – Názvosloví</vt:lpstr>
      <vt:lpstr>Regenerát versus recyklát </vt:lpstr>
      <vt:lpstr>ČSN  vztahující se k recyklaci plastů 1</vt:lpstr>
      <vt:lpstr>ČSN  vztahující se k recyklaci plastů 2</vt:lpstr>
      <vt:lpstr>ČSN  vztahující se k recyklaci plastů 3 </vt:lpstr>
      <vt:lpstr>ČSN  vztahující se k recyklaci plastů 4 </vt:lpstr>
    </vt:vector>
  </TitlesOfParts>
  <Company>Home Studio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NAVRHOVÁNÍ VÝROBKŮ Z PLASTŮ</dc:title>
  <dc:creator>LP</dc:creator>
  <cp:lastModifiedBy>ucitel</cp:lastModifiedBy>
  <cp:revision>82</cp:revision>
  <dcterms:created xsi:type="dcterms:W3CDTF">2008-02-10T16:41:08Z</dcterms:created>
  <dcterms:modified xsi:type="dcterms:W3CDTF">2016-09-20T09:12:50Z</dcterms:modified>
</cp:coreProperties>
</file>