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344" r:id="rId2"/>
    <p:sldId id="349" r:id="rId3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32C4E6"/>
    <a:srgbClr val="FF3300"/>
    <a:srgbClr val="99CC00"/>
    <a:srgbClr val="D6EEF6"/>
    <a:srgbClr val="DFFACA"/>
    <a:srgbClr val="CCFF99"/>
    <a:srgbClr val="FDBBB9"/>
    <a:srgbClr val="FF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8" autoAdjust="0"/>
    <p:restoredTop sz="96805" autoAdjust="0"/>
  </p:normalViewPr>
  <p:slideViewPr>
    <p:cSldViewPr snapToGrid="0">
      <p:cViewPr>
        <p:scale>
          <a:sx n="80" d="100"/>
          <a:sy n="80" d="100"/>
        </p:scale>
        <p:origin x="-121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6" tIns="45567" rIns="91136" bIns="45567" numCol="1" anchor="t" anchorCtr="0" compatLnSpc="1">
            <a:prstTxWarp prst="textNoShape">
              <a:avLst/>
            </a:prstTxWarp>
          </a:bodyPr>
          <a:lstStyle>
            <a:lvl1pPr defTabSz="910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9" y="1"/>
            <a:ext cx="2946576" cy="49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6" tIns="45567" rIns="91136" bIns="45567" numCol="1" anchor="t" anchorCtr="0" compatLnSpc="1">
            <a:prstTxWarp prst="textNoShape">
              <a:avLst/>
            </a:prstTxWarp>
          </a:bodyPr>
          <a:lstStyle>
            <a:lvl1pPr algn="r" defTabSz="910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378"/>
            <a:ext cx="2946576" cy="49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6" tIns="45567" rIns="91136" bIns="45567" numCol="1" anchor="b" anchorCtr="0" compatLnSpc="1">
            <a:prstTxWarp prst="textNoShape">
              <a:avLst/>
            </a:prstTxWarp>
          </a:bodyPr>
          <a:lstStyle>
            <a:lvl1pPr defTabSz="910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9" y="9380378"/>
            <a:ext cx="2946576" cy="49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6" tIns="45567" rIns="91136" bIns="45567" numCol="1" anchor="b" anchorCtr="0" compatLnSpc="1">
            <a:prstTxWarp prst="textNoShape">
              <a:avLst/>
            </a:prstTxWarp>
          </a:bodyPr>
          <a:lstStyle>
            <a:lvl1pPr algn="r" defTabSz="910925">
              <a:defRPr sz="1200"/>
            </a:lvl1pPr>
          </a:lstStyle>
          <a:p>
            <a:pPr>
              <a:defRPr/>
            </a:pPr>
            <a:fld id="{98815247-3FB0-4E1E-82E7-CF36FA8223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408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6" tIns="45567" rIns="91136" bIns="45567" numCol="1" anchor="t" anchorCtr="0" compatLnSpc="1">
            <a:prstTxWarp prst="textNoShape">
              <a:avLst/>
            </a:prstTxWarp>
          </a:bodyPr>
          <a:lstStyle>
            <a:lvl1pPr defTabSz="9109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83" y="1"/>
            <a:ext cx="2946575" cy="49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6" tIns="45567" rIns="91136" bIns="45567" numCol="1" anchor="t" anchorCtr="0" compatLnSpc="1">
            <a:prstTxWarp prst="textNoShape">
              <a:avLst/>
            </a:prstTxWarp>
          </a:bodyPr>
          <a:lstStyle>
            <a:lvl1pPr algn="r" defTabSz="9109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690190"/>
            <a:ext cx="5438464" cy="444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6" tIns="45567" rIns="91136" bIns="45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775"/>
            <a:ext cx="2946576" cy="49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6" tIns="45567" rIns="91136" bIns="45567" numCol="1" anchor="b" anchorCtr="0" compatLnSpc="1">
            <a:prstTxWarp prst="textNoShape">
              <a:avLst/>
            </a:prstTxWarp>
          </a:bodyPr>
          <a:lstStyle>
            <a:lvl1pPr defTabSz="9109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83" y="9378775"/>
            <a:ext cx="2946575" cy="49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6" tIns="45567" rIns="91136" bIns="45567" numCol="1" anchor="b" anchorCtr="0" compatLnSpc="1">
            <a:prstTxWarp prst="textNoShape">
              <a:avLst/>
            </a:prstTxWarp>
          </a:bodyPr>
          <a:lstStyle>
            <a:lvl1pPr algn="r" defTabSz="910925">
              <a:defRPr sz="1200">
                <a:latin typeface="Arial" charset="0"/>
              </a:defRPr>
            </a:lvl1pPr>
          </a:lstStyle>
          <a:p>
            <a:pPr>
              <a:defRPr/>
            </a:pPr>
            <a:fld id="{94E909B4-4501-43EC-8615-CA7DBDA99E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810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E909B4-4501-43EC-8615-CA7DBDA99EF7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283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E909B4-4501-43EC-8615-CA7DBDA99EF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28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</p:spPr>
        <p:txBody>
          <a:bodyPr lIns="0" rIns="0" anchor="b"/>
          <a:lstStyle/>
          <a:p>
            <a:pPr>
              <a:defRPr/>
            </a:pPr>
            <a:endParaRPr lang="cs-CZ" b="1">
              <a:solidFill>
                <a:srgbClr val="00287D"/>
              </a:solidFill>
              <a:latin typeface="Trebuchet MS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</p:spPr>
        <p:txBody>
          <a:bodyPr lIns="0" tIns="0" rIns="0" bIns="0"/>
          <a:lstStyle/>
          <a:p>
            <a:pPr marL="342900" indent="-34290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Char char="q"/>
              <a:defRPr/>
            </a:pPr>
            <a:endParaRPr lang="cs-CZ">
              <a:latin typeface="Trebuchet MS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D63BD-235A-4A71-8162-1DB9C40C5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89610-7029-47F3-AE8B-DEDE0DEC43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8157D-95C1-4DC1-9522-929994302B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E914-1697-47B8-BCAE-BEE64A867C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1DF38-F29D-417E-AB1D-2EE7609EB8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24AEC-A572-4057-987B-BA0B4189F5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FC843-30E0-45CE-917B-83B825EE1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125538"/>
            <a:ext cx="7827963" cy="6477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84E4F-EE54-465E-9072-4B179ADA14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</p:spPr>
        <p:txBody>
          <a:bodyPr lIns="0" rIns="0" anchor="b"/>
          <a:lstStyle/>
          <a:p>
            <a:pPr>
              <a:defRPr/>
            </a:pPr>
            <a:endParaRPr lang="cs-CZ" b="1">
              <a:solidFill>
                <a:srgbClr val="00287D"/>
              </a:solidFill>
              <a:latin typeface="Trebuchet MS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</p:spPr>
        <p:txBody>
          <a:bodyPr lIns="0" tIns="0" rIns="0" bIns="0"/>
          <a:lstStyle/>
          <a:p>
            <a:pPr marL="342900" indent="-34290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Char char="q"/>
              <a:defRPr/>
            </a:pPr>
            <a:endParaRPr lang="cs-CZ">
              <a:latin typeface="Trebuchet MS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46F85-56D1-4C2D-96D7-5659BCC296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</p:spPr>
        <p:txBody>
          <a:bodyPr lIns="0" rIns="0" anchor="b"/>
          <a:lstStyle/>
          <a:p>
            <a:pPr>
              <a:defRPr/>
            </a:pPr>
            <a:endParaRPr lang="cs-CZ" b="1">
              <a:solidFill>
                <a:srgbClr val="00287D"/>
              </a:solidFill>
              <a:latin typeface="Trebuchet MS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</p:spPr>
        <p:txBody>
          <a:bodyPr lIns="0" tIns="0" rIns="0" bIns="0"/>
          <a:lstStyle/>
          <a:p>
            <a:pPr marL="342900" indent="-34290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Char char="q"/>
              <a:defRPr/>
            </a:pPr>
            <a:endParaRPr lang="cs-CZ">
              <a:latin typeface="Trebuchet MS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</p:spPr>
        <p:txBody>
          <a:bodyPr lIns="0" rIns="0" anchor="b"/>
          <a:lstStyle/>
          <a:p>
            <a:pPr>
              <a:defRPr/>
            </a:pPr>
            <a:endParaRPr lang="cs-CZ" b="1">
              <a:solidFill>
                <a:srgbClr val="00287D"/>
              </a:solidFill>
              <a:latin typeface="Trebuchet MS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</p:spPr>
        <p:txBody>
          <a:bodyPr lIns="0" tIns="0" rIns="0" bIns="0"/>
          <a:lstStyle/>
          <a:p>
            <a:pPr marL="342900" indent="-34290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Char char="q"/>
              <a:defRPr/>
            </a:pPr>
            <a:endParaRPr lang="cs-CZ">
              <a:latin typeface="Trebuchet MS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6C3E0-78C0-4625-B568-E55B14D74B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3FB6C-75CD-4492-A621-C78525C0D8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B9C4-AE4A-4CAC-85B1-9A5246526F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B5585-CDE9-407D-8022-1E4A6956C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smtClean="0"/>
              <a:t>Financování VŠ a projektů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BCA2A431-4034-40FC-818E-6C197846FA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19325" y="6381690"/>
            <a:ext cx="6019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GB" sz="1000" dirty="0">
                <a:solidFill>
                  <a:srgbClr val="002060"/>
                </a:solidFill>
              </a:rPr>
              <a:t>Marie </a:t>
            </a:r>
            <a:r>
              <a:rPr lang="en-GB" sz="1000" dirty="0" err="1">
                <a:solidFill>
                  <a:srgbClr val="002060"/>
                </a:solidFill>
              </a:rPr>
              <a:t>Skłodowska</a:t>
            </a:r>
            <a:r>
              <a:rPr lang="en-GB" sz="1000" dirty="0">
                <a:solidFill>
                  <a:srgbClr val="002060"/>
                </a:solidFill>
              </a:rPr>
              <a:t>-Curie Actions </a:t>
            </a:r>
            <a:br>
              <a:rPr lang="en-GB" sz="1000" dirty="0">
                <a:solidFill>
                  <a:srgbClr val="002060"/>
                </a:solidFill>
              </a:rPr>
            </a:br>
            <a:r>
              <a:rPr lang="en-GB" sz="1000" dirty="0">
                <a:solidFill>
                  <a:srgbClr val="002060"/>
                </a:solidFill>
              </a:rPr>
              <a:t>Your gateway to an exciting research </a:t>
            </a:r>
            <a:r>
              <a:rPr lang="en-GB" sz="1000" dirty="0" smtClean="0">
                <a:solidFill>
                  <a:srgbClr val="002060"/>
                </a:solidFill>
              </a:rPr>
              <a:t>career</a:t>
            </a:r>
            <a:endParaRPr lang="en-GB" altLang="en-US" sz="1000" dirty="0">
              <a:solidFill>
                <a:srgbClr val="00206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04825" y="1128266"/>
            <a:ext cx="7534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02060"/>
                </a:solidFill>
              </a:rPr>
              <a:t>doc. </a:t>
            </a:r>
            <a:r>
              <a:rPr lang="en-GB" sz="1800" dirty="0" err="1">
                <a:solidFill>
                  <a:srgbClr val="002060"/>
                </a:solidFill>
              </a:rPr>
              <a:t>Lenka</a:t>
            </a:r>
            <a:r>
              <a:rPr lang="en-GB" sz="1800" dirty="0">
                <a:solidFill>
                  <a:srgbClr val="002060"/>
                </a:solidFill>
              </a:rPr>
              <a:t> </a:t>
            </a:r>
            <a:r>
              <a:rPr lang="en-GB" sz="1800" dirty="0" err="1">
                <a:solidFill>
                  <a:srgbClr val="002060"/>
                </a:solidFill>
              </a:rPr>
              <a:t>Zajíčková</a:t>
            </a:r>
            <a:r>
              <a:rPr lang="en-GB" sz="1800" dirty="0">
                <a:solidFill>
                  <a:srgbClr val="002060"/>
                </a:solidFill>
              </a:rPr>
              <a:t>, Ph.D. </a:t>
            </a:r>
            <a:r>
              <a:rPr lang="en-GB" sz="1800" dirty="0"/>
              <a:t> </a:t>
            </a:r>
            <a:r>
              <a:rPr lang="en-GB" altLang="en-US" sz="1800" dirty="0" smtClean="0">
                <a:solidFill>
                  <a:srgbClr val="002060"/>
                </a:solidFill>
              </a:rPr>
              <a:t> (MU) – personal experience </a:t>
            </a:r>
            <a:endParaRPr lang="en-GB" sz="1800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2997" y="1723982"/>
            <a:ext cx="7776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</a:rPr>
              <a:t>Reviewers</a:t>
            </a:r>
            <a:r>
              <a:rPr lang="en-US" sz="1400" dirty="0" smtClean="0"/>
              <a:t> </a:t>
            </a:r>
            <a:r>
              <a:rPr lang="en-US" sz="1600" dirty="0">
                <a:solidFill>
                  <a:srgbClr val="002060"/>
                </a:solidFill>
              </a:rPr>
              <a:t>have </a:t>
            </a:r>
            <a:r>
              <a:rPr lang="en-US" sz="1600" dirty="0" smtClean="0">
                <a:solidFill>
                  <a:srgbClr val="002060"/>
                </a:solidFill>
              </a:rPr>
              <a:t>quite </a:t>
            </a:r>
            <a:r>
              <a:rPr lang="en-US" sz="1600" b="1" dirty="0" smtClean="0">
                <a:solidFill>
                  <a:srgbClr val="002060"/>
                </a:solidFill>
              </a:rPr>
              <a:t>short time </a:t>
            </a:r>
            <a:r>
              <a:rPr lang="en-US" sz="1600" b="1" dirty="0">
                <a:solidFill>
                  <a:srgbClr val="002060"/>
                </a:solidFill>
              </a:rPr>
              <a:t>for </a:t>
            </a:r>
            <a:r>
              <a:rPr lang="en-US" sz="1600" dirty="0" smtClean="0">
                <a:solidFill>
                  <a:srgbClr val="002060"/>
                </a:solidFill>
              </a:rPr>
              <a:t>their own </a:t>
            </a:r>
            <a:r>
              <a:rPr lang="en-US" sz="1600" b="1" dirty="0" smtClean="0">
                <a:solidFill>
                  <a:srgbClr val="002060"/>
                </a:solidFill>
              </a:rPr>
              <a:t>evaluation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1600" dirty="0" smtClean="0">
                <a:solidFill>
                  <a:srgbClr val="002060"/>
                </a:solidFill>
              </a:rPr>
              <a:t>and they </a:t>
            </a:r>
            <a:r>
              <a:rPr lang="en-US" sz="1600" dirty="0">
                <a:solidFill>
                  <a:srgbClr val="002060"/>
                </a:solidFill>
              </a:rPr>
              <a:t>have to find </a:t>
            </a:r>
            <a:r>
              <a:rPr lang="en-US" sz="1600" dirty="0" smtClean="0">
                <a:solidFill>
                  <a:srgbClr val="002060"/>
                </a:solidFill>
              </a:rPr>
              <a:t>a </a:t>
            </a:r>
            <a:r>
              <a:rPr lang="en-US" sz="1600" b="1" dirty="0" smtClean="0">
                <a:solidFill>
                  <a:srgbClr val="002060"/>
                </a:solidFill>
              </a:rPr>
              <a:t>consensus </a:t>
            </a:r>
            <a:r>
              <a:rPr lang="en-US" sz="1600" b="1" dirty="0">
                <a:solidFill>
                  <a:srgbClr val="002060"/>
                </a:solidFill>
              </a:rPr>
              <a:t>within the limited </a:t>
            </a:r>
            <a:r>
              <a:rPr lang="en-US" sz="1600" b="1" dirty="0" smtClean="0">
                <a:solidFill>
                  <a:srgbClr val="002060"/>
                </a:solidFill>
              </a:rPr>
              <a:t>time </a:t>
            </a:r>
            <a:r>
              <a:rPr lang="en-US" sz="1600" dirty="0" smtClean="0">
                <a:solidFill>
                  <a:srgbClr val="002060"/>
                </a:solidFill>
              </a:rPr>
              <a:t>of Brussels meeting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Šipka doprava 10"/>
          <p:cNvSpPr/>
          <p:nvPr/>
        </p:nvSpPr>
        <p:spPr bwMode="auto">
          <a:xfrm>
            <a:off x="3460382" y="2416628"/>
            <a:ext cx="338323" cy="17813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62997" y="2731406"/>
            <a:ext cx="60105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</a:rPr>
              <a:t>The proposal has to clearly </a:t>
            </a:r>
            <a:r>
              <a:rPr lang="en-US" sz="1600" b="1" dirty="0" smtClean="0">
                <a:solidFill>
                  <a:srgbClr val="002060"/>
                </a:solidFill>
              </a:rPr>
              <a:t>emphasize important messages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Excellence of the researcher,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Excellence of the host,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Significance </a:t>
            </a:r>
            <a:r>
              <a:rPr lang="en-US" sz="1600" dirty="0">
                <a:solidFill>
                  <a:srgbClr val="002060"/>
                </a:solidFill>
              </a:rPr>
              <a:t>of the research topic and its </a:t>
            </a:r>
            <a:r>
              <a:rPr lang="en-US" sz="1600" dirty="0" smtClean="0">
                <a:solidFill>
                  <a:srgbClr val="002060"/>
                </a:solidFill>
              </a:rPr>
              <a:t>novelty. 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62997" y="4170299"/>
            <a:ext cx="88043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Choose the research work </a:t>
            </a:r>
            <a:r>
              <a:rPr lang="en-US" sz="1600" dirty="0" smtClean="0">
                <a:solidFill>
                  <a:srgbClr val="002060"/>
                </a:solidFill>
              </a:rPr>
              <a:t>that will allow 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2060"/>
                </a:solidFill>
              </a:rPr>
              <a:t>demonstrate its importance </a:t>
            </a:r>
            <a:r>
              <a:rPr lang="en-US" sz="1600" dirty="0" smtClean="0">
                <a:solidFill>
                  <a:srgbClr val="002060"/>
                </a:solidFill>
              </a:rPr>
              <a:t>to the reviewers that are not expert in this particular field – advantage of topics with some general applicability (fundamentals of our existence, health, environment, ...)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leave a space for </a:t>
            </a:r>
            <a:r>
              <a:rPr lang="en-US" sz="1600" b="1" dirty="0" smtClean="0">
                <a:solidFill>
                  <a:srgbClr val="002060"/>
                </a:solidFill>
              </a:rPr>
              <a:t>transfer of knowledge</a:t>
            </a:r>
            <a:r>
              <a:rPr lang="en-US" sz="1600" dirty="0" smtClean="0">
                <a:solidFill>
                  <a:srgbClr val="002060"/>
                </a:solidFill>
              </a:rPr>
              <a:t>, i.e. your further training (importance of the host expertise and equipment, complementarity with your expertise)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provide conceived arguments why the stay is important for your </a:t>
            </a:r>
            <a:r>
              <a:rPr lang="en-US" sz="1600" b="1" dirty="0" smtClean="0">
                <a:solidFill>
                  <a:srgbClr val="002060"/>
                </a:solidFill>
              </a:rPr>
              <a:t>career development</a:t>
            </a:r>
            <a:endParaRPr lang="en-US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19325" y="6381690"/>
            <a:ext cx="6019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GB" sz="1000" dirty="0">
                <a:solidFill>
                  <a:srgbClr val="002060"/>
                </a:solidFill>
              </a:rPr>
              <a:t>Marie </a:t>
            </a:r>
            <a:r>
              <a:rPr lang="en-GB" sz="1000" dirty="0" err="1">
                <a:solidFill>
                  <a:srgbClr val="002060"/>
                </a:solidFill>
              </a:rPr>
              <a:t>Skłodowska</a:t>
            </a:r>
            <a:r>
              <a:rPr lang="en-GB" sz="1000" dirty="0">
                <a:solidFill>
                  <a:srgbClr val="002060"/>
                </a:solidFill>
              </a:rPr>
              <a:t>-Curie Actions </a:t>
            </a:r>
            <a:br>
              <a:rPr lang="en-GB" sz="1000" dirty="0">
                <a:solidFill>
                  <a:srgbClr val="002060"/>
                </a:solidFill>
              </a:rPr>
            </a:br>
            <a:r>
              <a:rPr lang="en-GB" sz="1000" dirty="0">
                <a:solidFill>
                  <a:srgbClr val="002060"/>
                </a:solidFill>
              </a:rPr>
              <a:t>Your gateway to an exciting research </a:t>
            </a:r>
            <a:r>
              <a:rPr lang="en-GB" sz="1000" dirty="0" smtClean="0">
                <a:solidFill>
                  <a:srgbClr val="002060"/>
                </a:solidFill>
              </a:rPr>
              <a:t>career</a:t>
            </a:r>
            <a:endParaRPr lang="en-GB" altLang="en-US" sz="1000" dirty="0">
              <a:solidFill>
                <a:srgbClr val="00206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04825" y="1128266"/>
            <a:ext cx="7534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02060"/>
                </a:solidFill>
              </a:rPr>
              <a:t>doc. </a:t>
            </a:r>
            <a:r>
              <a:rPr lang="en-GB" sz="1800" dirty="0" err="1">
                <a:solidFill>
                  <a:srgbClr val="002060"/>
                </a:solidFill>
              </a:rPr>
              <a:t>Lenka</a:t>
            </a:r>
            <a:r>
              <a:rPr lang="en-GB" sz="1800" dirty="0">
                <a:solidFill>
                  <a:srgbClr val="002060"/>
                </a:solidFill>
              </a:rPr>
              <a:t> </a:t>
            </a:r>
            <a:r>
              <a:rPr lang="en-GB" sz="1800" dirty="0" err="1">
                <a:solidFill>
                  <a:srgbClr val="002060"/>
                </a:solidFill>
              </a:rPr>
              <a:t>Zajíčková</a:t>
            </a:r>
            <a:r>
              <a:rPr lang="en-GB" sz="1800" dirty="0">
                <a:solidFill>
                  <a:srgbClr val="002060"/>
                </a:solidFill>
              </a:rPr>
              <a:t>, Ph.D. </a:t>
            </a:r>
            <a:r>
              <a:rPr lang="en-GB" sz="1800" dirty="0"/>
              <a:t> </a:t>
            </a:r>
            <a:r>
              <a:rPr lang="en-GB" altLang="en-US" sz="1800" dirty="0" smtClean="0">
                <a:solidFill>
                  <a:srgbClr val="002060"/>
                </a:solidFill>
              </a:rPr>
              <a:t> (MU) – personal experience </a:t>
            </a:r>
            <a:endParaRPr lang="en-GB" sz="1800" dirty="0">
              <a:solidFill>
                <a:srgbClr val="00206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96672" y="4239572"/>
            <a:ext cx="88043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Do not omit any point </a:t>
            </a:r>
            <a:r>
              <a:rPr lang="en-US" sz="1600" dirty="0" smtClean="0">
                <a:solidFill>
                  <a:srgbClr val="002060"/>
                </a:solidFill>
              </a:rPr>
              <a:t>that is mentioned in evaluation criteria. (Young) researcher do </a:t>
            </a:r>
            <a:r>
              <a:rPr lang="en-US" sz="1600" dirty="0">
                <a:solidFill>
                  <a:srgbClr val="002060"/>
                </a:solidFill>
              </a:rPr>
              <a:t>not like to </a:t>
            </a:r>
            <a:r>
              <a:rPr lang="en-US" sz="1600" dirty="0" smtClean="0">
                <a:solidFill>
                  <a:srgbClr val="002060"/>
                </a:solidFill>
              </a:rPr>
              <a:t>discuss, e.g.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work management and work plan,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risk assessment, contingency plan,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measures for communication and results </a:t>
            </a:r>
            <a:r>
              <a:rPr lang="en-US" sz="1600" dirty="0" smtClean="0">
                <a:solidFill>
                  <a:srgbClr val="002060"/>
                </a:solidFill>
              </a:rPr>
              <a:t>dissemination.</a:t>
            </a:r>
          </a:p>
          <a:p>
            <a:r>
              <a:rPr lang="en-US" sz="1600" b="1" dirty="0" smtClean="0">
                <a:solidFill>
                  <a:srgbClr val="002060"/>
                </a:solidFill>
              </a:rPr>
              <a:t>Seek help of people from project support </a:t>
            </a:r>
            <a:r>
              <a:rPr lang="en-US" sz="1600" dirty="0" smtClean="0">
                <a:solidFill>
                  <a:srgbClr val="002060"/>
                </a:solidFill>
              </a:rPr>
              <a:t>at your and host institution, </a:t>
            </a:r>
            <a:r>
              <a:rPr lang="en-US" sz="1600" b="1" dirty="0" smtClean="0">
                <a:solidFill>
                  <a:srgbClr val="002060"/>
                </a:solidFill>
              </a:rPr>
              <a:t>ask your (older) colleagues </a:t>
            </a:r>
            <a:r>
              <a:rPr lang="en-US" sz="1600" dirty="0" smtClean="0">
                <a:solidFill>
                  <a:srgbClr val="002060"/>
                </a:solidFill>
              </a:rPr>
              <a:t>for ideas, formulations.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61541" y="1620314"/>
            <a:ext cx="7143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</a:rPr>
              <a:t>The </a:t>
            </a:r>
            <a:r>
              <a:rPr lang="en-US" sz="1600" b="1" dirty="0" smtClean="0">
                <a:solidFill>
                  <a:srgbClr val="002060"/>
                </a:solidFill>
              </a:rPr>
              <a:t>quality of the researchers </a:t>
            </a:r>
            <a:r>
              <a:rPr lang="en-US" sz="1600" dirty="0" smtClean="0">
                <a:solidFill>
                  <a:srgbClr val="002060"/>
                </a:solidFill>
              </a:rPr>
              <a:t>and the host are “measurable” parameters</a:t>
            </a:r>
          </a:p>
          <a:p>
            <a:r>
              <a:rPr lang="en-US" sz="1600" dirty="0" smtClean="0">
                <a:solidFill>
                  <a:srgbClr val="002060"/>
                </a:solidFill>
              </a:rPr>
              <a:t>but the metrics of different experts can vary a lot.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96672" y="2511787"/>
            <a:ext cx="86439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Evaluate critically your achievements. Explain why they are valuable.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Publish something in widely respected journals.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If you recently finished PhD provide even the month</a:t>
            </a:r>
            <a:r>
              <a:rPr lang="en-US" sz="1600" dirty="0" smtClean="0">
                <a:solidFill>
                  <a:srgbClr val="002060"/>
                </a:solidFill>
              </a:rPr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Explain any gaps in your CV. </a:t>
            </a:r>
            <a:r>
              <a:rPr lang="en-US" sz="1600" dirty="0">
                <a:solidFill>
                  <a:srgbClr val="002060"/>
                </a:solidFill>
              </a:rPr>
              <a:t>Think </a:t>
            </a:r>
            <a:r>
              <a:rPr lang="en-US" sz="1600" dirty="0" smtClean="0">
                <a:solidFill>
                  <a:srgbClr val="002060"/>
                </a:solidFill>
              </a:rPr>
              <a:t>carefully, there are other reasons besides official parental leave or military service! </a:t>
            </a:r>
          </a:p>
        </p:txBody>
      </p:sp>
      <p:sp>
        <p:nvSpPr>
          <p:cNvPr id="16" name="Šipka doprava 15"/>
          <p:cNvSpPr/>
          <p:nvPr/>
        </p:nvSpPr>
        <p:spPr bwMode="auto">
          <a:xfrm>
            <a:off x="4789446" y="2183553"/>
            <a:ext cx="338323" cy="17813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52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3884</TotalTime>
  <Words>293</Words>
  <Application>Microsoft Office PowerPoint</Application>
  <PresentationFormat>Předvádění na obrazovce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MU_PPTprezentace_sablona_CZ</vt:lpstr>
      <vt:lpstr>Prezentace aplikace PowerPoint</vt:lpstr>
      <vt:lpstr>Prezentace aplikace PowerPoint</vt:lpstr>
    </vt:vector>
  </TitlesOfParts>
  <Company>Radek Poisl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Radek Poisl</dc:creator>
  <cp:lastModifiedBy>Lenka-new</cp:lastModifiedBy>
  <cp:revision>216</cp:revision>
  <cp:lastPrinted>2015-03-19T12:40:58Z</cp:lastPrinted>
  <dcterms:created xsi:type="dcterms:W3CDTF">2007-07-04T09:04:26Z</dcterms:created>
  <dcterms:modified xsi:type="dcterms:W3CDTF">2015-04-08T19:37:34Z</dcterms:modified>
</cp:coreProperties>
</file>