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69"/>
  </p:notesMasterIdLst>
  <p:sldIdLst>
    <p:sldId id="321" r:id="rId3"/>
    <p:sldId id="257" r:id="rId4"/>
    <p:sldId id="277" r:id="rId5"/>
    <p:sldId id="276" r:id="rId6"/>
    <p:sldId id="278" r:id="rId7"/>
    <p:sldId id="258" r:id="rId8"/>
    <p:sldId id="259" r:id="rId9"/>
    <p:sldId id="279" r:id="rId10"/>
    <p:sldId id="280" r:id="rId11"/>
    <p:sldId id="281" r:id="rId12"/>
    <p:sldId id="282" r:id="rId13"/>
    <p:sldId id="283" r:id="rId14"/>
    <p:sldId id="284" r:id="rId15"/>
    <p:sldId id="260" r:id="rId16"/>
    <p:sldId id="261" r:id="rId17"/>
    <p:sldId id="262" r:id="rId18"/>
    <p:sldId id="263" r:id="rId19"/>
    <p:sldId id="285" r:id="rId20"/>
    <p:sldId id="264" r:id="rId21"/>
    <p:sldId id="265" r:id="rId22"/>
    <p:sldId id="266" r:id="rId23"/>
    <p:sldId id="268" r:id="rId24"/>
    <p:sldId id="317" r:id="rId25"/>
    <p:sldId id="286" r:id="rId26"/>
    <p:sldId id="269" r:id="rId27"/>
    <p:sldId id="270" r:id="rId28"/>
    <p:sldId id="271" r:id="rId29"/>
    <p:sldId id="272" r:id="rId30"/>
    <p:sldId id="307" r:id="rId31"/>
    <p:sldId id="308" r:id="rId32"/>
    <p:sldId id="313" r:id="rId33"/>
    <p:sldId id="273" r:id="rId34"/>
    <p:sldId id="309" r:id="rId35"/>
    <p:sldId id="312" r:id="rId36"/>
    <p:sldId id="327" r:id="rId37"/>
    <p:sldId id="326" r:id="rId38"/>
    <p:sldId id="267" r:id="rId39"/>
    <p:sldId id="319" r:id="rId40"/>
    <p:sldId id="320" r:id="rId41"/>
    <p:sldId id="304" r:id="rId42"/>
    <p:sldId id="305" r:id="rId43"/>
    <p:sldId id="274" r:id="rId44"/>
    <p:sldId id="314" r:id="rId45"/>
    <p:sldId id="315" r:id="rId46"/>
    <p:sldId id="287" r:id="rId47"/>
    <p:sldId id="288" r:id="rId48"/>
    <p:sldId id="289" r:id="rId49"/>
    <p:sldId id="290" r:id="rId50"/>
    <p:sldId id="306"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23" r:id="rId65"/>
    <p:sldId id="322" r:id="rId66"/>
    <p:sldId id="324" r:id="rId67"/>
    <p:sldId id="325"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5" autoAdjust="0"/>
    <p:restoredTop sz="94660"/>
  </p:normalViewPr>
  <p:slideViewPr>
    <p:cSldViewPr snapToGrid="0">
      <p:cViewPr varScale="1">
        <p:scale>
          <a:sx n="48" d="100"/>
          <a:sy n="48" d="100"/>
        </p:scale>
        <p:origin x="42" y="1470"/>
      </p:cViewPr>
      <p:guideLst/>
    </p:cSldViewPr>
  </p:slideViewPr>
  <p:notesTextViewPr>
    <p:cViewPr>
      <p:scale>
        <a:sx n="1" d="1"/>
        <a:sy n="1" d="1"/>
      </p:scale>
      <p:origin x="0" y="0"/>
    </p:cViewPr>
  </p:notesTextViewPr>
  <p:sorterViewPr>
    <p:cViewPr>
      <p:scale>
        <a:sx n="100" d="100"/>
        <a:sy n="100" d="100"/>
      </p:scale>
      <p:origin x="0" y="-222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4544C-110A-4447-810A-0C163BAC39CE}" type="datetimeFigureOut">
              <a:rPr lang="cs-CZ" smtClean="0"/>
              <a:t>26.9.2016</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9A7AA-D34A-4D27-B6D4-002B98B4FCA4}" type="slidenum">
              <a:rPr lang="cs-CZ" smtClean="0"/>
              <a:t>‹#›</a:t>
            </a:fld>
            <a:endParaRPr lang="cs-CZ"/>
          </a:p>
        </p:txBody>
      </p:sp>
    </p:spTree>
    <p:extLst>
      <p:ext uri="{BB962C8B-B14F-4D97-AF65-F5344CB8AC3E}">
        <p14:creationId xmlns:p14="http://schemas.microsoft.com/office/powerpoint/2010/main" val="89878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By </a:t>
            </a:r>
            <a:r>
              <a:rPr lang="cs-CZ" dirty="0" err="1"/>
              <a:t>Anescient</a:t>
            </a:r>
            <a:r>
              <a:rPr lang="cs-CZ" dirty="0"/>
              <a:t> </a:t>
            </a:r>
            <a:r>
              <a:rPr lang="cs-CZ" dirty="0" err="1"/>
              <a:t>at</a:t>
            </a:r>
            <a:r>
              <a:rPr lang="cs-CZ" dirty="0"/>
              <a:t> </a:t>
            </a:r>
            <a:r>
              <a:rPr lang="cs-CZ" dirty="0" err="1"/>
              <a:t>English</a:t>
            </a:r>
            <a:r>
              <a:rPr lang="cs-CZ" dirty="0"/>
              <a:t> </a:t>
            </a:r>
            <a:r>
              <a:rPr lang="cs-CZ" dirty="0" err="1"/>
              <a:t>Wikipedia</a:t>
            </a:r>
            <a:r>
              <a:rPr lang="cs-CZ" dirty="0"/>
              <a:t> - </a:t>
            </a:r>
            <a:r>
              <a:rPr lang="cs-CZ" dirty="0" err="1"/>
              <a:t>Transferred</a:t>
            </a:r>
            <a:r>
              <a:rPr lang="cs-CZ" dirty="0"/>
              <a:t> </a:t>
            </a:r>
            <a:r>
              <a:rPr lang="cs-CZ" dirty="0" err="1"/>
              <a:t>from</a:t>
            </a:r>
            <a:r>
              <a:rPr lang="cs-CZ" dirty="0"/>
              <a:t> </a:t>
            </a:r>
            <a:r>
              <a:rPr lang="cs-CZ" dirty="0" err="1"/>
              <a:t>en.wikipedia</a:t>
            </a:r>
            <a:r>
              <a:rPr lang="cs-CZ" dirty="0"/>
              <a:t> to </a:t>
            </a:r>
            <a:r>
              <a:rPr lang="cs-CZ" dirty="0" err="1"/>
              <a:t>Commons</a:t>
            </a:r>
            <a:r>
              <a:rPr lang="cs-CZ" dirty="0"/>
              <a:t>., Public </a:t>
            </a:r>
            <a:r>
              <a:rPr lang="cs-CZ" dirty="0" err="1"/>
              <a:t>Domain</a:t>
            </a:r>
            <a:r>
              <a:rPr lang="cs-CZ" dirty="0"/>
              <a:t>, https://commons.wikimedia.org/w/index.php?curid=1981139</a:t>
            </a:r>
          </a:p>
          <a:p>
            <a:endParaRPr lang="cs-CZ" dirty="0"/>
          </a:p>
        </p:txBody>
      </p:sp>
      <p:sp>
        <p:nvSpPr>
          <p:cNvPr id="4" name="Zástupný symbol pro číslo snímku 3"/>
          <p:cNvSpPr>
            <a:spLocks noGrp="1"/>
          </p:cNvSpPr>
          <p:nvPr>
            <p:ph type="sldNum" sz="quarter" idx="10"/>
          </p:nvPr>
        </p:nvSpPr>
        <p:spPr/>
        <p:txBody>
          <a:bodyPr/>
          <a:lstStyle/>
          <a:p>
            <a:fld id="{B819A7AA-D34A-4D27-B6D4-002B98B4FCA4}" type="slidenum">
              <a:rPr lang="cs-CZ" smtClean="0"/>
              <a:t>4</a:t>
            </a:fld>
            <a:endParaRPr lang="cs-CZ"/>
          </a:p>
        </p:txBody>
      </p:sp>
    </p:spTree>
    <p:extLst>
      <p:ext uri="{BB962C8B-B14F-4D97-AF65-F5344CB8AC3E}">
        <p14:creationId xmlns:p14="http://schemas.microsoft.com/office/powerpoint/2010/main" val="311811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Párová diskuze.</a:t>
            </a:r>
            <a:endParaRPr lang="en-US" dirty="0"/>
          </a:p>
        </p:txBody>
      </p:sp>
      <p:sp>
        <p:nvSpPr>
          <p:cNvPr id="4" name="Zástupný symbol pro číslo snímku 3"/>
          <p:cNvSpPr>
            <a:spLocks noGrp="1"/>
          </p:cNvSpPr>
          <p:nvPr>
            <p:ph type="sldNum" sz="quarter" idx="10"/>
          </p:nvPr>
        </p:nvSpPr>
        <p:spPr/>
        <p:txBody>
          <a:bodyPr/>
          <a:lstStyle/>
          <a:p>
            <a:fld id="{934F5A1A-3411-4F44-B378-DC96253D9848}" type="slidenum">
              <a:rPr lang="cs-CZ" smtClean="0"/>
              <a:pPr/>
              <a:t>16</a:t>
            </a:fld>
            <a:endParaRPr lang="cs-CZ"/>
          </a:p>
        </p:txBody>
      </p:sp>
    </p:spTree>
    <p:extLst>
      <p:ext uri="{BB962C8B-B14F-4D97-AF65-F5344CB8AC3E}">
        <p14:creationId xmlns:p14="http://schemas.microsoft.com/office/powerpoint/2010/main" val="25368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Práce odpovídá změně objemu</a:t>
            </a:r>
            <a:endParaRPr lang="en-US" dirty="0"/>
          </a:p>
        </p:txBody>
      </p:sp>
      <p:sp>
        <p:nvSpPr>
          <p:cNvPr id="4" name="Zástupný symbol pro číslo snímku 3"/>
          <p:cNvSpPr>
            <a:spLocks noGrp="1"/>
          </p:cNvSpPr>
          <p:nvPr>
            <p:ph type="sldNum" sz="quarter" idx="10"/>
          </p:nvPr>
        </p:nvSpPr>
        <p:spPr/>
        <p:txBody>
          <a:bodyPr/>
          <a:lstStyle/>
          <a:p>
            <a:fld id="{934F5A1A-3411-4F44-B378-DC96253D9848}" type="slidenum">
              <a:rPr lang="cs-CZ" smtClean="0"/>
              <a:pPr/>
              <a:t>26</a:t>
            </a:fld>
            <a:endParaRPr lang="cs-CZ"/>
          </a:p>
        </p:txBody>
      </p:sp>
    </p:spTree>
    <p:extLst>
      <p:ext uri="{BB962C8B-B14F-4D97-AF65-F5344CB8AC3E}">
        <p14:creationId xmlns:p14="http://schemas.microsoft.com/office/powerpoint/2010/main" val="223837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Příklad</a:t>
            </a:r>
            <a:r>
              <a:rPr lang="cs-CZ" baseline="0" dirty="0"/>
              <a:t> s kýchnutím v knihovně a kýchnutím na hlučné ulici.</a:t>
            </a:r>
            <a:endParaRPr lang="cs-CZ" dirty="0"/>
          </a:p>
        </p:txBody>
      </p:sp>
      <p:sp>
        <p:nvSpPr>
          <p:cNvPr id="4" name="Zástupný symbol pro číslo snímku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34F5A1A-3411-4F44-B378-DC96253D9848}"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cs-CZ"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5786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 </a:t>
            </a:r>
            <a:r>
              <a:rPr lang="cs-CZ" dirty="0" err="1"/>
              <a:t>Boltzmanova</a:t>
            </a:r>
            <a:r>
              <a:rPr lang="cs-CZ" dirty="0"/>
              <a:t> konstanta</a:t>
            </a:r>
          </a:p>
          <a:p>
            <a:r>
              <a:rPr lang="cs-CZ" dirty="0"/>
              <a:t>Omega je počet kombinací</a:t>
            </a:r>
          </a:p>
        </p:txBody>
      </p:sp>
      <p:sp>
        <p:nvSpPr>
          <p:cNvPr id="4" name="Zástupný symbol pro číslo snímku 3"/>
          <p:cNvSpPr>
            <a:spLocks noGrp="1"/>
          </p:cNvSpPr>
          <p:nvPr>
            <p:ph type="sldNum" sz="quarter" idx="10"/>
          </p:nvPr>
        </p:nvSpPr>
        <p:spPr/>
        <p:txBody>
          <a:bodyPr/>
          <a:lstStyle/>
          <a:p>
            <a:fld id="{B819A7AA-D34A-4D27-B6D4-002B98B4FCA4}" type="slidenum">
              <a:rPr lang="cs-CZ" smtClean="0"/>
              <a:t>57</a:t>
            </a:fld>
            <a:endParaRPr lang="cs-CZ"/>
          </a:p>
        </p:txBody>
      </p:sp>
    </p:spTree>
    <p:extLst>
      <p:ext uri="{BB962C8B-B14F-4D97-AF65-F5344CB8AC3E}">
        <p14:creationId xmlns:p14="http://schemas.microsoft.com/office/powerpoint/2010/main" val="55686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a:solidFill>
                  <a:schemeClr val="tx1"/>
                </a:solidFill>
                <a:effectLst/>
                <a:latin typeface="+mn-lt"/>
                <a:ea typeface="+mn-ea"/>
                <a:cs typeface="+mn-cs"/>
              </a:rPr>
              <a:t>Another one of the visual learning techniques which show relationships among concepts is the concept mapping. Concepts are within boxes or circles which are connected by arrows. The process of relating concepts is through a down-branching hierarchical structure.</a:t>
            </a:r>
          </a:p>
        </p:txBody>
      </p:sp>
      <p:sp>
        <p:nvSpPr>
          <p:cNvPr id="4" name="Zástupný symbol pro číslo snímku 3"/>
          <p:cNvSpPr>
            <a:spLocks noGrp="1"/>
          </p:cNvSpPr>
          <p:nvPr>
            <p:ph type="sldNum" sz="quarter" idx="10"/>
          </p:nvPr>
        </p:nvSpPr>
        <p:spPr/>
        <p:txBody>
          <a:bodyPr/>
          <a:lstStyle/>
          <a:p>
            <a:fld id="{C58D2220-6233-4C11-810B-F1D3C3E4A607}" type="slidenum">
              <a:rPr lang="cs-CZ" smtClean="0"/>
              <a:t>65</a:t>
            </a:fld>
            <a:endParaRPr lang="cs-CZ"/>
          </a:p>
        </p:txBody>
      </p:sp>
    </p:spTree>
    <p:extLst>
      <p:ext uri="{BB962C8B-B14F-4D97-AF65-F5344CB8AC3E}">
        <p14:creationId xmlns:p14="http://schemas.microsoft.com/office/powerpoint/2010/main" val="661218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05C6D916-285B-475A-AE4D-D391C282F738}" type="datetimeFigureOut">
              <a:rPr lang="cs-CZ" smtClean="0"/>
              <a:t>26.9.2016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83149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5C6D916-285B-475A-AE4D-D391C282F738}" type="datetimeFigureOut">
              <a:rPr lang="cs-CZ" smtClean="0"/>
              <a:t>26.9.2016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264584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5C6D916-285B-475A-AE4D-D391C282F738}" type="datetimeFigureOut">
              <a:rPr lang="cs-CZ" smtClean="0"/>
              <a:t>26.9.2016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266101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27B903D9-A3EB-4C01-947D-3EF653CDDC5E}" type="datetimeFigureOut">
              <a:rPr lang="cs-CZ" smtClean="0"/>
              <a:pPr/>
              <a:t>26.9.2016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57E4F4D-3B72-4AD2-B418-C45691A5E952}" type="slidenum">
              <a:rPr lang="cs-CZ" smtClean="0"/>
              <a:pPr/>
              <a:t>‹#›</a:t>
            </a:fld>
            <a:endParaRPr lang="cs-CZ"/>
          </a:p>
        </p:txBody>
      </p:sp>
    </p:spTree>
    <p:extLst>
      <p:ext uri="{BB962C8B-B14F-4D97-AF65-F5344CB8AC3E}">
        <p14:creationId xmlns:p14="http://schemas.microsoft.com/office/powerpoint/2010/main" val="139009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7B903D9-A3EB-4C01-947D-3EF653CDDC5E}" type="datetimeFigureOut">
              <a:rPr lang="cs-CZ" smtClean="0"/>
              <a:pPr/>
              <a:t>26.9.2016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57E4F4D-3B72-4AD2-B418-C45691A5E952}" type="slidenum">
              <a:rPr lang="cs-CZ" smtClean="0"/>
              <a:pPr/>
              <a:t>‹#›</a:t>
            </a:fld>
            <a:endParaRPr lang="cs-CZ"/>
          </a:p>
        </p:txBody>
      </p:sp>
    </p:spTree>
    <p:extLst>
      <p:ext uri="{BB962C8B-B14F-4D97-AF65-F5344CB8AC3E}">
        <p14:creationId xmlns:p14="http://schemas.microsoft.com/office/powerpoint/2010/main" val="63176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7B903D9-A3EB-4C01-947D-3EF653CDDC5E}" type="datetimeFigureOut">
              <a:rPr lang="cs-CZ" smtClean="0"/>
              <a:pPr/>
              <a:t>26.9.2016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57E4F4D-3B72-4AD2-B418-C45691A5E952}" type="slidenum">
              <a:rPr lang="cs-CZ" smtClean="0"/>
              <a:pPr/>
              <a:t>‹#›</a:t>
            </a:fld>
            <a:endParaRPr lang="cs-CZ"/>
          </a:p>
        </p:txBody>
      </p:sp>
    </p:spTree>
    <p:extLst>
      <p:ext uri="{BB962C8B-B14F-4D97-AF65-F5344CB8AC3E}">
        <p14:creationId xmlns:p14="http://schemas.microsoft.com/office/powerpoint/2010/main" val="202802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7B903D9-A3EB-4C01-947D-3EF653CDDC5E}" type="datetimeFigureOut">
              <a:rPr lang="cs-CZ" smtClean="0"/>
              <a:pPr/>
              <a:t>26.9.2016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57E4F4D-3B72-4AD2-B418-C45691A5E952}" type="slidenum">
              <a:rPr lang="cs-CZ" smtClean="0"/>
              <a:pPr/>
              <a:t>‹#›</a:t>
            </a:fld>
            <a:endParaRPr lang="cs-CZ"/>
          </a:p>
        </p:txBody>
      </p:sp>
    </p:spTree>
    <p:extLst>
      <p:ext uri="{BB962C8B-B14F-4D97-AF65-F5344CB8AC3E}">
        <p14:creationId xmlns:p14="http://schemas.microsoft.com/office/powerpoint/2010/main" val="1491529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7B903D9-A3EB-4C01-947D-3EF653CDDC5E}" type="datetimeFigureOut">
              <a:rPr lang="cs-CZ" smtClean="0"/>
              <a:pPr/>
              <a:t>26.9.2016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57E4F4D-3B72-4AD2-B418-C45691A5E952}" type="slidenum">
              <a:rPr lang="cs-CZ" smtClean="0"/>
              <a:pPr/>
              <a:t>‹#›</a:t>
            </a:fld>
            <a:endParaRPr lang="cs-CZ"/>
          </a:p>
        </p:txBody>
      </p:sp>
    </p:spTree>
    <p:extLst>
      <p:ext uri="{BB962C8B-B14F-4D97-AF65-F5344CB8AC3E}">
        <p14:creationId xmlns:p14="http://schemas.microsoft.com/office/powerpoint/2010/main" val="260242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7B903D9-A3EB-4C01-947D-3EF653CDDC5E}" type="datetimeFigureOut">
              <a:rPr lang="cs-CZ" smtClean="0"/>
              <a:pPr/>
              <a:t>26.9.2016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57E4F4D-3B72-4AD2-B418-C45691A5E952}" type="slidenum">
              <a:rPr lang="cs-CZ" smtClean="0"/>
              <a:pPr/>
              <a:t>‹#›</a:t>
            </a:fld>
            <a:endParaRPr lang="cs-CZ"/>
          </a:p>
        </p:txBody>
      </p:sp>
    </p:spTree>
    <p:extLst>
      <p:ext uri="{BB962C8B-B14F-4D97-AF65-F5344CB8AC3E}">
        <p14:creationId xmlns:p14="http://schemas.microsoft.com/office/powerpoint/2010/main" val="248170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7B903D9-A3EB-4C01-947D-3EF653CDDC5E}" type="datetimeFigureOut">
              <a:rPr lang="cs-CZ" smtClean="0"/>
              <a:pPr/>
              <a:t>26.9.2016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57E4F4D-3B72-4AD2-B418-C45691A5E952}" type="slidenum">
              <a:rPr lang="cs-CZ" smtClean="0"/>
              <a:pPr/>
              <a:t>‹#›</a:t>
            </a:fld>
            <a:endParaRPr lang="cs-CZ"/>
          </a:p>
        </p:txBody>
      </p:sp>
    </p:spTree>
    <p:extLst>
      <p:ext uri="{BB962C8B-B14F-4D97-AF65-F5344CB8AC3E}">
        <p14:creationId xmlns:p14="http://schemas.microsoft.com/office/powerpoint/2010/main" val="1134066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7B903D9-A3EB-4C01-947D-3EF653CDDC5E}" type="datetimeFigureOut">
              <a:rPr lang="cs-CZ" smtClean="0"/>
              <a:pPr/>
              <a:t>26.9.2016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57E4F4D-3B72-4AD2-B418-C45691A5E952}" type="slidenum">
              <a:rPr lang="cs-CZ" smtClean="0"/>
              <a:pPr/>
              <a:t>‹#›</a:t>
            </a:fld>
            <a:endParaRPr lang="cs-CZ"/>
          </a:p>
        </p:txBody>
      </p:sp>
    </p:spTree>
    <p:extLst>
      <p:ext uri="{BB962C8B-B14F-4D97-AF65-F5344CB8AC3E}">
        <p14:creationId xmlns:p14="http://schemas.microsoft.com/office/powerpoint/2010/main" val="100974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5C6D916-285B-475A-AE4D-D391C282F738}" type="datetimeFigureOut">
              <a:rPr lang="cs-CZ" smtClean="0"/>
              <a:t>26.9.2016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3946188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7B903D9-A3EB-4C01-947D-3EF653CDDC5E}" type="datetimeFigureOut">
              <a:rPr lang="cs-CZ" smtClean="0"/>
              <a:pPr/>
              <a:t>26.9.2016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57E4F4D-3B72-4AD2-B418-C45691A5E952}" type="slidenum">
              <a:rPr lang="cs-CZ" smtClean="0"/>
              <a:pPr/>
              <a:t>‹#›</a:t>
            </a:fld>
            <a:endParaRPr lang="cs-CZ"/>
          </a:p>
        </p:txBody>
      </p:sp>
    </p:spTree>
    <p:extLst>
      <p:ext uri="{BB962C8B-B14F-4D97-AF65-F5344CB8AC3E}">
        <p14:creationId xmlns:p14="http://schemas.microsoft.com/office/powerpoint/2010/main" val="565650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7B903D9-A3EB-4C01-947D-3EF653CDDC5E}" type="datetimeFigureOut">
              <a:rPr lang="cs-CZ" smtClean="0"/>
              <a:pPr/>
              <a:t>26.9.2016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57E4F4D-3B72-4AD2-B418-C45691A5E952}" type="slidenum">
              <a:rPr lang="cs-CZ" smtClean="0"/>
              <a:pPr/>
              <a:t>‹#›</a:t>
            </a:fld>
            <a:endParaRPr lang="cs-CZ"/>
          </a:p>
        </p:txBody>
      </p:sp>
    </p:spTree>
    <p:extLst>
      <p:ext uri="{BB962C8B-B14F-4D97-AF65-F5344CB8AC3E}">
        <p14:creationId xmlns:p14="http://schemas.microsoft.com/office/powerpoint/2010/main" val="1122605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7B903D9-A3EB-4C01-947D-3EF653CDDC5E}" type="datetimeFigureOut">
              <a:rPr lang="cs-CZ" smtClean="0"/>
              <a:pPr/>
              <a:t>26.9.2016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57E4F4D-3B72-4AD2-B418-C45691A5E952}" type="slidenum">
              <a:rPr lang="cs-CZ" smtClean="0"/>
              <a:pPr/>
              <a:t>‹#›</a:t>
            </a:fld>
            <a:endParaRPr lang="cs-CZ"/>
          </a:p>
        </p:txBody>
      </p:sp>
    </p:spTree>
    <p:extLst>
      <p:ext uri="{BB962C8B-B14F-4D97-AF65-F5344CB8AC3E}">
        <p14:creationId xmlns:p14="http://schemas.microsoft.com/office/powerpoint/2010/main" val="2294682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600200"/>
            <a:ext cx="4038600" cy="4495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495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lvl1pPr>
              <a:defRPr smtClean="0"/>
            </a:lvl1pPr>
          </a:lstStyle>
          <a:p>
            <a:pPr>
              <a:defRPr/>
            </a:pPr>
            <a:endParaRPr lang="cs-CZ"/>
          </a:p>
        </p:txBody>
      </p:sp>
      <p:sp>
        <p:nvSpPr>
          <p:cNvPr id="6" name="Zástupný symbol pro zápatí 5"/>
          <p:cNvSpPr>
            <a:spLocks noGrp="1"/>
          </p:cNvSpPr>
          <p:nvPr>
            <p:ph type="ftr" sz="quarter" idx="11"/>
          </p:nvPr>
        </p:nvSpPr>
        <p:spPr/>
        <p:txBody>
          <a:bodyPr/>
          <a:lstStyle>
            <a:lvl1pPr>
              <a:defRPr smtClean="0"/>
            </a:lvl1pPr>
          </a:lstStyle>
          <a:p>
            <a:pPr>
              <a:defRPr/>
            </a:pPr>
            <a:endParaRPr lang="cs-CZ"/>
          </a:p>
        </p:txBody>
      </p:sp>
      <p:sp>
        <p:nvSpPr>
          <p:cNvPr id="7" name="Zástupný symbol pro číslo snímku 6"/>
          <p:cNvSpPr>
            <a:spLocks noGrp="1"/>
          </p:cNvSpPr>
          <p:nvPr>
            <p:ph type="sldNum" sz="quarter" idx="12"/>
          </p:nvPr>
        </p:nvSpPr>
        <p:spPr/>
        <p:txBody>
          <a:bodyPr/>
          <a:lstStyle>
            <a:lvl1pPr>
              <a:defRPr/>
            </a:lvl1pPr>
          </a:lstStyle>
          <a:p>
            <a:fld id="{97155652-C745-42C2-8C21-BE0D1F67D991}" type="slidenum">
              <a:rPr lang="cs-CZ" altLang="cs-CZ"/>
              <a:pPr/>
              <a:t>‹#›</a:t>
            </a:fld>
            <a:endParaRPr lang="cs-CZ" altLang="cs-CZ"/>
          </a:p>
        </p:txBody>
      </p:sp>
    </p:spTree>
    <p:extLst>
      <p:ext uri="{BB962C8B-B14F-4D97-AF65-F5344CB8AC3E}">
        <p14:creationId xmlns:p14="http://schemas.microsoft.com/office/powerpoint/2010/main" val="979773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495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717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24300"/>
            <a:ext cx="4038600" cy="21717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p:cNvSpPr>
            <a:spLocks noGrp="1"/>
          </p:cNvSpPr>
          <p:nvPr>
            <p:ph type="dt" sz="half" idx="10"/>
          </p:nvPr>
        </p:nvSpPr>
        <p:spPr/>
        <p:txBody>
          <a:bodyPr/>
          <a:lstStyle>
            <a:lvl1pPr>
              <a:defRPr smtClean="0"/>
            </a:lvl1pPr>
          </a:lstStyle>
          <a:p>
            <a:pPr>
              <a:defRPr/>
            </a:pPr>
            <a:endParaRPr lang="cs-CZ"/>
          </a:p>
        </p:txBody>
      </p:sp>
      <p:sp>
        <p:nvSpPr>
          <p:cNvPr id="7" name="Zástupný symbol pro zápatí 6"/>
          <p:cNvSpPr>
            <a:spLocks noGrp="1"/>
          </p:cNvSpPr>
          <p:nvPr>
            <p:ph type="ftr" sz="quarter" idx="11"/>
          </p:nvPr>
        </p:nvSpPr>
        <p:spPr/>
        <p:txBody>
          <a:bodyPr/>
          <a:lstStyle>
            <a:lvl1pPr>
              <a:defRPr smtClean="0"/>
            </a:lvl1pPr>
          </a:lstStyle>
          <a:p>
            <a:pPr>
              <a:defRPr/>
            </a:pPr>
            <a:endParaRPr lang="cs-CZ"/>
          </a:p>
        </p:txBody>
      </p:sp>
      <p:sp>
        <p:nvSpPr>
          <p:cNvPr id="8" name="Zástupný symbol pro číslo snímku 7"/>
          <p:cNvSpPr>
            <a:spLocks noGrp="1"/>
          </p:cNvSpPr>
          <p:nvPr>
            <p:ph type="sldNum" sz="quarter" idx="12"/>
          </p:nvPr>
        </p:nvSpPr>
        <p:spPr/>
        <p:txBody>
          <a:bodyPr/>
          <a:lstStyle>
            <a:lvl1pPr>
              <a:defRPr/>
            </a:lvl1pPr>
          </a:lstStyle>
          <a:p>
            <a:fld id="{786C3532-D491-4F95-9EED-0A396DC88D7D}" type="slidenum">
              <a:rPr lang="cs-CZ" altLang="cs-CZ"/>
              <a:pPr/>
              <a:t>‹#›</a:t>
            </a:fld>
            <a:endParaRPr lang="cs-CZ" altLang="cs-CZ"/>
          </a:p>
        </p:txBody>
      </p:sp>
    </p:spTree>
    <p:extLst>
      <p:ext uri="{BB962C8B-B14F-4D97-AF65-F5344CB8AC3E}">
        <p14:creationId xmlns:p14="http://schemas.microsoft.com/office/powerpoint/2010/main" val="3889110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28600"/>
            <a:ext cx="8229600" cy="5867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Zástupný symbol pro datum 2"/>
          <p:cNvSpPr>
            <a:spLocks noGrp="1"/>
          </p:cNvSpPr>
          <p:nvPr>
            <p:ph type="dt" sz="half" idx="10"/>
          </p:nvPr>
        </p:nvSpPr>
        <p:spPr/>
        <p:txBody>
          <a:bodyPr/>
          <a:lstStyle>
            <a:lvl1pPr>
              <a:defRPr smtClean="0"/>
            </a:lvl1pPr>
          </a:lstStyle>
          <a:p>
            <a:pPr>
              <a:defRPr/>
            </a:pPr>
            <a:endParaRPr lang="cs-CZ"/>
          </a:p>
        </p:txBody>
      </p:sp>
      <p:sp>
        <p:nvSpPr>
          <p:cNvPr id="4" name="Zástupný symbol pro zápatí 3"/>
          <p:cNvSpPr>
            <a:spLocks noGrp="1"/>
          </p:cNvSpPr>
          <p:nvPr>
            <p:ph type="ftr" sz="quarter" idx="11"/>
          </p:nvPr>
        </p:nvSpPr>
        <p:spPr/>
        <p:txBody>
          <a:bodyPr/>
          <a:lstStyle>
            <a:lvl1pPr>
              <a:defRPr smtClean="0"/>
            </a:lvl1pPr>
          </a:lstStyle>
          <a:p>
            <a:pPr>
              <a:defRPr/>
            </a:pPr>
            <a:endParaRPr lang="cs-CZ"/>
          </a:p>
        </p:txBody>
      </p:sp>
      <p:sp>
        <p:nvSpPr>
          <p:cNvPr id="5" name="Zástupný symbol pro číslo snímku 4"/>
          <p:cNvSpPr>
            <a:spLocks noGrp="1"/>
          </p:cNvSpPr>
          <p:nvPr>
            <p:ph type="sldNum" sz="quarter" idx="12"/>
          </p:nvPr>
        </p:nvSpPr>
        <p:spPr/>
        <p:txBody>
          <a:bodyPr/>
          <a:lstStyle>
            <a:lvl1pPr>
              <a:defRPr/>
            </a:lvl1pPr>
          </a:lstStyle>
          <a:p>
            <a:fld id="{AB316C69-26BD-42F7-AACE-543166F03A87}" type="slidenum">
              <a:rPr lang="cs-CZ" altLang="cs-CZ"/>
              <a:pPr/>
              <a:t>‹#›</a:t>
            </a:fld>
            <a:endParaRPr lang="cs-CZ" altLang="cs-CZ"/>
          </a:p>
        </p:txBody>
      </p:sp>
    </p:spTree>
    <p:extLst>
      <p:ext uri="{BB962C8B-B14F-4D97-AF65-F5344CB8AC3E}">
        <p14:creationId xmlns:p14="http://schemas.microsoft.com/office/powerpoint/2010/main" val="3719199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28600"/>
            <a:ext cx="82296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457200" y="1600200"/>
            <a:ext cx="4038600" cy="21717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717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57200" y="3924300"/>
            <a:ext cx="4038600" cy="21717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4648200" y="3924300"/>
            <a:ext cx="4038600" cy="21717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lvl1pPr>
              <a:defRPr smtClean="0"/>
            </a:lvl1pPr>
          </a:lstStyle>
          <a:p>
            <a:pPr>
              <a:defRPr/>
            </a:pPr>
            <a:endParaRPr lang="cs-CZ"/>
          </a:p>
        </p:txBody>
      </p:sp>
      <p:sp>
        <p:nvSpPr>
          <p:cNvPr id="8" name="Zástupný symbol pro zápatí 7"/>
          <p:cNvSpPr>
            <a:spLocks noGrp="1"/>
          </p:cNvSpPr>
          <p:nvPr>
            <p:ph type="ftr" sz="quarter" idx="11"/>
          </p:nvPr>
        </p:nvSpPr>
        <p:spPr/>
        <p:txBody>
          <a:bodyPr/>
          <a:lstStyle>
            <a:lvl1pPr>
              <a:defRPr smtClean="0"/>
            </a:lvl1pPr>
          </a:lstStyle>
          <a:p>
            <a:pPr>
              <a:defRPr/>
            </a:pPr>
            <a:endParaRPr lang="cs-CZ"/>
          </a:p>
        </p:txBody>
      </p:sp>
      <p:sp>
        <p:nvSpPr>
          <p:cNvPr id="9" name="Zástupný symbol pro číslo snímku 8"/>
          <p:cNvSpPr>
            <a:spLocks noGrp="1"/>
          </p:cNvSpPr>
          <p:nvPr>
            <p:ph type="sldNum" sz="quarter" idx="12"/>
          </p:nvPr>
        </p:nvSpPr>
        <p:spPr/>
        <p:txBody>
          <a:bodyPr/>
          <a:lstStyle>
            <a:lvl1pPr>
              <a:defRPr/>
            </a:lvl1pPr>
          </a:lstStyle>
          <a:p>
            <a:fld id="{BC2FAEF9-8F3D-4D0F-A6BE-D8780B84A7A9}" type="slidenum">
              <a:rPr lang="cs-CZ" altLang="cs-CZ"/>
              <a:pPr/>
              <a:t>‹#›</a:t>
            </a:fld>
            <a:endParaRPr lang="cs-CZ" altLang="cs-CZ"/>
          </a:p>
        </p:txBody>
      </p:sp>
    </p:spTree>
    <p:extLst>
      <p:ext uri="{BB962C8B-B14F-4D97-AF65-F5344CB8AC3E}">
        <p14:creationId xmlns:p14="http://schemas.microsoft.com/office/powerpoint/2010/main" val="337830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05C6D916-285B-475A-AE4D-D391C282F738}" type="datetimeFigureOut">
              <a:rPr lang="cs-CZ" smtClean="0"/>
              <a:t>26.9.2016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381803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5C6D916-285B-475A-AE4D-D391C282F738}" type="datetimeFigureOut">
              <a:rPr lang="cs-CZ" smtClean="0"/>
              <a:t>26.9.2016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271999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5C6D916-285B-475A-AE4D-D391C282F738}" type="datetimeFigureOut">
              <a:rPr lang="cs-CZ" smtClean="0"/>
              <a:t>26.9.2016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47348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5C6D916-285B-475A-AE4D-D391C282F738}" type="datetimeFigureOut">
              <a:rPr lang="cs-CZ" smtClean="0"/>
              <a:t>26.9.2016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276357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6D916-285B-475A-AE4D-D391C282F738}" type="datetimeFigureOut">
              <a:rPr lang="cs-CZ" smtClean="0"/>
              <a:t>26.9.2016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280466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5C6D916-285B-475A-AE4D-D391C282F738}" type="datetimeFigureOut">
              <a:rPr lang="cs-CZ" smtClean="0"/>
              <a:t>26.9.2016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329054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5C6D916-285B-475A-AE4D-D391C282F738}" type="datetimeFigureOut">
              <a:rPr lang="cs-CZ" smtClean="0"/>
              <a:t>26.9.2016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359053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6D916-285B-475A-AE4D-D391C282F738}" type="datetimeFigureOut">
              <a:rPr lang="cs-CZ" smtClean="0"/>
              <a:t>26.9.2016</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997BC-EACC-44B6-B328-ED04E64D2750}" type="slidenum">
              <a:rPr lang="cs-CZ" smtClean="0"/>
              <a:t>‹#›</a:t>
            </a:fld>
            <a:endParaRPr lang="cs-CZ"/>
          </a:p>
        </p:txBody>
      </p:sp>
    </p:spTree>
    <p:extLst>
      <p:ext uri="{BB962C8B-B14F-4D97-AF65-F5344CB8AC3E}">
        <p14:creationId xmlns:p14="http://schemas.microsoft.com/office/powerpoint/2010/main" val="895343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bg1"/>
            </a:gs>
            <a:gs pos="100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903D9-A3EB-4C01-947D-3EF653CDDC5E}" type="datetimeFigureOut">
              <a:rPr lang="cs-CZ" smtClean="0"/>
              <a:pPr/>
              <a:t>26.9.2016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E4F4D-3B72-4AD2-B418-C45691A5E952}" type="slidenum">
              <a:rPr lang="cs-CZ" smtClean="0"/>
              <a:pPr/>
              <a:t>‹#›</a:t>
            </a:fld>
            <a:endParaRPr lang="cs-CZ"/>
          </a:p>
        </p:txBody>
      </p:sp>
    </p:spTree>
    <p:extLst>
      <p:ext uri="{BB962C8B-B14F-4D97-AF65-F5344CB8AC3E}">
        <p14:creationId xmlns:p14="http://schemas.microsoft.com/office/powerpoint/2010/main" val="15022824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3.xml"/><Relationship Id="rId4" Type="http://schemas.openxmlformats.org/officeDocument/2006/relationships/image" Target="NULL"/></Relationships>
</file>

<file path=ppt/slides/_rels/slide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Geochemie exogenních procesů</a:t>
            </a:r>
          </a:p>
        </p:txBody>
      </p:sp>
      <p:sp>
        <p:nvSpPr>
          <p:cNvPr id="3" name="Podnadpis 2"/>
          <p:cNvSpPr>
            <a:spLocks noGrp="1"/>
          </p:cNvSpPr>
          <p:nvPr>
            <p:ph type="subTitle" idx="1"/>
          </p:nvPr>
        </p:nvSpPr>
        <p:spPr/>
        <p:txBody>
          <a:bodyPr/>
          <a:lstStyle/>
          <a:p>
            <a:r>
              <a:rPr lang="cs-CZ" dirty="0"/>
              <a:t>2.</a:t>
            </a:r>
          </a:p>
          <a:p>
            <a:r>
              <a:rPr lang="cs-CZ" dirty="0"/>
              <a:t>Termodynamika</a:t>
            </a:r>
          </a:p>
          <a:p>
            <a:r>
              <a:rPr lang="cs-CZ" dirty="0"/>
              <a:t>Energie, teplo a entropie</a:t>
            </a:r>
          </a:p>
        </p:txBody>
      </p:sp>
    </p:spTree>
    <p:extLst>
      <p:ext uri="{BB962C8B-B14F-4D97-AF65-F5344CB8AC3E}">
        <p14:creationId xmlns:p14="http://schemas.microsoft.com/office/powerpoint/2010/main" val="256211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Karbonátový systém</a:t>
            </a:r>
          </a:p>
        </p:txBody>
      </p:sp>
      <p:sp>
        <p:nvSpPr>
          <p:cNvPr id="3" name="Zástupný symbol pro obsah 2"/>
          <p:cNvSpPr>
            <a:spLocks noGrp="1"/>
          </p:cNvSpPr>
          <p:nvPr>
            <p:ph idx="1"/>
          </p:nvPr>
        </p:nvSpPr>
        <p:spPr/>
        <p:txBody>
          <a:bodyPr>
            <a:normAutofit lnSpcReduction="10000"/>
          </a:bodyPr>
          <a:lstStyle/>
          <a:p>
            <a:r>
              <a:rPr lang="cs-CZ" dirty="0"/>
              <a:t>Kolik složek potřebujeme k popisu systému složeného z CO</a:t>
            </a:r>
            <a:r>
              <a:rPr lang="cs-CZ" baseline="-25000" dirty="0"/>
              <a:t>2</a:t>
            </a:r>
            <a:r>
              <a:rPr lang="cs-CZ" dirty="0"/>
              <a:t> rozpuštěného ve vodě?</a:t>
            </a:r>
          </a:p>
          <a:p>
            <a:pPr marL="514350" indent="-514350">
              <a:buFont typeface="+mj-lt"/>
              <a:buAutoNum type="arabicPeriod"/>
            </a:pPr>
            <a:r>
              <a:rPr lang="cs-CZ" dirty="0" err="1"/>
              <a:t>Autoprotolýza</a:t>
            </a:r>
            <a:r>
              <a:rPr lang="cs-CZ" dirty="0"/>
              <a:t> vody</a:t>
            </a:r>
          </a:p>
          <a:p>
            <a:pPr lvl="1"/>
            <a:r>
              <a:rPr lang="cs-CZ" dirty="0"/>
              <a:t>H</a:t>
            </a:r>
            <a:r>
              <a:rPr lang="cs-CZ" baseline="-25000" dirty="0"/>
              <a:t>2</a:t>
            </a:r>
            <a:r>
              <a:rPr lang="cs-CZ" dirty="0"/>
              <a:t>O = H</a:t>
            </a:r>
            <a:r>
              <a:rPr lang="cs-CZ" baseline="30000" dirty="0"/>
              <a:t>+</a:t>
            </a:r>
            <a:r>
              <a:rPr lang="cs-CZ" dirty="0"/>
              <a:t> + OH</a:t>
            </a:r>
            <a:r>
              <a:rPr lang="cs-CZ" baseline="30000" dirty="0"/>
              <a:t>-</a:t>
            </a:r>
          </a:p>
          <a:p>
            <a:pPr marL="514350" indent="-514350">
              <a:buFont typeface="+mj-lt"/>
              <a:buAutoNum type="arabicPeriod"/>
            </a:pPr>
            <a:r>
              <a:rPr lang="cs-CZ" dirty="0"/>
              <a:t>Rozpuštění CO2 ve vodě</a:t>
            </a:r>
          </a:p>
          <a:p>
            <a:pPr lvl="1"/>
            <a:r>
              <a:rPr lang="cs-CZ" dirty="0"/>
              <a:t>CO</a:t>
            </a:r>
            <a:r>
              <a:rPr lang="cs-CZ" baseline="-25000" dirty="0"/>
              <a:t>2</a:t>
            </a:r>
            <a:r>
              <a:rPr lang="cs-CZ" dirty="0"/>
              <a:t>(g) + H</a:t>
            </a:r>
            <a:r>
              <a:rPr lang="cs-CZ" baseline="-25000" dirty="0"/>
              <a:t>2</a:t>
            </a:r>
            <a:r>
              <a:rPr lang="cs-CZ" dirty="0"/>
              <a:t>O = H</a:t>
            </a:r>
            <a:r>
              <a:rPr lang="cs-CZ" baseline="-25000" dirty="0"/>
              <a:t>2</a:t>
            </a:r>
            <a:r>
              <a:rPr lang="cs-CZ" dirty="0"/>
              <a:t>CO</a:t>
            </a:r>
            <a:r>
              <a:rPr lang="cs-CZ" baseline="-25000" dirty="0"/>
              <a:t>3</a:t>
            </a:r>
          </a:p>
          <a:p>
            <a:pPr marL="514350" indent="-514350">
              <a:buFont typeface="+mj-lt"/>
              <a:buAutoNum type="arabicPeriod"/>
            </a:pPr>
            <a:r>
              <a:rPr lang="cs-CZ" dirty="0"/>
              <a:t>Disociace kyseliny uhličité do prvního stupně</a:t>
            </a:r>
          </a:p>
          <a:p>
            <a:pPr lvl="1"/>
            <a:r>
              <a:rPr lang="cs-CZ" dirty="0"/>
              <a:t>H</a:t>
            </a:r>
            <a:r>
              <a:rPr lang="cs-CZ" baseline="-25000" dirty="0"/>
              <a:t>2</a:t>
            </a:r>
            <a:r>
              <a:rPr lang="cs-CZ" dirty="0"/>
              <a:t>CO</a:t>
            </a:r>
            <a:r>
              <a:rPr lang="cs-CZ" baseline="-25000" dirty="0"/>
              <a:t>3</a:t>
            </a:r>
            <a:r>
              <a:rPr lang="cs-CZ" dirty="0"/>
              <a:t> = H</a:t>
            </a:r>
            <a:r>
              <a:rPr lang="cs-CZ" baseline="30000" dirty="0"/>
              <a:t>+</a:t>
            </a:r>
            <a:r>
              <a:rPr lang="cs-CZ" dirty="0"/>
              <a:t> + HCO</a:t>
            </a:r>
            <a:r>
              <a:rPr lang="cs-CZ" baseline="-25000" dirty="0"/>
              <a:t>3</a:t>
            </a:r>
            <a:r>
              <a:rPr lang="cs-CZ" baseline="30000" dirty="0"/>
              <a:t>-</a:t>
            </a:r>
          </a:p>
          <a:p>
            <a:pPr marL="514350" indent="-514350">
              <a:buFont typeface="+mj-lt"/>
              <a:buAutoNum type="arabicPeriod"/>
            </a:pPr>
            <a:r>
              <a:rPr lang="cs-CZ" dirty="0"/>
              <a:t>Disociace kyseliny uhličité do druhého stupně</a:t>
            </a:r>
          </a:p>
          <a:p>
            <a:pPr lvl="1"/>
            <a:r>
              <a:rPr lang="cs-CZ" dirty="0"/>
              <a:t>HCO</a:t>
            </a:r>
            <a:r>
              <a:rPr lang="cs-CZ" baseline="-25000" dirty="0"/>
              <a:t>3</a:t>
            </a:r>
            <a:r>
              <a:rPr lang="cs-CZ" baseline="30000" dirty="0"/>
              <a:t>-</a:t>
            </a:r>
            <a:r>
              <a:rPr lang="cs-CZ" dirty="0"/>
              <a:t> = H</a:t>
            </a:r>
            <a:r>
              <a:rPr lang="cs-CZ" baseline="30000" dirty="0"/>
              <a:t>+</a:t>
            </a:r>
            <a:r>
              <a:rPr lang="cs-CZ" dirty="0"/>
              <a:t> + CO</a:t>
            </a:r>
            <a:r>
              <a:rPr lang="cs-CZ" baseline="-25000" dirty="0"/>
              <a:t>3</a:t>
            </a:r>
            <a:r>
              <a:rPr lang="cs-CZ" baseline="30000" dirty="0"/>
              <a:t>2-</a:t>
            </a:r>
          </a:p>
        </p:txBody>
      </p:sp>
    </p:spTree>
    <p:extLst>
      <p:ext uri="{BB962C8B-B14F-4D97-AF65-F5344CB8AC3E}">
        <p14:creationId xmlns:p14="http://schemas.microsoft.com/office/powerpoint/2010/main" val="295020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228600" lvl="1">
              <a:spcBef>
                <a:spcPts val="1000"/>
              </a:spcBef>
            </a:pPr>
            <a:r>
              <a:rPr lang="cs-CZ" sz="2800" dirty="0" err="1"/>
              <a:t>Specie</a:t>
            </a:r>
            <a:r>
              <a:rPr lang="cs-CZ" sz="2800" dirty="0"/>
              <a:t>: </a:t>
            </a:r>
            <a:r>
              <a:rPr lang="en-US" sz="2800" dirty="0"/>
              <a:t>H</a:t>
            </a:r>
            <a:r>
              <a:rPr lang="en-US" sz="2800" baseline="30000" dirty="0"/>
              <a:t>+</a:t>
            </a:r>
            <a:r>
              <a:rPr lang="en-US" sz="2800" dirty="0"/>
              <a:t>, OH</a:t>
            </a:r>
            <a:r>
              <a:rPr lang="en-US" sz="2800" baseline="30000" dirty="0"/>
              <a:t>–</a:t>
            </a:r>
            <a:r>
              <a:rPr lang="en-US" sz="2800" dirty="0"/>
              <a:t>, H</a:t>
            </a:r>
            <a:r>
              <a:rPr lang="en-US" sz="2800" baseline="-25000" dirty="0"/>
              <a:t>2</a:t>
            </a:r>
            <a:r>
              <a:rPr lang="en-US" sz="2800" dirty="0"/>
              <a:t>O, CO</a:t>
            </a:r>
            <a:r>
              <a:rPr lang="en-US" sz="2800" baseline="-25000" dirty="0"/>
              <a:t>2</a:t>
            </a:r>
            <a:r>
              <a:rPr lang="cs-CZ" sz="2800" dirty="0"/>
              <a:t>(g)</a:t>
            </a:r>
            <a:r>
              <a:rPr lang="en-US" sz="2800" dirty="0"/>
              <a:t>, H</a:t>
            </a:r>
            <a:r>
              <a:rPr lang="en-US" sz="2800" baseline="-25000" dirty="0"/>
              <a:t>2</a:t>
            </a:r>
            <a:r>
              <a:rPr lang="en-US" sz="2800" dirty="0"/>
              <a:t>CO</a:t>
            </a:r>
            <a:r>
              <a:rPr lang="en-US" sz="2800" baseline="-25000" dirty="0"/>
              <a:t>3</a:t>
            </a:r>
            <a:r>
              <a:rPr lang="en-US" sz="2800" dirty="0"/>
              <a:t>, HCO</a:t>
            </a:r>
            <a:r>
              <a:rPr lang="en-US" sz="2800" baseline="-25000" dirty="0"/>
              <a:t>3</a:t>
            </a:r>
            <a:r>
              <a:rPr lang="en-US" sz="2800" baseline="30000" dirty="0"/>
              <a:t>–</a:t>
            </a:r>
            <a:r>
              <a:rPr lang="en-US" sz="2800" baseline="-25000" dirty="0"/>
              <a:t>, </a:t>
            </a:r>
            <a:r>
              <a:rPr lang="en-US" sz="2800" dirty="0"/>
              <a:t>CO</a:t>
            </a:r>
            <a:r>
              <a:rPr lang="en-US" sz="2800" baseline="-25000" dirty="0"/>
              <a:t>3</a:t>
            </a:r>
            <a:r>
              <a:rPr lang="en-US" sz="2800" baseline="30000" dirty="0"/>
              <a:t>2–</a:t>
            </a:r>
          </a:p>
          <a:p>
            <a:r>
              <a:rPr lang="cs-CZ" dirty="0"/>
              <a:t>Stačí tři složky – např. CO</a:t>
            </a:r>
            <a:r>
              <a:rPr lang="cs-CZ" baseline="-25000" dirty="0"/>
              <a:t>2</a:t>
            </a:r>
            <a:r>
              <a:rPr lang="cs-CZ" dirty="0"/>
              <a:t>(g), H</a:t>
            </a:r>
            <a:r>
              <a:rPr lang="cs-CZ" baseline="-25000" dirty="0"/>
              <a:t>2</a:t>
            </a:r>
            <a:r>
              <a:rPr lang="cs-CZ" dirty="0"/>
              <a:t>O a H</a:t>
            </a:r>
            <a:r>
              <a:rPr lang="cs-CZ" baseline="30000" dirty="0"/>
              <a:t>+</a:t>
            </a:r>
          </a:p>
        </p:txBody>
      </p:sp>
      <p:sp>
        <p:nvSpPr>
          <p:cNvPr id="4" name="Nadpis 1"/>
          <p:cNvSpPr>
            <a:spLocks noGrp="1"/>
          </p:cNvSpPr>
          <p:nvPr>
            <p:ph type="title"/>
          </p:nvPr>
        </p:nvSpPr>
        <p:spPr/>
        <p:txBody>
          <a:bodyPr/>
          <a:lstStyle/>
          <a:p>
            <a:r>
              <a:rPr lang="cs-CZ" dirty="0"/>
              <a:t>Karbonátový systém</a:t>
            </a:r>
          </a:p>
        </p:txBody>
      </p:sp>
    </p:spTree>
    <p:extLst>
      <p:ext uri="{BB962C8B-B14F-4D97-AF65-F5344CB8AC3E}">
        <p14:creationId xmlns:p14="http://schemas.microsoft.com/office/powerpoint/2010/main" val="356178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Stupně volnosti</a:t>
            </a:r>
          </a:p>
        </p:txBody>
      </p:sp>
      <p:sp>
        <p:nvSpPr>
          <p:cNvPr id="3" name="Zástupný symbol pro obsah 2"/>
          <p:cNvSpPr>
            <a:spLocks noGrp="1"/>
          </p:cNvSpPr>
          <p:nvPr>
            <p:ph idx="1"/>
          </p:nvPr>
        </p:nvSpPr>
        <p:spPr/>
        <p:txBody>
          <a:bodyPr/>
          <a:lstStyle/>
          <a:p>
            <a:r>
              <a:rPr lang="cs-CZ" dirty="0"/>
              <a:t>Proveditelné změny systému (</a:t>
            </a:r>
            <a:r>
              <a:rPr lang="cs-CZ" dirty="0" err="1"/>
              <a:t>obv</a:t>
            </a:r>
            <a:r>
              <a:rPr lang="cs-CZ" dirty="0"/>
              <a:t>. P a V), bez změny jeho stavu</a:t>
            </a:r>
          </a:p>
          <a:p>
            <a:pPr marL="0" indent="0" algn="ctr">
              <a:buNone/>
            </a:pPr>
            <a:r>
              <a:rPr lang="cs-CZ" dirty="0"/>
              <a:t>F = C – P + 2</a:t>
            </a:r>
          </a:p>
          <a:p>
            <a:r>
              <a:rPr lang="cs-CZ" dirty="0"/>
              <a:t>F … stupně volnosti</a:t>
            </a:r>
          </a:p>
          <a:p>
            <a:r>
              <a:rPr lang="cs-CZ" dirty="0"/>
              <a:t>C … složky</a:t>
            </a:r>
          </a:p>
          <a:p>
            <a:r>
              <a:rPr lang="cs-CZ" dirty="0"/>
              <a:t>P … fáze</a:t>
            </a:r>
          </a:p>
          <a:p>
            <a:endParaRPr lang="cs-CZ" dirty="0"/>
          </a:p>
          <a:p>
            <a:endParaRPr lang="cs-CZ" dirty="0"/>
          </a:p>
        </p:txBody>
      </p:sp>
    </p:spTree>
    <p:extLst>
      <p:ext uri="{BB962C8B-B14F-4D97-AF65-F5344CB8AC3E}">
        <p14:creationId xmlns:p14="http://schemas.microsoft.com/office/powerpoint/2010/main" val="1779689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Fázový diagram pro vodu</a:t>
            </a:r>
          </a:p>
        </p:txBody>
      </p:sp>
      <p:pic>
        <p:nvPicPr>
          <p:cNvPr id="4" name="Zástupný symbol pro obsah 3"/>
          <p:cNvPicPr>
            <a:picLocks noGrp="1" noChangeAspect="1"/>
          </p:cNvPicPr>
          <p:nvPr>
            <p:ph idx="1"/>
          </p:nvPr>
        </p:nvPicPr>
        <p:blipFill>
          <a:blip r:embed="rId2"/>
          <a:stretch>
            <a:fillRect/>
          </a:stretch>
        </p:blipFill>
        <p:spPr>
          <a:xfrm>
            <a:off x="244787" y="1690689"/>
            <a:ext cx="5405567" cy="4672224"/>
          </a:xfrm>
          <a:prstGeom prst="rect">
            <a:avLst/>
          </a:prstGeom>
        </p:spPr>
      </p:pic>
      <p:cxnSp>
        <p:nvCxnSpPr>
          <p:cNvPr id="9" name="Přímá spojnice se šipkou 8"/>
          <p:cNvCxnSpPr/>
          <p:nvPr/>
        </p:nvCxnSpPr>
        <p:spPr>
          <a:xfrm>
            <a:off x="2087217" y="4403034"/>
            <a:ext cx="417444" cy="208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4058478" y="3163956"/>
            <a:ext cx="417444" cy="208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4475922" y="4194312"/>
            <a:ext cx="417444" cy="208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1847317" y="4210011"/>
            <a:ext cx="317716" cy="369332"/>
          </a:xfrm>
          <a:prstGeom prst="rect">
            <a:avLst/>
          </a:prstGeom>
          <a:noFill/>
        </p:spPr>
        <p:txBody>
          <a:bodyPr wrap="none" rtlCol="0">
            <a:spAutoFit/>
          </a:bodyPr>
          <a:lstStyle/>
          <a:p>
            <a:r>
              <a:rPr lang="cs-CZ" dirty="0"/>
              <a:t>A</a:t>
            </a:r>
          </a:p>
        </p:txBody>
      </p:sp>
      <p:sp>
        <p:nvSpPr>
          <p:cNvPr id="14" name="TextovéPole 13"/>
          <p:cNvSpPr txBox="1"/>
          <p:nvPr/>
        </p:nvSpPr>
        <p:spPr>
          <a:xfrm>
            <a:off x="3815264" y="2979290"/>
            <a:ext cx="317716" cy="369332"/>
          </a:xfrm>
          <a:prstGeom prst="rect">
            <a:avLst/>
          </a:prstGeom>
          <a:noFill/>
        </p:spPr>
        <p:txBody>
          <a:bodyPr wrap="none" rtlCol="0">
            <a:spAutoFit/>
          </a:bodyPr>
          <a:lstStyle/>
          <a:p>
            <a:r>
              <a:rPr lang="cs-CZ" dirty="0"/>
              <a:t>B</a:t>
            </a:r>
          </a:p>
        </p:txBody>
      </p:sp>
      <p:sp>
        <p:nvSpPr>
          <p:cNvPr id="15" name="TextovéPole 14"/>
          <p:cNvSpPr txBox="1"/>
          <p:nvPr/>
        </p:nvSpPr>
        <p:spPr>
          <a:xfrm>
            <a:off x="4254284" y="3983285"/>
            <a:ext cx="317716" cy="369332"/>
          </a:xfrm>
          <a:prstGeom prst="rect">
            <a:avLst/>
          </a:prstGeom>
          <a:noFill/>
        </p:spPr>
        <p:txBody>
          <a:bodyPr wrap="none" rtlCol="0">
            <a:spAutoFit/>
          </a:bodyPr>
          <a:lstStyle/>
          <a:p>
            <a:r>
              <a:rPr lang="cs-CZ" dirty="0"/>
              <a:t>C</a:t>
            </a:r>
          </a:p>
        </p:txBody>
      </p:sp>
      <p:sp>
        <p:nvSpPr>
          <p:cNvPr id="16" name="TextovéPole 15"/>
          <p:cNvSpPr txBox="1"/>
          <p:nvPr/>
        </p:nvSpPr>
        <p:spPr>
          <a:xfrm>
            <a:off x="6172200" y="1958009"/>
            <a:ext cx="2534478" cy="2246769"/>
          </a:xfrm>
          <a:prstGeom prst="rect">
            <a:avLst/>
          </a:prstGeom>
          <a:noFill/>
        </p:spPr>
        <p:txBody>
          <a:bodyPr wrap="square" rtlCol="0">
            <a:spAutoFit/>
          </a:bodyPr>
          <a:lstStyle/>
          <a:p>
            <a:r>
              <a:rPr lang="cs-CZ" sz="2800" dirty="0"/>
              <a:t>Kolik stupňů volnosti má systém v bodech A, B a C?</a:t>
            </a:r>
          </a:p>
        </p:txBody>
      </p:sp>
    </p:spTree>
    <p:extLst>
      <p:ext uri="{BB962C8B-B14F-4D97-AF65-F5344CB8AC3E}">
        <p14:creationId xmlns:p14="http://schemas.microsoft.com/office/powerpoint/2010/main" val="188174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Nultý termodynamický zákon</a:t>
            </a:r>
          </a:p>
        </p:txBody>
      </p:sp>
      <p:sp>
        <p:nvSpPr>
          <p:cNvPr id="3" name="Zástupný symbol pro obsah 2"/>
          <p:cNvSpPr>
            <a:spLocks noGrp="1"/>
          </p:cNvSpPr>
          <p:nvPr>
            <p:ph idx="1"/>
          </p:nvPr>
        </p:nvSpPr>
        <p:spPr/>
        <p:txBody>
          <a:bodyPr>
            <a:normAutofit/>
          </a:bodyPr>
          <a:lstStyle/>
          <a:p>
            <a:pPr marL="0" indent="0" algn="ctr">
              <a:buNone/>
            </a:pPr>
            <a:r>
              <a:rPr lang="cs-CZ" i="1" dirty="0"/>
              <a:t>„Pokud se teplota tělesa A rovná teplotě tělesa B a teplota tělesa B se rovná teplotě tělesa C, pak se teplota tělesa A rovná teplotě tělesa C.“</a:t>
            </a:r>
          </a:p>
          <a:p>
            <a:endParaRPr lang="cs-CZ" dirty="0"/>
          </a:p>
          <a:p>
            <a:r>
              <a:rPr lang="cs-CZ" dirty="0"/>
              <a:t>Znamená, že můžeme porovnávat teploty dvou různých látek pomocí látky třetí (teploměr).</a:t>
            </a:r>
          </a:p>
          <a:p>
            <a:r>
              <a:rPr lang="cs-CZ" dirty="0"/>
              <a:t>Univerzální vyjádření a měření teploty je umožněno nultým termodynamickým zákonem.</a:t>
            </a:r>
          </a:p>
        </p:txBody>
      </p:sp>
    </p:spTree>
    <p:extLst>
      <p:ext uri="{BB962C8B-B14F-4D97-AF65-F5344CB8AC3E}">
        <p14:creationId xmlns:p14="http://schemas.microsoft.com/office/powerpoint/2010/main" val="166578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Kdyby neplatil?</a:t>
            </a:r>
          </a:p>
        </p:txBody>
      </p:sp>
      <p:sp>
        <p:nvSpPr>
          <p:cNvPr id="3" name="Zástupný symbol pro obsah 2"/>
          <p:cNvSpPr>
            <a:spLocks noGrp="1"/>
          </p:cNvSpPr>
          <p:nvPr>
            <p:ph idx="1"/>
          </p:nvPr>
        </p:nvSpPr>
        <p:spPr>
          <a:xfrm>
            <a:off x="457200" y="1600200"/>
            <a:ext cx="8229600" cy="5213176"/>
          </a:xfrm>
        </p:spPr>
        <p:txBody>
          <a:bodyPr>
            <a:normAutofit/>
          </a:bodyPr>
          <a:lstStyle/>
          <a:p>
            <a:r>
              <a:rPr lang="cs-CZ" dirty="0"/>
              <a:t>Nultý zákon vypadá banálně, ale co kdyby neplatil?</a:t>
            </a:r>
          </a:p>
          <a:p>
            <a:endParaRPr lang="cs-CZ" dirty="0"/>
          </a:p>
          <a:p>
            <a:endParaRPr lang="cs-CZ" dirty="0"/>
          </a:p>
          <a:p>
            <a:endParaRPr lang="cs-CZ" dirty="0"/>
          </a:p>
          <a:p>
            <a:endParaRPr lang="cs-CZ" dirty="0"/>
          </a:p>
          <a:p>
            <a:endParaRPr lang="cs-CZ" dirty="0"/>
          </a:p>
          <a:p>
            <a:endParaRPr lang="cs-CZ" dirty="0"/>
          </a:p>
          <a:p>
            <a:r>
              <a:rPr lang="cs-CZ" dirty="0"/>
              <a:t>Taková situace vylučuje existenci univerzální teplotní stupnice – různé stupnice pro různé objekty!</a:t>
            </a:r>
          </a:p>
        </p:txBody>
      </p:sp>
      <p:sp>
        <p:nvSpPr>
          <p:cNvPr id="4" name="Obdélník 3"/>
          <p:cNvSpPr/>
          <p:nvPr/>
        </p:nvSpPr>
        <p:spPr>
          <a:xfrm>
            <a:off x="3995936" y="2564904"/>
            <a:ext cx="806632" cy="1323439"/>
          </a:xfrm>
          <a:prstGeom prst="rect">
            <a:avLst/>
          </a:prstGeom>
          <a:noFill/>
        </p:spPr>
        <p:txBody>
          <a:bodyPr wrap="none" lIns="91440" tIns="45720" rIns="91440" bIns="45720">
            <a:spAutoFit/>
          </a:bodyPr>
          <a:lstStyle/>
          <a:p>
            <a:pPr algn="ctr"/>
            <a:r>
              <a:rPr lang="cs-CZ" sz="8000" b="1" dirty="0">
                <a:ln w="0"/>
                <a:solidFill>
                  <a:schemeClr val="tx2"/>
                </a:solidFill>
                <a:effectLst>
                  <a:outerShdw blurRad="38100" dist="19050" dir="2700000" algn="tl" rotWithShape="0">
                    <a:schemeClr val="dk1">
                      <a:alpha val="40000"/>
                    </a:schemeClr>
                  </a:outerShdw>
                </a:effectLst>
              </a:rPr>
              <a:t>A</a:t>
            </a:r>
            <a:endParaRPr lang="cs-CZ" sz="8000" b="1" cap="none" spc="0" dirty="0">
              <a:ln w="12700">
                <a:solidFill>
                  <a:schemeClr val="accent1"/>
                </a:solidFill>
                <a:prstDash val="solid"/>
              </a:ln>
              <a:solidFill>
                <a:schemeClr val="tx2"/>
              </a:solidFill>
              <a:effectLst>
                <a:outerShdw dist="38100" dir="2640000" algn="bl" rotWithShape="0">
                  <a:schemeClr val="accent1"/>
                </a:outerShdw>
              </a:effectLst>
            </a:endParaRPr>
          </a:p>
        </p:txBody>
      </p:sp>
      <p:sp>
        <p:nvSpPr>
          <p:cNvPr id="5" name="Obdélník 4"/>
          <p:cNvSpPr/>
          <p:nvPr/>
        </p:nvSpPr>
        <p:spPr>
          <a:xfrm>
            <a:off x="2498312" y="3857221"/>
            <a:ext cx="936104" cy="1323439"/>
          </a:xfrm>
          <a:prstGeom prst="rect">
            <a:avLst/>
          </a:prstGeom>
          <a:noFill/>
        </p:spPr>
        <p:txBody>
          <a:bodyPr wrap="square" lIns="91440" tIns="45720" rIns="91440" bIns="45720">
            <a:spAutoFit/>
          </a:bodyPr>
          <a:lstStyle/>
          <a:p>
            <a:pPr algn="ctr"/>
            <a:r>
              <a:rPr lang="cs-CZ" sz="8000" b="1" dirty="0">
                <a:ln w="0"/>
                <a:solidFill>
                  <a:schemeClr val="accent3"/>
                </a:solidFill>
                <a:effectLst>
                  <a:outerShdw blurRad="38100" dist="19050" dir="2700000" algn="tl" rotWithShape="0">
                    <a:schemeClr val="dk1">
                      <a:alpha val="40000"/>
                    </a:schemeClr>
                  </a:outerShdw>
                </a:effectLst>
              </a:rPr>
              <a:t>B</a:t>
            </a:r>
          </a:p>
        </p:txBody>
      </p:sp>
      <p:sp>
        <p:nvSpPr>
          <p:cNvPr id="6" name="Obdélník 5"/>
          <p:cNvSpPr/>
          <p:nvPr/>
        </p:nvSpPr>
        <p:spPr>
          <a:xfrm>
            <a:off x="5364088" y="3858438"/>
            <a:ext cx="728084" cy="1323439"/>
          </a:xfrm>
          <a:prstGeom prst="rect">
            <a:avLst/>
          </a:prstGeom>
          <a:noFill/>
        </p:spPr>
        <p:txBody>
          <a:bodyPr wrap="none" lIns="91440" tIns="45720" rIns="91440" bIns="45720">
            <a:spAutoFit/>
          </a:bodyPr>
          <a:lstStyle/>
          <a:p>
            <a:pPr algn="ctr"/>
            <a:r>
              <a:rPr lang="cs-CZ" sz="8000" b="1" dirty="0">
                <a:ln w="0"/>
                <a:solidFill>
                  <a:srgbClr val="FF0000"/>
                </a:solidFill>
                <a:effectLst>
                  <a:outerShdw blurRad="38100" dist="19050" dir="2700000" algn="tl" rotWithShape="0">
                    <a:schemeClr val="dk1">
                      <a:alpha val="40000"/>
                    </a:schemeClr>
                  </a:outerShdw>
                </a:effectLst>
              </a:rPr>
              <a:t>C</a:t>
            </a:r>
          </a:p>
        </p:txBody>
      </p:sp>
      <p:cxnSp>
        <p:nvCxnSpPr>
          <p:cNvPr id="8" name="Přímá spojnice se šipkou 7"/>
          <p:cNvCxnSpPr/>
          <p:nvPr/>
        </p:nvCxnSpPr>
        <p:spPr>
          <a:xfrm flipH="1" flipV="1">
            <a:off x="4810832" y="3541922"/>
            <a:ext cx="964836" cy="6305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3031100" y="3541922"/>
            <a:ext cx="964836" cy="6305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rot="19864125">
            <a:off x="2323414" y="3514906"/>
            <a:ext cx="1864869" cy="369332"/>
          </a:xfrm>
          <a:prstGeom prst="rect">
            <a:avLst/>
          </a:prstGeom>
          <a:noFill/>
        </p:spPr>
        <p:txBody>
          <a:bodyPr wrap="none" rtlCol="0">
            <a:spAutoFit/>
          </a:bodyPr>
          <a:lstStyle/>
          <a:p>
            <a:r>
              <a:rPr lang="cs-CZ" dirty="0"/>
              <a:t>Bez přenosu tepla</a:t>
            </a:r>
          </a:p>
        </p:txBody>
      </p:sp>
      <p:sp>
        <p:nvSpPr>
          <p:cNvPr id="13" name="TextovéPole 12"/>
          <p:cNvSpPr txBox="1"/>
          <p:nvPr/>
        </p:nvSpPr>
        <p:spPr>
          <a:xfrm rot="2086199">
            <a:off x="4661595" y="3537853"/>
            <a:ext cx="1864869" cy="369332"/>
          </a:xfrm>
          <a:prstGeom prst="rect">
            <a:avLst/>
          </a:prstGeom>
          <a:noFill/>
        </p:spPr>
        <p:txBody>
          <a:bodyPr wrap="none" rtlCol="0">
            <a:spAutoFit/>
          </a:bodyPr>
          <a:lstStyle/>
          <a:p>
            <a:r>
              <a:rPr lang="cs-CZ" dirty="0"/>
              <a:t>Bez přenosu tepla</a:t>
            </a:r>
          </a:p>
        </p:txBody>
      </p:sp>
      <p:cxnSp>
        <p:nvCxnSpPr>
          <p:cNvPr id="15" name="Přímá spojnice se šipkou 14"/>
          <p:cNvCxnSpPr>
            <a:stCxn id="5" idx="3"/>
            <a:endCxn id="6" idx="1"/>
          </p:cNvCxnSpPr>
          <p:nvPr/>
        </p:nvCxnSpPr>
        <p:spPr>
          <a:xfrm>
            <a:off x="3434416" y="4518941"/>
            <a:ext cx="1929672" cy="1217"/>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7" name="TextovéPole 16"/>
          <p:cNvSpPr txBox="1"/>
          <p:nvPr/>
        </p:nvSpPr>
        <p:spPr>
          <a:xfrm>
            <a:off x="3686070" y="4600099"/>
            <a:ext cx="1357359" cy="369332"/>
          </a:xfrm>
          <a:prstGeom prst="rect">
            <a:avLst/>
          </a:prstGeom>
          <a:noFill/>
        </p:spPr>
        <p:txBody>
          <a:bodyPr wrap="none" rtlCol="0">
            <a:spAutoFit/>
          </a:bodyPr>
          <a:lstStyle/>
          <a:p>
            <a:r>
              <a:rPr lang="cs-CZ" dirty="0"/>
              <a:t>Přenos tepla</a:t>
            </a:r>
          </a:p>
        </p:txBody>
      </p:sp>
    </p:spTree>
    <p:extLst>
      <p:ext uri="{BB962C8B-B14F-4D97-AF65-F5344CB8AC3E}">
        <p14:creationId xmlns:p14="http://schemas.microsoft.com/office/powerpoint/2010/main" val="3136470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Práce</a:t>
            </a:r>
            <a:endParaRPr lang="en-GB" dirty="0"/>
          </a:p>
        </p:txBody>
      </p:sp>
      <p:sp>
        <p:nvSpPr>
          <p:cNvPr id="4" name="Zástupný symbol pro obsah 3"/>
          <p:cNvSpPr>
            <a:spLocks noGrp="1"/>
          </p:cNvSpPr>
          <p:nvPr>
            <p:ph sz="half" idx="1"/>
          </p:nvPr>
        </p:nvSpPr>
        <p:spPr>
          <a:xfrm>
            <a:off x="457200" y="1600200"/>
            <a:ext cx="4038600" cy="5257800"/>
          </a:xfrm>
        </p:spPr>
        <p:txBody>
          <a:bodyPr>
            <a:normAutofit/>
          </a:bodyPr>
          <a:lstStyle/>
          <a:p>
            <a:r>
              <a:rPr lang="cs-CZ" dirty="0"/>
              <a:t>Pohyb proti opačné síle.</a:t>
            </a:r>
          </a:p>
          <a:p>
            <a:r>
              <a:rPr lang="cs-CZ" dirty="0"/>
              <a:t>Např. zvedneme-li objekt nad podložku o určitou dráhu proti směru gravitace.</a:t>
            </a:r>
          </a:p>
          <a:p>
            <a:r>
              <a:rPr lang="cs-CZ" dirty="0"/>
              <a:t>Na čem pak bude záviset objem vykonané práce?</a:t>
            </a:r>
          </a:p>
          <a:p>
            <a:r>
              <a:rPr lang="cs-CZ" dirty="0"/>
              <a:t>Jak se bude lišit objem práce jednotlivých těles na obrázku?</a:t>
            </a:r>
            <a:endParaRPr lang="en-US" dirty="0"/>
          </a:p>
        </p:txBody>
      </p:sp>
      <p:pic>
        <p:nvPicPr>
          <p:cNvPr id="9" name="Zástupný symbol pro obsah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71795"/>
            <a:ext cx="4339700" cy="4709533"/>
          </a:xfrm>
        </p:spPr>
      </p:pic>
    </p:spTree>
    <p:extLst>
      <p:ext uri="{BB962C8B-B14F-4D97-AF65-F5344CB8AC3E}">
        <p14:creationId xmlns:p14="http://schemas.microsoft.com/office/powerpoint/2010/main" val="686257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Vnitřní energie</a:t>
            </a:r>
          </a:p>
        </p:txBody>
      </p:sp>
      <p:sp>
        <p:nvSpPr>
          <p:cNvPr id="7" name="Zástupný symbol pro obsah 6"/>
          <p:cNvSpPr>
            <a:spLocks noGrp="1"/>
          </p:cNvSpPr>
          <p:nvPr>
            <p:ph idx="1"/>
          </p:nvPr>
        </p:nvSpPr>
        <p:spPr/>
        <p:txBody>
          <a:bodyPr/>
          <a:lstStyle/>
          <a:p>
            <a:r>
              <a:rPr lang="cs-CZ" dirty="0"/>
              <a:t>Pohyb částic látky:</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8816" y="2348880"/>
            <a:ext cx="3747984" cy="2430977"/>
          </a:xfrm>
          <a:prstGeom prst="rect">
            <a:avLst/>
          </a:prstGeom>
        </p:spPr>
      </p:pic>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5121720"/>
            <a:ext cx="3651485" cy="1617399"/>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212" y="3212976"/>
            <a:ext cx="2808312" cy="978082"/>
          </a:xfrm>
          <a:prstGeom prst="rect">
            <a:avLst/>
          </a:prstGeom>
        </p:spPr>
      </p:pic>
    </p:spTree>
    <p:extLst>
      <p:ext uri="{BB962C8B-B14F-4D97-AF65-F5344CB8AC3E}">
        <p14:creationId xmlns:p14="http://schemas.microsoft.com/office/powerpoint/2010/main" val="1810707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První zákon termodynamiky</a:t>
            </a:r>
            <a:endParaRPr lang="en-GB" dirty="0"/>
          </a:p>
        </p:txBody>
      </p:sp>
      <p:sp>
        <p:nvSpPr>
          <p:cNvPr id="3" name="Zástupný symbol pro obsah 2"/>
          <p:cNvSpPr>
            <a:spLocks noGrp="1"/>
          </p:cNvSpPr>
          <p:nvPr>
            <p:ph idx="1"/>
          </p:nvPr>
        </p:nvSpPr>
        <p:spPr/>
        <p:txBody>
          <a:bodyPr/>
          <a:lstStyle/>
          <a:p>
            <a:r>
              <a:rPr lang="cs-CZ" dirty="0"/>
              <a:t>Energie není nikdy vytvořena, ztracena nebo zničena.</a:t>
            </a:r>
          </a:p>
          <a:p>
            <a:r>
              <a:rPr lang="cs-CZ" dirty="0"/>
              <a:t>Může být přenášena mezi tělesy a místy, může měnit formy, ale celková energie systému je vždy konstantní.</a:t>
            </a:r>
          </a:p>
          <a:p>
            <a:r>
              <a:rPr lang="cs-CZ" i="1" dirty="0"/>
              <a:t>Celková energie je ve všech procesech vždy zachována.</a:t>
            </a:r>
          </a:p>
        </p:txBody>
      </p:sp>
    </p:spTree>
    <p:extLst>
      <p:ext uri="{BB962C8B-B14F-4D97-AF65-F5344CB8AC3E}">
        <p14:creationId xmlns:p14="http://schemas.microsoft.com/office/powerpoint/2010/main" val="40163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3419872" y="1600200"/>
            <a:ext cx="5554960" cy="2332856"/>
          </a:xfrm>
          <a:prstGeom prst="rect">
            <a:avLst/>
          </a:prstGeom>
          <a:gradFill>
            <a:gsLst>
              <a:gs pos="0">
                <a:schemeClr val="tx2">
                  <a:lumMod val="75000"/>
                </a:schemeClr>
              </a:gs>
              <a:gs pos="80000">
                <a:schemeClr val="accent1">
                  <a:shade val="93000"/>
                  <a:satMod val="130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a:t>První zákon termodynamiky</a:t>
            </a:r>
            <a:endParaRPr lang="en-GB" b="1" dirty="0"/>
          </a:p>
        </p:txBody>
      </p:sp>
      <p:sp>
        <p:nvSpPr>
          <p:cNvPr id="3" name="Zástupný symbol pro obsah 2"/>
          <p:cNvSpPr>
            <a:spLocks noGrp="1"/>
          </p:cNvSpPr>
          <p:nvPr>
            <p:ph idx="1"/>
          </p:nvPr>
        </p:nvSpPr>
        <p:spPr>
          <a:xfrm>
            <a:off x="457200" y="1600199"/>
            <a:ext cx="2962672" cy="4989444"/>
          </a:xfrm>
        </p:spPr>
        <p:txBody>
          <a:bodyPr>
            <a:normAutofit fontScale="85000" lnSpcReduction="20000"/>
          </a:bodyPr>
          <a:lstStyle/>
          <a:p>
            <a:r>
              <a:rPr lang="cs-CZ" i="1" dirty="0"/>
              <a:t>Celková energie je ve všech procesech vždy zachována.</a:t>
            </a:r>
            <a:endParaRPr lang="cs-CZ" dirty="0"/>
          </a:p>
          <a:p>
            <a:r>
              <a:rPr lang="cs-CZ" dirty="0"/>
              <a:t>Energie není nikdy vytvořena, ztracena nebo zničena.</a:t>
            </a:r>
          </a:p>
          <a:p>
            <a:r>
              <a:rPr lang="cs-CZ" dirty="0"/>
              <a:t>Pokud chceme soustavě dodat energii, jde to pomocí tepla (</a:t>
            </a:r>
            <a:r>
              <a:rPr lang="cs-CZ" dirty="0">
                <a:latin typeface="Times New Roman" panose="02020603050405020304" pitchFamily="18" charset="0"/>
                <a:cs typeface="Times New Roman" panose="02020603050405020304" pitchFamily="18" charset="0"/>
              </a:rPr>
              <a:t>Q</a:t>
            </a:r>
            <a:r>
              <a:rPr lang="cs-CZ" dirty="0"/>
              <a:t>) nebo práce (</a:t>
            </a:r>
            <a:r>
              <a:rPr lang="cs-CZ" dirty="0">
                <a:latin typeface="Times New Roman" panose="02020603050405020304" pitchFamily="18" charset="0"/>
                <a:cs typeface="Times New Roman" panose="02020603050405020304" pitchFamily="18" charset="0"/>
              </a:rPr>
              <a:t>W</a:t>
            </a:r>
            <a:r>
              <a:rPr lang="cs-CZ" dirty="0"/>
              <a:t>):</a:t>
            </a:r>
          </a:p>
          <a:p>
            <a:pPr marL="0" indent="0" algn="ctr">
              <a:buNone/>
            </a:pPr>
            <a:r>
              <a:rPr lang="cs-CZ" dirty="0" err="1">
                <a:latin typeface="Times New Roman" panose="02020603050405020304" pitchFamily="18" charset="0"/>
                <a:cs typeface="Times New Roman" panose="02020603050405020304" pitchFamily="18" charset="0"/>
              </a:rPr>
              <a:t>dU</a:t>
            </a:r>
            <a:r>
              <a:rPr lang="cs-CZ" dirty="0">
                <a:latin typeface="Times New Roman" panose="02020603050405020304" pitchFamily="18" charset="0"/>
                <a:cs typeface="Times New Roman" panose="02020603050405020304" pitchFamily="18" charset="0"/>
              </a:rPr>
              <a:t> = d</a:t>
            </a:r>
            <a:r>
              <a:rPr lang="el-GR" dirty="0">
                <a:latin typeface="Times New Roman" panose="02020603050405020304" pitchFamily="18" charset="0"/>
                <a:cs typeface="Times New Roman" panose="02020603050405020304" pitchFamily="18" charset="0"/>
              </a:rPr>
              <a:t>Q + </a:t>
            </a:r>
            <a:r>
              <a:rPr lang="cs-CZ" dirty="0">
                <a:latin typeface="Times New Roman" panose="02020603050405020304" pitchFamily="18" charset="0"/>
                <a:cs typeface="Times New Roman" panose="02020603050405020304" pitchFamily="18" charset="0"/>
              </a:rPr>
              <a:t>d</a:t>
            </a:r>
            <a:r>
              <a:rPr lang="el-GR" dirty="0">
                <a:latin typeface="Times New Roman" panose="02020603050405020304" pitchFamily="18" charset="0"/>
                <a:cs typeface="Times New Roman" panose="02020603050405020304" pitchFamily="18" charset="0"/>
              </a:rPr>
              <a:t>W</a:t>
            </a:r>
            <a:endParaRPr lang="cs-CZ" dirty="0">
              <a:latin typeface="Times New Roman" panose="02020603050405020304" pitchFamily="18" charset="0"/>
              <a:cs typeface="Times New Roman" panose="02020603050405020304" pitchFamily="18" charset="0"/>
            </a:endParaRPr>
          </a:p>
          <a:p>
            <a:r>
              <a:rPr lang="cs-CZ" dirty="0"/>
              <a:t>Energie naopak ubude pokud systém odevzdá teplo nebo koná práci.</a:t>
            </a:r>
          </a:p>
        </p:txBody>
      </p:sp>
      <p:pic>
        <p:nvPicPr>
          <p:cNvPr id="4" name="Picture 3" descr="o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700808"/>
            <a:ext cx="5329238" cy="459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93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Úvodní otázka</a:t>
            </a:r>
          </a:p>
        </p:txBody>
      </p:sp>
      <p:sp>
        <p:nvSpPr>
          <p:cNvPr id="3" name="Zástupný symbol pro obsah 2"/>
          <p:cNvSpPr>
            <a:spLocks noGrp="1"/>
          </p:cNvSpPr>
          <p:nvPr>
            <p:ph idx="1"/>
          </p:nvPr>
        </p:nvSpPr>
        <p:spPr>
          <a:xfrm>
            <a:off x="628650" y="1825625"/>
            <a:ext cx="7886700" cy="4799764"/>
          </a:xfrm>
        </p:spPr>
        <p:txBody>
          <a:bodyPr>
            <a:normAutofit fontScale="85000" lnSpcReduction="20000"/>
          </a:bodyPr>
          <a:lstStyle/>
          <a:p>
            <a:r>
              <a:rPr lang="cs-CZ" dirty="0"/>
              <a:t>Sestavte ve dvojicích definice co nejvíce z následujících pojmů:</a:t>
            </a:r>
          </a:p>
          <a:p>
            <a:pPr marL="0" indent="0">
              <a:buNone/>
            </a:pPr>
            <a:r>
              <a:rPr lang="cs-CZ" dirty="0"/>
              <a:t>Energie</a:t>
            </a:r>
          </a:p>
          <a:p>
            <a:pPr marL="0" indent="0">
              <a:buNone/>
            </a:pPr>
            <a:r>
              <a:rPr lang="cs-CZ" dirty="0"/>
              <a:t>Práce</a:t>
            </a:r>
          </a:p>
          <a:p>
            <a:pPr marL="0" indent="0">
              <a:buNone/>
            </a:pPr>
            <a:r>
              <a:rPr lang="cs-CZ" dirty="0"/>
              <a:t>Teplota</a:t>
            </a:r>
          </a:p>
          <a:p>
            <a:pPr marL="0" indent="0">
              <a:buNone/>
            </a:pPr>
            <a:r>
              <a:rPr lang="cs-CZ" dirty="0"/>
              <a:t>Teplo</a:t>
            </a:r>
          </a:p>
          <a:p>
            <a:pPr marL="0" indent="0">
              <a:buNone/>
            </a:pPr>
            <a:r>
              <a:rPr lang="cs-CZ" dirty="0"/>
              <a:t>Vnitřní energie</a:t>
            </a:r>
          </a:p>
          <a:p>
            <a:pPr marL="0" indent="0">
              <a:buNone/>
            </a:pPr>
            <a:r>
              <a:rPr lang="cs-CZ" dirty="0"/>
              <a:t>Entalpie</a:t>
            </a:r>
          </a:p>
          <a:p>
            <a:pPr marL="0" indent="0">
              <a:buNone/>
            </a:pPr>
            <a:r>
              <a:rPr lang="cs-CZ" dirty="0"/>
              <a:t>Reakční teplo</a:t>
            </a:r>
          </a:p>
          <a:p>
            <a:pPr marL="0" indent="0">
              <a:buNone/>
            </a:pPr>
            <a:r>
              <a:rPr lang="cs-CZ" dirty="0"/>
              <a:t>Entropie</a:t>
            </a:r>
          </a:p>
          <a:p>
            <a:pPr marL="0" indent="0">
              <a:buNone/>
            </a:pPr>
            <a:r>
              <a:rPr lang="cs-CZ" dirty="0"/>
              <a:t>Neuspořádanost</a:t>
            </a:r>
          </a:p>
          <a:p>
            <a:pPr marL="0" indent="0">
              <a:buNone/>
            </a:pPr>
            <a:r>
              <a:rPr lang="cs-CZ" dirty="0"/>
              <a:t>Systém</a:t>
            </a:r>
          </a:p>
        </p:txBody>
      </p:sp>
    </p:spTree>
    <p:extLst>
      <p:ext uri="{BB962C8B-B14F-4D97-AF65-F5344CB8AC3E}">
        <p14:creationId xmlns:p14="http://schemas.microsoft.com/office/powerpoint/2010/main" val="13556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dirty="0">
                <a:solidFill>
                  <a:srgbClr val="FFFFCC"/>
                </a:solidFill>
                <a:effectLst/>
              </a:rPr>
              <a:t>Změna vnitřní energie</a:t>
            </a:r>
          </a:p>
        </p:txBody>
      </p:sp>
      <p:sp>
        <p:nvSpPr>
          <p:cNvPr id="26627" name="Rectangle 3"/>
          <p:cNvSpPr>
            <a:spLocks noGrp="1" noChangeArrowheads="1"/>
          </p:cNvSpPr>
          <p:nvPr>
            <p:ph type="body" idx="1"/>
          </p:nvPr>
        </p:nvSpPr>
        <p:spPr>
          <a:xfrm>
            <a:off x="971550" y="4265613"/>
            <a:ext cx="2520900" cy="676275"/>
          </a:xfrm>
        </p:spPr>
        <p:txBody>
          <a:bodyPr>
            <a:noAutofit/>
          </a:bodyPr>
          <a:lstStyle/>
          <a:p>
            <a:pPr eaLnBrk="1" hangingPunct="1">
              <a:lnSpc>
                <a:spcPct val="150000"/>
              </a:lnSpc>
              <a:spcBef>
                <a:spcPct val="0"/>
              </a:spcBef>
              <a:buFontTx/>
              <a:buNone/>
            </a:pPr>
            <a:r>
              <a:rPr lang="cs-CZ" altLang="cs-CZ" sz="2400" b="1" dirty="0">
                <a:solidFill>
                  <a:srgbClr val="FFFF99"/>
                </a:solidFill>
              </a:rPr>
              <a:t>Objemová práce</a:t>
            </a:r>
          </a:p>
        </p:txBody>
      </p:sp>
      <p:pic>
        <p:nvPicPr>
          <p:cNvPr id="26628" name="Picture 4" descr="Eq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276475"/>
            <a:ext cx="20447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Eqn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941888"/>
            <a:ext cx="38608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o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844675"/>
            <a:ext cx="460851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2061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Přenos energie</a:t>
            </a:r>
          </a:p>
        </p:txBody>
      </p:sp>
      <p:grpSp>
        <p:nvGrpSpPr>
          <p:cNvPr id="137" name="Skupina 136"/>
          <p:cNvGrpSpPr/>
          <p:nvPr/>
        </p:nvGrpSpPr>
        <p:grpSpPr>
          <a:xfrm>
            <a:off x="603222" y="976666"/>
            <a:ext cx="3562432" cy="4675658"/>
            <a:chOff x="510365" y="1489646"/>
            <a:chExt cx="3562432" cy="4675658"/>
          </a:xfrm>
        </p:grpSpPr>
        <p:sp>
          <p:nvSpPr>
            <p:cNvPr id="4" name="Obdélník 3"/>
            <p:cNvSpPr/>
            <p:nvPr/>
          </p:nvSpPr>
          <p:spPr>
            <a:xfrm>
              <a:off x="899592" y="1916832"/>
              <a:ext cx="2592288" cy="30963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5" name="Obdélník 4"/>
            <p:cNvSpPr/>
            <p:nvPr/>
          </p:nvSpPr>
          <p:spPr>
            <a:xfrm>
              <a:off x="899592" y="5013176"/>
              <a:ext cx="2592288" cy="115212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6" name="Ovál 5"/>
            <p:cNvSpPr/>
            <p:nvPr/>
          </p:nvSpPr>
          <p:spPr>
            <a:xfrm>
              <a:off x="899592" y="4437112"/>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7" name="Ovál 6"/>
            <p:cNvSpPr/>
            <p:nvPr/>
          </p:nvSpPr>
          <p:spPr>
            <a:xfrm>
              <a:off x="1259632" y="4009926"/>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8" name="Ovál 7"/>
            <p:cNvSpPr/>
            <p:nvPr/>
          </p:nvSpPr>
          <p:spPr>
            <a:xfrm>
              <a:off x="1601670" y="4437112"/>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9" name="Ovál 8"/>
            <p:cNvSpPr/>
            <p:nvPr/>
          </p:nvSpPr>
          <p:spPr>
            <a:xfrm>
              <a:off x="2129610" y="4437112"/>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10" name="Ovál 9"/>
            <p:cNvSpPr/>
            <p:nvPr/>
          </p:nvSpPr>
          <p:spPr>
            <a:xfrm>
              <a:off x="1853698" y="3971491"/>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11" name="Ovál 10"/>
            <p:cNvSpPr/>
            <p:nvPr/>
          </p:nvSpPr>
          <p:spPr>
            <a:xfrm>
              <a:off x="2959310" y="4437112"/>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12" name="Ovál 11"/>
            <p:cNvSpPr/>
            <p:nvPr/>
          </p:nvSpPr>
          <p:spPr>
            <a:xfrm>
              <a:off x="2300725" y="3645024"/>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13" name="Ovál 12"/>
            <p:cNvSpPr/>
            <p:nvPr/>
          </p:nvSpPr>
          <p:spPr>
            <a:xfrm>
              <a:off x="899592" y="3582740"/>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14" name="Ovál 13"/>
            <p:cNvSpPr/>
            <p:nvPr/>
          </p:nvSpPr>
          <p:spPr>
            <a:xfrm>
              <a:off x="2544460" y="4132957"/>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15" name="Ovál 14"/>
            <p:cNvSpPr/>
            <p:nvPr/>
          </p:nvSpPr>
          <p:spPr>
            <a:xfrm>
              <a:off x="1493658" y="3517795"/>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16" name="Ovál 15"/>
            <p:cNvSpPr/>
            <p:nvPr/>
          </p:nvSpPr>
          <p:spPr>
            <a:xfrm>
              <a:off x="1940685" y="3181834"/>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17" name="Ovál 16"/>
            <p:cNvSpPr/>
            <p:nvPr/>
          </p:nvSpPr>
          <p:spPr>
            <a:xfrm>
              <a:off x="2967603" y="3774567"/>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18" name="Ovál 17"/>
            <p:cNvSpPr/>
            <p:nvPr/>
          </p:nvSpPr>
          <p:spPr>
            <a:xfrm>
              <a:off x="2497375" y="3129707"/>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19" name="Ovál 18"/>
            <p:cNvSpPr/>
            <p:nvPr/>
          </p:nvSpPr>
          <p:spPr>
            <a:xfrm>
              <a:off x="1148492" y="3058334"/>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20" name="Ovál 19"/>
            <p:cNvSpPr/>
            <p:nvPr/>
          </p:nvSpPr>
          <p:spPr>
            <a:xfrm>
              <a:off x="1591233" y="2702958"/>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21" name="Ovál 20"/>
            <p:cNvSpPr/>
            <p:nvPr/>
          </p:nvSpPr>
          <p:spPr>
            <a:xfrm>
              <a:off x="937119" y="2532994"/>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22" name="Ovál 21"/>
            <p:cNvSpPr/>
            <p:nvPr/>
          </p:nvSpPr>
          <p:spPr>
            <a:xfrm>
              <a:off x="1363873" y="2208958"/>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23" name="Ovál 22"/>
            <p:cNvSpPr/>
            <p:nvPr/>
          </p:nvSpPr>
          <p:spPr>
            <a:xfrm>
              <a:off x="896464" y="1918607"/>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24" name="Ovál 23"/>
            <p:cNvSpPr/>
            <p:nvPr/>
          </p:nvSpPr>
          <p:spPr>
            <a:xfrm>
              <a:off x="2137119" y="2666107"/>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25" name="Ovál 24"/>
            <p:cNvSpPr/>
            <p:nvPr/>
          </p:nvSpPr>
          <p:spPr>
            <a:xfrm>
              <a:off x="1899959" y="2171291"/>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26" name="Ovál 25"/>
            <p:cNvSpPr/>
            <p:nvPr/>
          </p:nvSpPr>
          <p:spPr>
            <a:xfrm>
              <a:off x="3008739" y="3212296"/>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27" name="Ovál 26"/>
            <p:cNvSpPr/>
            <p:nvPr/>
          </p:nvSpPr>
          <p:spPr>
            <a:xfrm>
              <a:off x="2672927" y="2617315"/>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28" name="Ovál 27"/>
            <p:cNvSpPr/>
            <p:nvPr/>
          </p:nvSpPr>
          <p:spPr>
            <a:xfrm>
              <a:off x="2959310" y="2124026"/>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30" name="Ovál 29"/>
            <p:cNvSpPr/>
            <p:nvPr/>
          </p:nvSpPr>
          <p:spPr>
            <a:xfrm>
              <a:off x="2420253" y="2104402"/>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cxnSp>
          <p:nvCxnSpPr>
            <p:cNvPr id="33" name="Přímá spojnice se šipkou 32"/>
            <p:cNvCxnSpPr/>
            <p:nvPr/>
          </p:nvCxnSpPr>
          <p:spPr>
            <a:xfrm flipH="1" flipV="1">
              <a:off x="2641176" y="1489646"/>
              <a:ext cx="31105" cy="11384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Přímá spojnice se šipkou 34"/>
            <p:cNvCxnSpPr>
              <a:stCxn id="17" idx="3"/>
            </p:cNvCxnSpPr>
            <p:nvPr/>
          </p:nvCxnSpPr>
          <p:spPr>
            <a:xfrm flipV="1">
              <a:off x="3041420" y="3219483"/>
              <a:ext cx="753471" cy="9853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Přímá spojnice se šipkou 37"/>
            <p:cNvCxnSpPr/>
            <p:nvPr/>
          </p:nvCxnSpPr>
          <p:spPr>
            <a:xfrm flipH="1" flipV="1">
              <a:off x="510365" y="3043896"/>
              <a:ext cx="766203" cy="9958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Přímá spojnice se šipkou 39"/>
            <p:cNvCxnSpPr/>
            <p:nvPr/>
          </p:nvCxnSpPr>
          <p:spPr>
            <a:xfrm flipH="1">
              <a:off x="528264" y="4578850"/>
              <a:ext cx="810181" cy="4751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Přímá spojnice se šipkou 42"/>
            <p:cNvCxnSpPr/>
            <p:nvPr/>
          </p:nvCxnSpPr>
          <p:spPr>
            <a:xfrm flipH="1" flipV="1">
              <a:off x="758269" y="2256159"/>
              <a:ext cx="589728" cy="709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Přímá spojnice se šipkou 44"/>
            <p:cNvCxnSpPr/>
            <p:nvPr/>
          </p:nvCxnSpPr>
          <p:spPr>
            <a:xfrm flipV="1">
              <a:off x="2611471" y="2776831"/>
              <a:ext cx="624808" cy="7877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Přímá spojnice se šipkou 46"/>
            <p:cNvCxnSpPr>
              <a:stCxn id="26" idx="5"/>
              <a:endCxn id="24" idx="7"/>
            </p:cNvCxnSpPr>
            <p:nvPr/>
          </p:nvCxnSpPr>
          <p:spPr>
            <a:xfrm flipH="1" flipV="1">
              <a:off x="2567358" y="2739924"/>
              <a:ext cx="871620" cy="9026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0" name="Přímá spojnice se šipkou 49"/>
            <p:cNvCxnSpPr/>
            <p:nvPr/>
          </p:nvCxnSpPr>
          <p:spPr>
            <a:xfrm flipH="1" flipV="1">
              <a:off x="1496107" y="3356884"/>
              <a:ext cx="31105" cy="11384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Přímá spojnice se šipkou 50"/>
            <p:cNvCxnSpPr>
              <a:endCxn id="19" idx="1"/>
            </p:cNvCxnSpPr>
            <p:nvPr/>
          </p:nvCxnSpPr>
          <p:spPr>
            <a:xfrm flipH="1" flipV="1">
              <a:off x="1222309" y="3132151"/>
              <a:ext cx="678568" cy="8517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Přímá spojnice se šipkou 52"/>
            <p:cNvCxnSpPr/>
            <p:nvPr/>
          </p:nvCxnSpPr>
          <p:spPr>
            <a:xfrm flipH="1" flipV="1">
              <a:off x="562589" y="2813427"/>
              <a:ext cx="1048443" cy="658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5" name="Přímá spojnice se šipkou 54"/>
            <p:cNvCxnSpPr/>
            <p:nvPr/>
          </p:nvCxnSpPr>
          <p:spPr>
            <a:xfrm flipH="1" flipV="1">
              <a:off x="1670560" y="2639460"/>
              <a:ext cx="593305" cy="9729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Přímá spojnice se šipkou 56"/>
            <p:cNvCxnSpPr/>
            <p:nvPr/>
          </p:nvCxnSpPr>
          <p:spPr>
            <a:xfrm>
              <a:off x="2994623" y="2248139"/>
              <a:ext cx="1078174" cy="4843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Přímá spojnice se šipkou 58"/>
            <p:cNvCxnSpPr>
              <a:endCxn id="30" idx="6"/>
            </p:cNvCxnSpPr>
            <p:nvPr/>
          </p:nvCxnSpPr>
          <p:spPr>
            <a:xfrm flipV="1">
              <a:off x="1897169" y="2356430"/>
              <a:ext cx="1027140" cy="440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1" name="Přímá spojnice se šipkou 60"/>
            <p:cNvCxnSpPr/>
            <p:nvPr/>
          </p:nvCxnSpPr>
          <p:spPr>
            <a:xfrm>
              <a:off x="905334" y="2053961"/>
              <a:ext cx="1078174" cy="4843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Přímá spojnice se šipkou 61"/>
            <p:cNvCxnSpPr>
              <a:endCxn id="19" idx="0"/>
            </p:cNvCxnSpPr>
            <p:nvPr/>
          </p:nvCxnSpPr>
          <p:spPr>
            <a:xfrm flipH="1">
              <a:off x="1400520" y="2232464"/>
              <a:ext cx="300745" cy="82587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4" name="Přímá spojnice se šipkou 63"/>
            <p:cNvCxnSpPr/>
            <p:nvPr/>
          </p:nvCxnSpPr>
          <p:spPr>
            <a:xfrm>
              <a:off x="2150287" y="2809960"/>
              <a:ext cx="1078174" cy="4843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5" name="Přímá spojnice se šipkou 64"/>
            <p:cNvCxnSpPr/>
            <p:nvPr/>
          </p:nvCxnSpPr>
          <p:spPr>
            <a:xfrm flipH="1">
              <a:off x="2495712" y="2680466"/>
              <a:ext cx="575831" cy="8029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7" name="Přímá spojnice se šipkou 66"/>
            <p:cNvCxnSpPr/>
            <p:nvPr/>
          </p:nvCxnSpPr>
          <p:spPr>
            <a:xfrm>
              <a:off x="2973708" y="4593698"/>
              <a:ext cx="1078174" cy="4843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Šipka nahoru 30"/>
            <p:cNvSpPr/>
            <p:nvPr/>
          </p:nvSpPr>
          <p:spPr>
            <a:xfrm>
              <a:off x="1321128" y="3570726"/>
              <a:ext cx="1890210" cy="2382226"/>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grpSp>
      <p:grpSp>
        <p:nvGrpSpPr>
          <p:cNvPr id="138" name="Skupina 137"/>
          <p:cNvGrpSpPr/>
          <p:nvPr/>
        </p:nvGrpSpPr>
        <p:grpSpPr>
          <a:xfrm>
            <a:off x="5392446" y="1056161"/>
            <a:ext cx="2616331" cy="4596163"/>
            <a:chOff x="5392545" y="1569141"/>
            <a:chExt cx="2616331" cy="4596163"/>
          </a:xfrm>
        </p:grpSpPr>
        <p:sp>
          <p:nvSpPr>
            <p:cNvPr id="68" name="Obdélník 67"/>
            <p:cNvSpPr/>
            <p:nvPr/>
          </p:nvSpPr>
          <p:spPr>
            <a:xfrm>
              <a:off x="5395673" y="1916832"/>
              <a:ext cx="2592288" cy="30963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69" name="Obdélník 68"/>
            <p:cNvSpPr/>
            <p:nvPr/>
          </p:nvSpPr>
          <p:spPr>
            <a:xfrm>
              <a:off x="5395673" y="5013176"/>
              <a:ext cx="2592288" cy="115212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70" name="Ovál 69"/>
            <p:cNvSpPr/>
            <p:nvPr/>
          </p:nvSpPr>
          <p:spPr>
            <a:xfrm>
              <a:off x="5395673" y="4437112"/>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71" name="Ovál 70"/>
            <p:cNvSpPr/>
            <p:nvPr/>
          </p:nvSpPr>
          <p:spPr>
            <a:xfrm>
              <a:off x="5755713" y="4009926"/>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72" name="Ovál 71"/>
            <p:cNvSpPr/>
            <p:nvPr/>
          </p:nvSpPr>
          <p:spPr>
            <a:xfrm>
              <a:off x="6097751" y="4437112"/>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73" name="Ovál 72"/>
            <p:cNvSpPr/>
            <p:nvPr/>
          </p:nvSpPr>
          <p:spPr>
            <a:xfrm>
              <a:off x="6625691" y="4437112"/>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74" name="Ovál 73"/>
            <p:cNvSpPr/>
            <p:nvPr/>
          </p:nvSpPr>
          <p:spPr>
            <a:xfrm>
              <a:off x="6349779" y="3971491"/>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75" name="Ovál 74"/>
            <p:cNvSpPr/>
            <p:nvPr/>
          </p:nvSpPr>
          <p:spPr>
            <a:xfrm>
              <a:off x="7455391" y="4437112"/>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76" name="Ovál 75"/>
            <p:cNvSpPr/>
            <p:nvPr/>
          </p:nvSpPr>
          <p:spPr>
            <a:xfrm>
              <a:off x="6796806" y="3645024"/>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77" name="Ovál 76"/>
            <p:cNvSpPr/>
            <p:nvPr/>
          </p:nvSpPr>
          <p:spPr>
            <a:xfrm>
              <a:off x="5395673" y="3582740"/>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78" name="Ovál 77"/>
            <p:cNvSpPr/>
            <p:nvPr/>
          </p:nvSpPr>
          <p:spPr>
            <a:xfrm>
              <a:off x="7040541" y="4132957"/>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79" name="Ovál 78"/>
            <p:cNvSpPr/>
            <p:nvPr/>
          </p:nvSpPr>
          <p:spPr>
            <a:xfrm>
              <a:off x="5989739" y="3517795"/>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80" name="Ovál 79"/>
            <p:cNvSpPr/>
            <p:nvPr/>
          </p:nvSpPr>
          <p:spPr>
            <a:xfrm>
              <a:off x="6436766" y="3181834"/>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81" name="Ovál 80"/>
            <p:cNvSpPr/>
            <p:nvPr/>
          </p:nvSpPr>
          <p:spPr>
            <a:xfrm>
              <a:off x="7463684" y="3774567"/>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82" name="Ovál 81"/>
            <p:cNvSpPr/>
            <p:nvPr/>
          </p:nvSpPr>
          <p:spPr>
            <a:xfrm>
              <a:off x="6993456" y="3129707"/>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83" name="Ovál 82"/>
            <p:cNvSpPr/>
            <p:nvPr/>
          </p:nvSpPr>
          <p:spPr>
            <a:xfrm>
              <a:off x="5644573" y="3058334"/>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84" name="Ovál 83"/>
            <p:cNvSpPr/>
            <p:nvPr/>
          </p:nvSpPr>
          <p:spPr>
            <a:xfrm>
              <a:off x="6087314" y="2702958"/>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85" name="Ovál 84"/>
            <p:cNvSpPr/>
            <p:nvPr/>
          </p:nvSpPr>
          <p:spPr>
            <a:xfrm>
              <a:off x="5433200" y="2532994"/>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86" name="Ovál 85"/>
            <p:cNvSpPr/>
            <p:nvPr/>
          </p:nvSpPr>
          <p:spPr>
            <a:xfrm>
              <a:off x="5859954" y="2208958"/>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87" name="Ovál 86"/>
            <p:cNvSpPr/>
            <p:nvPr/>
          </p:nvSpPr>
          <p:spPr>
            <a:xfrm>
              <a:off x="5392545" y="1918607"/>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88" name="Ovál 87"/>
            <p:cNvSpPr/>
            <p:nvPr/>
          </p:nvSpPr>
          <p:spPr>
            <a:xfrm>
              <a:off x="6633200" y="2666107"/>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89" name="Ovál 88"/>
            <p:cNvSpPr/>
            <p:nvPr/>
          </p:nvSpPr>
          <p:spPr>
            <a:xfrm>
              <a:off x="6396040" y="2171291"/>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90" name="Ovál 89"/>
            <p:cNvSpPr/>
            <p:nvPr/>
          </p:nvSpPr>
          <p:spPr>
            <a:xfrm>
              <a:off x="7504820" y="3212296"/>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91" name="Ovál 90"/>
            <p:cNvSpPr/>
            <p:nvPr/>
          </p:nvSpPr>
          <p:spPr>
            <a:xfrm>
              <a:off x="7169008" y="2617315"/>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92" name="Ovál 91"/>
            <p:cNvSpPr/>
            <p:nvPr/>
          </p:nvSpPr>
          <p:spPr>
            <a:xfrm>
              <a:off x="7455391" y="2124026"/>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93" name="Ovál 92"/>
            <p:cNvSpPr/>
            <p:nvPr/>
          </p:nvSpPr>
          <p:spPr>
            <a:xfrm>
              <a:off x="6916334" y="2104402"/>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cxnSp>
          <p:nvCxnSpPr>
            <p:cNvPr id="108" name="Přímá spojnice se šipkou 107"/>
            <p:cNvCxnSpPr/>
            <p:nvPr/>
          </p:nvCxnSpPr>
          <p:spPr>
            <a:xfrm flipH="1" flipV="1">
              <a:off x="5641836" y="1569141"/>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4" name="Přímá spojnice se šipkou 113"/>
            <p:cNvCxnSpPr/>
            <p:nvPr/>
          </p:nvCxnSpPr>
          <p:spPr>
            <a:xfrm flipH="1" flipV="1">
              <a:off x="6117000" y="1867544"/>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5" name="Přímá spojnice se šipkou 114"/>
            <p:cNvCxnSpPr/>
            <p:nvPr/>
          </p:nvCxnSpPr>
          <p:spPr>
            <a:xfrm flipH="1" flipV="1">
              <a:off x="6638925" y="1827554"/>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6" name="Přímá spojnice se šipkou 115"/>
            <p:cNvCxnSpPr/>
            <p:nvPr/>
          </p:nvCxnSpPr>
          <p:spPr>
            <a:xfrm flipH="1" flipV="1">
              <a:off x="7161396" y="1763153"/>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7" name="Přímá spojnice se šipkou 116"/>
            <p:cNvCxnSpPr/>
            <p:nvPr/>
          </p:nvCxnSpPr>
          <p:spPr>
            <a:xfrm flipH="1" flipV="1">
              <a:off x="7711277" y="1770873"/>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8" name="Přímá spojnice se šipkou 117"/>
            <p:cNvCxnSpPr/>
            <p:nvPr/>
          </p:nvCxnSpPr>
          <p:spPr>
            <a:xfrm flipH="1" flipV="1">
              <a:off x="7413151" y="2256158"/>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9" name="Přímá spojnice se šipkou 118"/>
            <p:cNvCxnSpPr/>
            <p:nvPr/>
          </p:nvCxnSpPr>
          <p:spPr>
            <a:xfrm flipH="1" flipV="1">
              <a:off x="7747978" y="2865731"/>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0" name="Přímá spojnice se šipkou 119"/>
            <p:cNvCxnSpPr/>
            <p:nvPr/>
          </p:nvCxnSpPr>
          <p:spPr>
            <a:xfrm flipH="1" flipV="1">
              <a:off x="7710547" y="3435206"/>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1" name="Přímá spojnice se šipkou 120"/>
            <p:cNvCxnSpPr/>
            <p:nvPr/>
          </p:nvCxnSpPr>
          <p:spPr>
            <a:xfrm flipH="1" flipV="1">
              <a:off x="7700113" y="4094639"/>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4" name="Přímá spojnice se šipkou 123"/>
            <p:cNvCxnSpPr/>
            <p:nvPr/>
          </p:nvCxnSpPr>
          <p:spPr>
            <a:xfrm flipH="1" flipV="1">
              <a:off x="5669934" y="2186687"/>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5" name="Přímá spojnice se šipkou 124"/>
            <p:cNvCxnSpPr/>
            <p:nvPr/>
          </p:nvCxnSpPr>
          <p:spPr>
            <a:xfrm flipH="1" flipV="1">
              <a:off x="5884617" y="2708176"/>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6" name="Přímá spojnice se šipkou 125"/>
            <p:cNvCxnSpPr/>
            <p:nvPr/>
          </p:nvCxnSpPr>
          <p:spPr>
            <a:xfrm flipH="1" flipV="1">
              <a:off x="6323404" y="2362274"/>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7" name="Přímá spojnice se šipkou 126"/>
            <p:cNvCxnSpPr/>
            <p:nvPr/>
          </p:nvCxnSpPr>
          <p:spPr>
            <a:xfrm flipH="1" flipV="1">
              <a:off x="6883385" y="2313005"/>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8" name="Přímá spojnice se šipkou 127"/>
            <p:cNvCxnSpPr/>
            <p:nvPr/>
          </p:nvCxnSpPr>
          <p:spPr>
            <a:xfrm flipH="1" flipV="1">
              <a:off x="6238639" y="3145653"/>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9" name="Přímá spojnice se šipkou 128"/>
            <p:cNvCxnSpPr/>
            <p:nvPr/>
          </p:nvCxnSpPr>
          <p:spPr>
            <a:xfrm flipH="1" flipV="1">
              <a:off x="5632179" y="3212626"/>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0" name="Přímá spojnice se šipkou 129"/>
            <p:cNvCxnSpPr/>
            <p:nvPr/>
          </p:nvCxnSpPr>
          <p:spPr>
            <a:xfrm flipH="1" flipV="1">
              <a:off x="5995481" y="3632979"/>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1" name="Přímá spojnice se šipkou 130"/>
            <p:cNvCxnSpPr/>
            <p:nvPr/>
          </p:nvCxnSpPr>
          <p:spPr>
            <a:xfrm flipH="1" flipV="1">
              <a:off x="5651091" y="4098810"/>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2" name="Přímá spojnice se šipkou 131"/>
            <p:cNvCxnSpPr/>
            <p:nvPr/>
          </p:nvCxnSpPr>
          <p:spPr>
            <a:xfrm flipH="1" flipV="1">
              <a:off x="6294209" y="4090624"/>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3" name="Přímá spojnice se šipkou 132"/>
            <p:cNvCxnSpPr/>
            <p:nvPr/>
          </p:nvCxnSpPr>
          <p:spPr>
            <a:xfrm flipH="1" flipV="1">
              <a:off x="6686735" y="2830836"/>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4" name="Přímá spojnice se šipkou 133"/>
            <p:cNvCxnSpPr/>
            <p:nvPr/>
          </p:nvCxnSpPr>
          <p:spPr>
            <a:xfrm flipH="1" flipV="1">
              <a:off x="7237313" y="2776831"/>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5" name="Přímá spojnice se šipkou 134"/>
            <p:cNvCxnSpPr/>
            <p:nvPr/>
          </p:nvCxnSpPr>
          <p:spPr>
            <a:xfrm flipH="1" flipV="1">
              <a:off x="7022110" y="3273077"/>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6" name="Přímá spojnice se šipkou 135"/>
            <p:cNvCxnSpPr/>
            <p:nvPr/>
          </p:nvCxnSpPr>
          <p:spPr>
            <a:xfrm flipH="1" flipV="1">
              <a:off x="7302102" y="3787442"/>
              <a:ext cx="8870" cy="8572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4" name="Šipka nahoru 93"/>
            <p:cNvSpPr/>
            <p:nvPr/>
          </p:nvSpPr>
          <p:spPr>
            <a:xfrm>
              <a:off x="5817209" y="3570726"/>
              <a:ext cx="1890210" cy="2382226"/>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grpSp>
      <p:sp>
        <p:nvSpPr>
          <p:cNvPr id="139" name="TextovéPole 138"/>
          <p:cNvSpPr txBox="1"/>
          <p:nvPr/>
        </p:nvSpPr>
        <p:spPr>
          <a:xfrm>
            <a:off x="5220072" y="5805264"/>
            <a:ext cx="3024336" cy="9315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sysClr val="windowText" lastClr="000000"/>
                </a:solidFill>
                <a:effectLst/>
                <a:uLnTx/>
                <a:uFillTx/>
              </a:rPr>
              <a:t>Přenos energie využívající uspořádaný pohyb mnoha atomů.</a:t>
            </a:r>
          </a:p>
        </p:txBody>
      </p:sp>
      <p:sp>
        <p:nvSpPr>
          <p:cNvPr id="140" name="TextovéPole 139"/>
          <p:cNvSpPr txBox="1"/>
          <p:nvPr/>
        </p:nvSpPr>
        <p:spPr>
          <a:xfrm>
            <a:off x="655446" y="5862185"/>
            <a:ext cx="3232302"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sysClr val="windowText" lastClr="000000"/>
                </a:solidFill>
                <a:effectLst/>
                <a:uLnTx/>
                <a:uFillTx/>
              </a:rPr>
              <a:t>Přenos energie využívající nepravidelný pohyb mnoha atomů.</a:t>
            </a:r>
          </a:p>
        </p:txBody>
      </p:sp>
      <p:sp>
        <p:nvSpPr>
          <p:cNvPr id="141" name="TextovéPole 140"/>
          <p:cNvSpPr txBox="1"/>
          <p:nvPr/>
        </p:nvSpPr>
        <p:spPr>
          <a:xfrm>
            <a:off x="1890608" y="4741975"/>
            <a:ext cx="104109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800" b="0" i="0" u="none" strike="noStrike" kern="0" cap="small" spc="0" normalizeH="0" baseline="0" noProof="0" dirty="0">
                <a:ln>
                  <a:noFill/>
                </a:ln>
                <a:solidFill>
                  <a:sysClr val="windowText" lastClr="000000"/>
                </a:solidFill>
                <a:effectLst/>
                <a:uLnTx/>
                <a:uFillTx/>
              </a:rPr>
              <a:t>Teplo</a:t>
            </a:r>
          </a:p>
        </p:txBody>
      </p:sp>
      <p:sp>
        <p:nvSpPr>
          <p:cNvPr id="142" name="TextovéPole 141"/>
          <p:cNvSpPr txBox="1"/>
          <p:nvPr/>
        </p:nvSpPr>
        <p:spPr>
          <a:xfrm>
            <a:off x="6266055" y="4751566"/>
            <a:ext cx="104109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800" b="0" i="0" u="none" strike="noStrike" kern="0" cap="small" spc="0" normalizeH="0" baseline="0" noProof="0" dirty="0">
                <a:ln>
                  <a:noFill/>
                </a:ln>
                <a:solidFill>
                  <a:sysClr val="windowText" lastClr="000000"/>
                </a:solidFill>
                <a:effectLst/>
                <a:uLnTx/>
                <a:uFillTx/>
              </a:rPr>
              <a:t>Práce</a:t>
            </a:r>
          </a:p>
        </p:txBody>
      </p:sp>
    </p:spTree>
    <p:extLst>
      <p:ext uri="{BB962C8B-B14F-4D97-AF65-F5344CB8AC3E}">
        <p14:creationId xmlns:p14="http://schemas.microsoft.com/office/powerpoint/2010/main" val="229055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a:t>
            </a:r>
          </a:p>
        </p:txBody>
      </p:sp>
      <p:sp>
        <p:nvSpPr>
          <p:cNvPr id="3" name="Zástupný symbol pro obsah 2"/>
          <p:cNvSpPr>
            <a:spLocks noGrp="1"/>
          </p:cNvSpPr>
          <p:nvPr>
            <p:ph idx="1"/>
          </p:nvPr>
        </p:nvSpPr>
        <p:spPr/>
        <p:txBody>
          <a:bodyPr/>
          <a:lstStyle/>
          <a:p>
            <a:r>
              <a:rPr lang="cs-CZ" dirty="0"/>
              <a:t>Jak se změní vnitřní energie plynu v uzavřené nádobě při procesu, při kterém systém odevzdá 100 J tepelným tokem?</a:t>
            </a:r>
          </a:p>
          <a:p>
            <a:r>
              <a:rPr lang="cs-CZ" dirty="0"/>
              <a:t>Jak se změní energie stejného systému, pokud na něj budu tlačit silou 1 N po dráze 1 m? </a:t>
            </a:r>
          </a:p>
        </p:txBody>
      </p:sp>
    </p:spTree>
    <p:extLst>
      <p:ext uri="{BB962C8B-B14F-4D97-AF65-F5344CB8AC3E}">
        <p14:creationId xmlns:p14="http://schemas.microsoft.com/office/powerpoint/2010/main" val="76346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2</a:t>
            </a:r>
          </a:p>
        </p:txBody>
      </p:sp>
      <p:sp>
        <p:nvSpPr>
          <p:cNvPr id="3" name="Zástupný symbol pro obsah 2"/>
          <p:cNvSpPr>
            <a:spLocks noGrp="1"/>
          </p:cNvSpPr>
          <p:nvPr>
            <p:ph idx="1"/>
          </p:nvPr>
        </p:nvSpPr>
        <p:spPr/>
        <p:txBody>
          <a:bodyPr/>
          <a:lstStyle/>
          <a:p>
            <a:r>
              <a:rPr lang="cs-CZ" dirty="0"/>
              <a:t>Změna vnitřní energie ideálního plynu procházejícího </a:t>
            </a:r>
            <a:r>
              <a:rPr lang="cs-CZ" dirty="0" err="1"/>
              <a:t>izotermálním</a:t>
            </a:r>
            <a:r>
              <a:rPr lang="cs-CZ" dirty="0"/>
              <a:t> procesem je </a:t>
            </a:r>
            <a:r>
              <a:rPr lang="el-GR" dirty="0"/>
              <a:t>Δ</a:t>
            </a:r>
            <a:r>
              <a:rPr lang="cs-CZ" dirty="0"/>
              <a:t>U = 0.</a:t>
            </a:r>
          </a:p>
          <a:p>
            <a:r>
              <a:rPr lang="cs-CZ" dirty="0"/>
              <a:t>Jaká práce musí být při procesu vykonána na systému?</a:t>
            </a:r>
          </a:p>
        </p:txBody>
      </p:sp>
    </p:spTree>
    <p:extLst>
      <p:ext uri="{BB962C8B-B14F-4D97-AF65-F5344CB8AC3E}">
        <p14:creationId xmlns:p14="http://schemas.microsoft.com/office/powerpoint/2010/main" val="469739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Entalpie</a:t>
            </a:r>
          </a:p>
        </p:txBody>
      </p:sp>
    </p:spTree>
    <p:extLst>
      <p:ext uri="{BB962C8B-B14F-4D97-AF65-F5344CB8AC3E}">
        <p14:creationId xmlns:p14="http://schemas.microsoft.com/office/powerpoint/2010/main" val="388418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délník 6"/>
          <p:cNvSpPr/>
          <p:nvPr/>
        </p:nvSpPr>
        <p:spPr>
          <a:xfrm>
            <a:off x="4793502" y="1441581"/>
            <a:ext cx="4042792" cy="4891682"/>
          </a:xfrm>
          <a:prstGeom prst="rect">
            <a:avLst/>
          </a:prstGeom>
          <a:gradFill>
            <a:gsLst>
              <a:gs pos="0">
                <a:schemeClr val="tx2">
                  <a:lumMod val="75000"/>
                </a:schemeClr>
              </a:gs>
              <a:gs pos="80000">
                <a:schemeClr val="accent1">
                  <a:shade val="93000"/>
                  <a:satMod val="130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a:t>Entalpie (</a:t>
            </a:r>
            <a:r>
              <a:rPr lang="cs-CZ" b="1" dirty="0"/>
              <a:t>H</a:t>
            </a:r>
            <a:r>
              <a:rPr lang="cs-CZ" dirty="0"/>
              <a:t>)</a:t>
            </a:r>
            <a:endParaRPr lang="en-US" dirty="0"/>
          </a:p>
        </p:txBody>
      </p:sp>
      <p:sp>
        <p:nvSpPr>
          <p:cNvPr id="5" name="Zástupný symbol pro obsah 4"/>
          <p:cNvSpPr>
            <a:spLocks noGrp="1"/>
          </p:cNvSpPr>
          <p:nvPr>
            <p:ph sz="half" idx="1"/>
          </p:nvPr>
        </p:nvSpPr>
        <p:spPr>
          <a:xfrm>
            <a:off x="457200" y="1600200"/>
            <a:ext cx="4186808" cy="4853136"/>
          </a:xfrm>
        </p:spPr>
        <p:txBody>
          <a:bodyPr>
            <a:normAutofit/>
          </a:bodyPr>
          <a:lstStyle/>
          <a:p>
            <a:r>
              <a:rPr lang="cs-CZ" dirty="0"/>
              <a:t>Posuzuji-li energii objektu o objemu V, který na své okolí působí tlakem p, pak je práce, kterou vykoná aby si udělal místo pro sebe rovna </a:t>
            </a:r>
            <a:r>
              <a:rPr lang="cs-CZ" dirty="0" err="1"/>
              <a:t>pV</a:t>
            </a:r>
            <a:r>
              <a:rPr lang="cs-CZ" dirty="0"/>
              <a:t> – ne vždy je zanedbatelná!</a:t>
            </a:r>
            <a:endParaRPr lang="en-US" dirty="0"/>
          </a:p>
          <a:p>
            <a:pPr marL="0" indent="0" algn="ctr">
              <a:buNone/>
            </a:pPr>
            <a:r>
              <a:rPr lang="cs-CZ" sz="3500" dirty="0"/>
              <a:t>H = U + </a:t>
            </a:r>
            <a:r>
              <a:rPr lang="cs-CZ" sz="3500" dirty="0" err="1"/>
              <a:t>pV</a:t>
            </a:r>
            <a:endParaRPr lang="cs-CZ" sz="3500" dirty="0"/>
          </a:p>
        </p:txBody>
      </p:sp>
      <p:pic>
        <p:nvPicPr>
          <p:cNvPr id="6" name="Picture 13" descr="o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47187" y="1566123"/>
            <a:ext cx="373542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015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Obdélník 14"/>
          <p:cNvSpPr/>
          <p:nvPr/>
        </p:nvSpPr>
        <p:spPr>
          <a:xfrm>
            <a:off x="2267744" y="3412158"/>
            <a:ext cx="2132752" cy="542602"/>
          </a:xfrm>
          <a:prstGeom prst="rect">
            <a:avLst/>
          </a:prstGeom>
          <a:ln w="3810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Zástupný symbol pro obsah 5"/>
          <p:cNvSpPr>
            <a:spLocks noGrp="1"/>
          </p:cNvSpPr>
          <p:nvPr>
            <p:ph idx="1"/>
          </p:nvPr>
        </p:nvSpPr>
        <p:spPr>
          <a:xfrm>
            <a:off x="457200" y="1600200"/>
            <a:ext cx="8686800" cy="4709120"/>
          </a:xfrm>
        </p:spPr>
        <p:txBody>
          <a:bodyPr>
            <a:normAutofit/>
          </a:bodyPr>
          <a:lstStyle/>
          <a:p>
            <a:r>
              <a:rPr lang="cs-CZ" dirty="0"/>
              <a:t>Opět stavová funkce – zajímá nás změna:</a:t>
            </a:r>
          </a:p>
          <a:p>
            <a:pPr marL="0" indent="0">
              <a:buNone/>
            </a:pPr>
            <a:r>
              <a:rPr lang="cs-CZ" dirty="0">
                <a:latin typeface="Times New Roman" panose="02020603050405020304" pitchFamily="18" charset="0"/>
                <a:cs typeface="Times New Roman" panose="02020603050405020304" pitchFamily="18" charset="0"/>
              </a:rPr>
              <a:t>ΔH = </a:t>
            </a:r>
            <a:r>
              <a:rPr lang="el-GR" dirty="0">
                <a:latin typeface="Times New Roman" panose="02020603050405020304" pitchFamily="18" charset="0"/>
                <a:cs typeface="Times New Roman" panose="02020603050405020304" pitchFamily="18" charset="0"/>
              </a:rPr>
              <a:t>Δ</a:t>
            </a:r>
            <a:r>
              <a:rPr lang="cs-CZ" dirty="0">
                <a:latin typeface="Times New Roman" panose="02020603050405020304" pitchFamily="18" charset="0"/>
                <a:cs typeface="Times New Roman" panose="02020603050405020304" pitchFamily="18" charset="0"/>
              </a:rPr>
              <a:t>U + </a:t>
            </a:r>
            <a:r>
              <a:rPr lang="el-GR" dirty="0">
                <a:latin typeface="Times New Roman" panose="02020603050405020304" pitchFamily="18" charset="0"/>
                <a:cs typeface="Times New Roman" panose="02020603050405020304" pitchFamily="18" charset="0"/>
              </a:rPr>
              <a:t>Δ</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pV</a:t>
            </a:r>
            <a:r>
              <a:rPr lang="cs-CZ" dirty="0">
                <a:latin typeface="Times New Roman" panose="02020603050405020304" pitchFamily="18" charset="0"/>
                <a:cs typeface="Times New Roman" panose="02020603050405020304" pitchFamily="18" charset="0"/>
              </a:rPr>
              <a:t>)</a:t>
            </a:r>
          </a:p>
          <a:p>
            <a:pPr marL="0" indent="0">
              <a:buNone/>
            </a:pPr>
            <a:r>
              <a:rPr lang="cs-CZ" dirty="0">
                <a:latin typeface="Times New Roman" panose="02020603050405020304" pitchFamily="18" charset="0"/>
                <a:cs typeface="Times New Roman" panose="02020603050405020304" pitchFamily="18" charset="0"/>
              </a:rPr>
              <a:t>ΔH = </a:t>
            </a:r>
            <a:r>
              <a:rPr lang="el-GR" dirty="0">
                <a:latin typeface="Times New Roman" panose="02020603050405020304" pitchFamily="18" charset="0"/>
                <a:cs typeface="Times New Roman" panose="02020603050405020304" pitchFamily="18" charset="0"/>
              </a:rPr>
              <a:t>Δ</a:t>
            </a:r>
            <a:r>
              <a:rPr lang="cs-CZ" dirty="0">
                <a:latin typeface="Times New Roman" panose="02020603050405020304" pitchFamily="18" charset="0"/>
                <a:cs typeface="Times New Roman" panose="02020603050405020304" pitchFamily="18" charset="0"/>
              </a:rPr>
              <a:t>Q + </a:t>
            </a:r>
            <a:r>
              <a:rPr lang="el-GR" dirty="0">
                <a:latin typeface="Times New Roman" panose="02020603050405020304" pitchFamily="18" charset="0"/>
                <a:cs typeface="Times New Roman" panose="02020603050405020304" pitchFamily="18" charset="0"/>
              </a:rPr>
              <a:t>Δ</a:t>
            </a:r>
            <a:r>
              <a:rPr lang="cs-CZ" dirty="0">
                <a:latin typeface="Times New Roman" panose="02020603050405020304" pitchFamily="18" charset="0"/>
                <a:cs typeface="Times New Roman" panose="02020603050405020304" pitchFamily="18" charset="0"/>
              </a:rPr>
              <a:t>W + </a:t>
            </a:r>
            <a:r>
              <a:rPr lang="el-GR" dirty="0">
                <a:latin typeface="Times New Roman" panose="02020603050405020304" pitchFamily="18" charset="0"/>
                <a:cs typeface="Times New Roman" panose="02020603050405020304" pitchFamily="18" charset="0"/>
              </a:rPr>
              <a:t>Δ</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pV</a:t>
            </a:r>
            <a:r>
              <a:rPr lang="cs-CZ"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Δ</a:t>
            </a:r>
            <a:r>
              <a:rPr lang="cs-CZ" dirty="0">
                <a:latin typeface="Times New Roman" panose="02020603050405020304" pitchFamily="18" charset="0"/>
                <a:cs typeface="Times New Roman" panose="02020603050405020304" pitchFamily="18" charset="0"/>
              </a:rPr>
              <a:t>Q + </a:t>
            </a:r>
            <a:r>
              <a:rPr lang="el-GR" dirty="0">
                <a:latin typeface="Times New Roman" panose="02020603050405020304" pitchFamily="18" charset="0"/>
                <a:cs typeface="Times New Roman" panose="02020603050405020304" pitchFamily="18" charset="0"/>
              </a:rPr>
              <a:t>Δ</a:t>
            </a:r>
            <a:r>
              <a:rPr lang="cs-CZ" dirty="0">
                <a:latin typeface="Times New Roman" panose="02020603050405020304" pitchFamily="18" charset="0"/>
                <a:cs typeface="Times New Roman" panose="02020603050405020304" pitchFamily="18" charset="0"/>
              </a:rPr>
              <a:t>W+ </a:t>
            </a:r>
            <a:r>
              <a:rPr lang="el-GR" dirty="0">
                <a:latin typeface="Times New Roman" panose="02020603050405020304" pitchFamily="18" charset="0"/>
                <a:cs typeface="Times New Roman" panose="02020603050405020304" pitchFamily="18" charset="0"/>
              </a:rPr>
              <a:t>Δ</a:t>
            </a:r>
            <a:r>
              <a:rPr lang="cs-CZ" dirty="0" err="1">
                <a:latin typeface="Times New Roman" panose="02020603050405020304" pitchFamily="18" charset="0"/>
                <a:cs typeface="Times New Roman" panose="02020603050405020304" pitchFamily="18" charset="0"/>
              </a:rPr>
              <a:t>pV</a:t>
            </a:r>
            <a:r>
              <a:rPr lang="cs-CZ" dirty="0">
                <a:latin typeface="Times New Roman" panose="02020603050405020304" pitchFamily="18" charset="0"/>
                <a:cs typeface="Times New Roman" panose="02020603050405020304" pitchFamily="18" charset="0"/>
              </a:rPr>
              <a:t> + p</a:t>
            </a:r>
            <a:r>
              <a:rPr lang="el-GR" dirty="0">
                <a:latin typeface="Times New Roman" panose="02020603050405020304" pitchFamily="18" charset="0"/>
                <a:cs typeface="Times New Roman" panose="02020603050405020304" pitchFamily="18" charset="0"/>
              </a:rPr>
              <a:t>Δ</a:t>
            </a:r>
            <a:r>
              <a:rPr lang="cs-CZ" dirty="0">
                <a:latin typeface="Times New Roman" panose="02020603050405020304" pitchFamily="18" charset="0"/>
                <a:cs typeface="Times New Roman" panose="02020603050405020304" pitchFamily="18" charset="0"/>
              </a:rPr>
              <a:t>V </a:t>
            </a:r>
          </a:p>
          <a:p>
            <a:pPr marL="0" indent="0">
              <a:buNone/>
            </a:pPr>
            <a:r>
              <a:rPr lang="cs-CZ" dirty="0">
                <a:latin typeface="Times New Roman" panose="02020603050405020304" pitchFamily="18" charset="0"/>
                <a:cs typeface="Times New Roman" panose="02020603050405020304" pitchFamily="18" charset="0"/>
              </a:rPr>
              <a:t>ΔH = </a:t>
            </a:r>
            <a:r>
              <a:rPr lang="el-GR" dirty="0">
                <a:latin typeface="Times New Roman" panose="02020603050405020304" pitchFamily="18" charset="0"/>
                <a:cs typeface="Times New Roman" panose="02020603050405020304" pitchFamily="18" charset="0"/>
              </a:rPr>
              <a:t>Δ</a:t>
            </a:r>
            <a:r>
              <a:rPr lang="cs-CZ" dirty="0">
                <a:latin typeface="Times New Roman" panose="02020603050405020304" pitchFamily="18" charset="0"/>
                <a:cs typeface="Times New Roman" panose="02020603050405020304" pitchFamily="18" charset="0"/>
              </a:rPr>
              <a:t>Q - p</a:t>
            </a:r>
            <a:r>
              <a:rPr lang="el-GR" dirty="0">
                <a:latin typeface="Times New Roman" panose="02020603050405020304" pitchFamily="18" charset="0"/>
                <a:cs typeface="Times New Roman" panose="02020603050405020304" pitchFamily="18" charset="0"/>
              </a:rPr>
              <a:t>Δ</a:t>
            </a:r>
            <a:r>
              <a:rPr lang="cs-CZ" dirty="0">
                <a:latin typeface="Times New Roman" panose="02020603050405020304" pitchFamily="18" charset="0"/>
                <a:cs typeface="Times New Roman" panose="02020603050405020304" pitchFamily="18" charset="0"/>
              </a:rPr>
              <a:t>V + p</a:t>
            </a:r>
            <a:r>
              <a:rPr lang="el-GR" dirty="0">
                <a:latin typeface="Times New Roman" panose="02020603050405020304" pitchFamily="18" charset="0"/>
                <a:cs typeface="Times New Roman" panose="02020603050405020304" pitchFamily="18" charset="0"/>
              </a:rPr>
              <a:t>Δ</a:t>
            </a:r>
            <a:r>
              <a:rPr lang="cs-CZ" dirty="0">
                <a:latin typeface="Times New Roman" panose="02020603050405020304" pitchFamily="18" charset="0"/>
                <a:cs typeface="Times New Roman" panose="02020603050405020304" pitchFamily="18" charset="0"/>
              </a:rPr>
              <a:t>V			</a:t>
            </a:r>
          </a:p>
          <a:p>
            <a:pPr marL="0" indent="0">
              <a:buNone/>
            </a:pPr>
            <a:r>
              <a:rPr lang="cs-CZ" dirty="0">
                <a:latin typeface="Times New Roman" panose="02020603050405020304" pitchFamily="18" charset="0"/>
                <a:cs typeface="Times New Roman" panose="02020603050405020304" pitchFamily="18" charset="0"/>
              </a:rPr>
              <a:t>ΔH = </a:t>
            </a:r>
            <a:r>
              <a:rPr lang="el-GR" dirty="0">
                <a:latin typeface="Times New Roman" panose="02020603050405020304" pitchFamily="18" charset="0"/>
                <a:cs typeface="Times New Roman" panose="02020603050405020304" pitchFamily="18" charset="0"/>
              </a:rPr>
              <a:t>Δ</a:t>
            </a:r>
            <a:r>
              <a:rPr lang="cs-CZ" dirty="0">
                <a:latin typeface="Times New Roman" panose="02020603050405020304" pitchFamily="18" charset="0"/>
                <a:cs typeface="Times New Roman" panose="02020603050405020304" pitchFamily="18" charset="0"/>
              </a:rPr>
              <a:t>Q</a:t>
            </a:r>
            <a:r>
              <a:rPr lang="cs-CZ" dirty="0"/>
              <a:t>			</a:t>
            </a:r>
            <a:r>
              <a:rPr lang="cs-CZ" sz="1800" dirty="0"/>
              <a:t>platí</a:t>
            </a:r>
            <a:r>
              <a:rPr lang="cs-CZ" dirty="0"/>
              <a:t> </a:t>
            </a:r>
            <a:r>
              <a:rPr lang="cs-CZ" sz="1800" dirty="0"/>
              <a:t>za stálého tlaku, typicky na povrchu</a:t>
            </a:r>
          </a:p>
          <a:p>
            <a:r>
              <a:rPr lang="cs-CZ" dirty="0"/>
              <a:t>Můžeme měřit změny entalpie z reakčního tepla.</a:t>
            </a:r>
          </a:p>
          <a:p>
            <a:r>
              <a:rPr lang="cs-CZ" dirty="0"/>
              <a:t>Můžeme vyjádřit energii chemických vazeb.</a:t>
            </a:r>
          </a:p>
        </p:txBody>
      </p:sp>
      <p:sp>
        <p:nvSpPr>
          <p:cNvPr id="11" name="Obdélník 10"/>
          <p:cNvSpPr/>
          <p:nvPr/>
        </p:nvSpPr>
        <p:spPr>
          <a:xfrm>
            <a:off x="5976156" y="3467546"/>
            <a:ext cx="1224136"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dirty="0"/>
              <a:t>p = </a:t>
            </a:r>
            <a:r>
              <a:rPr lang="cs-CZ" dirty="0" err="1"/>
              <a:t>konst</a:t>
            </a:r>
            <a:r>
              <a:rPr lang="cs-CZ" dirty="0"/>
              <a:t>. </a:t>
            </a:r>
          </a:p>
        </p:txBody>
      </p:sp>
      <p:sp>
        <p:nvSpPr>
          <p:cNvPr id="5" name="Nadpis 4"/>
          <p:cNvSpPr>
            <a:spLocks noGrp="1"/>
          </p:cNvSpPr>
          <p:nvPr>
            <p:ph type="title"/>
          </p:nvPr>
        </p:nvSpPr>
        <p:spPr/>
        <p:txBody>
          <a:bodyPr/>
          <a:lstStyle/>
          <a:p>
            <a:r>
              <a:rPr lang="cs-CZ" dirty="0"/>
              <a:t>Entalpie</a:t>
            </a:r>
            <a:endParaRPr lang="en-US" dirty="0"/>
          </a:p>
        </p:txBody>
      </p:sp>
      <p:cxnSp>
        <p:nvCxnSpPr>
          <p:cNvPr id="9" name="Přímá spojnice se šipkou 8"/>
          <p:cNvCxnSpPr/>
          <p:nvPr/>
        </p:nvCxnSpPr>
        <p:spPr>
          <a:xfrm rot="16200000" flipV="1">
            <a:off x="5868144" y="3581542"/>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V="1">
            <a:off x="6588224" y="3251522"/>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18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Reakční teplo</a:t>
            </a:r>
            <a:endParaRPr lang="en-US" dirty="0"/>
          </a:p>
        </p:txBody>
      </p:sp>
      <p:sp>
        <p:nvSpPr>
          <p:cNvPr id="6" name="Zástupný symbol pro obsah 5"/>
          <p:cNvSpPr>
            <a:spLocks noGrp="1"/>
          </p:cNvSpPr>
          <p:nvPr>
            <p:ph idx="1"/>
          </p:nvPr>
        </p:nvSpPr>
        <p:spPr/>
        <p:txBody>
          <a:bodyPr>
            <a:normAutofit/>
          </a:bodyPr>
          <a:lstStyle/>
          <a:p>
            <a:r>
              <a:rPr lang="cs-CZ" dirty="0"/>
              <a:t>Reakce dusíku s vodíkem za vzniku amoniaku.</a:t>
            </a:r>
          </a:p>
          <a:p>
            <a:r>
              <a:rPr lang="cs-CZ" dirty="0"/>
              <a:t>Při reakci 1 molu dusíku ΔH = 92 </a:t>
            </a:r>
            <a:r>
              <a:rPr lang="cs-CZ" dirty="0" err="1"/>
              <a:t>kJ</a:t>
            </a:r>
            <a:r>
              <a:rPr lang="cs-CZ" dirty="0"/>
              <a:t> mol</a:t>
            </a:r>
            <a:r>
              <a:rPr lang="cs-CZ" baseline="30000" dirty="0"/>
              <a:t>-1</a:t>
            </a:r>
          </a:p>
          <a:p>
            <a:endParaRPr lang="cs-CZ" dirty="0"/>
          </a:p>
          <a:p>
            <a:r>
              <a:rPr lang="cs-CZ" dirty="0"/>
              <a:t>Při reakci 1 molu vodíku ΔH = 30,66 </a:t>
            </a:r>
            <a:r>
              <a:rPr lang="cs-CZ" dirty="0" err="1"/>
              <a:t>kJ</a:t>
            </a:r>
            <a:r>
              <a:rPr lang="cs-CZ" dirty="0"/>
              <a:t> mol</a:t>
            </a:r>
            <a:r>
              <a:rPr lang="cs-CZ" baseline="30000" dirty="0"/>
              <a:t>-1</a:t>
            </a:r>
          </a:p>
          <a:p>
            <a:endParaRPr lang="cs-CZ" dirty="0"/>
          </a:p>
          <a:p>
            <a:r>
              <a:rPr lang="cs-CZ" dirty="0"/>
              <a:t>Při vzniku 1 molu amoniaku ΔH = 46 </a:t>
            </a:r>
            <a:r>
              <a:rPr lang="cs-CZ" dirty="0" err="1"/>
              <a:t>kJ</a:t>
            </a:r>
            <a:r>
              <a:rPr lang="cs-CZ" dirty="0"/>
              <a:t> mol</a:t>
            </a:r>
            <a:r>
              <a:rPr lang="cs-CZ" baseline="30000" dirty="0"/>
              <a:t>-1</a:t>
            </a:r>
          </a:p>
          <a:p>
            <a:endParaRPr lang="cs-CZ" dirty="0"/>
          </a:p>
        </p:txBody>
      </p:sp>
      <mc:AlternateContent xmlns:mc="http://schemas.openxmlformats.org/markup-compatibility/2006" xmlns:a14="http://schemas.microsoft.com/office/drawing/2010/main">
        <mc:Choice Requires="a14">
          <p:sp>
            <p:nvSpPr>
              <p:cNvPr id="7" name="TextovéPole 6"/>
              <p:cNvSpPr txBox="1"/>
              <p:nvPr/>
            </p:nvSpPr>
            <p:spPr>
              <a:xfrm>
                <a:off x="2568615" y="2844984"/>
                <a:ext cx="391363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b="0" i="1" smtClean="0">
                              <a:latin typeface="Cambria Math" panose="02040503050406030204" pitchFamily="18" charset="0"/>
                            </a:rPr>
                          </m:ctrlPr>
                        </m:sSubPr>
                        <m:e>
                          <m:r>
                            <a:rPr lang="cs-CZ" sz="2400" b="0" i="0" smtClean="0">
                              <a:latin typeface="Cambria Math" panose="02040503050406030204" pitchFamily="18" charset="0"/>
                            </a:rPr>
                            <m:t>3</m:t>
                          </m:r>
                          <m:r>
                            <m:rPr>
                              <m:sty m:val="p"/>
                            </m:rPr>
                            <a:rPr lang="cs-CZ" sz="2400">
                              <a:latin typeface="Cambria Math" panose="02040503050406030204" pitchFamily="18" charset="0"/>
                            </a:rPr>
                            <m:t>H</m:t>
                          </m:r>
                        </m:e>
                        <m:sub>
                          <m:r>
                            <a:rPr lang="cs-CZ" sz="2400" b="0" i="1" smtClean="0">
                              <a:latin typeface="Cambria Math" panose="02040503050406030204" pitchFamily="18" charset="0"/>
                            </a:rPr>
                            <m:t>2</m:t>
                          </m:r>
                        </m:sub>
                      </m:sSub>
                      <m:d>
                        <m:dPr>
                          <m:ctrlPr>
                            <a:rPr lang="cs-CZ" sz="2400" b="0" i="1" smtClean="0">
                              <a:latin typeface="Cambria Math" panose="02040503050406030204" pitchFamily="18" charset="0"/>
                            </a:rPr>
                          </m:ctrlPr>
                        </m:dPr>
                        <m:e>
                          <m:r>
                            <a:rPr lang="cs-CZ" sz="2400" b="0" i="1" smtClean="0">
                              <a:latin typeface="Cambria Math" panose="02040503050406030204" pitchFamily="18" charset="0"/>
                            </a:rPr>
                            <m:t>𝑔</m:t>
                          </m:r>
                        </m:e>
                      </m:d>
                      <m:r>
                        <a:rPr lang="cs-CZ" sz="2400" b="0" i="1" smtClean="0">
                          <a:latin typeface="Cambria Math" panose="02040503050406030204" pitchFamily="18" charset="0"/>
                        </a:rPr>
                        <m:t>+</m:t>
                      </m:r>
                      <m:sSub>
                        <m:sSubPr>
                          <m:ctrlPr>
                            <a:rPr lang="cs-CZ" sz="2400" i="1">
                              <a:latin typeface="Cambria Math" panose="02040503050406030204" pitchFamily="18" charset="0"/>
                            </a:rPr>
                          </m:ctrlPr>
                        </m:sSubPr>
                        <m:e>
                          <m:r>
                            <m:rPr>
                              <m:sty m:val="p"/>
                            </m:rPr>
                            <a:rPr lang="cs-CZ" sz="2400" b="0" i="0" smtClean="0">
                              <a:latin typeface="Cambria Math" panose="02040503050406030204" pitchFamily="18" charset="0"/>
                            </a:rPr>
                            <m:t>N</m:t>
                          </m:r>
                        </m:e>
                        <m:sub>
                          <m:r>
                            <a:rPr lang="cs-CZ" sz="2400" i="1">
                              <a:latin typeface="Cambria Math" panose="02040503050406030204" pitchFamily="18" charset="0"/>
                            </a:rPr>
                            <m:t>2</m:t>
                          </m:r>
                        </m:sub>
                      </m:sSub>
                      <m:d>
                        <m:dPr>
                          <m:ctrlPr>
                            <a:rPr lang="cs-CZ" sz="2400" b="0" i="1" smtClean="0">
                              <a:latin typeface="Cambria Math" panose="02040503050406030204" pitchFamily="18" charset="0"/>
                            </a:rPr>
                          </m:ctrlPr>
                        </m:dPr>
                        <m:e>
                          <m:r>
                            <a:rPr lang="cs-CZ" sz="2400" b="0" i="1" smtClean="0">
                              <a:latin typeface="Cambria Math" panose="02040503050406030204" pitchFamily="18" charset="0"/>
                            </a:rPr>
                            <m:t>𝑔</m:t>
                          </m:r>
                        </m:e>
                      </m:d>
                      <m:r>
                        <a:rPr lang="cs-CZ" sz="2400" b="0" i="1" smtClean="0">
                          <a:latin typeface="Cambria Math" panose="02040503050406030204" pitchFamily="18" charset="0"/>
                          <a:ea typeface="Cambria Math" panose="02040503050406030204" pitchFamily="18" charset="0"/>
                        </a:rPr>
                        <m:t>↔</m:t>
                      </m:r>
                      <m:sSub>
                        <m:sSubPr>
                          <m:ctrlPr>
                            <a:rPr lang="cs-CZ" sz="2400" b="0" i="1" smtClean="0">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2</m:t>
                          </m:r>
                          <m:r>
                            <m:rPr>
                              <m:sty m:val="p"/>
                            </m:rPr>
                            <a:rPr lang="cs-CZ" sz="2400">
                              <a:latin typeface="Cambria Math" panose="02040503050406030204" pitchFamily="18" charset="0"/>
                              <a:ea typeface="Cambria Math" panose="02040503050406030204" pitchFamily="18" charset="0"/>
                            </a:rPr>
                            <m:t>NH</m:t>
                          </m:r>
                        </m:e>
                        <m:sub>
                          <m:r>
                            <a:rPr lang="cs-CZ" sz="2400">
                              <a:latin typeface="Cambria Math" panose="02040503050406030204" pitchFamily="18" charset="0"/>
                              <a:ea typeface="Cambria Math" panose="02040503050406030204" pitchFamily="18" charset="0"/>
                            </a:rPr>
                            <m:t>3</m:t>
                          </m:r>
                        </m:sub>
                      </m:sSub>
                      <m:r>
                        <a:rPr lang="cs-CZ" sz="2400" b="0" i="1" smtClean="0">
                          <a:latin typeface="Cambria Math" panose="02040503050406030204" pitchFamily="18" charset="0"/>
                          <a:ea typeface="Cambria Math" panose="02040503050406030204" pitchFamily="18" charset="0"/>
                        </a:rPr>
                        <m:t> (</m:t>
                      </m:r>
                      <m:r>
                        <a:rPr lang="cs-CZ" sz="2400" b="0" i="1" smtClean="0">
                          <a:latin typeface="Cambria Math" panose="02040503050406030204" pitchFamily="18" charset="0"/>
                          <a:ea typeface="Cambria Math" panose="02040503050406030204" pitchFamily="18" charset="0"/>
                        </a:rPr>
                        <m:t>𝑔</m:t>
                      </m:r>
                      <m:r>
                        <a:rPr lang="cs-CZ"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2568615" y="2844984"/>
                <a:ext cx="3913635" cy="369332"/>
              </a:xfrm>
              <a:prstGeom prst="rect">
                <a:avLst/>
              </a:prstGeom>
              <a:blipFill rotWithShape="0">
                <a:blip r:embed="rId2"/>
                <a:stretch>
                  <a:fillRect l="-1246" r="-2336"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2608691" y="4005064"/>
                <a:ext cx="3833485" cy="433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b="0" i="1" smtClean="0">
                              <a:latin typeface="Cambria Math" panose="02040503050406030204" pitchFamily="18" charset="0"/>
                            </a:rPr>
                          </m:ctrlPr>
                        </m:sSubPr>
                        <m:e>
                          <m:r>
                            <m:rPr>
                              <m:sty m:val="p"/>
                            </m:rPr>
                            <a:rPr lang="cs-CZ" sz="2400">
                              <a:latin typeface="Cambria Math" panose="02040503050406030204" pitchFamily="18" charset="0"/>
                            </a:rPr>
                            <m:t>H</m:t>
                          </m:r>
                        </m:e>
                        <m:sub>
                          <m:r>
                            <a:rPr lang="cs-CZ" sz="2400" b="0" i="1" smtClean="0">
                              <a:latin typeface="Cambria Math" panose="02040503050406030204" pitchFamily="18" charset="0"/>
                            </a:rPr>
                            <m:t>2</m:t>
                          </m:r>
                        </m:sub>
                      </m:sSub>
                      <m:d>
                        <m:dPr>
                          <m:ctrlPr>
                            <a:rPr lang="cs-CZ" sz="2400" b="0" i="1" smtClean="0">
                              <a:latin typeface="Cambria Math" panose="02040503050406030204" pitchFamily="18" charset="0"/>
                            </a:rPr>
                          </m:ctrlPr>
                        </m:dPr>
                        <m:e>
                          <m:r>
                            <a:rPr lang="cs-CZ" sz="2400" b="0" i="1" smtClean="0">
                              <a:latin typeface="Cambria Math" panose="02040503050406030204" pitchFamily="18" charset="0"/>
                            </a:rPr>
                            <m:t>𝑔</m:t>
                          </m:r>
                        </m:e>
                      </m:d>
                      <m:r>
                        <a:rPr lang="cs-CZ" sz="2400" b="0" i="1" smtClean="0">
                          <a:latin typeface="Cambria Math" panose="02040503050406030204" pitchFamily="18" charset="0"/>
                        </a:rPr>
                        <m:t>+</m:t>
                      </m:r>
                      <m:sSub>
                        <m:sSubPr>
                          <m:ctrlPr>
                            <a:rPr lang="cs-CZ" sz="2400" i="1">
                              <a:latin typeface="Cambria Math" panose="02040503050406030204" pitchFamily="18" charset="0"/>
                            </a:rPr>
                          </m:ctrlPr>
                        </m:sSubPr>
                        <m:e>
                          <m:box>
                            <m:boxPr>
                              <m:ctrlPr>
                                <a:rPr lang="cs-CZ" sz="2400" i="1" smtClean="0">
                                  <a:latin typeface="Cambria Math" panose="02040503050406030204" pitchFamily="18" charset="0"/>
                                </a:rPr>
                              </m:ctrlPr>
                            </m:boxPr>
                            <m:e>
                              <m:argPr>
                                <m:argSz m:val="-1"/>
                              </m:argPr>
                              <m:f>
                                <m:fPr>
                                  <m:ctrlPr>
                                    <a:rPr lang="cs-CZ" sz="2400" i="1" smtClean="0">
                                      <a:latin typeface="Cambria Math" panose="02040503050406030204" pitchFamily="18" charset="0"/>
                                    </a:rPr>
                                  </m:ctrlPr>
                                </m:fPr>
                                <m:num>
                                  <m:r>
                                    <a:rPr lang="cs-CZ" sz="2400" b="0" i="1" smtClean="0">
                                      <a:latin typeface="Cambria Math" panose="02040503050406030204" pitchFamily="18" charset="0"/>
                                    </a:rPr>
                                    <m:t>1</m:t>
                                  </m:r>
                                </m:num>
                                <m:den>
                                  <m:r>
                                    <a:rPr lang="cs-CZ" sz="2400" b="0" i="1" smtClean="0">
                                      <a:latin typeface="Cambria Math" panose="02040503050406030204" pitchFamily="18" charset="0"/>
                                    </a:rPr>
                                    <m:t>3</m:t>
                                  </m:r>
                                </m:den>
                              </m:f>
                            </m:e>
                          </m:box>
                          <m:r>
                            <m:rPr>
                              <m:sty m:val="p"/>
                            </m:rPr>
                            <a:rPr lang="cs-CZ" sz="2400" b="0" i="0" smtClean="0">
                              <a:latin typeface="Cambria Math" panose="02040503050406030204" pitchFamily="18" charset="0"/>
                            </a:rPr>
                            <m:t>N</m:t>
                          </m:r>
                        </m:e>
                        <m:sub>
                          <m:r>
                            <a:rPr lang="cs-CZ" sz="2400" i="1">
                              <a:latin typeface="Cambria Math" panose="02040503050406030204" pitchFamily="18" charset="0"/>
                            </a:rPr>
                            <m:t>2</m:t>
                          </m:r>
                        </m:sub>
                      </m:sSub>
                      <m:d>
                        <m:dPr>
                          <m:ctrlPr>
                            <a:rPr lang="cs-CZ" sz="2400" b="0" i="1" smtClean="0">
                              <a:latin typeface="Cambria Math" panose="02040503050406030204" pitchFamily="18" charset="0"/>
                            </a:rPr>
                          </m:ctrlPr>
                        </m:dPr>
                        <m:e>
                          <m:r>
                            <a:rPr lang="cs-CZ" sz="2400" b="0" i="1" smtClean="0">
                              <a:latin typeface="Cambria Math" panose="02040503050406030204" pitchFamily="18" charset="0"/>
                            </a:rPr>
                            <m:t>𝑔</m:t>
                          </m:r>
                        </m:e>
                      </m:d>
                      <m:r>
                        <a:rPr lang="cs-CZ" sz="2400" b="0" i="1" smtClean="0">
                          <a:latin typeface="Cambria Math" panose="02040503050406030204" pitchFamily="18" charset="0"/>
                          <a:ea typeface="Cambria Math" panose="02040503050406030204" pitchFamily="18" charset="0"/>
                        </a:rPr>
                        <m:t>↔</m:t>
                      </m:r>
                      <m:sSub>
                        <m:sSubPr>
                          <m:ctrlPr>
                            <a:rPr lang="cs-CZ" sz="2400" b="0" i="1" smtClean="0">
                              <a:latin typeface="Cambria Math" panose="02040503050406030204" pitchFamily="18" charset="0"/>
                              <a:ea typeface="Cambria Math" panose="02040503050406030204" pitchFamily="18" charset="0"/>
                            </a:rPr>
                          </m:ctrlPr>
                        </m:sSubPr>
                        <m:e>
                          <m:box>
                            <m:boxPr>
                              <m:ctrlPr>
                                <a:rPr lang="cs-CZ" sz="2400" b="0" i="1" smtClean="0">
                                  <a:latin typeface="Cambria Math" panose="02040503050406030204" pitchFamily="18" charset="0"/>
                                  <a:ea typeface="Cambria Math" panose="02040503050406030204" pitchFamily="18" charset="0"/>
                                </a:rPr>
                              </m:ctrlPr>
                            </m:boxPr>
                            <m:e>
                              <m:argPr>
                                <m:argSz m:val="-1"/>
                              </m:argPr>
                              <m:f>
                                <m:fPr>
                                  <m:ctrlPr>
                                    <a:rPr lang="cs-CZ" sz="2400" b="0" i="1" smtClean="0">
                                      <a:latin typeface="Cambria Math" panose="02040503050406030204" pitchFamily="18" charset="0"/>
                                      <a:ea typeface="Cambria Math" panose="02040503050406030204" pitchFamily="18" charset="0"/>
                                    </a:rPr>
                                  </m:ctrlPr>
                                </m:fPr>
                                <m:num>
                                  <m:r>
                                    <a:rPr lang="cs-CZ" sz="2400" b="0" i="1" smtClean="0">
                                      <a:latin typeface="Cambria Math" panose="02040503050406030204" pitchFamily="18" charset="0"/>
                                      <a:ea typeface="Cambria Math" panose="02040503050406030204" pitchFamily="18" charset="0"/>
                                    </a:rPr>
                                    <m:t>2</m:t>
                                  </m:r>
                                </m:num>
                                <m:den>
                                  <m:r>
                                    <a:rPr lang="cs-CZ" sz="2400" b="0" i="1" smtClean="0">
                                      <a:latin typeface="Cambria Math" panose="02040503050406030204" pitchFamily="18" charset="0"/>
                                      <a:ea typeface="Cambria Math" panose="02040503050406030204" pitchFamily="18" charset="0"/>
                                    </a:rPr>
                                    <m:t>3</m:t>
                                  </m:r>
                                </m:den>
                              </m:f>
                            </m:e>
                          </m:box>
                          <m:r>
                            <m:rPr>
                              <m:sty m:val="p"/>
                            </m:rPr>
                            <a:rPr lang="cs-CZ" sz="2400">
                              <a:latin typeface="Cambria Math" panose="02040503050406030204" pitchFamily="18" charset="0"/>
                              <a:ea typeface="Cambria Math" panose="02040503050406030204" pitchFamily="18" charset="0"/>
                            </a:rPr>
                            <m:t>NH</m:t>
                          </m:r>
                        </m:e>
                        <m:sub>
                          <m:r>
                            <a:rPr lang="cs-CZ" sz="2400">
                              <a:latin typeface="Cambria Math" panose="02040503050406030204" pitchFamily="18" charset="0"/>
                              <a:ea typeface="Cambria Math" panose="02040503050406030204" pitchFamily="18" charset="0"/>
                            </a:rPr>
                            <m:t>3</m:t>
                          </m:r>
                        </m:sub>
                      </m:sSub>
                      <m:r>
                        <a:rPr lang="cs-CZ" sz="2400" b="0" i="1" smtClean="0">
                          <a:latin typeface="Cambria Math" panose="02040503050406030204" pitchFamily="18" charset="0"/>
                          <a:ea typeface="Cambria Math" panose="02040503050406030204" pitchFamily="18" charset="0"/>
                        </a:rPr>
                        <m:t> (</m:t>
                      </m:r>
                      <m:r>
                        <a:rPr lang="cs-CZ" sz="2400" b="0" i="1" smtClean="0">
                          <a:latin typeface="Cambria Math" panose="02040503050406030204" pitchFamily="18" charset="0"/>
                          <a:ea typeface="Cambria Math" panose="02040503050406030204" pitchFamily="18" charset="0"/>
                        </a:rPr>
                        <m:t>𝑔</m:t>
                      </m:r>
                      <m:r>
                        <a:rPr lang="cs-CZ"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2608691" y="4005064"/>
                <a:ext cx="3833485" cy="43338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2608691" y="5229200"/>
                <a:ext cx="3833485" cy="431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b="0" i="1" smtClean="0">
                              <a:latin typeface="Cambria Math" panose="02040503050406030204" pitchFamily="18" charset="0"/>
                            </a:rPr>
                          </m:ctrlPr>
                        </m:sSubPr>
                        <m:e>
                          <m:box>
                            <m:boxPr>
                              <m:ctrlPr>
                                <a:rPr lang="cs-CZ" sz="2400" b="0" i="1" smtClean="0">
                                  <a:latin typeface="Cambria Math" panose="02040503050406030204" pitchFamily="18" charset="0"/>
                                </a:rPr>
                              </m:ctrlPr>
                            </m:boxPr>
                            <m:e>
                              <m:argPr>
                                <m:argSz m:val="-1"/>
                              </m:argPr>
                              <m:f>
                                <m:fPr>
                                  <m:ctrlPr>
                                    <a:rPr lang="cs-CZ" sz="2400" b="0" i="1" smtClean="0">
                                      <a:latin typeface="Cambria Math" panose="02040503050406030204" pitchFamily="18" charset="0"/>
                                    </a:rPr>
                                  </m:ctrlPr>
                                </m:fPr>
                                <m:num>
                                  <m:r>
                                    <a:rPr lang="cs-CZ" sz="2400" b="0" i="1" smtClean="0">
                                      <a:latin typeface="Cambria Math" panose="02040503050406030204" pitchFamily="18" charset="0"/>
                                    </a:rPr>
                                    <m:t>3</m:t>
                                  </m:r>
                                </m:num>
                                <m:den>
                                  <m:r>
                                    <a:rPr lang="cs-CZ" sz="2400" b="0" i="1" smtClean="0">
                                      <a:latin typeface="Cambria Math" panose="02040503050406030204" pitchFamily="18" charset="0"/>
                                    </a:rPr>
                                    <m:t>2</m:t>
                                  </m:r>
                                </m:den>
                              </m:f>
                            </m:e>
                          </m:box>
                          <m:r>
                            <m:rPr>
                              <m:sty m:val="p"/>
                            </m:rPr>
                            <a:rPr lang="cs-CZ" sz="2400">
                              <a:latin typeface="Cambria Math" panose="02040503050406030204" pitchFamily="18" charset="0"/>
                            </a:rPr>
                            <m:t>H</m:t>
                          </m:r>
                        </m:e>
                        <m:sub>
                          <m:r>
                            <a:rPr lang="cs-CZ" sz="2400" b="0" i="1" smtClean="0">
                              <a:latin typeface="Cambria Math" panose="02040503050406030204" pitchFamily="18" charset="0"/>
                            </a:rPr>
                            <m:t>2</m:t>
                          </m:r>
                        </m:sub>
                      </m:sSub>
                      <m:d>
                        <m:dPr>
                          <m:ctrlPr>
                            <a:rPr lang="cs-CZ" sz="2400" b="0" i="1" smtClean="0">
                              <a:latin typeface="Cambria Math" panose="02040503050406030204" pitchFamily="18" charset="0"/>
                            </a:rPr>
                          </m:ctrlPr>
                        </m:dPr>
                        <m:e>
                          <m:r>
                            <a:rPr lang="cs-CZ" sz="2400" b="0" i="1" smtClean="0">
                              <a:latin typeface="Cambria Math" panose="02040503050406030204" pitchFamily="18" charset="0"/>
                            </a:rPr>
                            <m:t>𝑔</m:t>
                          </m:r>
                        </m:e>
                      </m:d>
                      <m:r>
                        <a:rPr lang="cs-CZ" sz="2400" b="0" i="1" smtClean="0">
                          <a:latin typeface="Cambria Math" panose="02040503050406030204" pitchFamily="18" charset="0"/>
                        </a:rPr>
                        <m:t>+</m:t>
                      </m:r>
                      <m:box>
                        <m:boxPr>
                          <m:ctrlPr>
                            <a:rPr lang="cs-CZ" sz="2400" b="0" i="1" smtClean="0">
                              <a:latin typeface="Cambria Math" panose="02040503050406030204" pitchFamily="18" charset="0"/>
                            </a:rPr>
                          </m:ctrlPr>
                        </m:boxPr>
                        <m:e>
                          <m:argPr>
                            <m:argSz m:val="-1"/>
                          </m:argPr>
                          <m:f>
                            <m:fPr>
                              <m:ctrlPr>
                                <a:rPr lang="cs-CZ" sz="2400" b="0" i="1" smtClean="0">
                                  <a:latin typeface="Cambria Math" panose="02040503050406030204" pitchFamily="18" charset="0"/>
                                </a:rPr>
                              </m:ctrlPr>
                            </m:fPr>
                            <m:num>
                              <m:r>
                                <a:rPr lang="cs-CZ" sz="2400" b="0" i="1" smtClean="0">
                                  <a:latin typeface="Cambria Math" panose="02040503050406030204" pitchFamily="18" charset="0"/>
                                </a:rPr>
                                <m:t>1</m:t>
                              </m:r>
                            </m:num>
                            <m:den>
                              <m:r>
                                <a:rPr lang="cs-CZ" sz="2400" b="0" i="1" smtClean="0">
                                  <a:latin typeface="Cambria Math" panose="02040503050406030204" pitchFamily="18" charset="0"/>
                                </a:rPr>
                                <m:t>2</m:t>
                              </m:r>
                            </m:den>
                          </m:f>
                        </m:e>
                      </m:box>
                      <m:sSub>
                        <m:sSubPr>
                          <m:ctrlPr>
                            <a:rPr lang="cs-CZ" sz="2400" i="1">
                              <a:latin typeface="Cambria Math" panose="02040503050406030204" pitchFamily="18" charset="0"/>
                            </a:rPr>
                          </m:ctrlPr>
                        </m:sSubPr>
                        <m:e>
                          <m:r>
                            <m:rPr>
                              <m:sty m:val="p"/>
                            </m:rPr>
                            <a:rPr lang="cs-CZ" sz="2400" b="0" i="0" smtClean="0">
                              <a:latin typeface="Cambria Math" panose="02040503050406030204" pitchFamily="18" charset="0"/>
                            </a:rPr>
                            <m:t>N</m:t>
                          </m:r>
                        </m:e>
                        <m:sub>
                          <m:r>
                            <a:rPr lang="cs-CZ" sz="2400" i="1">
                              <a:latin typeface="Cambria Math" panose="02040503050406030204" pitchFamily="18" charset="0"/>
                            </a:rPr>
                            <m:t>2</m:t>
                          </m:r>
                        </m:sub>
                      </m:sSub>
                      <m:d>
                        <m:dPr>
                          <m:ctrlPr>
                            <a:rPr lang="cs-CZ" sz="2400" b="0" i="1" smtClean="0">
                              <a:latin typeface="Cambria Math" panose="02040503050406030204" pitchFamily="18" charset="0"/>
                            </a:rPr>
                          </m:ctrlPr>
                        </m:dPr>
                        <m:e>
                          <m:r>
                            <a:rPr lang="cs-CZ" sz="2400" b="0" i="1" smtClean="0">
                              <a:latin typeface="Cambria Math" panose="02040503050406030204" pitchFamily="18" charset="0"/>
                            </a:rPr>
                            <m:t>𝑔</m:t>
                          </m:r>
                        </m:e>
                      </m:d>
                      <m:r>
                        <a:rPr lang="cs-CZ" sz="2400" b="0" i="1" smtClean="0">
                          <a:latin typeface="Cambria Math" panose="02040503050406030204" pitchFamily="18" charset="0"/>
                          <a:ea typeface="Cambria Math" panose="02040503050406030204" pitchFamily="18" charset="0"/>
                        </a:rPr>
                        <m:t>↔</m:t>
                      </m:r>
                      <m:sSub>
                        <m:sSubPr>
                          <m:ctrlPr>
                            <a:rPr lang="cs-CZ" sz="2400" b="0" i="1" smtClean="0">
                              <a:latin typeface="Cambria Math" panose="02040503050406030204" pitchFamily="18" charset="0"/>
                              <a:ea typeface="Cambria Math" panose="02040503050406030204" pitchFamily="18" charset="0"/>
                            </a:rPr>
                          </m:ctrlPr>
                        </m:sSubPr>
                        <m:e>
                          <m:r>
                            <m:rPr>
                              <m:sty m:val="p"/>
                            </m:rPr>
                            <a:rPr lang="cs-CZ" sz="2400">
                              <a:latin typeface="Cambria Math" panose="02040503050406030204" pitchFamily="18" charset="0"/>
                              <a:ea typeface="Cambria Math" panose="02040503050406030204" pitchFamily="18" charset="0"/>
                            </a:rPr>
                            <m:t>NH</m:t>
                          </m:r>
                        </m:e>
                        <m:sub>
                          <m:r>
                            <a:rPr lang="cs-CZ" sz="2400">
                              <a:latin typeface="Cambria Math" panose="02040503050406030204" pitchFamily="18" charset="0"/>
                              <a:ea typeface="Cambria Math" panose="02040503050406030204" pitchFamily="18" charset="0"/>
                            </a:rPr>
                            <m:t>3</m:t>
                          </m:r>
                        </m:sub>
                      </m:sSub>
                      <m:r>
                        <a:rPr lang="cs-CZ" sz="2400" b="0" i="1" smtClean="0">
                          <a:latin typeface="Cambria Math" panose="02040503050406030204" pitchFamily="18" charset="0"/>
                          <a:ea typeface="Cambria Math" panose="02040503050406030204" pitchFamily="18" charset="0"/>
                        </a:rPr>
                        <m:t> (</m:t>
                      </m:r>
                      <m:r>
                        <a:rPr lang="cs-CZ" sz="2400" b="0" i="1" smtClean="0">
                          <a:latin typeface="Cambria Math" panose="02040503050406030204" pitchFamily="18" charset="0"/>
                          <a:ea typeface="Cambria Math" panose="02040503050406030204" pitchFamily="18" charset="0"/>
                        </a:rPr>
                        <m:t>𝑔</m:t>
                      </m:r>
                      <m:r>
                        <a:rPr lang="cs-CZ"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2608691" y="5229200"/>
                <a:ext cx="3833485" cy="431528"/>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81611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Exotermní/endotermní povaha reakcí</a:t>
            </a:r>
            <a:endParaRPr lang="en-US" dirty="0"/>
          </a:p>
        </p:txBody>
      </p:sp>
      <p:sp>
        <p:nvSpPr>
          <p:cNvPr id="4" name="Zástupný symbol pro text 3"/>
          <p:cNvSpPr>
            <a:spLocks noGrp="1"/>
          </p:cNvSpPr>
          <p:nvPr>
            <p:ph type="body" idx="1"/>
          </p:nvPr>
        </p:nvSpPr>
        <p:spPr/>
        <p:style>
          <a:lnRef idx="3">
            <a:schemeClr val="lt1"/>
          </a:lnRef>
          <a:fillRef idx="1">
            <a:schemeClr val="accent2"/>
          </a:fillRef>
          <a:effectRef idx="1">
            <a:schemeClr val="accent2"/>
          </a:effectRef>
          <a:fontRef idx="minor">
            <a:schemeClr val="lt1"/>
          </a:fontRef>
        </p:style>
        <p:txBody>
          <a:bodyPr/>
          <a:lstStyle/>
          <a:p>
            <a:pPr algn="ctr"/>
            <a:r>
              <a:rPr lang="cs-CZ" dirty="0"/>
              <a:t>Exotermní reakce</a:t>
            </a:r>
            <a:endParaRPr lang="en-US" dirty="0"/>
          </a:p>
        </p:txBody>
      </p:sp>
      <p:sp>
        <p:nvSpPr>
          <p:cNvPr id="3" name="Zástupný symbol pro obsah 2"/>
          <p:cNvSpPr>
            <a:spLocks noGrp="1"/>
          </p:cNvSpPr>
          <p:nvPr>
            <p:ph sz="half" idx="2"/>
          </p:nvPr>
        </p:nvSpPr>
        <p:spPr>
          <a:xfrm>
            <a:off x="457200" y="2174875"/>
            <a:ext cx="4040188" cy="1398141"/>
          </a:xfrm>
        </p:spPr>
        <p:style>
          <a:lnRef idx="1">
            <a:schemeClr val="accent2"/>
          </a:lnRef>
          <a:fillRef idx="2">
            <a:schemeClr val="accent2"/>
          </a:fillRef>
          <a:effectRef idx="1">
            <a:schemeClr val="accent2"/>
          </a:effectRef>
          <a:fontRef idx="minor">
            <a:schemeClr val="dk1"/>
          </a:fontRef>
        </p:style>
        <p:txBody>
          <a:bodyPr/>
          <a:lstStyle/>
          <a:p>
            <a:r>
              <a:rPr lang="cs-CZ" dirty="0"/>
              <a:t>Soustava teplo uvolňuje do okolí.</a:t>
            </a:r>
          </a:p>
          <a:p>
            <a:r>
              <a:rPr lang="cs-CZ" dirty="0">
                <a:latin typeface="Times New Roman" panose="02020603050405020304" pitchFamily="18" charset="0"/>
                <a:cs typeface="Times New Roman" panose="02020603050405020304" pitchFamily="18" charset="0"/>
              </a:rPr>
              <a:t>ΔH &lt; 0</a:t>
            </a:r>
            <a:endParaRPr lang="en-US" dirty="0">
              <a:latin typeface="Times New Roman" panose="02020603050405020304" pitchFamily="18" charset="0"/>
              <a:cs typeface="Times New Roman" panose="02020603050405020304" pitchFamily="18" charset="0"/>
            </a:endParaRPr>
          </a:p>
        </p:txBody>
      </p:sp>
      <p:sp>
        <p:nvSpPr>
          <p:cNvPr id="5" name="Zástupný symbol pro text 4"/>
          <p:cNvSpPr>
            <a:spLocks noGrp="1"/>
          </p:cNvSpPr>
          <p:nvPr>
            <p:ph type="body" sz="quarter" idx="3"/>
          </p:nvPr>
        </p:nvSpPr>
        <p:spPr/>
        <p:style>
          <a:lnRef idx="3">
            <a:schemeClr val="lt1"/>
          </a:lnRef>
          <a:fillRef idx="1">
            <a:schemeClr val="accent1"/>
          </a:fillRef>
          <a:effectRef idx="1">
            <a:schemeClr val="accent1"/>
          </a:effectRef>
          <a:fontRef idx="minor">
            <a:schemeClr val="lt1"/>
          </a:fontRef>
        </p:style>
        <p:txBody>
          <a:bodyPr/>
          <a:lstStyle/>
          <a:p>
            <a:pPr algn="ctr"/>
            <a:r>
              <a:rPr lang="cs-CZ" dirty="0"/>
              <a:t>Endotermní reakce</a:t>
            </a:r>
            <a:endParaRPr lang="en-US" dirty="0"/>
          </a:p>
        </p:txBody>
      </p:sp>
      <p:sp>
        <p:nvSpPr>
          <p:cNvPr id="6" name="Zástupný symbol pro obsah 5"/>
          <p:cNvSpPr>
            <a:spLocks noGrp="1"/>
          </p:cNvSpPr>
          <p:nvPr>
            <p:ph sz="quarter" idx="4"/>
          </p:nvPr>
        </p:nvSpPr>
        <p:spPr>
          <a:xfrm>
            <a:off x="4645025" y="2174875"/>
            <a:ext cx="4041775" cy="1398141"/>
          </a:xfrm>
        </p:spPr>
        <p:style>
          <a:lnRef idx="1">
            <a:schemeClr val="accent1"/>
          </a:lnRef>
          <a:fillRef idx="2">
            <a:schemeClr val="accent1"/>
          </a:fillRef>
          <a:effectRef idx="1">
            <a:schemeClr val="accent1"/>
          </a:effectRef>
          <a:fontRef idx="minor">
            <a:schemeClr val="dk1"/>
          </a:fontRef>
        </p:style>
        <p:txBody>
          <a:bodyPr/>
          <a:lstStyle/>
          <a:p>
            <a:r>
              <a:rPr lang="cs-CZ" dirty="0"/>
              <a:t>Soustava teplo pohlcuje z okolí.</a:t>
            </a:r>
          </a:p>
          <a:p>
            <a:r>
              <a:rPr lang="cs-CZ" dirty="0">
                <a:latin typeface="Times New Roman" panose="02020603050405020304" pitchFamily="18" charset="0"/>
                <a:cs typeface="Times New Roman" panose="02020603050405020304" pitchFamily="18" charset="0"/>
              </a:rPr>
              <a:t>ΔH &gt; 0</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7" name="Zástupný symbol pro obsah 5"/>
          <p:cNvSpPr txBox="1">
            <a:spLocks/>
          </p:cNvSpPr>
          <p:nvPr/>
        </p:nvSpPr>
        <p:spPr>
          <a:xfrm>
            <a:off x="457200" y="3789040"/>
            <a:ext cx="8229600" cy="2337123"/>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342900" indent="-342900">
              <a:buFont typeface="Arial" panose="020B0604020202020204" pitchFamily="34" charset="0"/>
              <a:buChar char="•"/>
            </a:pPr>
            <a:endParaRPr lang="en-US" b="0" baseline="30000" dirty="0"/>
          </a:p>
        </p:txBody>
      </p:sp>
      <p:sp>
        <p:nvSpPr>
          <p:cNvPr id="8" name="Zástupný symbol pro obsah 5"/>
          <p:cNvSpPr txBox="1">
            <a:spLocks/>
          </p:cNvSpPr>
          <p:nvPr/>
        </p:nvSpPr>
        <p:spPr>
          <a:xfrm>
            <a:off x="457200" y="4546277"/>
            <a:ext cx="8229600" cy="1579886"/>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cs-CZ" sz="3200" b="0" dirty="0"/>
              <a:t>Rozlišujeme několik pravidel pro termochemii.</a:t>
            </a:r>
            <a:endParaRPr lang="en-US" sz="3200" b="0" baseline="30000" dirty="0"/>
          </a:p>
          <a:p>
            <a:endParaRPr lang="en-US" baseline="30000" dirty="0"/>
          </a:p>
        </p:txBody>
      </p:sp>
    </p:spTree>
    <p:extLst>
      <p:ext uri="{BB962C8B-B14F-4D97-AF65-F5344CB8AC3E}">
        <p14:creationId xmlns:p14="http://schemas.microsoft.com/office/powerpoint/2010/main" val="256163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Pravidlo 1.</a:t>
            </a:r>
            <a:endParaRPr lang="en-US" dirty="0"/>
          </a:p>
        </p:txBody>
      </p:sp>
      <p:sp>
        <p:nvSpPr>
          <p:cNvPr id="6" name="Zástupný symbol pro obsah 5"/>
          <p:cNvSpPr>
            <a:spLocks noGrp="1"/>
          </p:cNvSpPr>
          <p:nvPr>
            <p:ph idx="1"/>
          </p:nvPr>
        </p:nvSpPr>
        <p:spPr/>
        <p:txBody>
          <a:bodyPr>
            <a:normAutofit/>
          </a:bodyPr>
          <a:lstStyle/>
          <a:p>
            <a:r>
              <a:rPr lang="cs-CZ" dirty="0"/>
              <a:t>Reakční teplo reakce a reakční teplo stejné reakce probíhající opačným směrem je až na znaménko stejné.</a:t>
            </a:r>
            <a:endParaRPr lang="en-US" baseline="30000" dirty="0"/>
          </a:p>
          <a:p>
            <a:endParaRPr lang="en-US" baseline="30000" dirty="0"/>
          </a:p>
        </p:txBody>
      </p:sp>
      <p:grpSp>
        <p:nvGrpSpPr>
          <p:cNvPr id="11" name="Skupina 10"/>
          <p:cNvGrpSpPr/>
          <p:nvPr/>
        </p:nvGrpSpPr>
        <p:grpSpPr>
          <a:xfrm>
            <a:off x="2267744" y="3212976"/>
            <a:ext cx="4248472" cy="1368152"/>
            <a:chOff x="2267744" y="3212976"/>
            <a:chExt cx="4248472" cy="1368152"/>
          </a:xfrm>
        </p:grpSpPr>
        <p:sp>
          <p:nvSpPr>
            <p:cNvPr id="8" name="Obdélník 7"/>
            <p:cNvSpPr/>
            <p:nvPr/>
          </p:nvSpPr>
          <p:spPr>
            <a:xfrm>
              <a:off x="2267744" y="3212976"/>
              <a:ext cx="4248472" cy="13681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4" name="TextovéPole 3"/>
                <p:cNvSpPr txBox="1"/>
                <p:nvPr/>
              </p:nvSpPr>
              <p:spPr>
                <a:xfrm>
                  <a:off x="2483768" y="3356992"/>
                  <a:ext cx="3913635"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cs-CZ" sz="2400" b="0" i="0" u="none" strike="noStrike" kern="0" cap="none" spc="0" normalizeH="0" baseline="0" noProof="0" smtClean="0">
                                <a:ln>
                                  <a:noFill/>
                                </a:ln>
                                <a:solidFill>
                                  <a:sysClr val="windowText" lastClr="000000"/>
                                </a:solidFill>
                                <a:effectLst/>
                                <a:uLnTx/>
                                <a:uFillTx/>
                                <a:latin typeface="Cambria Math" panose="02040503050406030204" pitchFamily="18" charset="0"/>
                              </a:rPr>
                              <m:t>3</m:t>
                            </m:r>
                            <m:r>
                              <m:rPr>
                                <m:sty m:val="p"/>
                              </m:rPr>
                              <a:rPr kumimoji="0" lang="cs-CZ" sz="2400" b="0" i="0" u="none" strike="noStrike" kern="0" cap="none" spc="0" normalizeH="0" baseline="0" noProof="0">
                                <a:ln>
                                  <a:noFill/>
                                </a:ln>
                                <a:solidFill>
                                  <a:sysClr val="windowText" lastClr="000000"/>
                                </a:solidFill>
                                <a:effectLst/>
                                <a:uLnTx/>
                                <a:uFillTx/>
                                <a:latin typeface="Cambria Math" panose="02040503050406030204" pitchFamily="18" charset="0"/>
                              </a:rPr>
                              <m:t>H</m:t>
                            </m:r>
                          </m:e>
                          <m:sub>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b>
                        </m:sSub>
                        <m:d>
                          <m:d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𝑔</m:t>
                            </m:r>
                          </m:e>
                        </m:d>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ctrlPr>
                          </m:sSubPr>
                          <m:e>
                            <m:r>
                              <m:rPr>
                                <m:sty m:val="p"/>
                              </m:rPr>
                              <a:rPr kumimoji="0" lang="cs-CZ" sz="2400" b="0" i="0" u="none" strike="noStrike" kern="0" cap="none" spc="0" normalizeH="0" baseline="0" noProof="0" smtClean="0">
                                <a:ln>
                                  <a:noFill/>
                                </a:ln>
                                <a:solidFill>
                                  <a:sysClr val="windowText" lastClr="000000"/>
                                </a:solidFill>
                                <a:effectLst/>
                                <a:uLnTx/>
                                <a:uFillTx/>
                                <a:latin typeface="Cambria Math" panose="02040503050406030204" pitchFamily="18" charset="0"/>
                              </a:rPr>
                              <m:t>N</m:t>
                            </m:r>
                          </m:e>
                          <m:sub>
                            <m: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t>2</m:t>
                            </m:r>
                          </m:sub>
                        </m:sSub>
                        <m:d>
                          <m:d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𝑔</m:t>
                            </m:r>
                          </m:e>
                        </m:d>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2</m:t>
                            </m:r>
                            <m:r>
                              <m:rPr>
                                <m:sty m:val="p"/>
                              </m:rPr>
                              <a:rPr kumimoji="0" lang="cs-CZ" sz="2400" b="0" i="0"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NH</m:t>
                            </m:r>
                          </m:e>
                          <m:sub>
                            <m:r>
                              <a:rPr kumimoji="0" lang="cs-CZ" sz="2400" b="0" i="0"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3</m:t>
                            </m:r>
                          </m:sub>
                        </m:sSub>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 (</m:t>
                        </m:r>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𝑔</m:t>
                        </m:r>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2483768" y="3356992"/>
                  <a:ext cx="3913635" cy="369332"/>
                </a:xfrm>
                <a:prstGeom prst="rect">
                  <a:avLst/>
                </a:prstGeom>
                <a:blipFill rotWithShape="0">
                  <a:blip r:embed="rId2"/>
                  <a:stretch>
                    <a:fillRect l="-935" r="-2025" b="-35000"/>
                  </a:stretch>
                </a:blipFill>
              </p:spPr>
              <p:txBody>
                <a:bodyPr/>
                <a:lstStyle/>
                <a:p>
                  <a:r>
                    <a:rPr lang="en-US">
                      <a:noFill/>
                    </a:rPr>
                    <a:t> </a:t>
                  </a:r>
                </a:p>
              </p:txBody>
            </p:sp>
          </mc:Fallback>
        </mc:AlternateContent>
        <p:sp>
          <p:nvSpPr>
            <p:cNvPr id="2" name="Obdélník 1"/>
            <p:cNvSpPr/>
            <p:nvPr/>
          </p:nvSpPr>
          <p:spPr>
            <a:xfrm>
              <a:off x="3354390" y="4099556"/>
              <a:ext cx="231666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ΔH = 92 </a:t>
              </a:r>
              <a:r>
                <a:rPr kumimoji="0" lang="cs-CZ" sz="2400"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kJ</a:t>
              </a:r>
              <a:r>
                <a:rPr kumimoji="0" lang="cs-CZ"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mol</a:t>
              </a:r>
              <a:r>
                <a:rPr kumimoji="0" lang="cs-CZ" sz="2400" b="0" i="0" u="none" strike="noStrike" kern="0" cap="none" spc="0" normalizeH="0" baseline="3000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a:t>
              </a:r>
              <a:endPar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10" name="Skupina 9"/>
          <p:cNvGrpSpPr/>
          <p:nvPr/>
        </p:nvGrpSpPr>
        <p:grpSpPr>
          <a:xfrm>
            <a:off x="2267744" y="4825752"/>
            <a:ext cx="4248472" cy="1368152"/>
            <a:chOff x="2316348" y="4741577"/>
            <a:chExt cx="4248472" cy="1368152"/>
          </a:xfrm>
        </p:grpSpPr>
        <p:sp>
          <p:nvSpPr>
            <p:cNvPr id="9" name="Obdélník 8"/>
            <p:cNvSpPr/>
            <p:nvPr/>
          </p:nvSpPr>
          <p:spPr>
            <a:xfrm>
              <a:off x="2316348" y="4741577"/>
              <a:ext cx="4248472" cy="13681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7" name="TextovéPole 6"/>
                <p:cNvSpPr txBox="1"/>
                <p:nvPr/>
              </p:nvSpPr>
              <p:spPr>
                <a:xfrm>
                  <a:off x="2600947" y="4946460"/>
                  <a:ext cx="3749809"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2</m:t>
                          </m:r>
                          <m:r>
                            <m:rPr>
                              <m:sty m:val="p"/>
                            </m:rPr>
                            <a:rPr kumimoji="0" lang="cs-CZ" sz="2400" b="0" i="0"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NH</m:t>
                          </m:r>
                        </m:e>
                        <m:sub>
                          <m:r>
                            <a:rPr kumimoji="0" lang="cs-CZ" sz="2400" b="0" i="0"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3</m:t>
                          </m:r>
                        </m:sub>
                      </m:sSub>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 (</m:t>
                      </m:r>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𝑔</m:t>
                      </m:r>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oMath>
                  </a14:m>
                  <a:r>
                    <a:rPr kumimoji="0" lang="cs-CZ" sz="1800" b="0" i="0" u="none" strike="noStrike" kern="0" cap="none" spc="0" normalizeH="0" baseline="0" noProof="0" dirty="0">
                      <a:ln>
                        <a:noFill/>
                      </a:ln>
                      <a:solidFill>
                        <a:sysClr val="windowText" lastClr="000000"/>
                      </a:solidFill>
                      <a:effectLst/>
                      <a:uLnTx/>
                      <a:uFillTx/>
                      <a:ea typeface="Cambria Math" panose="02040503050406030204" pitchFamily="18" charset="0"/>
                    </a:rPr>
                    <a:t> </a:t>
                  </a:r>
                  <a14:m>
                    <m:oMath xmlns:m="http://schemas.openxmlformats.org/officeDocument/2006/math">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oMath>
                  </a14:m>
                  <a:r>
                    <a:rPr kumimoji="0" lang="cs-CZ" sz="2400" b="0" i="0" u="none" strike="noStrike" kern="0" cap="none" spc="0" normalizeH="0" baseline="0" noProof="0" dirty="0">
                      <a:ln>
                        <a:noFill/>
                      </a:ln>
                      <a:solidFill>
                        <a:sysClr val="windowText" lastClr="000000"/>
                      </a:solidFill>
                      <a:effectLst/>
                      <a:uLnTx/>
                      <a:uFillTx/>
                    </a:rPr>
                    <a:t> </a:t>
                  </a:r>
                  <a14:m>
                    <m:oMath xmlns:m="http://schemas.openxmlformats.org/officeDocument/2006/math">
                      <m:sSub>
                        <m:sSubPr>
                          <m:ctrlP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ctrlPr>
                        </m:sSubPr>
                        <m:e>
                          <m:r>
                            <a:rPr kumimoji="0" lang="cs-CZ" sz="2400" b="0" i="0" u="none" strike="noStrike" kern="0" cap="none" spc="0" normalizeH="0" baseline="0" noProof="0">
                              <a:ln>
                                <a:noFill/>
                              </a:ln>
                              <a:solidFill>
                                <a:sysClr val="windowText" lastClr="000000"/>
                              </a:solidFill>
                              <a:effectLst/>
                              <a:uLnTx/>
                              <a:uFillTx/>
                              <a:latin typeface="Cambria Math" panose="02040503050406030204" pitchFamily="18" charset="0"/>
                            </a:rPr>
                            <m:t>3</m:t>
                          </m:r>
                          <m:r>
                            <m:rPr>
                              <m:sty m:val="p"/>
                            </m:rPr>
                            <a:rPr kumimoji="0" lang="cs-CZ" sz="2400" b="0" i="0" u="none" strike="noStrike" kern="0" cap="none" spc="0" normalizeH="0" baseline="0" noProof="0">
                              <a:ln>
                                <a:noFill/>
                              </a:ln>
                              <a:solidFill>
                                <a:sysClr val="windowText" lastClr="000000"/>
                              </a:solidFill>
                              <a:effectLst/>
                              <a:uLnTx/>
                              <a:uFillTx/>
                              <a:latin typeface="Cambria Math" panose="02040503050406030204" pitchFamily="18" charset="0"/>
                            </a:rPr>
                            <m:t>H</m:t>
                          </m:r>
                        </m:e>
                        <m:sub>
                          <m: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t>2</m:t>
                          </m:r>
                        </m:sub>
                      </m:sSub>
                      <m:d>
                        <m:dPr>
                          <m:ctrlP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ctrlPr>
                        </m:dPr>
                        <m:e>
                          <m: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t>𝑔</m:t>
                          </m:r>
                        </m:e>
                      </m:d>
                      <m: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t>+</m:t>
                      </m:r>
                      <m:sSub>
                        <m:sSubPr>
                          <m:ctrlP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ctrlPr>
                        </m:sSubPr>
                        <m:e>
                          <m:r>
                            <m:rPr>
                              <m:sty m:val="p"/>
                            </m:rPr>
                            <a:rPr kumimoji="0" lang="cs-CZ" sz="2400" b="0" i="0" u="none" strike="noStrike" kern="0" cap="none" spc="0" normalizeH="0" baseline="0" noProof="0">
                              <a:ln>
                                <a:noFill/>
                              </a:ln>
                              <a:solidFill>
                                <a:sysClr val="windowText" lastClr="000000"/>
                              </a:solidFill>
                              <a:effectLst/>
                              <a:uLnTx/>
                              <a:uFillTx/>
                              <a:latin typeface="Cambria Math" panose="02040503050406030204" pitchFamily="18" charset="0"/>
                            </a:rPr>
                            <m:t>N</m:t>
                          </m:r>
                        </m:e>
                        <m:sub>
                          <m: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t>2</m:t>
                          </m:r>
                        </m:sub>
                      </m:sSub>
                      <m:d>
                        <m:dPr>
                          <m:ctrlP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ctrlPr>
                        </m:dPr>
                        <m:e>
                          <m: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t>𝑔</m:t>
                          </m:r>
                        </m:e>
                      </m:d>
                    </m:oMath>
                  </a14:m>
                  <a:endParaRPr kumimoji="0" lang="en-US" sz="2400" b="0" i="0" u="none" strike="noStrike" kern="0" cap="none" spc="0" normalizeH="0" baseline="0" noProof="0" dirty="0">
                    <a:ln>
                      <a:noFill/>
                    </a:ln>
                    <a:solidFill>
                      <a:sysClr val="windowText" lastClr="000000"/>
                    </a:solidFill>
                    <a:effectLst/>
                    <a:uLnTx/>
                    <a:uFillTx/>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2600947" y="4946460"/>
                  <a:ext cx="3749809" cy="369332"/>
                </a:xfrm>
                <a:prstGeom prst="rect">
                  <a:avLst/>
                </a:prstGeom>
                <a:blipFill rotWithShape="0">
                  <a:blip r:embed="rId3"/>
                  <a:stretch>
                    <a:fillRect l="-2927" b="-34426"/>
                  </a:stretch>
                </a:blipFill>
              </p:spPr>
              <p:txBody>
                <a:bodyPr/>
                <a:lstStyle/>
                <a:p>
                  <a:r>
                    <a:rPr lang="en-US">
                      <a:noFill/>
                    </a:rPr>
                    <a:t> </a:t>
                  </a:r>
                </a:p>
              </p:txBody>
            </p:sp>
          </mc:Fallback>
        </mc:AlternateContent>
        <p:sp>
          <p:nvSpPr>
            <p:cNvPr id="3" name="Obdélník 2"/>
            <p:cNvSpPr/>
            <p:nvPr/>
          </p:nvSpPr>
          <p:spPr>
            <a:xfrm>
              <a:off x="3342367" y="5614193"/>
              <a:ext cx="241925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ΔH = -92 </a:t>
              </a:r>
              <a:r>
                <a:rPr kumimoji="0" lang="cs-CZ" sz="2400"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kJ</a:t>
              </a:r>
              <a:r>
                <a:rPr kumimoji="0" lang="cs-CZ"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mol</a:t>
              </a:r>
              <a:r>
                <a:rPr kumimoji="0" lang="cs-CZ" sz="2400" b="0" i="0" u="none" strike="noStrike" kern="0" cap="none" spc="0" normalizeH="0" baseline="3000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a:t>
              </a:r>
              <a:endPar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7888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Rovnováhy</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1036" y="1825625"/>
            <a:ext cx="4601927" cy="4351338"/>
          </a:xfrm>
          <a:prstGeom prst="rect">
            <a:avLst/>
          </a:prstGeom>
        </p:spPr>
      </p:pic>
    </p:spTree>
    <p:extLst>
      <p:ext uri="{BB962C8B-B14F-4D97-AF65-F5344CB8AC3E}">
        <p14:creationId xmlns:p14="http://schemas.microsoft.com/office/powerpoint/2010/main" val="360919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bdélník 8"/>
          <p:cNvSpPr/>
          <p:nvPr/>
        </p:nvSpPr>
        <p:spPr>
          <a:xfrm>
            <a:off x="827584" y="4917862"/>
            <a:ext cx="7272807" cy="160748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Obdélník 2"/>
          <p:cNvSpPr/>
          <p:nvPr/>
        </p:nvSpPr>
        <p:spPr>
          <a:xfrm>
            <a:off x="5068060" y="4993035"/>
            <a:ext cx="279255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ΔH = -110,5 </a:t>
            </a:r>
            <a:r>
              <a:rPr kumimoji="0" lang="cs-CZ" sz="2400"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kJ</a:t>
            </a:r>
            <a:r>
              <a:rPr kumimoji="0" lang="cs-CZ"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mol</a:t>
            </a:r>
            <a:r>
              <a:rPr kumimoji="0" lang="cs-CZ" sz="2400" b="0" i="0" u="none" strike="noStrike" kern="0" cap="none" spc="0" normalizeH="0" baseline="3000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a:t>
            </a:r>
            <a:endPar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 name="Nadpis 4"/>
          <p:cNvSpPr>
            <a:spLocks noGrp="1"/>
          </p:cNvSpPr>
          <p:nvPr>
            <p:ph type="title"/>
          </p:nvPr>
        </p:nvSpPr>
        <p:spPr/>
        <p:txBody>
          <a:bodyPr/>
          <a:lstStyle/>
          <a:p>
            <a:r>
              <a:rPr lang="cs-CZ" dirty="0"/>
              <a:t>Pravidlo 2.</a:t>
            </a:r>
            <a:endParaRPr lang="en-US" dirty="0"/>
          </a:p>
        </p:txBody>
      </p:sp>
      <p:sp>
        <p:nvSpPr>
          <p:cNvPr id="6" name="Zástupný symbol pro obsah 5"/>
          <p:cNvSpPr>
            <a:spLocks noGrp="1"/>
          </p:cNvSpPr>
          <p:nvPr>
            <p:ph idx="1"/>
          </p:nvPr>
        </p:nvSpPr>
        <p:spPr>
          <a:xfrm>
            <a:off x="457200" y="1600201"/>
            <a:ext cx="8229600" cy="2089584"/>
          </a:xfrm>
        </p:spPr>
        <p:txBody>
          <a:bodyPr>
            <a:normAutofit/>
          </a:bodyPr>
          <a:lstStyle/>
          <a:p>
            <a:r>
              <a:rPr lang="cs-CZ" dirty="0"/>
              <a:t>Reakční teplo reakce je stejné jako součet reakčních tepel postupně prováděných reakcí, pokud vychází ze stejných reaktantů a končí stejnými produkty. </a:t>
            </a:r>
            <a:endParaRPr lang="en-US" baseline="30000" dirty="0"/>
          </a:p>
          <a:p>
            <a:endParaRPr lang="en-US" baseline="30000" dirty="0"/>
          </a:p>
        </p:txBody>
      </p:sp>
      <p:sp>
        <p:nvSpPr>
          <p:cNvPr id="8" name="Obdélník 7"/>
          <p:cNvSpPr/>
          <p:nvPr/>
        </p:nvSpPr>
        <p:spPr>
          <a:xfrm>
            <a:off x="2267744" y="3678575"/>
            <a:ext cx="4248472"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4" name="TextovéPole 3"/>
              <p:cNvSpPr txBox="1"/>
              <p:nvPr/>
            </p:nvSpPr>
            <p:spPr>
              <a:xfrm>
                <a:off x="2483768" y="3851053"/>
                <a:ext cx="3263906"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cs-CZ" sz="2400" b="0" i="0" u="none" strike="noStrike" kern="0" cap="none" spc="0" normalizeH="0" baseline="0" noProof="0" smtClean="0">
                          <a:ln>
                            <a:noFill/>
                          </a:ln>
                          <a:solidFill>
                            <a:sysClr val="windowText" lastClr="000000"/>
                          </a:solidFill>
                          <a:effectLst/>
                          <a:uLnTx/>
                          <a:uFillTx/>
                          <a:latin typeface="Cambria Math" panose="02040503050406030204" pitchFamily="18" charset="0"/>
                        </a:rPr>
                        <m:t>C</m:t>
                      </m:r>
                      <m:d>
                        <m:d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𝑠</m:t>
                          </m:r>
                        </m:e>
                      </m:d>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ctrlPr>
                        </m:sSubPr>
                        <m:e>
                          <m:r>
                            <m:rPr>
                              <m:sty m:val="p"/>
                            </m:rPr>
                            <a:rPr kumimoji="0" lang="cs-CZ" sz="2400" b="0" i="0" u="none" strike="noStrike" kern="0" cap="none" spc="0" normalizeH="0" baseline="0" noProof="0" smtClean="0">
                              <a:ln>
                                <a:noFill/>
                              </a:ln>
                              <a:solidFill>
                                <a:sysClr val="windowText" lastClr="000000"/>
                              </a:solidFill>
                              <a:effectLst/>
                              <a:uLnTx/>
                              <a:uFillTx/>
                              <a:latin typeface="Cambria Math" panose="02040503050406030204" pitchFamily="18" charset="0"/>
                            </a:rPr>
                            <m:t>O</m:t>
                          </m:r>
                        </m:e>
                        <m:sub>
                          <m: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t>2</m:t>
                          </m:r>
                        </m:sub>
                      </m:sSub>
                      <m:d>
                        <m:d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𝑔</m:t>
                          </m:r>
                        </m:e>
                      </m:d>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m:rPr>
                              <m:sty m:val="p"/>
                            </m:rPr>
                            <a:rPr kumimoji="0" lang="cs-CZ" sz="2400" b="0" i="0"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CO</m:t>
                          </m:r>
                        </m:e>
                        <m:sub>
                          <m:r>
                            <a:rPr kumimoji="0" lang="cs-CZ" sz="2400" b="0" i="0"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 (</m:t>
                      </m:r>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𝑔</m:t>
                      </m:r>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2483768" y="3851053"/>
                <a:ext cx="3263906" cy="369332"/>
              </a:xfrm>
              <a:prstGeom prst="rect">
                <a:avLst/>
              </a:prstGeom>
              <a:blipFill rotWithShape="0">
                <a:blip r:embed="rId2"/>
                <a:stretch>
                  <a:fillRect l="-1679" r="-2985" b="-35000"/>
                </a:stretch>
              </a:blipFill>
            </p:spPr>
            <p:txBody>
              <a:bodyPr/>
              <a:lstStyle/>
              <a:p>
                <a:r>
                  <a:rPr lang="en-US">
                    <a:noFill/>
                  </a:rPr>
                  <a:t> </a:t>
                </a:r>
              </a:p>
            </p:txBody>
          </p:sp>
        </mc:Fallback>
      </mc:AlternateContent>
      <p:sp>
        <p:nvSpPr>
          <p:cNvPr id="2" name="Obdélník 1"/>
          <p:cNvSpPr/>
          <p:nvPr/>
        </p:nvSpPr>
        <p:spPr>
          <a:xfrm>
            <a:off x="3354390" y="4277123"/>
            <a:ext cx="280397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ΔH = -393,1 </a:t>
            </a:r>
            <a:r>
              <a:rPr kumimoji="0" lang="cs-CZ" sz="2400"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kJ</a:t>
            </a:r>
            <a:r>
              <a:rPr kumimoji="0" lang="cs-CZ"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mol</a:t>
            </a:r>
            <a:r>
              <a:rPr kumimoji="0" lang="cs-CZ" sz="2400" b="0" i="0" u="none" strike="noStrike" kern="0" cap="none" spc="0" normalizeH="0" baseline="3000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a:t>
            </a:r>
            <a:endPar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ovéPole 11"/>
              <p:cNvSpPr txBox="1"/>
              <p:nvPr/>
            </p:nvSpPr>
            <p:spPr>
              <a:xfrm>
                <a:off x="1248873" y="5036884"/>
                <a:ext cx="3279488" cy="43075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cs-CZ" sz="2400" b="0" i="0" u="none" strike="noStrike" kern="0" cap="none" spc="0" normalizeH="0" baseline="0" noProof="0" smtClean="0">
                          <a:ln>
                            <a:noFill/>
                          </a:ln>
                          <a:solidFill>
                            <a:sysClr val="windowText" lastClr="000000"/>
                          </a:solidFill>
                          <a:effectLst/>
                          <a:uLnTx/>
                          <a:uFillTx/>
                          <a:latin typeface="Cambria Math" panose="02040503050406030204" pitchFamily="18" charset="0"/>
                        </a:rPr>
                        <m:t>C</m:t>
                      </m:r>
                      <m:d>
                        <m:d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𝑠</m:t>
                          </m:r>
                        </m:e>
                      </m:d>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ctrlPr>
                        </m:sSubPr>
                        <m:e>
                          <m:box>
                            <m:box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boxPr>
                            <m:e>
                              <m:argPr>
                                <m:argSz m:val="-1"/>
                              </m:argPr>
                              <m:f>
                                <m:f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num>
                                <m:den>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den>
                              </m:f>
                            </m:e>
                          </m:box>
                          <m:r>
                            <m:rPr>
                              <m:sty m:val="p"/>
                            </m:rPr>
                            <a:rPr kumimoji="0" lang="cs-CZ" sz="2400" b="0" i="0" u="none" strike="noStrike" kern="0" cap="none" spc="0" normalizeH="0" baseline="0" noProof="0" smtClean="0">
                              <a:ln>
                                <a:noFill/>
                              </a:ln>
                              <a:solidFill>
                                <a:sysClr val="windowText" lastClr="000000"/>
                              </a:solidFill>
                              <a:effectLst/>
                              <a:uLnTx/>
                              <a:uFillTx/>
                              <a:latin typeface="Cambria Math" panose="02040503050406030204" pitchFamily="18" charset="0"/>
                            </a:rPr>
                            <m:t>O</m:t>
                          </m:r>
                        </m:e>
                        <m:sub>
                          <m: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t>2</m:t>
                          </m:r>
                        </m:sub>
                      </m:sSub>
                      <m:d>
                        <m:d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𝑔</m:t>
                          </m:r>
                        </m:e>
                      </m:d>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r>
                        <m:rPr>
                          <m:sty m:val="p"/>
                        </m:rPr>
                        <a:rPr kumimoji="0" lang="cs-CZ" sz="2400" b="0" i="0"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CO</m:t>
                      </m:r>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 (</m:t>
                      </m:r>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𝑔</m:t>
                      </m:r>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2" name="TextovéPole 11"/>
              <p:cNvSpPr txBox="1">
                <a:spLocks noRot="1" noChangeAspect="1" noMove="1" noResize="1" noEditPoints="1" noAdjustHandles="1" noChangeArrowheads="1" noChangeShapeType="1" noTextEdit="1"/>
              </p:cNvSpPr>
              <p:nvPr/>
            </p:nvSpPr>
            <p:spPr>
              <a:xfrm>
                <a:off x="1248873" y="5036884"/>
                <a:ext cx="3279488" cy="43075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1259632" y="5516074"/>
                <a:ext cx="3636380" cy="43075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cs-CZ" sz="2400" b="0" i="0" u="none" strike="noStrike" kern="0" cap="none" spc="0" normalizeH="0" baseline="0" noProof="0" smtClean="0">
                          <a:ln>
                            <a:noFill/>
                          </a:ln>
                          <a:solidFill>
                            <a:sysClr val="windowText" lastClr="000000"/>
                          </a:solidFill>
                          <a:effectLst/>
                          <a:uLnTx/>
                          <a:uFillTx/>
                          <a:latin typeface="Cambria Math" panose="02040503050406030204" pitchFamily="18" charset="0"/>
                        </a:rPr>
                        <m:t>CO</m:t>
                      </m:r>
                      <m:d>
                        <m:d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𝑔</m:t>
                          </m:r>
                        </m:e>
                      </m:d>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sSub>
                        <m:sSubPr>
                          <m:ctrlP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ctrlPr>
                        </m:sSubPr>
                        <m:e>
                          <m:box>
                            <m:box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boxPr>
                            <m:e>
                              <m:argPr>
                                <m:argSz m:val="-1"/>
                              </m:argPr>
                              <m:f>
                                <m:f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num>
                                <m:den>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den>
                              </m:f>
                            </m:e>
                          </m:box>
                          <m:r>
                            <m:rPr>
                              <m:sty m:val="p"/>
                            </m:rPr>
                            <a:rPr kumimoji="0" lang="cs-CZ" sz="2400" b="0" i="0" u="none" strike="noStrike" kern="0" cap="none" spc="0" normalizeH="0" baseline="0" noProof="0" smtClean="0">
                              <a:ln>
                                <a:noFill/>
                              </a:ln>
                              <a:solidFill>
                                <a:sysClr val="windowText" lastClr="000000"/>
                              </a:solidFill>
                              <a:effectLst/>
                              <a:uLnTx/>
                              <a:uFillTx/>
                              <a:latin typeface="Cambria Math" panose="02040503050406030204" pitchFamily="18" charset="0"/>
                            </a:rPr>
                            <m:t>O</m:t>
                          </m:r>
                        </m:e>
                        <m:sub>
                          <m:r>
                            <a:rPr kumimoji="0" lang="cs-CZ" sz="2400" b="0" i="1" u="none" strike="noStrike" kern="0" cap="none" spc="0" normalizeH="0" baseline="0" noProof="0">
                              <a:ln>
                                <a:noFill/>
                              </a:ln>
                              <a:solidFill>
                                <a:sysClr val="windowText" lastClr="000000"/>
                              </a:solidFill>
                              <a:effectLst/>
                              <a:uLnTx/>
                              <a:uFillTx/>
                              <a:latin typeface="Cambria Math" panose="02040503050406030204" pitchFamily="18" charset="0"/>
                            </a:rPr>
                            <m:t>2</m:t>
                          </m:r>
                        </m:sub>
                      </m:sSub>
                      <m:d>
                        <m:d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𝑔</m:t>
                          </m:r>
                        </m:e>
                      </m:d>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sSub>
                        <m:sSubPr>
                          <m:ctrlP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m:rPr>
                              <m:sty m:val="p"/>
                            </m:rPr>
                            <a:rPr kumimoji="0" lang="cs-CZ" sz="2400" b="0" i="0"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CO</m:t>
                          </m:r>
                        </m:e>
                        <m:sub>
                          <m:r>
                            <a:rPr kumimoji="0" lang="cs-CZ" sz="2400" b="0" i="0"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2</m:t>
                          </m:r>
                        </m:sub>
                      </m:sSub>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 (</m:t>
                      </m:r>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𝑔</m:t>
                      </m:r>
                      <m:r>
                        <a:rPr kumimoji="0" lang="cs-CZ"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3" name="TextovéPole 12"/>
              <p:cNvSpPr txBox="1">
                <a:spLocks noRot="1" noChangeAspect="1" noMove="1" noResize="1" noEditPoints="1" noAdjustHandles="1" noChangeArrowheads="1" noChangeShapeType="1" noTextEdit="1"/>
              </p:cNvSpPr>
              <p:nvPr/>
            </p:nvSpPr>
            <p:spPr>
              <a:xfrm>
                <a:off x="1259632" y="5516074"/>
                <a:ext cx="3636380" cy="430759"/>
              </a:xfrm>
              <a:prstGeom prst="rect">
                <a:avLst/>
              </a:prstGeom>
              <a:blipFill rotWithShape="0">
                <a:blip r:embed="rId4"/>
                <a:stretch>
                  <a:fillRect/>
                </a:stretch>
              </a:blipFill>
            </p:spPr>
            <p:txBody>
              <a:bodyPr/>
              <a:lstStyle/>
              <a:p>
                <a:r>
                  <a:rPr lang="en-US">
                    <a:noFill/>
                  </a:rPr>
                  <a:t> </a:t>
                </a:r>
              </a:p>
            </p:txBody>
          </p:sp>
        </mc:Fallback>
      </mc:AlternateContent>
      <p:sp>
        <p:nvSpPr>
          <p:cNvPr id="14" name="Obdélník 13"/>
          <p:cNvSpPr/>
          <p:nvPr/>
        </p:nvSpPr>
        <p:spPr>
          <a:xfrm>
            <a:off x="5068060" y="5505200"/>
            <a:ext cx="280397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ΔH = -282,6 </a:t>
            </a:r>
            <a:r>
              <a:rPr kumimoji="0" lang="cs-CZ" sz="2400"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kJ</a:t>
            </a:r>
            <a:r>
              <a:rPr kumimoji="0" lang="cs-CZ"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mol</a:t>
            </a:r>
            <a:r>
              <a:rPr kumimoji="0" lang="cs-CZ" sz="2400" b="0" i="0" u="none" strike="noStrike" kern="0" cap="none" spc="0" normalizeH="0" baseline="3000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a:t>
            </a:r>
            <a:endPar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5" name="Obdélník 14"/>
          <p:cNvSpPr/>
          <p:nvPr/>
        </p:nvSpPr>
        <p:spPr>
          <a:xfrm>
            <a:off x="3244553" y="6009745"/>
            <a:ext cx="280397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ΔH = -393,1 </a:t>
            </a:r>
            <a:r>
              <a:rPr kumimoji="0" lang="cs-CZ" sz="2400"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kJ</a:t>
            </a:r>
            <a:r>
              <a:rPr kumimoji="0" lang="cs-CZ"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mol</a:t>
            </a:r>
            <a:r>
              <a:rPr kumimoji="0" lang="cs-CZ" sz="2400" b="0" i="0" u="none" strike="noStrike" kern="0" cap="none" spc="0" normalizeH="0" baseline="3000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a:t>
            </a:r>
            <a:endPar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9400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Reakční teplo</a:t>
            </a:r>
            <a:endParaRPr lang="en-US" dirty="0"/>
          </a:p>
        </p:txBody>
      </p:sp>
      <p:sp>
        <p:nvSpPr>
          <p:cNvPr id="6" name="Zástupný symbol pro obsah 5"/>
          <p:cNvSpPr>
            <a:spLocks noGrp="1"/>
          </p:cNvSpPr>
          <p:nvPr>
            <p:ph idx="1"/>
          </p:nvPr>
        </p:nvSpPr>
        <p:spPr/>
        <p:txBody>
          <a:bodyPr>
            <a:normAutofit/>
          </a:bodyPr>
          <a:lstStyle/>
          <a:p>
            <a:r>
              <a:rPr lang="cs-CZ" dirty="0"/>
              <a:t>Z druhého pravidla (tzv. Hessův zákon) vyplývá, že reakční teplo je rovno rozdílu sumy změn entalpie (slučovací tepla) produktů mínus suma změn entalpie (slučovací tepla)  reaktantů.</a:t>
            </a:r>
          </a:p>
        </p:txBody>
      </p:sp>
      <mc:AlternateContent xmlns:mc="http://schemas.openxmlformats.org/markup-compatibility/2006" xmlns:a14="http://schemas.microsoft.com/office/drawing/2010/main">
        <mc:Choice Requires="a14">
          <p:sp>
            <p:nvSpPr>
              <p:cNvPr id="2" name="Obdélník 1"/>
              <p:cNvSpPr/>
              <p:nvPr/>
            </p:nvSpPr>
            <p:spPr>
              <a:xfrm>
                <a:off x="282352" y="4869160"/>
                <a:ext cx="8579296" cy="113569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cs-CZ" sz="2800" b="0" i="0" u="none" strike="noStrike" kern="0" cap="none" spc="0" normalizeH="0" baseline="0" noProof="0">
                          <a:ln>
                            <a:noFill/>
                          </a:ln>
                          <a:solidFill>
                            <a:sysClr val="windowText" lastClr="000000"/>
                          </a:solidFill>
                          <a:effectLst/>
                          <a:uLnTx/>
                          <a:uFillTx/>
                          <a:latin typeface="Cambria Math" panose="02040503050406030204" pitchFamily="18" charset="0"/>
                        </a:rPr>
                        <m:t>Δ</m:t>
                      </m:r>
                      <m:sSubSup>
                        <m:sSubSupPr>
                          <m:ctrlP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ctrlPr>
                        </m:sSubSupPr>
                        <m:e>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𝐻</m:t>
                          </m:r>
                        </m:e>
                        <m:sub>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𝑟</m:t>
                          </m:r>
                          <m:r>
                            <a:rPr kumimoji="0" lang="cs-CZ" sz="2800" b="0" i="0" u="none" strike="noStrike" kern="0" cap="none" spc="0" normalizeH="0" baseline="0" noProof="0">
                              <a:ln>
                                <a:noFill/>
                              </a:ln>
                              <a:solidFill>
                                <a:sysClr val="windowText" lastClr="000000"/>
                              </a:solidFill>
                              <a:effectLst/>
                              <a:uLnTx/>
                              <a:uFillTx/>
                              <a:latin typeface="Cambria Math" panose="02040503050406030204" pitchFamily="18" charset="0"/>
                            </a:rPr>
                            <m:t>ⅇ</m:t>
                          </m:r>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𝑎𝑐𝑡𝑖𝑜𝑛</m:t>
                          </m:r>
                        </m:sub>
                        <m:sup>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𝜃</m:t>
                          </m:r>
                        </m:sup>
                      </m:sSubSup>
                      <m:r>
                        <a:rPr kumimoji="0" lang="cs-CZ" sz="2800" b="0" i="0" u="none" strike="noStrike" kern="0" cap="none" spc="0" normalizeH="0" baseline="0" noProof="0">
                          <a:ln>
                            <a:noFill/>
                          </a:ln>
                          <a:solidFill>
                            <a:sysClr val="windowText" lastClr="000000"/>
                          </a:solidFill>
                          <a:effectLst/>
                          <a:uLnTx/>
                          <a:uFillTx/>
                          <a:latin typeface="Cambria Math" panose="02040503050406030204" pitchFamily="18" charset="0"/>
                        </a:rPr>
                        <m:t>=</m:t>
                      </m:r>
                      <m:nary>
                        <m:naryPr>
                          <m:chr m:val="∑"/>
                          <m:subHide m:val="on"/>
                          <m:supHide m:val="on"/>
                          <m:ctrlP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ctrlPr>
                        </m:naryPr>
                        <m:sub/>
                        <m:sup/>
                        <m:e>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𝛥</m:t>
                          </m:r>
                          <m:sSubSup>
                            <m:sSubSupPr>
                              <m:ctrlP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ctrlPr>
                            </m:sSubSupPr>
                            <m:e>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𝐻</m:t>
                              </m:r>
                            </m:e>
                            <m:sub>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𝑓</m:t>
                              </m:r>
                              <m:r>
                                <a:rPr kumimoji="0" lang="cs-CZ" sz="2800" b="0" i="0" u="none" strike="noStrike" kern="0" cap="none" spc="0" normalizeH="0" baseline="0" noProof="0">
                                  <a:ln>
                                    <a:noFill/>
                                  </a:ln>
                                  <a:solidFill>
                                    <a:sysClr val="windowText" lastClr="000000"/>
                                  </a:solidFill>
                                  <a:effectLst/>
                                  <a:uLnTx/>
                                  <a:uFillTx/>
                                  <a:latin typeface="Cambria Math" panose="02040503050406030204" pitchFamily="18" charset="0"/>
                                </a:rPr>
                                <m:t>(</m:t>
                              </m:r>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𝑝𝑟𝑜𝑑𝑢𝑐𝑡𝑠</m:t>
                              </m:r>
                              <m:r>
                                <a:rPr kumimoji="0" lang="cs-CZ" sz="2800" b="0" i="0" u="none" strike="noStrike" kern="0" cap="none" spc="0" normalizeH="0" baseline="0" noProof="0">
                                  <a:ln>
                                    <a:noFill/>
                                  </a:ln>
                                  <a:solidFill>
                                    <a:sysClr val="windowText" lastClr="000000"/>
                                  </a:solidFill>
                                  <a:effectLst/>
                                  <a:uLnTx/>
                                  <a:uFillTx/>
                                  <a:latin typeface="Cambria Math" panose="02040503050406030204" pitchFamily="18" charset="0"/>
                                </a:rPr>
                                <m:t>)</m:t>
                              </m:r>
                            </m:sub>
                            <m:sup>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𝜃</m:t>
                              </m:r>
                            </m:sup>
                          </m:sSubSup>
                        </m:e>
                      </m:nary>
                      <m:r>
                        <a:rPr kumimoji="0" lang="cs-CZ" sz="2800" b="0" i="0" u="none" strike="noStrike" kern="0" cap="none" spc="0" normalizeH="0" baseline="0" noProof="0">
                          <a:ln>
                            <a:noFill/>
                          </a:ln>
                          <a:solidFill>
                            <a:sysClr val="windowText" lastClr="000000"/>
                          </a:solidFill>
                          <a:effectLst/>
                          <a:uLnTx/>
                          <a:uFillTx/>
                          <a:latin typeface="Cambria Math" panose="02040503050406030204" pitchFamily="18" charset="0"/>
                        </a:rPr>
                        <m:t>−</m:t>
                      </m:r>
                      <m:nary>
                        <m:naryPr>
                          <m:chr m:val="∑"/>
                          <m:subHide m:val="on"/>
                          <m:supHide m:val="on"/>
                          <m:ctrlP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ctrlPr>
                        </m:naryPr>
                        <m:sub/>
                        <m:sup/>
                        <m:e>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𝛥</m:t>
                          </m:r>
                          <m:sSubSup>
                            <m:sSubSupPr>
                              <m:ctrlP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ctrlPr>
                            </m:sSubSupPr>
                            <m:e>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𝐻</m:t>
                              </m:r>
                            </m:e>
                            <m:sub>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𝑓</m:t>
                              </m:r>
                              <m:r>
                                <a:rPr kumimoji="0" lang="cs-CZ" sz="2800" b="0" i="0" u="none" strike="noStrike" kern="0" cap="none" spc="0" normalizeH="0" baseline="0" noProof="0">
                                  <a:ln>
                                    <a:noFill/>
                                  </a:ln>
                                  <a:solidFill>
                                    <a:sysClr val="windowText" lastClr="000000"/>
                                  </a:solidFill>
                                  <a:effectLst/>
                                  <a:uLnTx/>
                                  <a:uFillTx/>
                                  <a:latin typeface="Cambria Math" panose="02040503050406030204" pitchFamily="18" charset="0"/>
                                </a:rPr>
                                <m:t>(</m:t>
                              </m:r>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𝑟</m:t>
                              </m:r>
                              <m:r>
                                <a:rPr kumimoji="0" lang="cs-CZ" sz="2800" b="0" i="0" u="none" strike="noStrike" kern="0" cap="none" spc="0" normalizeH="0" baseline="0" noProof="0">
                                  <a:ln>
                                    <a:noFill/>
                                  </a:ln>
                                  <a:solidFill>
                                    <a:sysClr val="windowText" lastClr="000000"/>
                                  </a:solidFill>
                                  <a:effectLst/>
                                  <a:uLnTx/>
                                  <a:uFillTx/>
                                  <a:latin typeface="Cambria Math" panose="02040503050406030204" pitchFamily="18" charset="0"/>
                                </a:rPr>
                                <m:t>ⅇ</m:t>
                              </m:r>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𝑎𝑐𝑡𝑎𝑛𝑡𝑠</m:t>
                              </m:r>
                              <m:r>
                                <a:rPr kumimoji="0" lang="cs-CZ" sz="2800" b="0" i="0" u="none" strike="noStrike" kern="0" cap="none" spc="0" normalizeH="0" baseline="0" noProof="0">
                                  <a:ln>
                                    <a:noFill/>
                                  </a:ln>
                                  <a:solidFill>
                                    <a:sysClr val="windowText" lastClr="000000"/>
                                  </a:solidFill>
                                  <a:effectLst/>
                                  <a:uLnTx/>
                                  <a:uFillTx/>
                                  <a:latin typeface="Cambria Math" panose="02040503050406030204" pitchFamily="18" charset="0"/>
                                </a:rPr>
                                <m:t>)</m:t>
                              </m:r>
                            </m:sub>
                            <m:sup>
                              <m:r>
                                <a:rPr kumimoji="0" lang="cs-CZ" sz="2800" b="0" i="1" u="none" strike="noStrike" kern="0" cap="none" spc="0" normalizeH="0" baseline="0" noProof="0">
                                  <a:ln>
                                    <a:noFill/>
                                  </a:ln>
                                  <a:solidFill>
                                    <a:sysClr val="windowText" lastClr="000000"/>
                                  </a:solidFill>
                                  <a:effectLst/>
                                  <a:uLnTx/>
                                  <a:uFillTx/>
                                  <a:latin typeface="Cambria Math" panose="02040503050406030204" pitchFamily="18" charset="0"/>
                                </a:rPr>
                                <m:t>𝜃</m:t>
                              </m:r>
                            </m:sup>
                          </m:sSubSup>
                        </m:e>
                      </m:nary>
                    </m:oMath>
                  </m:oMathPara>
                </a14:m>
                <a:endParaRPr kumimoji="0" lang="cs-CZ" sz="2400" b="0" i="0" u="none" strike="noStrike" kern="0" cap="none" spc="0" normalizeH="0" baseline="0" noProof="0" dirty="0">
                  <a:ln>
                    <a:noFill/>
                  </a:ln>
                  <a:solidFill>
                    <a:sysClr val="windowText" lastClr="000000"/>
                  </a:solidFill>
                  <a:effectLst/>
                  <a:uLnTx/>
                  <a:uFillTx/>
                </a:endParaRPr>
              </a:p>
            </p:txBody>
          </p:sp>
        </mc:Choice>
        <mc:Fallback xmlns="">
          <p:sp>
            <p:nvSpPr>
              <p:cNvPr id="2" name="Obdélník 1"/>
              <p:cNvSpPr>
                <a:spLocks noRot="1" noChangeAspect="1" noMove="1" noResize="1" noEditPoints="1" noAdjustHandles="1" noChangeArrowheads="1" noChangeShapeType="1" noTextEdit="1"/>
              </p:cNvSpPr>
              <p:nvPr/>
            </p:nvSpPr>
            <p:spPr>
              <a:xfrm>
                <a:off x="282352" y="4869160"/>
                <a:ext cx="8579296" cy="1135696"/>
              </a:xfrm>
              <a:prstGeom prst="rect">
                <a:avLst/>
              </a:prstGeom>
              <a:blipFill rotWithShape="0">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187654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a:t>
            </a:r>
            <a:endParaRPr lang="en-US" dirty="0"/>
          </a:p>
        </p:txBody>
      </p:sp>
      <p:sp>
        <p:nvSpPr>
          <p:cNvPr id="3" name="Zástupný symbol pro obsah 2"/>
          <p:cNvSpPr>
            <a:spLocks noGrp="1"/>
          </p:cNvSpPr>
          <p:nvPr>
            <p:ph idx="1"/>
          </p:nvPr>
        </p:nvSpPr>
        <p:spPr/>
        <p:txBody>
          <a:bodyPr/>
          <a:lstStyle/>
          <a:p>
            <a:r>
              <a:rPr lang="cs-CZ" dirty="0"/>
              <a:t>Vazebná energie kovalentní vazby v molekule vodíku H</a:t>
            </a:r>
            <a:r>
              <a:rPr lang="cs-CZ" baseline="-25000" dirty="0"/>
              <a:t>2</a:t>
            </a:r>
            <a:r>
              <a:rPr lang="cs-CZ" dirty="0"/>
              <a:t> je 435 </a:t>
            </a:r>
            <a:r>
              <a:rPr lang="cs-CZ" dirty="0" err="1"/>
              <a:t>kJ.mol</a:t>
            </a:r>
            <a:r>
              <a:rPr lang="cs-CZ" dirty="0"/>
              <a:t>. Vazebná energie kovalentní vazby v molekule jódu I</a:t>
            </a:r>
            <a:r>
              <a:rPr lang="cs-CZ" baseline="-25000" dirty="0"/>
              <a:t>2</a:t>
            </a:r>
            <a:r>
              <a:rPr lang="cs-CZ" dirty="0"/>
              <a:t> je 150 </a:t>
            </a:r>
            <a:r>
              <a:rPr lang="cs-CZ" dirty="0" err="1"/>
              <a:t>kJ.mol</a:t>
            </a:r>
            <a:r>
              <a:rPr lang="cs-CZ" dirty="0"/>
              <a:t>. Jejich slučováním vzniká jodovodík HI s vazebnou energií 299 </a:t>
            </a:r>
            <a:r>
              <a:rPr lang="cs-CZ" dirty="0" err="1"/>
              <a:t>kJ.mol</a:t>
            </a:r>
            <a:endParaRPr lang="cs-CZ" dirty="0"/>
          </a:p>
          <a:p>
            <a:r>
              <a:rPr lang="cs-CZ" dirty="0"/>
              <a:t>Je reakce endotermní nebo exotermní?</a:t>
            </a:r>
          </a:p>
          <a:p>
            <a:pPr marL="0" indent="0" algn="ctr">
              <a:buNone/>
            </a:pPr>
            <a:r>
              <a:rPr lang="cs-CZ" dirty="0">
                <a:latin typeface="Times New Roman" panose="02020603050405020304" pitchFamily="18" charset="0"/>
                <a:cs typeface="Times New Roman" panose="02020603050405020304" pitchFamily="18" charset="0"/>
              </a:rPr>
              <a:t>H</a:t>
            </a:r>
            <a:r>
              <a:rPr lang="cs-CZ" baseline="-25000" dirty="0">
                <a:latin typeface="Times New Roman" panose="02020603050405020304" pitchFamily="18" charset="0"/>
                <a:cs typeface="Times New Roman" panose="02020603050405020304" pitchFamily="18" charset="0"/>
              </a:rPr>
              <a:t>2</a:t>
            </a:r>
            <a:r>
              <a:rPr lang="cs-CZ" dirty="0">
                <a:latin typeface="Times New Roman" panose="02020603050405020304" pitchFamily="18" charset="0"/>
                <a:cs typeface="Times New Roman" panose="02020603050405020304" pitchFamily="18" charset="0"/>
              </a:rPr>
              <a:t>(g) + I</a:t>
            </a:r>
            <a:r>
              <a:rPr lang="cs-CZ" baseline="-25000" dirty="0">
                <a:latin typeface="Times New Roman" panose="02020603050405020304" pitchFamily="18" charset="0"/>
                <a:cs typeface="Times New Roman" panose="02020603050405020304" pitchFamily="18" charset="0"/>
              </a:rPr>
              <a:t>2</a:t>
            </a:r>
            <a:r>
              <a:rPr lang="cs-CZ" dirty="0">
                <a:latin typeface="Times New Roman" panose="02020603050405020304" pitchFamily="18" charset="0"/>
                <a:cs typeface="Times New Roman" panose="02020603050405020304" pitchFamily="18" charset="0"/>
              </a:rPr>
              <a:t>(g) = 2HI(g)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00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2</a:t>
            </a:r>
          </a:p>
        </p:txBody>
      </p:sp>
      <p:sp>
        <p:nvSpPr>
          <p:cNvPr id="3" name="Zástupný symbol pro obsah 2"/>
          <p:cNvSpPr>
            <a:spLocks noGrp="1"/>
          </p:cNvSpPr>
          <p:nvPr>
            <p:ph idx="1"/>
          </p:nvPr>
        </p:nvSpPr>
        <p:spPr/>
        <p:txBody>
          <a:bodyPr/>
          <a:lstStyle/>
          <a:p>
            <a:r>
              <a:rPr lang="cs-CZ" dirty="0"/>
              <a:t>Vodík reaguje s kyslíkem za vzniku vody</a:t>
            </a:r>
          </a:p>
          <a:p>
            <a:pPr marL="0" indent="0" algn="ctr">
              <a:buNone/>
            </a:pPr>
            <a:r>
              <a:rPr lang="cs-CZ" dirty="0">
                <a:latin typeface="Times New Roman" panose="02020603050405020304" pitchFamily="18" charset="0"/>
                <a:cs typeface="Times New Roman" panose="02020603050405020304" pitchFamily="18" charset="0"/>
              </a:rPr>
              <a:t>2H</a:t>
            </a:r>
            <a:r>
              <a:rPr lang="cs-CZ" baseline="-25000" dirty="0">
                <a:latin typeface="Times New Roman" panose="02020603050405020304" pitchFamily="18" charset="0"/>
                <a:cs typeface="Times New Roman" panose="02020603050405020304" pitchFamily="18" charset="0"/>
              </a:rPr>
              <a:t>2</a:t>
            </a:r>
            <a:r>
              <a:rPr lang="cs-CZ" i="1" dirty="0">
                <a:latin typeface="Times New Roman" panose="02020603050405020304" pitchFamily="18" charset="0"/>
                <a:cs typeface="Times New Roman" panose="02020603050405020304" pitchFamily="18" charset="0"/>
              </a:rPr>
              <a:t>(g)</a:t>
            </a:r>
            <a:r>
              <a:rPr lang="cs-CZ" dirty="0">
                <a:latin typeface="Times New Roman" panose="02020603050405020304" pitchFamily="18" charset="0"/>
                <a:cs typeface="Times New Roman" panose="02020603050405020304" pitchFamily="18" charset="0"/>
              </a:rPr>
              <a:t> + O</a:t>
            </a:r>
            <a:r>
              <a:rPr lang="cs-CZ" baseline="-25000" dirty="0">
                <a:latin typeface="Times New Roman" panose="02020603050405020304" pitchFamily="18" charset="0"/>
                <a:cs typeface="Times New Roman" panose="02020603050405020304" pitchFamily="18" charset="0"/>
              </a:rPr>
              <a:t>2</a:t>
            </a:r>
            <a:r>
              <a:rPr lang="cs-CZ" i="1" dirty="0">
                <a:latin typeface="Times New Roman" panose="02020603050405020304" pitchFamily="18" charset="0"/>
                <a:cs typeface="Times New Roman" panose="02020603050405020304" pitchFamily="18" charset="0"/>
              </a:rPr>
              <a:t>(g)</a:t>
            </a:r>
            <a:r>
              <a:rPr lang="cs-CZ" dirty="0">
                <a:latin typeface="Times New Roman" panose="02020603050405020304" pitchFamily="18" charset="0"/>
                <a:cs typeface="Times New Roman" panose="02020603050405020304" pitchFamily="18" charset="0"/>
              </a:rPr>
              <a:t> = 2H</a:t>
            </a:r>
            <a:r>
              <a:rPr lang="cs-CZ" baseline="-25000" dirty="0">
                <a:latin typeface="Times New Roman" panose="02020603050405020304" pitchFamily="18" charset="0"/>
                <a:cs typeface="Times New Roman" panose="02020603050405020304" pitchFamily="18" charset="0"/>
              </a:rPr>
              <a:t>2</a:t>
            </a:r>
            <a:r>
              <a:rPr lang="cs-CZ" dirty="0">
                <a:latin typeface="Times New Roman" panose="02020603050405020304" pitchFamily="18" charset="0"/>
                <a:cs typeface="Times New Roman" panose="02020603050405020304" pitchFamily="18" charset="0"/>
              </a:rPr>
              <a:t>O</a:t>
            </a:r>
            <a:r>
              <a:rPr lang="cs-CZ" i="1" dirty="0">
                <a:latin typeface="Times New Roman" panose="02020603050405020304" pitchFamily="18" charset="0"/>
                <a:cs typeface="Times New Roman" panose="02020603050405020304" pitchFamily="18" charset="0"/>
              </a:rPr>
              <a:t>(g)</a:t>
            </a:r>
          </a:p>
          <a:p>
            <a:r>
              <a:rPr lang="cs-CZ" dirty="0"/>
              <a:t>Kolik tepla je třeba dodat nebo se uvolní při reakci?</a:t>
            </a:r>
          </a:p>
          <a:p>
            <a:pPr lvl="2"/>
            <a:r>
              <a:rPr lang="cs-CZ" dirty="0"/>
              <a:t>Slučovací teplo vodní páry je za standardního stavu rovno -241,84 </a:t>
            </a:r>
            <a:r>
              <a:rPr lang="cs-CZ" dirty="0" err="1"/>
              <a:t>kJ</a:t>
            </a:r>
            <a:r>
              <a:rPr lang="cs-CZ" dirty="0"/>
              <a:t>/mol.</a:t>
            </a:r>
          </a:p>
          <a:p>
            <a:pPr lvl="2"/>
            <a:r>
              <a:rPr lang="cs-CZ" dirty="0"/>
              <a:t>Slučovací teplo molekulárního plynu je z definice rovno nule.</a:t>
            </a:r>
          </a:p>
          <a:p>
            <a:endParaRPr lang="cs-CZ" dirty="0"/>
          </a:p>
        </p:txBody>
      </p:sp>
    </p:spTree>
    <p:extLst>
      <p:ext uri="{BB962C8B-B14F-4D97-AF65-F5344CB8AC3E}">
        <p14:creationId xmlns:p14="http://schemas.microsoft.com/office/powerpoint/2010/main" val="3861933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3</a:t>
            </a:r>
          </a:p>
        </p:txBody>
      </p:sp>
      <p:sp>
        <p:nvSpPr>
          <p:cNvPr id="3" name="Zástupný symbol pro obsah 2"/>
          <p:cNvSpPr>
            <a:spLocks noGrp="1"/>
          </p:cNvSpPr>
          <p:nvPr>
            <p:ph idx="1"/>
          </p:nvPr>
        </p:nvSpPr>
        <p:spPr/>
        <p:txBody>
          <a:bodyPr>
            <a:normAutofit lnSpcReduction="10000"/>
          </a:bodyPr>
          <a:lstStyle/>
          <a:p>
            <a:r>
              <a:rPr lang="cs-CZ" dirty="0"/>
              <a:t>Teplotní efekty se projevují také při změně skupenství (skupenská tepla). Např. odpařující se voda pohlcuje teplo ze svého okolí a tvoří páru.</a:t>
            </a:r>
          </a:p>
          <a:p>
            <a:pPr marL="0" indent="0" algn="ctr">
              <a:buNone/>
            </a:pPr>
            <a:r>
              <a:rPr lang="cs-CZ" dirty="0">
                <a:latin typeface="Times New Roman" panose="02020603050405020304" pitchFamily="18" charset="0"/>
                <a:cs typeface="Times New Roman" panose="02020603050405020304" pitchFamily="18" charset="0"/>
              </a:rPr>
              <a:t>H</a:t>
            </a:r>
            <a:r>
              <a:rPr lang="cs-CZ" baseline="-25000" dirty="0">
                <a:latin typeface="Times New Roman" panose="02020603050405020304" pitchFamily="18" charset="0"/>
                <a:cs typeface="Times New Roman" panose="02020603050405020304" pitchFamily="18" charset="0"/>
              </a:rPr>
              <a:t>2</a:t>
            </a:r>
            <a:r>
              <a:rPr lang="cs-CZ" dirty="0">
                <a:latin typeface="Times New Roman" panose="02020603050405020304" pitchFamily="18" charset="0"/>
                <a:cs typeface="Times New Roman" panose="02020603050405020304" pitchFamily="18" charset="0"/>
              </a:rPr>
              <a:t>O</a:t>
            </a:r>
            <a:r>
              <a:rPr lang="cs-CZ" i="1" dirty="0">
                <a:latin typeface="Times New Roman" panose="02020603050405020304" pitchFamily="18" charset="0"/>
                <a:cs typeface="Times New Roman" panose="02020603050405020304" pitchFamily="18" charset="0"/>
              </a:rPr>
              <a:t>(l)</a:t>
            </a:r>
            <a:r>
              <a:rPr lang="cs-CZ" dirty="0">
                <a:latin typeface="Times New Roman" panose="02020603050405020304" pitchFamily="18" charset="0"/>
                <a:cs typeface="Times New Roman" panose="02020603050405020304" pitchFamily="18" charset="0"/>
              </a:rPr>
              <a:t> =&gt; H</a:t>
            </a:r>
            <a:r>
              <a:rPr lang="cs-CZ" baseline="-25000" dirty="0">
                <a:latin typeface="Times New Roman" panose="02020603050405020304" pitchFamily="18" charset="0"/>
                <a:cs typeface="Times New Roman" panose="02020603050405020304" pitchFamily="18" charset="0"/>
              </a:rPr>
              <a:t>2</a:t>
            </a:r>
            <a:r>
              <a:rPr lang="cs-CZ" dirty="0">
                <a:latin typeface="Times New Roman" panose="02020603050405020304" pitchFamily="18" charset="0"/>
                <a:cs typeface="Times New Roman" panose="02020603050405020304" pitchFamily="18" charset="0"/>
              </a:rPr>
              <a:t>O</a:t>
            </a:r>
            <a:r>
              <a:rPr lang="cs-CZ" i="1" dirty="0">
                <a:latin typeface="Times New Roman" panose="02020603050405020304" pitchFamily="18" charset="0"/>
                <a:cs typeface="Times New Roman" panose="02020603050405020304" pitchFamily="18" charset="0"/>
              </a:rPr>
              <a:t>(g)</a:t>
            </a:r>
          </a:p>
          <a:p>
            <a:r>
              <a:rPr lang="cs-CZ" dirty="0"/>
              <a:t>Jaké bude reakční teplo za standardního stavu (skupenské teplo varu vody) pro 1 kg vody?</a:t>
            </a:r>
          </a:p>
          <a:p>
            <a:pPr lvl="2"/>
            <a:r>
              <a:rPr lang="cs-CZ" dirty="0" err="1"/>
              <a:t>H</a:t>
            </a:r>
            <a:r>
              <a:rPr lang="cs-CZ" baseline="-25000" dirty="0" err="1"/>
              <a:t>f</a:t>
            </a:r>
            <a:r>
              <a:rPr lang="cs-CZ" dirty="0"/>
              <a:t>(H2O(</a:t>
            </a:r>
            <a:r>
              <a:rPr lang="cs-CZ" i="1" dirty="0"/>
              <a:t>g</a:t>
            </a:r>
            <a:r>
              <a:rPr lang="cs-CZ" dirty="0"/>
              <a:t>)) = -241,84 </a:t>
            </a:r>
            <a:r>
              <a:rPr lang="cs-CZ" dirty="0" err="1"/>
              <a:t>kJ</a:t>
            </a:r>
            <a:r>
              <a:rPr lang="cs-CZ" dirty="0"/>
              <a:t>/mol</a:t>
            </a:r>
          </a:p>
          <a:p>
            <a:pPr lvl="2"/>
            <a:r>
              <a:rPr lang="cs-CZ" dirty="0" err="1"/>
              <a:t>H</a:t>
            </a:r>
            <a:r>
              <a:rPr lang="cs-CZ" baseline="-25000" dirty="0" err="1"/>
              <a:t>f</a:t>
            </a:r>
            <a:r>
              <a:rPr lang="cs-CZ" dirty="0"/>
              <a:t>(H2O(</a:t>
            </a:r>
            <a:r>
              <a:rPr lang="cs-CZ" i="1" dirty="0"/>
              <a:t>l</a:t>
            </a:r>
            <a:r>
              <a:rPr lang="cs-CZ" dirty="0"/>
              <a:t>)) = -285,58 </a:t>
            </a:r>
            <a:r>
              <a:rPr lang="cs-CZ" dirty="0" err="1"/>
              <a:t>kJ</a:t>
            </a:r>
            <a:r>
              <a:rPr lang="cs-CZ" dirty="0"/>
              <a:t>/mol</a:t>
            </a:r>
          </a:p>
        </p:txBody>
      </p:sp>
    </p:spTree>
    <p:extLst>
      <p:ext uri="{BB962C8B-B14F-4D97-AF65-F5344CB8AC3E}">
        <p14:creationId xmlns:p14="http://schemas.microsoft.com/office/powerpoint/2010/main" val="1579487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4</a:t>
            </a:r>
          </a:p>
        </p:txBody>
      </p:sp>
      <p:sp>
        <p:nvSpPr>
          <p:cNvPr id="3" name="Zástupný symbol pro obsah 2"/>
          <p:cNvSpPr>
            <a:spLocks noGrp="1"/>
          </p:cNvSpPr>
          <p:nvPr>
            <p:ph idx="1"/>
          </p:nvPr>
        </p:nvSpPr>
        <p:spPr/>
        <p:txBody>
          <a:bodyPr/>
          <a:lstStyle/>
          <a:p>
            <a:r>
              <a:rPr lang="cs-CZ" dirty="0"/>
              <a:t>Železo reaguje s kyslíkem za vzniku hematitu (Fe</a:t>
            </a:r>
            <a:r>
              <a:rPr lang="cs-CZ" baseline="-25000" dirty="0"/>
              <a:t>2</a:t>
            </a:r>
            <a:r>
              <a:rPr lang="cs-CZ" dirty="0"/>
              <a:t>O</a:t>
            </a:r>
            <a:r>
              <a:rPr lang="cs-CZ" baseline="-25000" dirty="0"/>
              <a:t>3</a:t>
            </a:r>
            <a:r>
              <a:rPr lang="cs-CZ" dirty="0"/>
              <a:t>). Jaká bude tepelná povaha reakce a co to může znamenat pro spontánnost procesu?</a:t>
            </a:r>
          </a:p>
          <a:p>
            <a:endParaRPr lang="cs-CZ" dirty="0"/>
          </a:p>
        </p:txBody>
      </p:sp>
      <p:pic>
        <p:nvPicPr>
          <p:cNvPr id="4" name="Obrázek 3"/>
          <p:cNvPicPr>
            <a:picLocks noChangeAspect="1"/>
          </p:cNvPicPr>
          <p:nvPr/>
        </p:nvPicPr>
        <p:blipFill>
          <a:blip r:embed="rId2"/>
          <a:stretch>
            <a:fillRect/>
          </a:stretch>
        </p:blipFill>
        <p:spPr>
          <a:xfrm>
            <a:off x="1659836" y="3784496"/>
            <a:ext cx="5332684" cy="2019956"/>
          </a:xfrm>
          <a:prstGeom prst="rect">
            <a:avLst/>
          </a:prstGeom>
        </p:spPr>
      </p:pic>
      <p:sp>
        <p:nvSpPr>
          <p:cNvPr id="5" name="TextovéPole 4"/>
          <p:cNvSpPr txBox="1"/>
          <p:nvPr/>
        </p:nvSpPr>
        <p:spPr>
          <a:xfrm>
            <a:off x="6906834" y="5128590"/>
            <a:ext cx="1387713" cy="523220"/>
          </a:xfrm>
          <a:prstGeom prst="rect">
            <a:avLst/>
          </a:prstGeom>
          <a:noFill/>
        </p:spPr>
        <p:txBody>
          <a:bodyPr wrap="square" rtlCol="0">
            <a:spAutoFit/>
          </a:bodyPr>
          <a:lstStyle/>
          <a:p>
            <a:r>
              <a:rPr lang="cs-CZ" sz="2800" dirty="0" err="1"/>
              <a:t>kJ</a:t>
            </a:r>
            <a:r>
              <a:rPr lang="cs-CZ" sz="2800" dirty="0"/>
              <a:t>/mol</a:t>
            </a:r>
            <a:endParaRPr lang="cs-CZ" dirty="0"/>
          </a:p>
        </p:txBody>
      </p:sp>
    </p:spTree>
    <p:extLst>
      <p:ext uri="{BB962C8B-B14F-4D97-AF65-F5344CB8AC3E}">
        <p14:creationId xmlns:p14="http://schemas.microsoft.com/office/powerpoint/2010/main" val="3382093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5</a:t>
            </a:r>
          </a:p>
        </p:txBody>
      </p:sp>
      <p:sp>
        <p:nvSpPr>
          <p:cNvPr id="3" name="Zástupný symbol pro obsah 2"/>
          <p:cNvSpPr>
            <a:spLocks noGrp="1"/>
          </p:cNvSpPr>
          <p:nvPr>
            <p:ph idx="1"/>
          </p:nvPr>
        </p:nvSpPr>
        <p:spPr>
          <a:xfrm>
            <a:off x="457200" y="1600200"/>
            <a:ext cx="8229600" cy="1699591"/>
          </a:xfrm>
        </p:spPr>
        <p:txBody>
          <a:bodyPr>
            <a:normAutofit fontScale="85000" lnSpcReduction="10000"/>
          </a:bodyPr>
          <a:lstStyle/>
          <a:p>
            <a:r>
              <a:rPr lang="cs-CZ" dirty="0"/>
              <a:t>Kalcit (CaCO</a:t>
            </a:r>
            <a:r>
              <a:rPr lang="cs-CZ" baseline="-25000" dirty="0"/>
              <a:t>3</a:t>
            </a:r>
            <a:r>
              <a:rPr lang="cs-CZ" dirty="0"/>
              <a:t>) může reagovat s křemenem (SiO</a:t>
            </a:r>
            <a:r>
              <a:rPr lang="cs-CZ" baseline="-25000" dirty="0"/>
              <a:t>2</a:t>
            </a:r>
            <a:r>
              <a:rPr lang="cs-CZ" dirty="0"/>
              <a:t>) za vzniku wollastonitu (CaSiO</a:t>
            </a:r>
            <a:r>
              <a:rPr lang="cs-CZ" baseline="-25000" dirty="0"/>
              <a:t>3</a:t>
            </a:r>
            <a:r>
              <a:rPr lang="cs-CZ" dirty="0"/>
              <a:t>) a oxidu uhličitého. Bude to spontánní proces v podmínkách povrchu Země (st. stav)? Porovnejte pomocí změny reakčního tepla.</a:t>
            </a:r>
          </a:p>
          <a:p>
            <a:endParaRPr lang="cs-CZ" dirty="0"/>
          </a:p>
        </p:txBody>
      </p:sp>
      <p:pic>
        <p:nvPicPr>
          <p:cNvPr id="5" name="Obrázek 4"/>
          <p:cNvPicPr>
            <a:picLocks noChangeAspect="1"/>
          </p:cNvPicPr>
          <p:nvPr/>
        </p:nvPicPr>
        <p:blipFill>
          <a:blip r:embed="rId2"/>
          <a:stretch>
            <a:fillRect/>
          </a:stretch>
        </p:blipFill>
        <p:spPr>
          <a:xfrm>
            <a:off x="1547809" y="3844165"/>
            <a:ext cx="4219575" cy="1952625"/>
          </a:xfrm>
          <a:prstGeom prst="rect">
            <a:avLst/>
          </a:prstGeom>
        </p:spPr>
      </p:pic>
      <p:sp>
        <p:nvSpPr>
          <p:cNvPr id="6" name="TextovéPole 5"/>
          <p:cNvSpPr txBox="1"/>
          <p:nvPr/>
        </p:nvSpPr>
        <p:spPr>
          <a:xfrm>
            <a:off x="6380922" y="4589644"/>
            <a:ext cx="1018227" cy="461665"/>
          </a:xfrm>
          <a:prstGeom prst="rect">
            <a:avLst/>
          </a:prstGeom>
          <a:noFill/>
        </p:spPr>
        <p:txBody>
          <a:bodyPr wrap="none" rtlCol="0">
            <a:spAutoFit/>
          </a:bodyPr>
          <a:lstStyle/>
          <a:p>
            <a:r>
              <a:rPr lang="cs-CZ" sz="2400" dirty="0" err="1"/>
              <a:t>kJ</a:t>
            </a:r>
            <a:r>
              <a:rPr lang="cs-CZ" sz="2400" dirty="0"/>
              <a:t>/mol</a:t>
            </a:r>
            <a:endParaRPr lang="cs-CZ" dirty="0"/>
          </a:p>
        </p:txBody>
      </p:sp>
      <p:sp>
        <p:nvSpPr>
          <p:cNvPr id="7" name="Pravá složená závorka 6"/>
          <p:cNvSpPr/>
          <p:nvPr/>
        </p:nvSpPr>
        <p:spPr>
          <a:xfrm>
            <a:off x="5767384" y="3844165"/>
            <a:ext cx="613538" cy="19526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258652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Problem</a:t>
            </a:r>
            <a:r>
              <a:rPr lang="cs-CZ" dirty="0"/>
              <a:t> 1</a:t>
            </a:r>
          </a:p>
        </p:txBody>
      </p:sp>
      <p:pic>
        <p:nvPicPr>
          <p:cNvPr id="1026" name="Picture 2" descr="6. &#10;The standard enthalpy of formation of CH4( cannot be &#10;measured directly as it cannot be synthesized directly &#10;from C (graphite) and H2 . Calculate the value of AH 1 &#10;(CH ) from the following reactions: &#10;(1) C CO &#10;393.5k] mol-I &#10;298.15 &#10;2(-285.8) k] mol-I &#10;298.15 &#10;(3) C02@+2H20n, CH4W+202@, &#10;+890.3k] mol-I &#10;r, 298.15 &#10;(This is an application of the so—called Hess's Law of &#10;Summation, which states that the enthalpy change for a &#10;reaction is the same whether it occurs in one step or in a &#10;series of steps.) "/>
          <p:cNvPicPr>
            <a:picLocks noChangeAspect="1" noChangeArrowheads="1"/>
          </p:cNvPicPr>
          <p:nvPr/>
        </p:nvPicPr>
        <p:blipFill rotWithShape="1">
          <a:blip r:embed="rId2">
            <a:extLst>
              <a:ext uri="{28A0092B-C50C-407E-A947-70E740481C1C}">
                <a14:useLocalDpi xmlns:a14="http://schemas.microsoft.com/office/drawing/2010/main" val="0"/>
              </a:ext>
            </a:extLst>
          </a:blip>
          <a:srcRect l="6098" t="658" b="25680"/>
          <a:stretch/>
        </p:blipFill>
        <p:spPr bwMode="auto">
          <a:xfrm>
            <a:off x="646076" y="1751309"/>
            <a:ext cx="7851847" cy="438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030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Problem</a:t>
            </a:r>
            <a:r>
              <a:rPr lang="cs-CZ" dirty="0"/>
              <a:t> 2</a:t>
            </a:r>
          </a:p>
        </p:txBody>
      </p:sp>
      <p:sp>
        <p:nvSpPr>
          <p:cNvPr id="3" name="Zástupný symbol pro obsah 2"/>
          <p:cNvSpPr>
            <a:spLocks noGrp="1"/>
          </p:cNvSpPr>
          <p:nvPr>
            <p:ph idx="1"/>
          </p:nvPr>
        </p:nvSpPr>
        <p:spPr/>
        <p:txBody>
          <a:bodyPr>
            <a:normAutofit fontScale="92500" lnSpcReduction="20000"/>
          </a:bodyPr>
          <a:lstStyle/>
          <a:p>
            <a:r>
              <a:rPr lang="cs-CZ" dirty="0" err="1"/>
              <a:t>One</a:t>
            </a:r>
            <a:r>
              <a:rPr lang="cs-CZ" dirty="0"/>
              <a:t> mole </a:t>
            </a:r>
            <a:r>
              <a:rPr lang="cs-CZ" dirty="0" err="1"/>
              <a:t>of</a:t>
            </a:r>
            <a:r>
              <a:rPr lang="cs-CZ" dirty="0"/>
              <a:t> </a:t>
            </a:r>
            <a:r>
              <a:rPr lang="cs-CZ" dirty="0" err="1"/>
              <a:t>an</a:t>
            </a:r>
            <a:r>
              <a:rPr lang="cs-CZ" dirty="0"/>
              <a:t> </a:t>
            </a:r>
            <a:r>
              <a:rPr lang="cs-CZ" dirty="0" err="1"/>
              <a:t>ideal</a:t>
            </a:r>
            <a:r>
              <a:rPr lang="cs-CZ" dirty="0"/>
              <a:t> </a:t>
            </a:r>
            <a:r>
              <a:rPr lang="cs-CZ" dirty="0" err="1"/>
              <a:t>gas</a:t>
            </a:r>
            <a:r>
              <a:rPr lang="cs-CZ" dirty="0"/>
              <a:t> </a:t>
            </a:r>
            <a:r>
              <a:rPr lang="cs-CZ" dirty="0" err="1"/>
              <a:t>is</a:t>
            </a:r>
            <a:r>
              <a:rPr lang="cs-CZ" dirty="0"/>
              <a:t> </a:t>
            </a:r>
            <a:r>
              <a:rPr lang="cs-CZ" dirty="0" err="1"/>
              <a:t>allowed</a:t>
            </a:r>
            <a:r>
              <a:rPr lang="cs-CZ" dirty="0"/>
              <a:t> to </a:t>
            </a:r>
            <a:r>
              <a:rPr lang="cs-CZ" dirty="0" err="1"/>
              <a:t>expand</a:t>
            </a:r>
            <a:r>
              <a:rPr lang="cs-CZ" dirty="0"/>
              <a:t> </a:t>
            </a:r>
            <a:r>
              <a:rPr lang="cs-CZ" dirty="0" err="1"/>
              <a:t>against</a:t>
            </a:r>
            <a:r>
              <a:rPr lang="cs-CZ" dirty="0"/>
              <a:t> a piston </a:t>
            </a:r>
            <a:r>
              <a:rPr lang="cs-CZ" dirty="0" err="1"/>
              <a:t>at</a:t>
            </a:r>
            <a:r>
              <a:rPr lang="cs-CZ" dirty="0"/>
              <a:t> </a:t>
            </a:r>
            <a:r>
              <a:rPr lang="cs-CZ" dirty="0" err="1"/>
              <a:t>constant</a:t>
            </a:r>
            <a:r>
              <a:rPr lang="cs-CZ" dirty="0"/>
              <a:t> </a:t>
            </a:r>
            <a:r>
              <a:rPr lang="cs-CZ" dirty="0" err="1"/>
              <a:t>temperature</a:t>
            </a:r>
            <a:r>
              <a:rPr lang="cs-CZ" dirty="0"/>
              <a:t> </a:t>
            </a:r>
            <a:r>
              <a:rPr lang="cs-CZ" dirty="0" err="1"/>
              <a:t>of</a:t>
            </a:r>
            <a:r>
              <a:rPr lang="cs-CZ" dirty="0"/>
              <a:t> 0°C. </a:t>
            </a:r>
            <a:r>
              <a:rPr lang="cs-CZ" dirty="0" err="1"/>
              <a:t>The</a:t>
            </a:r>
            <a:r>
              <a:rPr lang="cs-CZ" dirty="0"/>
              <a:t> </a:t>
            </a:r>
            <a:r>
              <a:rPr lang="cs-CZ" dirty="0" err="1"/>
              <a:t>initial</a:t>
            </a:r>
            <a:r>
              <a:rPr lang="cs-CZ" dirty="0"/>
              <a:t> </a:t>
            </a:r>
            <a:r>
              <a:rPr lang="cs-CZ" dirty="0" err="1"/>
              <a:t>pressure</a:t>
            </a:r>
            <a:r>
              <a:rPr lang="cs-CZ" dirty="0"/>
              <a:t> </a:t>
            </a:r>
            <a:r>
              <a:rPr lang="cs-CZ" dirty="0" err="1"/>
              <a:t>is</a:t>
            </a:r>
            <a:r>
              <a:rPr lang="cs-CZ" dirty="0"/>
              <a:t> 1 </a:t>
            </a:r>
            <a:r>
              <a:rPr lang="cs-CZ" dirty="0" err="1"/>
              <a:t>MPa</a:t>
            </a:r>
            <a:r>
              <a:rPr lang="cs-CZ" dirty="0"/>
              <a:t> and </a:t>
            </a:r>
            <a:r>
              <a:rPr lang="cs-CZ" dirty="0" err="1"/>
              <a:t>the</a:t>
            </a:r>
            <a:r>
              <a:rPr lang="cs-CZ" dirty="0"/>
              <a:t> </a:t>
            </a:r>
            <a:r>
              <a:rPr lang="cs-CZ" dirty="0" err="1"/>
              <a:t>final</a:t>
            </a:r>
            <a:r>
              <a:rPr lang="cs-CZ" dirty="0"/>
              <a:t> </a:t>
            </a:r>
            <a:r>
              <a:rPr lang="cs-CZ" dirty="0" err="1"/>
              <a:t>pressure</a:t>
            </a:r>
            <a:r>
              <a:rPr lang="cs-CZ" dirty="0"/>
              <a:t> </a:t>
            </a:r>
            <a:r>
              <a:rPr lang="cs-CZ" dirty="0" err="1"/>
              <a:t>is</a:t>
            </a:r>
            <a:r>
              <a:rPr lang="cs-CZ" dirty="0"/>
              <a:t> 0.04 </a:t>
            </a:r>
            <a:r>
              <a:rPr lang="cs-CZ" dirty="0" err="1"/>
              <a:t>MPa</a:t>
            </a:r>
            <a:r>
              <a:rPr lang="cs-CZ" dirty="0"/>
              <a:t>. </a:t>
            </a:r>
            <a:r>
              <a:rPr lang="cs-CZ" dirty="0" err="1"/>
              <a:t>Assuming</a:t>
            </a:r>
            <a:r>
              <a:rPr lang="cs-CZ" dirty="0"/>
              <a:t> </a:t>
            </a:r>
            <a:r>
              <a:rPr lang="cs-CZ" dirty="0" err="1"/>
              <a:t>the</a:t>
            </a:r>
            <a:r>
              <a:rPr lang="cs-CZ" dirty="0"/>
              <a:t> </a:t>
            </a:r>
            <a:r>
              <a:rPr lang="cs-CZ" dirty="0" err="1"/>
              <a:t>reaction</a:t>
            </a:r>
            <a:r>
              <a:rPr lang="cs-CZ" dirty="0"/>
              <a:t> </a:t>
            </a:r>
            <a:r>
              <a:rPr lang="cs-CZ" dirty="0" err="1"/>
              <a:t>is</a:t>
            </a:r>
            <a:r>
              <a:rPr lang="cs-CZ" dirty="0"/>
              <a:t> </a:t>
            </a:r>
            <a:r>
              <a:rPr lang="cs-CZ" dirty="0" err="1"/>
              <a:t>reversible</a:t>
            </a:r>
            <a:r>
              <a:rPr lang="cs-CZ" dirty="0"/>
              <a:t>:</a:t>
            </a:r>
          </a:p>
          <a:p>
            <a:pPr marL="514350" indent="-514350">
              <a:buFont typeface="+mj-lt"/>
              <a:buAutoNum type="alphaLcPeriod"/>
            </a:pPr>
            <a:r>
              <a:rPr lang="cs-CZ" dirty="0" err="1"/>
              <a:t>What</a:t>
            </a:r>
            <a:r>
              <a:rPr lang="cs-CZ" dirty="0"/>
              <a:t> </a:t>
            </a:r>
            <a:r>
              <a:rPr lang="cs-CZ" dirty="0" err="1"/>
              <a:t>is</a:t>
            </a:r>
            <a:r>
              <a:rPr lang="cs-CZ" dirty="0"/>
              <a:t> </a:t>
            </a:r>
            <a:r>
              <a:rPr lang="cs-CZ" dirty="0" err="1"/>
              <a:t>the</a:t>
            </a:r>
            <a:r>
              <a:rPr lang="cs-CZ" dirty="0"/>
              <a:t> </a:t>
            </a:r>
            <a:r>
              <a:rPr lang="cs-CZ" dirty="0" err="1"/>
              <a:t>work</a:t>
            </a:r>
            <a:r>
              <a:rPr lang="cs-CZ" dirty="0"/>
              <a:t> done by </a:t>
            </a:r>
            <a:r>
              <a:rPr lang="cs-CZ" dirty="0" err="1"/>
              <a:t>the</a:t>
            </a:r>
            <a:r>
              <a:rPr lang="cs-CZ" dirty="0"/>
              <a:t> </a:t>
            </a:r>
            <a:r>
              <a:rPr lang="cs-CZ" dirty="0" err="1"/>
              <a:t>gas</a:t>
            </a:r>
            <a:r>
              <a:rPr lang="cs-CZ" dirty="0"/>
              <a:t> </a:t>
            </a:r>
            <a:r>
              <a:rPr lang="cs-CZ" dirty="0" err="1"/>
              <a:t>during</a:t>
            </a:r>
            <a:r>
              <a:rPr lang="cs-CZ" dirty="0"/>
              <a:t> </a:t>
            </a:r>
            <a:r>
              <a:rPr lang="cs-CZ" dirty="0" err="1"/>
              <a:t>the</a:t>
            </a:r>
            <a:r>
              <a:rPr lang="cs-CZ" dirty="0"/>
              <a:t> </a:t>
            </a:r>
            <a:r>
              <a:rPr lang="cs-CZ" dirty="0" err="1"/>
              <a:t>expansion</a:t>
            </a:r>
            <a:r>
              <a:rPr lang="cs-CZ" dirty="0"/>
              <a:t>?</a:t>
            </a:r>
          </a:p>
          <a:p>
            <a:pPr marL="514350" indent="-514350">
              <a:buFont typeface="+mj-lt"/>
              <a:buAutoNum type="alphaLcPeriod"/>
            </a:pPr>
            <a:r>
              <a:rPr lang="cs-CZ" dirty="0" err="1"/>
              <a:t>What</a:t>
            </a:r>
            <a:r>
              <a:rPr lang="cs-CZ" dirty="0"/>
              <a:t> </a:t>
            </a:r>
            <a:r>
              <a:rPr lang="cs-CZ" dirty="0" err="1"/>
              <a:t>is</a:t>
            </a:r>
            <a:r>
              <a:rPr lang="cs-CZ" dirty="0"/>
              <a:t> </a:t>
            </a:r>
            <a:r>
              <a:rPr lang="cs-CZ" dirty="0" err="1"/>
              <a:t>the</a:t>
            </a:r>
            <a:r>
              <a:rPr lang="cs-CZ" dirty="0"/>
              <a:t> </a:t>
            </a:r>
            <a:r>
              <a:rPr lang="cs-CZ" dirty="0" err="1"/>
              <a:t>change</a:t>
            </a:r>
            <a:r>
              <a:rPr lang="cs-CZ" dirty="0"/>
              <a:t> in </a:t>
            </a:r>
            <a:r>
              <a:rPr lang="cs-CZ" dirty="0" err="1"/>
              <a:t>the</a:t>
            </a:r>
            <a:r>
              <a:rPr lang="cs-CZ" dirty="0"/>
              <a:t> </a:t>
            </a:r>
            <a:r>
              <a:rPr lang="cs-CZ" dirty="0" err="1"/>
              <a:t>internal</a:t>
            </a:r>
            <a:r>
              <a:rPr lang="cs-CZ" dirty="0"/>
              <a:t> </a:t>
            </a:r>
            <a:r>
              <a:rPr lang="cs-CZ" dirty="0" err="1"/>
              <a:t>energy</a:t>
            </a:r>
            <a:r>
              <a:rPr lang="cs-CZ" dirty="0"/>
              <a:t> and </a:t>
            </a:r>
            <a:r>
              <a:rPr lang="cs-CZ" dirty="0" err="1"/>
              <a:t>enthalpy</a:t>
            </a:r>
            <a:r>
              <a:rPr lang="cs-CZ" dirty="0"/>
              <a:t> </a:t>
            </a:r>
            <a:r>
              <a:rPr lang="cs-CZ" dirty="0" err="1"/>
              <a:t>of</a:t>
            </a:r>
            <a:r>
              <a:rPr lang="cs-CZ" dirty="0"/>
              <a:t> </a:t>
            </a:r>
            <a:r>
              <a:rPr lang="cs-CZ" dirty="0" err="1"/>
              <a:t>the</a:t>
            </a:r>
            <a:r>
              <a:rPr lang="cs-CZ" dirty="0"/>
              <a:t> </a:t>
            </a:r>
            <a:r>
              <a:rPr lang="cs-CZ" dirty="0" err="1"/>
              <a:t>gas</a:t>
            </a:r>
            <a:r>
              <a:rPr lang="cs-CZ" dirty="0"/>
              <a:t>?</a:t>
            </a:r>
          </a:p>
          <a:p>
            <a:pPr marL="514350" indent="-514350">
              <a:buFont typeface="+mj-lt"/>
              <a:buAutoNum type="alphaLcPeriod"/>
            </a:pPr>
            <a:r>
              <a:rPr lang="cs-CZ" dirty="0" err="1"/>
              <a:t>How</a:t>
            </a:r>
            <a:r>
              <a:rPr lang="cs-CZ" dirty="0"/>
              <a:t> much </a:t>
            </a:r>
            <a:r>
              <a:rPr lang="cs-CZ" dirty="0" err="1"/>
              <a:t>heat</a:t>
            </a:r>
            <a:r>
              <a:rPr lang="cs-CZ" dirty="0"/>
              <a:t> </a:t>
            </a:r>
            <a:r>
              <a:rPr lang="cs-CZ" dirty="0" err="1"/>
              <a:t>is</a:t>
            </a:r>
            <a:r>
              <a:rPr lang="cs-CZ" dirty="0"/>
              <a:t> </a:t>
            </a:r>
            <a:r>
              <a:rPr lang="cs-CZ" dirty="0" err="1"/>
              <a:t>gained</a:t>
            </a:r>
            <a:r>
              <a:rPr lang="cs-CZ" dirty="0"/>
              <a:t>/</a:t>
            </a:r>
            <a:r>
              <a:rPr lang="cs-CZ" dirty="0" err="1"/>
              <a:t>lost</a:t>
            </a:r>
            <a:r>
              <a:rPr lang="cs-CZ" dirty="0"/>
              <a:t> </a:t>
            </a:r>
            <a:r>
              <a:rPr lang="cs-CZ" dirty="0" err="1"/>
              <a:t>during</a:t>
            </a:r>
            <a:r>
              <a:rPr lang="cs-CZ" dirty="0"/>
              <a:t> </a:t>
            </a:r>
            <a:r>
              <a:rPr lang="cs-CZ" dirty="0" err="1"/>
              <a:t>the</a:t>
            </a:r>
            <a:r>
              <a:rPr lang="cs-CZ" dirty="0"/>
              <a:t> </a:t>
            </a:r>
            <a:r>
              <a:rPr lang="cs-CZ" dirty="0" err="1"/>
              <a:t>expansion</a:t>
            </a:r>
            <a:r>
              <a:rPr lang="cs-CZ" dirty="0"/>
              <a:t>?</a:t>
            </a:r>
          </a:p>
          <a:p>
            <a:endParaRPr lang="cs-CZ" dirty="0"/>
          </a:p>
        </p:txBody>
      </p:sp>
    </p:spTree>
    <p:extLst>
      <p:ext uri="{BB962C8B-B14F-4D97-AF65-F5344CB8AC3E}">
        <p14:creationId xmlns:p14="http://schemas.microsoft.com/office/powerpoint/2010/main" val="1565510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Neuspořádanost a Entropie</a:t>
            </a:r>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27893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914"/>
            <a:ext cx="3483053" cy="3293390"/>
          </a:xfrm>
          <a:prstGeom prst="rect">
            <a:avLst/>
          </a:prstGeom>
        </p:spPr>
      </p:pic>
      <p:pic>
        <p:nvPicPr>
          <p:cNvPr id="6" name="Obrázek 5"/>
          <p:cNvPicPr>
            <a:picLocks noChangeAspect="1"/>
          </p:cNvPicPr>
          <p:nvPr/>
        </p:nvPicPr>
        <p:blipFill rotWithShape="1">
          <a:blip r:embed="rId4"/>
          <a:srcRect t="24248"/>
          <a:stretch/>
        </p:blipFill>
        <p:spPr>
          <a:xfrm>
            <a:off x="5978811" y="195828"/>
            <a:ext cx="3165189" cy="3195476"/>
          </a:xfrm>
          <a:prstGeom prst="rect">
            <a:avLst/>
          </a:prstGeom>
        </p:spPr>
      </p:pic>
      <p:pic>
        <p:nvPicPr>
          <p:cNvPr id="8" name="Obrázek 7"/>
          <p:cNvPicPr>
            <a:picLocks noChangeAspect="1"/>
          </p:cNvPicPr>
          <p:nvPr/>
        </p:nvPicPr>
        <p:blipFill>
          <a:blip r:embed="rId5"/>
          <a:stretch>
            <a:fillRect/>
          </a:stretch>
        </p:blipFill>
        <p:spPr>
          <a:xfrm>
            <a:off x="1575015" y="97914"/>
            <a:ext cx="7026545" cy="448121"/>
          </a:xfrm>
          <a:prstGeom prst="rect">
            <a:avLst/>
          </a:prstGeom>
        </p:spPr>
      </p:pic>
      <p:pic>
        <p:nvPicPr>
          <p:cNvPr id="9" name="Obrázek 8"/>
          <p:cNvPicPr>
            <a:picLocks noChangeAspect="1"/>
          </p:cNvPicPr>
          <p:nvPr/>
        </p:nvPicPr>
        <p:blipFill>
          <a:blip r:embed="rId6"/>
          <a:stretch>
            <a:fillRect/>
          </a:stretch>
        </p:blipFill>
        <p:spPr>
          <a:xfrm>
            <a:off x="1745495" y="3042268"/>
            <a:ext cx="5791471" cy="3683996"/>
          </a:xfrm>
          <a:prstGeom prst="rect">
            <a:avLst/>
          </a:prstGeom>
        </p:spPr>
      </p:pic>
    </p:spTree>
    <p:extLst>
      <p:ext uri="{BB962C8B-B14F-4D97-AF65-F5344CB8AC3E}">
        <p14:creationId xmlns:p14="http://schemas.microsoft.com/office/powerpoint/2010/main" val="4086144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cs-CZ" altLang="cs-CZ" dirty="0">
                <a:solidFill>
                  <a:schemeClr val="bg1"/>
                </a:solidFill>
              </a:rPr>
              <a:t>Entropie</a:t>
            </a:r>
          </a:p>
        </p:txBody>
      </p:sp>
      <p:sp>
        <p:nvSpPr>
          <p:cNvPr id="32771" name="Rectangle 3"/>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2772"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2773" name="Rectangle 5"/>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2774" name="Rectangle 6"/>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2775" name="Rectangle 7"/>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2776" name="Rectangle 8"/>
          <p:cNvSpPr>
            <a:spLocks noChangeArrowheads="1"/>
          </p:cNvSpPr>
          <p:nvPr/>
        </p:nvSpPr>
        <p:spPr bwMode="auto">
          <a:xfrm>
            <a:off x="683568" y="1305719"/>
            <a:ext cx="25939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ct val="20000"/>
              </a:spcBef>
              <a:spcAft>
                <a:spcPts val="0"/>
              </a:spcAft>
              <a:buClr>
                <a:schemeClr val="tx2"/>
              </a:buClr>
              <a:buSzTx/>
              <a:buFontTx/>
              <a:buNone/>
              <a:tabLst/>
              <a:defRPr/>
            </a:pPr>
            <a:r>
              <a:rPr kumimoji="0" lang="cs-CZ" altLang="cs-CZ" sz="2000" b="0" i="0" u="none" strike="noStrike" kern="0" cap="none" spc="0" normalizeH="0" baseline="0" noProof="0" dirty="0">
                <a:ln>
                  <a:noFill/>
                </a:ln>
                <a:solidFill>
                  <a:schemeClr val="bg1"/>
                </a:solidFill>
                <a:effectLst/>
                <a:uLnTx/>
                <a:uFillTx/>
                <a:latin typeface="Arial" panose="020B0604020202020204" pitchFamily="34" charset="0"/>
              </a:rPr>
              <a:t>Systém a jeho okolí</a:t>
            </a:r>
          </a:p>
        </p:txBody>
      </p:sp>
      <p:pic>
        <p:nvPicPr>
          <p:cNvPr id="32777" name="Picture 9" descr="Eqn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060575"/>
            <a:ext cx="1843087"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o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844675"/>
            <a:ext cx="5040312"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08689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cs-CZ" altLang="cs-CZ" dirty="0">
                <a:solidFill>
                  <a:schemeClr val="bg1"/>
                </a:solidFill>
              </a:rPr>
              <a:t>Celková změna entropie</a:t>
            </a:r>
          </a:p>
        </p:txBody>
      </p:sp>
      <p:sp>
        <p:nvSpPr>
          <p:cNvPr id="33795" name="Rectangle 3"/>
          <p:cNvSpPr>
            <a:spLocks noGrp="1" noChangeArrowheads="1"/>
          </p:cNvSpPr>
          <p:nvPr>
            <p:ph type="body" sz="half" idx="4294967295"/>
          </p:nvPr>
        </p:nvSpPr>
        <p:spPr>
          <a:xfrm>
            <a:off x="611188" y="1778000"/>
            <a:ext cx="1377950" cy="533400"/>
          </a:xfrm>
        </p:spPr>
        <p:txBody>
          <a:bodyPr/>
          <a:lstStyle/>
          <a:p>
            <a:pPr eaLnBrk="1" hangingPunct="1">
              <a:buFontTx/>
              <a:buNone/>
            </a:pPr>
            <a:r>
              <a:rPr lang="cs-CZ" altLang="cs-CZ" sz="2800" dirty="0">
                <a:solidFill>
                  <a:schemeClr val="bg1"/>
                </a:solidFill>
              </a:rPr>
              <a:t>Proces</a:t>
            </a:r>
          </a:p>
        </p:txBody>
      </p:sp>
      <p:pic>
        <p:nvPicPr>
          <p:cNvPr id="33797" name="Picture 5" descr="o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3" y="1700213"/>
            <a:ext cx="5202237"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Eqn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493963"/>
            <a:ext cx="307657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Eqn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053013"/>
            <a:ext cx="23685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Rectangle 10"/>
          <p:cNvSpPr>
            <a:spLocks noChangeArrowheads="1"/>
          </p:cNvSpPr>
          <p:nvPr/>
        </p:nvSpPr>
        <p:spPr bwMode="auto">
          <a:xfrm>
            <a:off x="539750" y="4365625"/>
            <a:ext cx="2089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1" fontAlgn="auto" latinLnBrk="0" hangingPunct="1">
              <a:lnSpc>
                <a:spcPct val="90000"/>
              </a:lnSpc>
              <a:spcBef>
                <a:spcPct val="20000"/>
              </a:spcBef>
              <a:spcAft>
                <a:spcPts val="0"/>
              </a:spcAft>
              <a:buClr>
                <a:schemeClr val="tx2"/>
              </a:buClr>
              <a:buSzTx/>
              <a:buFontTx/>
              <a:buNone/>
              <a:tabLst/>
              <a:defRPr/>
            </a:pPr>
            <a:r>
              <a:rPr kumimoji="0" lang="cs-CZ" altLang="cs-CZ" sz="2800" b="0" i="0" u="none" strike="noStrike" kern="0" cap="none" spc="0" normalizeH="0" baseline="0" noProof="0" dirty="0">
                <a:ln>
                  <a:noFill/>
                </a:ln>
                <a:solidFill>
                  <a:schemeClr val="bg1"/>
                </a:solidFill>
                <a:effectLst/>
                <a:uLnTx/>
                <a:uFillTx/>
                <a:latin typeface="+mj-lt"/>
              </a:rPr>
              <a:t>Rovnováha</a:t>
            </a:r>
          </a:p>
        </p:txBody>
      </p:sp>
    </p:spTree>
    <p:extLst>
      <p:ext uri="{BB962C8B-B14F-4D97-AF65-F5344CB8AC3E}">
        <p14:creationId xmlns:p14="http://schemas.microsoft.com/office/powerpoint/2010/main" val="16205608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Které systémy jsou uspořádanější?</a:t>
            </a:r>
            <a:endParaRPr lang="en-US" dirty="0"/>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614175"/>
            <a:ext cx="3903715" cy="1926509"/>
          </a:xfrm>
          <a:prstGeom prst="rect">
            <a:avLst/>
          </a:prstGeom>
        </p:spPr>
      </p:pic>
      <p:pic>
        <p:nvPicPr>
          <p:cNvPr id="14" name="Obráze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1533" y="3989297"/>
            <a:ext cx="3360934" cy="895316"/>
          </a:xfrm>
          <a:prstGeom prst="rect">
            <a:avLst/>
          </a:prstGeom>
        </p:spPr>
      </p:pic>
      <p:pic>
        <p:nvPicPr>
          <p:cNvPr id="15" name="Obráze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5432694"/>
            <a:ext cx="3576958" cy="945419"/>
          </a:xfrm>
          <a:prstGeom prst="rect">
            <a:avLst/>
          </a:prstGeom>
        </p:spPr>
      </p:pic>
    </p:spTree>
    <p:extLst>
      <p:ext uri="{BB962C8B-B14F-4D97-AF65-F5344CB8AC3E}">
        <p14:creationId xmlns:p14="http://schemas.microsoft.com/office/powerpoint/2010/main" val="1010198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1</a:t>
            </a:r>
          </a:p>
        </p:txBody>
      </p:sp>
      <p:sp>
        <p:nvSpPr>
          <p:cNvPr id="3" name="Zástupný symbol pro obsah 2"/>
          <p:cNvSpPr>
            <a:spLocks noGrp="1"/>
          </p:cNvSpPr>
          <p:nvPr>
            <p:ph idx="1"/>
          </p:nvPr>
        </p:nvSpPr>
        <p:spPr/>
        <p:txBody>
          <a:bodyPr/>
          <a:lstStyle/>
          <a:p>
            <a:r>
              <a:rPr lang="cs-CZ" dirty="0"/>
              <a:t>Jaká je změna celkové entropie, při odpařování vody? Můžeme použít rozdíl standardní molární entropie reaktantů.</a:t>
            </a:r>
          </a:p>
          <a:p>
            <a:pPr marL="0" indent="0" algn="ctr">
              <a:buNone/>
            </a:pPr>
            <a:r>
              <a:rPr lang="cs-CZ" dirty="0">
                <a:latin typeface="Times New Roman" panose="02020603050405020304" pitchFamily="18" charset="0"/>
                <a:cs typeface="Times New Roman" panose="02020603050405020304" pitchFamily="18" charset="0"/>
              </a:rPr>
              <a:t>H</a:t>
            </a:r>
            <a:r>
              <a:rPr lang="cs-CZ" baseline="-25000" dirty="0">
                <a:latin typeface="Times New Roman" panose="02020603050405020304" pitchFamily="18" charset="0"/>
                <a:cs typeface="Times New Roman" panose="02020603050405020304" pitchFamily="18" charset="0"/>
              </a:rPr>
              <a:t>2</a:t>
            </a:r>
            <a:r>
              <a:rPr lang="cs-CZ" dirty="0">
                <a:latin typeface="Times New Roman" panose="02020603050405020304" pitchFamily="18" charset="0"/>
                <a:cs typeface="Times New Roman" panose="02020603050405020304" pitchFamily="18" charset="0"/>
              </a:rPr>
              <a:t>O</a:t>
            </a:r>
            <a:r>
              <a:rPr lang="cs-CZ" i="1" dirty="0">
                <a:latin typeface="Times New Roman" panose="02020603050405020304" pitchFamily="18" charset="0"/>
                <a:cs typeface="Times New Roman" panose="02020603050405020304" pitchFamily="18" charset="0"/>
              </a:rPr>
              <a:t>(l)</a:t>
            </a:r>
            <a:r>
              <a:rPr lang="cs-CZ" dirty="0">
                <a:latin typeface="Times New Roman" panose="02020603050405020304" pitchFamily="18" charset="0"/>
                <a:cs typeface="Times New Roman" panose="02020603050405020304" pitchFamily="18" charset="0"/>
              </a:rPr>
              <a:t> =&gt; H</a:t>
            </a:r>
            <a:r>
              <a:rPr lang="cs-CZ" baseline="-25000" dirty="0">
                <a:latin typeface="Times New Roman" panose="02020603050405020304" pitchFamily="18" charset="0"/>
                <a:cs typeface="Times New Roman" panose="02020603050405020304" pitchFamily="18" charset="0"/>
              </a:rPr>
              <a:t>2</a:t>
            </a:r>
            <a:r>
              <a:rPr lang="cs-CZ" dirty="0">
                <a:latin typeface="Times New Roman" panose="02020603050405020304" pitchFamily="18" charset="0"/>
                <a:cs typeface="Times New Roman" panose="02020603050405020304" pitchFamily="18" charset="0"/>
              </a:rPr>
              <a:t>O</a:t>
            </a:r>
            <a:r>
              <a:rPr lang="cs-CZ" i="1" dirty="0">
                <a:latin typeface="Times New Roman" panose="02020603050405020304" pitchFamily="18" charset="0"/>
                <a:cs typeface="Times New Roman" panose="02020603050405020304" pitchFamily="18" charset="0"/>
              </a:rPr>
              <a:t>(g)</a:t>
            </a:r>
          </a:p>
          <a:p>
            <a:pPr lvl="2"/>
            <a:r>
              <a:rPr lang="cs-CZ" dirty="0" err="1"/>
              <a:t>S</a:t>
            </a:r>
            <a:r>
              <a:rPr lang="cs-CZ" baseline="-25000" dirty="0" err="1"/>
              <a:t>i</a:t>
            </a:r>
            <a:r>
              <a:rPr lang="cs-CZ" baseline="30000" dirty="0" err="1"/>
              <a:t>o</a:t>
            </a:r>
            <a:r>
              <a:rPr lang="cs-CZ" dirty="0"/>
              <a:t>(H2O(l)) = 69,91 J/K</a:t>
            </a:r>
          </a:p>
          <a:p>
            <a:pPr lvl="2"/>
            <a:r>
              <a:rPr lang="cs-CZ" dirty="0" err="1"/>
              <a:t>S</a:t>
            </a:r>
            <a:r>
              <a:rPr lang="cs-CZ" baseline="-25000" dirty="0" err="1"/>
              <a:t>i</a:t>
            </a:r>
            <a:r>
              <a:rPr lang="cs-CZ" baseline="30000" dirty="0" err="1"/>
              <a:t>o</a:t>
            </a:r>
            <a:r>
              <a:rPr lang="cs-CZ" dirty="0"/>
              <a:t>(H2O(g)) = 188,70 J/K</a:t>
            </a:r>
          </a:p>
          <a:p>
            <a:endParaRPr lang="cs-CZ" dirty="0"/>
          </a:p>
          <a:p>
            <a:r>
              <a:rPr lang="cs-CZ" dirty="0"/>
              <a:t>Můžeme z toho něco vyvodit?</a:t>
            </a:r>
          </a:p>
        </p:txBody>
      </p:sp>
    </p:spTree>
    <p:extLst>
      <p:ext uri="{BB962C8B-B14F-4D97-AF65-F5344CB8AC3E}">
        <p14:creationId xmlns:p14="http://schemas.microsoft.com/office/powerpoint/2010/main" val="4219644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2</a:t>
            </a:r>
          </a:p>
        </p:txBody>
      </p:sp>
      <p:sp>
        <p:nvSpPr>
          <p:cNvPr id="3" name="Zástupný symbol pro obsah 2"/>
          <p:cNvSpPr>
            <a:spLocks noGrp="1"/>
          </p:cNvSpPr>
          <p:nvPr>
            <p:ph idx="1"/>
          </p:nvPr>
        </p:nvSpPr>
        <p:spPr/>
        <p:txBody>
          <a:bodyPr>
            <a:normAutofit lnSpcReduction="10000"/>
          </a:bodyPr>
          <a:lstStyle/>
          <a:p>
            <a:r>
              <a:rPr lang="cs-CZ" dirty="0"/>
              <a:t>Jaká je změna celkové entropie, při rozpouštění </a:t>
            </a:r>
            <a:r>
              <a:rPr lang="cs-CZ" dirty="0" err="1"/>
              <a:t>halitu</a:t>
            </a:r>
            <a:r>
              <a:rPr lang="cs-CZ" dirty="0"/>
              <a:t>?</a:t>
            </a:r>
          </a:p>
          <a:p>
            <a:pPr marL="0" indent="0" algn="ctr">
              <a:buNone/>
            </a:pPr>
            <a:r>
              <a:rPr lang="cs-CZ" dirty="0" err="1">
                <a:latin typeface="Times New Roman" panose="02020603050405020304" pitchFamily="18" charset="0"/>
                <a:cs typeface="Times New Roman" panose="02020603050405020304" pitchFamily="18" charset="0"/>
              </a:rPr>
              <a:t>NaCl</a:t>
            </a:r>
            <a:r>
              <a:rPr lang="cs-CZ" i="1" dirty="0">
                <a:latin typeface="Times New Roman" panose="02020603050405020304" pitchFamily="18" charset="0"/>
                <a:cs typeface="Times New Roman" panose="02020603050405020304" pitchFamily="18" charset="0"/>
              </a:rPr>
              <a:t>(s)</a:t>
            </a:r>
            <a:r>
              <a:rPr lang="cs-CZ" dirty="0">
                <a:latin typeface="Times New Roman" panose="02020603050405020304" pitchFamily="18" charset="0"/>
                <a:cs typeface="Times New Roman" panose="02020603050405020304" pitchFamily="18" charset="0"/>
              </a:rPr>
              <a:t> =&gt; Na</a:t>
            </a:r>
            <a:r>
              <a:rPr lang="cs-CZ" baseline="30000"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 + Cl</a:t>
            </a:r>
            <a:r>
              <a:rPr lang="cs-CZ" baseline="30000" dirty="0">
                <a:latin typeface="Times New Roman" panose="02020603050405020304" pitchFamily="18" charset="0"/>
                <a:cs typeface="Times New Roman" panose="02020603050405020304" pitchFamily="18" charset="0"/>
              </a:rPr>
              <a:t>-</a:t>
            </a:r>
            <a:endParaRPr lang="cs-CZ" i="1" baseline="30000" dirty="0">
              <a:latin typeface="Times New Roman" panose="02020603050405020304" pitchFamily="18" charset="0"/>
              <a:cs typeface="Times New Roman" panose="02020603050405020304" pitchFamily="18" charset="0"/>
            </a:endParaRPr>
          </a:p>
          <a:p>
            <a:pPr lvl="2"/>
            <a:r>
              <a:rPr lang="cs-CZ" dirty="0" err="1"/>
              <a:t>S</a:t>
            </a:r>
            <a:r>
              <a:rPr lang="cs-CZ" baseline="-25000" dirty="0" err="1"/>
              <a:t>i</a:t>
            </a:r>
            <a:r>
              <a:rPr lang="cs-CZ" baseline="30000" dirty="0" err="1"/>
              <a:t>o</a:t>
            </a:r>
            <a:r>
              <a:rPr lang="cs-CZ" dirty="0"/>
              <a:t>(</a:t>
            </a:r>
            <a:r>
              <a:rPr lang="cs-CZ" dirty="0" err="1"/>
              <a:t>NaCl</a:t>
            </a:r>
            <a:r>
              <a:rPr lang="cs-CZ" dirty="0"/>
              <a:t>(l)) = 71,96 J/K</a:t>
            </a:r>
          </a:p>
          <a:p>
            <a:pPr lvl="2"/>
            <a:r>
              <a:rPr lang="cs-CZ" dirty="0" err="1"/>
              <a:t>S</a:t>
            </a:r>
            <a:r>
              <a:rPr lang="cs-CZ" baseline="-25000" dirty="0" err="1"/>
              <a:t>i</a:t>
            </a:r>
            <a:r>
              <a:rPr lang="cs-CZ" baseline="30000" dirty="0" err="1"/>
              <a:t>o</a:t>
            </a:r>
            <a:r>
              <a:rPr lang="cs-CZ" dirty="0"/>
              <a:t>(Na+) = 58,58 J/K</a:t>
            </a:r>
          </a:p>
          <a:p>
            <a:pPr lvl="2"/>
            <a:r>
              <a:rPr lang="cs-CZ" dirty="0" err="1"/>
              <a:t>S</a:t>
            </a:r>
            <a:r>
              <a:rPr lang="cs-CZ" baseline="-25000" dirty="0" err="1"/>
              <a:t>i</a:t>
            </a:r>
            <a:r>
              <a:rPr lang="cs-CZ" baseline="30000" dirty="0" err="1"/>
              <a:t>o</a:t>
            </a:r>
            <a:r>
              <a:rPr lang="cs-CZ" dirty="0"/>
              <a:t>(Cl-) = 56,48 J/K</a:t>
            </a:r>
          </a:p>
          <a:p>
            <a:pPr lvl="2"/>
            <a:endParaRPr lang="cs-CZ" dirty="0"/>
          </a:p>
          <a:p>
            <a:endParaRPr lang="cs-CZ" dirty="0"/>
          </a:p>
          <a:p>
            <a:r>
              <a:rPr lang="cs-CZ" dirty="0"/>
              <a:t>Můžeme z toho něco vyvodit?</a:t>
            </a:r>
          </a:p>
          <a:p>
            <a:endParaRPr lang="cs-CZ" dirty="0"/>
          </a:p>
        </p:txBody>
      </p:sp>
    </p:spTree>
    <p:extLst>
      <p:ext uri="{BB962C8B-B14F-4D97-AF65-F5344CB8AC3E}">
        <p14:creationId xmlns:p14="http://schemas.microsoft.com/office/powerpoint/2010/main" val="1012292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Otázka</a:t>
            </a:r>
          </a:p>
        </p:txBody>
      </p:sp>
      <p:sp>
        <p:nvSpPr>
          <p:cNvPr id="5" name="Zástupný symbol pro obsah 4"/>
          <p:cNvSpPr>
            <a:spLocks noGrp="1"/>
          </p:cNvSpPr>
          <p:nvPr>
            <p:ph sz="half" idx="1"/>
          </p:nvPr>
        </p:nvSpPr>
        <p:spPr/>
        <p:txBody>
          <a:bodyPr>
            <a:normAutofit fontScale="92500" lnSpcReduction="10000"/>
          </a:bodyPr>
          <a:lstStyle/>
          <a:p>
            <a:r>
              <a:rPr lang="cs-CZ" dirty="0"/>
              <a:t>Vakuová pumpa vyčerpala vzduch zpod poklopu.</a:t>
            </a:r>
          </a:p>
          <a:p>
            <a:endParaRPr lang="cs-CZ" dirty="0"/>
          </a:p>
          <a:p>
            <a:r>
              <a:rPr lang="cs-CZ" dirty="0"/>
              <a:t>Co se stane, když nadzvednu okraj poklopu a poruším pečeť?</a:t>
            </a:r>
          </a:p>
          <a:p>
            <a:r>
              <a:rPr lang="cs-CZ" b="1" dirty="0"/>
              <a:t>Předpovězte</a:t>
            </a:r>
          </a:p>
          <a:p>
            <a:endParaRPr lang="cs-CZ" dirty="0"/>
          </a:p>
          <a:p>
            <a:r>
              <a:rPr lang="cs-CZ" dirty="0"/>
              <a:t>Proč se tak stane?</a:t>
            </a:r>
          </a:p>
          <a:p>
            <a:r>
              <a:rPr lang="cs-CZ" b="1" dirty="0"/>
              <a:t>Nabídněte vysvětlení</a:t>
            </a:r>
          </a:p>
        </p:txBody>
      </p:sp>
      <p:pic>
        <p:nvPicPr>
          <p:cNvPr id="7" name="Zástupný symbol pro obsah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8024" y="2175491"/>
            <a:ext cx="4038600" cy="3375380"/>
          </a:xfrm>
        </p:spPr>
      </p:pic>
      <p:sp>
        <p:nvSpPr>
          <p:cNvPr id="3" name="Obdélník 2"/>
          <p:cNvSpPr/>
          <p:nvPr/>
        </p:nvSpPr>
        <p:spPr>
          <a:xfrm>
            <a:off x="4788024" y="5550871"/>
            <a:ext cx="4572000" cy="369332"/>
          </a:xfrm>
          <a:prstGeom prst="rect">
            <a:avLst/>
          </a:prstGeom>
        </p:spPr>
        <p:txBody>
          <a:bodyPr>
            <a:spAutoFit/>
          </a:bodyPr>
          <a:lstStyle/>
          <a:p>
            <a:r>
              <a:rPr lang="en-US" sz="900" dirty="0"/>
              <a:t>By Hannes </a:t>
            </a:r>
            <a:r>
              <a:rPr lang="en-US" sz="900" dirty="0" err="1"/>
              <a:t>Grobe</a:t>
            </a:r>
            <a:r>
              <a:rPr lang="en-US" sz="900" dirty="0"/>
              <a:t> (talk) - own work, </a:t>
            </a:r>
            <a:r>
              <a:rPr lang="en-US" sz="900" dirty="0" err="1"/>
              <a:t>Schulhistorische</a:t>
            </a:r>
            <a:r>
              <a:rPr lang="en-US" sz="900" dirty="0"/>
              <a:t> </a:t>
            </a:r>
            <a:r>
              <a:rPr lang="en-US" sz="900" dirty="0" err="1"/>
              <a:t>Sammlung</a:t>
            </a:r>
            <a:r>
              <a:rPr lang="en-US" sz="900" dirty="0"/>
              <a:t> Bremerhaven, CC BY 3.0, https://commons.wikimedia.org/w/index.php?curid=4626453</a:t>
            </a:r>
          </a:p>
        </p:txBody>
      </p:sp>
    </p:spTree>
    <p:extLst>
      <p:ext uri="{BB962C8B-B14F-4D97-AF65-F5344CB8AC3E}">
        <p14:creationId xmlns:p14="http://schemas.microsoft.com/office/powerpoint/2010/main" val="3711242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a:xfrm>
            <a:off x="434839" y="5976120"/>
            <a:ext cx="8229600" cy="881880"/>
          </a:xfrm>
        </p:spPr>
        <p:txBody>
          <a:bodyPr/>
          <a:lstStyle/>
          <a:p>
            <a:r>
              <a:rPr lang="cs-CZ" dirty="0"/>
              <a:t>Co se stane?</a:t>
            </a:r>
          </a:p>
        </p:txBody>
      </p:sp>
      <p:pic>
        <p:nvPicPr>
          <p:cNvPr id="5" name="Zástupný symbol pro obsah 4"/>
          <p:cNvPicPr>
            <a:picLocks noGrp="1" noChangeAspect="1"/>
          </p:cNvPicPr>
          <p:nvPr>
            <p:ph sz="half" idx="4294967295"/>
          </p:nvPr>
        </p:nvPicPr>
        <p:blipFill>
          <a:blip r:embed="rId2"/>
          <a:stretch>
            <a:fillRect/>
          </a:stretch>
        </p:blipFill>
        <p:spPr>
          <a:xfrm>
            <a:off x="480722" y="1125981"/>
            <a:ext cx="8229600" cy="1971675"/>
          </a:xfrm>
          <a:prstGeom prst="rect">
            <a:avLst/>
          </a:prstGeom>
        </p:spPr>
      </p:pic>
      <p:pic>
        <p:nvPicPr>
          <p:cNvPr id="6" name="Obrázek 5"/>
          <p:cNvPicPr>
            <a:picLocks noChangeAspect="1"/>
          </p:cNvPicPr>
          <p:nvPr/>
        </p:nvPicPr>
        <p:blipFill rotWithShape="1">
          <a:blip r:embed="rId3"/>
          <a:srcRect b="20604"/>
          <a:stretch/>
        </p:blipFill>
        <p:spPr>
          <a:xfrm>
            <a:off x="503083" y="4031903"/>
            <a:ext cx="8184878" cy="1944217"/>
          </a:xfrm>
          <a:prstGeom prst="rect">
            <a:avLst/>
          </a:prstGeom>
        </p:spPr>
      </p:pic>
      <p:sp>
        <p:nvSpPr>
          <p:cNvPr id="8" name="Šipka dolů 7"/>
          <p:cNvSpPr/>
          <p:nvPr/>
        </p:nvSpPr>
        <p:spPr>
          <a:xfrm>
            <a:off x="4343494" y="3254819"/>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559203" y="3431958"/>
            <a:ext cx="7980871" cy="369332"/>
          </a:xfrm>
          <a:prstGeom prst="rect">
            <a:avLst/>
          </a:prstGeom>
          <a:noFill/>
        </p:spPr>
        <p:txBody>
          <a:bodyPr wrap="square" rtlCol="0">
            <a:spAutoFit/>
          </a:bodyPr>
          <a:lstStyle/>
          <a:p>
            <a:r>
              <a:rPr lang="cs-CZ" dirty="0"/>
              <a:t>Zasuneme přepážku.</a:t>
            </a:r>
          </a:p>
        </p:txBody>
      </p:sp>
      <p:sp>
        <p:nvSpPr>
          <p:cNvPr id="10" name="TextovéPole 9"/>
          <p:cNvSpPr txBox="1"/>
          <p:nvPr/>
        </p:nvSpPr>
        <p:spPr>
          <a:xfrm>
            <a:off x="553940" y="507477"/>
            <a:ext cx="7980871" cy="369332"/>
          </a:xfrm>
          <a:prstGeom prst="rect">
            <a:avLst/>
          </a:prstGeom>
          <a:noFill/>
        </p:spPr>
        <p:txBody>
          <a:bodyPr wrap="square" rtlCol="0">
            <a:spAutoFit/>
          </a:bodyPr>
          <a:lstStyle/>
          <a:p>
            <a:r>
              <a:rPr lang="cs-CZ" dirty="0"/>
              <a:t>Dvě molekuly plynu v levé komoře.</a:t>
            </a:r>
          </a:p>
        </p:txBody>
      </p:sp>
    </p:spTree>
    <p:extLst>
      <p:ext uri="{BB962C8B-B14F-4D97-AF65-F5344CB8AC3E}">
        <p14:creationId xmlns:p14="http://schemas.microsoft.com/office/powerpoint/2010/main" val="4021789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695237" y="1555231"/>
            <a:ext cx="7664011" cy="1800200"/>
          </a:xfrm>
          <a:prstGeom prst="rect">
            <a:avLst/>
          </a:prstGeom>
        </p:spPr>
      </p:pic>
      <p:pic>
        <p:nvPicPr>
          <p:cNvPr id="3" name="Obrázek 2"/>
          <p:cNvPicPr>
            <a:picLocks noChangeAspect="1"/>
          </p:cNvPicPr>
          <p:nvPr/>
        </p:nvPicPr>
        <p:blipFill>
          <a:blip r:embed="rId3"/>
          <a:stretch>
            <a:fillRect/>
          </a:stretch>
        </p:blipFill>
        <p:spPr>
          <a:xfrm>
            <a:off x="607799" y="4285801"/>
            <a:ext cx="7751449" cy="1800200"/>
          </a:xfrm>
          <a:prstGeom prst="rect">
            <a:avLst/>
          </a:prstGeom>
        </p:spPr>
      </p:pic>
      <p:sp>
        <p:nvSpPr>
          <p:cNvPr id="4" name="Šipka dolů 3"/>
          <p:cNvSpPr/>
          <p:nvPr/>
        </p:nvSpPr>
        <p:spPr>
          <a:xfrm>
            <a:off x="4275214" y="3496580"/>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Nadpis 4"/>
          <p:cNvSpPr>
            <a:spLocks noGrp="1"/>
          </p:cNvSpPr>
          <p:nvPr>
            <p:ph type="title"/>
          </p:nvPr>
        </p:nvSpPr>
        <p:spPr>
          <a:xfrm>
            <a:off x="305211" y="6086000"/>
            <a:ext cx="8229600" cy="781635"/>
          </a:xfrm>
        </p:spPr>
        <p:txBody>
          <a:bodyPr/>
          <a:lstStyle/>
          <a:p>
            <a:r>
              <a:rPr lang="cs-CZ" dirty="0"/>
              <a:t>Co se stane teď?</a:t>
            </a:r>
          </a:p>
        </p:txBody>
      </p:sp>
      <p:sp>
        <p:nvSpPr>
          <p:cNvPr id="6" name="TextovéPole 5"/>
          <p:cNvSpPr txBox="1"/>
          <p:nvPr/>
        </p:nvSpPr>
        <p:spPr>
          <a:xfrm>
            <a:off x="695237" y="1044750"/>
            <a:ext cx="7980871" cy="369332"/>
          </a:xfrm>
          <a:prstGeom prst="rect">
            <a:avLst/>
          </a:prstGeom>
          <a:noFill/>
        </p:spPr>
        <p:txBody>
          <a:bodyPr wrap="square" rtlCol="0">
            <a:spAutoFit/>
          </a:bodyPr>
          <a:lstStyle/>
          <a:p>
            <a:r>
              <a:rPr lang="cs-CZ" dirty="0"/>
              <a:t>Padesát molekul plynu v levé komoře.</a:t>
            </a:r>
          </a:p>
        </p:txBody>
      </p:sp>
      <p:sp>
        <p:nvSpPr>
          <p:cNvPr id="7" name="TextovéPole 6"/>
          <p:cNvSpPr txBox="1"/>
          <p:nvPr/>
        </p:nvSpPr>
        <p:spPr>
          <a:xfrm>
            <a:off x="553940" y="3661229"/>
            <a:ext cx="7980871" cy="369332"/>
          </a:xfrm>
          <a:prstGeom prst="rect">
            <a:avLst/>
          </a:prstGeom>
          <a:noFill/>
        </p:spPr>
        <p:txBody>
          <a:bodyPr wrap="square" rtlCol="0">
            <a:spAutoFit/>
          </a:bodyPr>
          <a:lstStyle/>
          <a:p>
            <a:r>
              <a:rPr lang="cs-CZ" dirty="0"/>
              <a:t>Zasuneme přepážku.</a:t>
            </a:r>
          </a:p>
        </p:txBody>
      </p:sp>
    </p:spTree>
    <p:extLst>
      <p:ext uri="{BB962C8B-B14F-4D97-AF65-F5344CB8AC3E}">
        <p14:creationId xmlns:p14="http://schemas.microsoft.com/office/powerpoint/2010/main" val="273964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a:t>
            </a:r>
          </a:p>
        </p:txBody>
      </p:sp>
      <p:sp>
        <p:nvSpPr>
          <p:cNvPr id="3" name="Zástupný symbol pro obsah 2"/>
          <p:cNvSpPr>
            <a:spLocks noGrp="1"/>
          </p:cNvSpPr>
          <p:nvPr>
            <p:ph idx="1"/>
          </p:nvPr>
        </p:nvSpPr>
        <p:spPr/>
        <p:txBody>
          <a:bodyPr/>
          <a:lstStyle/>
          <a:p>
            <a:r>
              <a:rPr lang="cs-CZ" dirty="0"/>
              <a:t>Co z toho vyplývá?</a:t>
            </a:r>
          </a:p>
          <a:p>
            <a:endParaRPr lang="cs-CZ" dirty="0"/>
          </a:p>
        </p:txBody>
      </p:sp>
    </p:spTree>
    <p:extLst>
      <p:ext uri="{BB962C8B-B14F-4D97-AF65-F5344CB8AC3E}">
        <p14:creationId xmlns:p14="http://schemas.microsoft.com/office/powerpoint/2010/main" val="3186664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a:t>
            </a:r>
          </a:p>
        </p:txBody>
      </p:sp>
      <p:sp>
        <p:nvSpPr>
          <p:cNvPr id="3" name="Zástupný symbol pro obsah 2"/>
          <p:cNvSpPr>
            <a:spLocks noGrp="1"/>
          </p:cNvSpPr>
          <p:nvPr>
            <p:ph idx="1"/>
          </p:nvPr>
        </p:nvSpPr>
        <p:spPr/>
        <p:txBody>
          <a:bodyPr/>
          <a:lstStyle/>
          <a:p>
            <a:r>
              <a:rPr lang="cs-CZ" dirty="0"/>
              <a:t>Směr procesu (a spontaneita) jsou na molekulové úrovni řízeny pohybem velkého počtu částic.</a:t>
            </a:r>
          </a:p>
          <a:p>
            <a:endParaRPr lang="cs-CZ" dirty="0"/>
          </a:p>
        </p:txBody>
      </p:sp>
    </p:spTree>
    <p:extLst>
      <p:ext uri="{BB962C8B-B14F-4D97-AF65-F5344CB8AC3E}">
        <p14:creationId xmlns:p14="http://schemas.microsoft.com/office/powerpoint/2010/main" val="1572840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Termodynamika</a:t>
            </a:r>
          </a:p>
        </p:txBody>
      </p:sp>
      <p:sp>
        <p:nvSpPr>
          <p:cNvPr id="3" name="Zástupný symbol pro obsah 2"/>
          <p:cNvSpPr>
            <a:spLocks noGrp="1"/>
          </p:cNvSpPr>
          <p:nvPr>
            <p:ph idx="1"/>
          </p:nvPr>
        </p:nvSpPr>
        <p:spPr/>
        <p:txBody>
          <a:bodyPr/>
          <a:lstStyle/>
          <a:p>
            <a:r>
              <a:rPr lang="cs-CZ" dirty="0"/>
              <a:t>Termodynamika je použitelná pouze pro posouzení rovnovážných stavů.</a:t>
            </a:r>
          </a:p>
          <a:p>
            <a:r>
              <a:rPr lang="cs-CZ" dirty="0"/>
              <a:t>Není možné aplikovat, pokud reakce probíhá.</a:t>
            </a:r>
          </a:p>
          <a:p>
            <a:r>
              <a:rPr lang="cs-CZ" dirty="0"/>
              <a:t>Představujeme si reakce jako řadu na sebe navazujících </a:t>
            </a:r>
            <a:r>
              <a:rPr lang="cs-CZ" dirty="0" err="1"/>
              <a:t>rovnováh</a:t>
            </a:r>
            <a:r>
              <a:rPr lang="cs-CZ" dirty="0"/>
              <a:t>, vzdálených od sebe nekonečně málo.</a:t>
            </a:r>
          </a:p>
          <a:p>
            <a:r>
              <a:rPr lang="cs-CZ" dirty="0"/>
              <a:t>Můžeme tak zjistit například samovolné směry reakcí.</a:t>
            </a:r>
          </a:p>
        </p:txBody>
      </p:sp>
    </p:spTree>
    <p:extLst>
      <p:ext uri="{BB962C8B-B14F-4D97-AF65-F5344CB8AC3E}">
        <p14:creationId xmlns:p14="http://schemas.microsoft.com/office/powerpoint/2010/main" val="445337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11560" y="5949280"/>
            <a:ext cx="8229600" cy="923002"/>
          </a:xfrm>
        </p:spPr>
        <p:txBody>
          <a:bodyPr>
            <a:normAutofit/>
          </a:bodyPr>
          <a:lstStyle/>
          <a:p>
            <a:r>
              <a:rPr lang="cs-CZ" dirty="0"/>
              <a:t>K čemu dojde?</a:t>
            </a:r>
          </a:p>
        </p:txBody>
      </p:sp>
      <p:pic>
        <p:nvPicPr>
          <p:cNvPr id="3" name="Obrázek 2"/>
          <p:cNvPicPr>
            <a:picLocks noChangeAspect="1"/>
          </p:cNvPicPr>
          <p:nvPr/>
        </p:nvPicPr>
        <p:blipFill>
          <a:blip r:embed="rId2"/>
          <a:stretch>
            <a:fillRect/>
          </a:stretch>
        </p:blipFill>
        <p:spPr>
          <a:xfrm>
            <a:off x="758016" y="1268760"/>
            <a:ext cx="7574843" cy="1782316"/>
          </a:xfrm>
          <a:prstGeom prst="rect">
            <a:avLst/>
          </a:prstGeom>
        </p:spPr>
      </p:pic>
      <p:pic>
        <p:nvPicPr>
          <p:cNvPr id="4" name="Obrázek 3"/>
          <p:cNvPicPr>
            <a:picLocks noChangeAspect="1"/>
          </p:cNvPicPr>
          <p:nvPr/>
        </p:nvPicPr>
        <p:blipFill>
          <a:blip r:embed="rId3"/>
          <a:stretch>
            <a:fillRect/>
          </a:stretch>
        </p:blipFill>
        <p:spPr>
          <a:xfrm>
            <a:off x="685787" y="4150850"/>
            <a:ext cx="7714417" cy="1830719"/>
          </a:xfrm>
          <a:prstGeom prst="rect">
            <a:avLst/>
          </a:prstGeom>
        </p:spPr>
      </p:pic>
      <p:sp>
        <p:nvSpPr>
          <p:cNvPr id="5" name="Šipka dolů 4"/>
          <p:cNvSpPr/>
          <p:nvPr/>
        </p:nvSpPr>
        <p:spPr>
          <a:xfrm>
            <a:off x="4290968" y="3401099"/>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623102" y="506570"/>
            <a:ext cx="7980871" cy="369332"/>
          </a:xfrm>
          <a:prstGeom prst="rect">
            <a:avLst/>
          </a:prstGeom>
          <a:noFill/>
        </p:spPr>
        <p:txBody>
          <a:bodyPr wrap="square" rtlCol="0">
            <a:spAutoFit/>
          </a:bodyPr>
          <a:lstStyle/>
          <a:p>
            <a:r>
              <a:rPr lang="cs-CZ" dirty="0"/>
              <a:t>Pětadvacet molekul v každé komoře.</a:t>
            </a:r>
          </a:p>
        </p:txBody>
      </p:sp>
      <p:sp>
        <p:nvSpPr>
          <p:cNvPr id="7" name="TextovéPole 6"/>
          <p:cNvSpPr txBox="1"/>
          <p:nvPr/>
        </p:nvSpPr>
        <p:spPr>
          <a:xfrm>
            <a:off x="735924" y="3443934"/>
            <a:ext cx="7980871" cy="369332"/>
          </a:xfrm>
          <a:prstGeom prst="rect">
            <a:avLst/>
          </a:prstGeom>
          <a:noFill/>
        </p:spPr>
        <p:txBody>
          <a:bodyPr wrap="square" rtlCol="0">
            <a:spAutoFit/>
          </a:bodyPr>
          <a:lstStyle/>
          <a:p>
            <a:r>
              <a:rPr lang="cs-CZ" dirty="0"/>
              <a:t>Zasuneme přepážku.</a:t>
            </a:r>
          </a:p>
        </p:txBody>
      </p:sp>
    </p:spTree>
    <p:extLst>
      <p:ext uri="{BB962C8B-B14F-4D97-AF65-F5344CB8AC3E}">
        <p14:creationId xmlns:p14="http://schemas.microsoft.com/office/powerpoint/2010/main" val="3291597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a:t>
            </a:r>
          </a:p>
        </p:txBody>
      </p:sp>
      <p:sp>
        <p:nvSpPr>
          <p:cNvPr id="3" name="Zástupný symbol pro obsah 2"/>
          <p:cNvSpPr>
            <a:spLocks noGrp="1"/>
          </p:cNvSpPr>
          <p:nvPr>
            <p:ph idx="1"/>
          </p:nvPr>
        </p:nvSpPr>
        <p:spPr>
          <a:xfrm>
            <a:off x="457200" y="1600200"/>
            <a:ext cx="8229600" cy="4781128"/>
          </a:xfrm>
        </p:spPr>
        <p:txBody>
          <a:bodyPr>
            <a:normAutofit lnSpcReduction="10000"/>
          </a:bodyPr>
          <a:lstStyle/>
          <a:p>
            <a:r>
              <a:rPr lang="cs-CZ" dirty="0"/>
              <a:t>Existuje rozdíl mezi </a:t>
            </a:r>
            <a:r>
              <a:rPr lang="cs-CZ" dirty="0" err="1"/>
              <a:t>mikrostavem</a:t>
            </a:r>
            <a:r>
              <a:rPr lang="cs-CZ" dirty="0"/>
              <a:t> a </a:t>
            </a:r>
            <a:r>
              <a:rPr lang="cs-CZ" dirty="0" err="1"/>
              <a:t>makrostavem</a:t>
            </a:r>
            <a:r>
              <a:rPr lang="cs-CZ" dirty="0"/>
              <a:t>.</a:t>
            </a:r>
          </a:p>
          <a:p>
            <a:r>
              <a:rPr lang="cs-CZ" dirty="0" err="1"/>
              <a:t>Mikrostav</a:t>
            </a:r>
            <a:r>
              <a:rPr lang="cs-CZ" dirty="0"/>
              <a:t> je každý okamžitý stav – </a:t>
            </a:r>
            <a:r>
              <a:rPr lang="cs-CZ" b="1" dirty="0"/>
              <a:t>dán</a:t>
            </a:r>
            <a:r>
              <a:rPr lang="cs-CZ" dirty="0"/>
              <a:t> přesnou pozicí a energií </a:t>
            </a:r>
            <a:r>
              <a:rPr lang="cs-CZ" b="1" dirty="0"/>
              <a:t>každé částice </a:t>
            </a:r>
            <a:r>
              <a:rPr lang="cs-CZ" dirty="0"/>
              <a:t>v systému.</a:t>
            </a:r>
          </a:p>
          <a:p>
            <a:r>
              <a:rPr lang="cs-CZ" dirty="0" err="1"/>
              <a:t>Makrostav</a:t>
            </a:r>
            <a:r>
              <a:rPr lang="cs-CZ" dirty="0"/>
              <a:t> je jak se nám systém jeví – 25 částic v každé komoře. </a:t>
            </a:r>
            <a:r>
              <a:rPr lang="cs-CZ" b="1" dirty="0"/>
              <a:t>Nezáleží</a:t>
            </a:r>
            <a:r>
              <a:rPr lang="cs-CZ" dirty="0"/>
              <a:t> na přesné pozici a energii </a:t>
            </a:r>
            <a:r>
              <a:rPr lang="cs-CZ" b="1" dirty="0"/>
              <a:t>každé částice</a:t>
            </a:r>
            <a:r>
              <a:rPr lang="cs-CZ" dirty="0"/>
              <a:t>.</a:t>
            </a:r>
          </a:p>
          <a:p>
            <a:r>
              <a:rPr lang="cs-CZ" dirty="0"/>
              <a:t>Jeden </a:t>
            </a:r>
            <a:r>
              <a:rPr lang="cs-CZ" dirty="0" err="1"/>
              <a:t>makrostav</a:t>
            </a:r>
            <a:r>
              <a:rPr lang="cs-CZ" dirty="0"/>
              <a:t> může být projevem obrovského množství </a:t>
            </a:r>
            <a:r>
              <a:rPr lang="cs-CZ" dirty="0" err="1"/>
              <a:t>mikrostavů</a:t>
            </a:r>
            <a:r>
              <a:rPr lang="cs-CZ" dirty="0"/>
              <a:t>.</a:t>
            </a:r>
          </a:p>
        </p:txBody>
      </p:sp>
    </p:spTree>
    <p:extLst>
      <p:ext uri="{BB962C8B-B14F-4D97-AF65-F5344CB8AC3E}">
        <p14:creationId xmlns:p14="http://schemas.microsoft.com/office/powerpoint/2010/main" val="3342647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Pravděpodobnost</a:t>
            </a:r>
          </a:p>
        </p:txBody>
      </p:sp>
      <p:pic>
        <p:nvPicPr>
          <p:cNvPr id="3" name="Obrázek 2"/>
          <p:cNvPicPr>
            <a:picLocks noChangeAspect="1"/>
          </p:cNvPicPr>
          <p:nvPr/>
        </p:nvPicPr>
        <p:blipFill rotWithShape="1">
          <a:blip r:embed="rId2"/>
          <a:srcRect b="20604"/>
          <a:stretch/>
        </p:blipFill>
        <p:spPr>
          <a:xfrm>
            <a:off x="611560" y="1916832"/>
            <a:ext cx="8184878" cy="1944217"/>
          </a:xfrm>
          <a:prstGeom prst="rect">
            <a:avLst/>
          </a:prstGeom>
        </p:spPr>
      </p:pic>
      <p:sp>
        <p:nvSpPr>
          <p:cNvPr id="4" name="TextovéPole 3"/>
          <p:cNvSpPr txBox="1"/>
          <p:nvPr/>
        </p:nvSpPr>
        <p:spPr>
          <a:xfrm>
            <a:off x="581564" y="1482569"/>
            <a:ext cx="7980871" cy="369332"/>
          </a:xfrm>
          <a:prstGeom prst="rect">
            <a:avLst/>
          </a:prstGeom>
          <a:noFill/>
        </p:spPr>
        <p:txBody>
          <a:bodyPr wrap="square" rtlCol="0">
            <a:spAutoFit/>
          </a:bodyPr>
          <a:lstStyle/>
          <a:p>
            <a:r>
              <a:rPr lang="cs-CZ" dirty="0"/>
              <a:t>Každá molekula bude v určité komoře přesně polovinu času (½).</a:t>
            </a:r>
          </a:p>
        </p:txBody>
      </p:sp>
      <p:sp>
        <p:nvSpPr>
          <p:cNvPr id="5" name="TextovéPole 4"/>
          <p:cNvSpPr txBox="1"/>
          <p:nvPr/>
        </p:nvSpPr>
        <p:spPr>
          <a:xfrm>
            <a:off x="581563" y="4077072"/>
            <a:ext cx="7980871" cy="646331"/>
          </a:xfrm>
          <a:prstGeom prst="rect">
            <a:avLst/>
          </a:prstGeom>
          <a:noFill/>
        </p:spPr>
        <p:txBody>
          <a:bodyPr wrap="square" rtlCol="0">
            <a:spAutoFit/>
          </a:bodyPr>
          <a:lstStyle/>
          <a:p>
            <a:r>
              <a:rPr lang="cs-CZ" dirty="0"/>
              <a:t>Pravděpodobnost, že obě molekuly budou ve stejnou dobu ve stejné komoře je (½)</a:t>
            </a:r>
            <a:r>
              <a:rPr lang="cs-CZ" baseline="30000" dirty="0"/>
              <a:t>2</a:t>
            </a:r>
            <a:r>
              <a:rPr lang="cs-CZ" dirty="0"/>
              <a:t>, což je ¼ času.</a:t>
            </a:r>
            <a:endParaRPr lang="cs-CZ" baseline="30000" dirty="0"/>
          </a:p>
        </p:txBody>
      </p:sp>
    </p:spTree>
    <p:extLst>
      <p:ext uri="{BB962C8B-B14F-4D97-AF65-F5344CB8AC3E}">
        <p14:creationId xmlns:p14="http://schemas.microsoft.com/office/powerpoint/2010/main" val="4282174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Pravděpodobnost II</a:t>
            </a:r>
          </a:p>
        </p:txBody>
      </p:sp>
      <p:sp>
        <p:nvSpPr>
          <p:cNvPr id="4" name="TextovéPole 3"/>
          <p:cNvSpPr txBox="1"/>
          <p:nvPr/>
        </p:nvSpPr>
        <p:spPr>
          <a:xfrm>
            <a:off x="581564" y="1482569"/>
            <a:ext cx="7980871" cy="369332"/>
          </a:xfrm>
          <a:prstGeom prst="rect">
            <a:avLst/>
          </a:prstGeom>
          <a:noFill/>
        </p:spPr>
        <p:txBody>
          <a:bodyPr wrap="square" rtlCol="0">
            <a:spAutoFit/>
          </a:bodyPr>
          <a:lstStyle/>
          <a:p>
            <a:r>
              <a:rPr lang="cs-CZ" dirty="0"/>
              <a:t>Stále platí, že každá molekula bude v určité komoře přesně polovinu času (½).</a:t>
            </a:r>
          </a:p>
        </p:txBody>
      </p:sp>
      <p:sp>
        <p:nvSpPr>
          <p:cNvPr id="5" name="TextovéPole 4"/>
          <p:cNvSpPr txBox="1"/>
          <p:nvPr/>
        </p:nvSpPr>
        <p:spPr>
          <a:xfrm>
            <a:off x="581563" y="4077072"/>
            <a:ext cx="7980871" cy="646331"/>
          </a:xfrm>
          <a:prstGeom prst="rect">
            <a:avLst/>
          </a:prstGeom>
          <a:noFill/>
        </p:spPr>
        <p:txBody>
          <a:bodyPr wrap="square" rtlCol="0">
            <a:spAutoFit/>
          </a:bodyPr>
          <a:lstStyle/>
          <a:p>
            <a:r>
              <a:rPr lang="cs-CZ" dirty="0"/>
              <a:t>Pravděpodobnost, že všechny 4 molekuly budou ve stejnou dobu ve stejné komoře je (½)</a:t>
            </a:r>
            <a:r>
              <a:rPr lang="cs-CZ" baseline="30000" dirty="0"/>
              <a:t>4</a:t>
            </a:r>
            <a:r>
              <a:rPr lang="cs-CZ" dirty="0"/>
              <a:t>, což je...?</a:t>
            </a:r>
            <a:endParaRPr lang="cs-CZ" baseline="30000" dirty="0"/>
          </a:p>
        </p:txBody>
      </p:sp>
      <p:pic>
        <p:nvPicPr>
          <p:cNvPr id="6" name="Obrázek 5"/>
          <p:cNvPicPr>
            <a:picLocks noChangeAspect="1"/>
          </p:cNvPicPr>
          <p:nvPr/>
        </p:nvPicPr>
        <p:blipFill>
          <a:blip r:embed="rId2"/>
          <a:stretch>
            <a:fillRect/>
          </a:stretch>
        </p:blipFill>
        <p:spPr>
          <a:xfrm>
            <a:off x="581563" y="1919572"/>
            <a:ext cx="8129499" cy="2001792"/>
          </a:xfrm>
          <a:prstGeom prst="rect">
            <a:avLst/>
          </a:prstGeom>
        </p:spPr>
      </p:pic>
    </p:spTree>
    <p:extLst>
      <p:ext uri="{BB962C8B-B14F-4D97-AF65-F5344CB8AC3E}">
        <p14:creationId xmlns:p14="http://schemas.microsoft.com/office/powerpoint/2010/main" val="4275425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Pravděpodobnost II</a:t>
            </a:r>
          </a:p>
        </p:txBody>
      </p:sp>
      <p:sp>
        <p:nvSpPr>
          <p:cNvPr id="4" name="TextovéPole 3"/>
          <p:cNvSpPr txBox="1"/>
          <p:nvPr/>
        </p:nvSpPr>
        <p:spPr>
          <a:xfrm>
            <a:off x="581564" y="1482569"/>
            <a:ext cx="7980871" cy="369332"/>
          </a:xfrm>
          <a:prstGeom prst="rect">
            <a:avLst/>
          </a:prstGeom>
          <a:noFill/>
        </p:spPr>
        <p:txBody>
          <a:bodyPr wrap="square" rtlCol="0">
            <a:spAutoFit/>
          </a:bodyPr>
          <a:lstStyle/>
          <a:p>
            <a:r>
              <a:rPr lang="cs-CZ" dirty="0"/>
              <a:t>Stále platí, že každá molekula bude v určité komoře přesně polovinu času (½).</a:t>
            </a:r>
          </a:p>
        </p:txBody>
      </p:sp>
      <p:sp>
        <p:nvSpPr>
          <p:cNvPr id="5" name="TextovéPole 4"/>
          <p:cNvSpPr txBox="1"/>
          <p:nvPr/>
        </p:nvSpPr>
        <p:spPr>
          <a:xfrm>
            <a:off x="581563" y="4077072"/>
            <a:ext cx="7980871" cy="646331"/>
          </a:xfrm>
          <a:prstGeom prst="rect">
            <a:avLst/>
          </a:prstGeom>
          <a:noFill/>
        </p:spPr>
        <p:txBody>
          <a:bodyPr wrap="square" rtlCol="0">
            <a:spAutoFit/>
          </a:bodyPr>
          <a:lstStyle/>
          <a:p>
            <a:r>
              <a:rPr lang="cs-CZ" dirty="0"/>
              <a:t>Pravděpodobnost, že všechny 4 molekuly budou ve stejnou dobu ve stejné komoře je (½)</a:t>
            </a:r>
            <a:r>
              <a:rPr lang="cs-CZ" baseline="30000" dirty="0"/>
              <a:t>4</a:t>
            </a:r>
            <a:r>
              <a:rPr lang="cs-CZ" dirty="0"/>
              <a:t>, což je...?</a:t>
            </a:r>
            <a:endParaRPr lang="cs-CZ" baseline="30000" dirty="0"/>
          </a:p>
        </p:txBody>
      </p:sp>
      <p:pic>
        <p:nvPicPr>
          <p:cNvPr id="6" name="Obrázek 5"/>
          <p:cNvPicPr>
            <a:picLocks noChangeAspect="1"/>
          </p:cNvPicPr>
          <p:nvPr/>
        </p:nvPicPr>
        <p:blipFill>
          <a:blip r:embed="rId2"/>
          <a:stretch>
            <a:fillRect/>
          </a:stretch>
        </p:blipFill>
        <p:spPr>
          <a:xfrm>
            <a:off x="581563" y="1919572"/>
            <a:ext cx="8129499" cy="2001792"/>
          </a:xfrm>
          <a:prstGeom prst="rect">
            <a:avLst/>
          </a:prstGeom>
        </p:spPr>
      </p:pic>
      <p:sp>
        <p:nvSpPr>
          <p:cNvPr id="7" name="TextovéPole 6"/>
          <p:cNvSpPr txBox="1"/>
          <p:nvPr/>
        </p:nvSpPr>
        <p:spPr>
          <a:xfrm>
            <a:off x="581562" y="5157192"/>
            <a:ext cx="7980871" cy="369332"/>
          </a:xfrm>
          <a:prstGeom prst="rect">
            <a:avLst/>
          </a:prstGeom>
          <a:noFill/>
        </p:spPr>
        <p:txBody>
          <a:bodyPr wrap="square" rtlCol="0">
            <a:spAutoFit/>
          </a:bodyPr>
          <a:lstStyle/>
          <a:p>
            <a:r>
              <a:rPr lang="cs-CZ" dirty="0"/>
              <a:t>0,5 × 0,5 × 0,5 × 0,5 = 0,0625 -&gt; 6,25 % času</a:t>
            </a:r>
            <a:endParaRPr lang="cs-CZ" baseline="30000" dirty="0"/>
          </a:p>
        </p:txBody>
      </p:sp>
    </p:spTree>
    <p:extLst>
      <p:ext uri="{BB962C8B-B14F-4D97-AF65-F5344CB8AC3E}">
        <p14:creationId xmlns:p14="http://schemas.microsoft.com/office/powerpoint/2010/main" val="957415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Pravděpodobnost III</a:t>
            </a:r>
          </a:p>
        </p:txBody>
      </p:sp>
      <p:sp>
        <p:nvSpPr>
          <p:cNvPr id="4" name="TextovéPole 3"/>
          <p:cNvSpPr txBox="1"/>
          <p:nvPr/>
        </p:nvSpPr>
        <p:spPr>
          <a:xfrm>
            <a:off x="581564" y="1482569"/>
            <a:ext cx="7980871" cy="369332"/>
          </a:xfrm>
          <a:prstGeom prst="rect">
            <a:avLst/>
          </a:prstGeom>
          <a:noFill/>
        </p:spPr>
        <p:txBody>
          <a:bodyPr wrap="square" rtlCol="0">
            <a:spAutoFit/>
          </a:bodyPr>
          <a:lstStyle/>
          <a:p>
            <a:r>
              <a:rPr lang="cs-CZ" dirty="0"/>
              <a:t>Stále platí, že každá molekula bude v určité komoře přesně polovinu času (½).</a:t>
            </a:r>
          </a:p>
        </p:txBody>
      </p:sp>
      <p:sp>
        <p:nvSpPr>
          <p:cNvPr id="5" name="TextovéPole 4"/>
          <p:cNvSpPr txBox="1"/>
          <p:nvPr/>
        </p:nvSpPr>
        <p:spPr>
          <a:xfrm>
            <a:off x="581563" y="4077072"/>
            <a:ext cx="7980871" cy="646331"/>
          </a:xfrm>
          <a:prstGeom prst="rect">
            <a:avLst/>
          </a:prstGeom>
          <a:noFill/>
        </p:spPr>
        <p:txBody>
          <a:bodyPr wrap="square" rtlCol="0">
            <a:spAutoFit/>
          </a:bodyPr>
          <a:lstStyle/>
          <a:p>
            <a:r>
              <a:rPr lang="cs-CZ" dirty="0"/>
              <a:t>Pokud mají obě komory na začátku 20 molekul, jaká je pravděpodobnost, že budou všechny současně v jedné komoře?</a:t>
            </a:r>
            <a:endParaRPr lang="cs-CZ" baseline="30000" dirty="0"/>
          </a:p>
        </p:txBody>
      </p:sp>
      <p:pic>
        <p:nvPicPr>
          <p:cNvPr id="9" name="Obrázek 8"/>
          <p:cNvPicPr>
            <a:picLocks noChangeAspect="1"/>
          </p:cNvPicPr>
          <p:nvPr/>
        </p:nvPicPr>
        <p:blipFill>
          <a:blip r:embed="rId2"/>
          <a:stretch>
            <a:fillRect/>
          </a:stretch>
        </p:blipFill>
        <p:spPr>
          <a:xfrm>
            <a:off x="714788" y="2022396"/>
            <a:ext cx="7714417" cy="1830719"/>
          </a:xfrm>
          <a:prstGeom prst="rect">
            <a:avLst/>
          </a:prstGeom>
        </p:spPr>
      </p:pic>
    </p:spTree>
    <p:extLst>
      <p:ext uri="{BB962C8B-B14F-4D97-AF65-F5344CB8AC3E}">
        <p14:creationId xmlns:p14="http://schemas.microsoft.com/office/powerpoint/2010/main" val="3100014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Pravděpodobnost III</a:t>
            </a:r>
          </a:p>
        </p:txBody>
      </p:sp>
      <p:sp>
        <p:nvSpPr>
          <p:cNvPr id="4" name="TextovéPole 3"/>
          <p:cNvSpPr txBox="1"/>
          <p:nvPr/>
        </p:nvSpPr>
        <p:spPr>
          <a:xfrm>
            <a:off x="581564" y="1482569"/>
            <a:ext cx="7980871" cy="369332"/>
          </a:xfrm>
          <a:prstGeom prst="rect">
            <a:avLst/>
          </a:prstGeom>
          <a:noFill/>
        </p:spPr>
        <p:txBody>
          <a:bodyPr wrap="square" rtlCol="0">
            <a:spAutoFit/>
          </a:bodyPr>
          <a:lstStyle/>
          <a:p>
            <a:r>
              <a:rPr lang="cs-CZ" dirty="0"/>
              <a:t>Stále platí, že každá molekula bude v určité komoře přesně polovinu času (½).</a:t>
            </a:r>
          </a:p>
        </p:txBody>
      </p:sp>
      <p:sp>
        <p:nvSpPr>
          <p:cNvPr id="5" name="TextovéPole 4"/>
          <p:cNvSpPr txBox="1"/>
          <p:nvPr/>
        </p:nvSpPr>
        <p:spPr>
          <a:xfrm>
            <a:off x="581563" y="4077072"/>
            <a:ext cx="7980871" cy="646331"/>
          </a:xfrm>
          <a:prstGeom prst="rect">
            <a:avLst/>
          </a:prstGeom>
          <a:noFill/>
        </p:spPr>
        <p:txBody>
          <a:bodyPr wrap="square" rtlCol="0">
            <a:spAutoFit/>
          </a:bodyPr>
          <a:lstStyle/>
          <a:p>
            <a:r>
              <a:rPr lang="cs-CZ" dirty="0"/>
              <a:t>Pokud mají obě komory na začátku 20 molekul, jaká je pravděpodobnost, že budou všechny současně v jedné komoře?</a:t>
            </a:r>
            <a:endParaRPr lang="cs-CZ" baseline="30000" dirty="0"/>
          </a:p>
        </p:txBody>
      </p:sp>
      <p:pic>
        <p:nvPicPr>
          <p:cNvPr id="9" name="Obrázek 8"/>
          <p:cNvPicPr>
            <a:picLocks noChangeAspect="1"/>
          </p:cNvPicPr>
          <p:nvPr/>
        </p:nvPicPr>
        <p:blipFill>
          <a:blip r:embed="rId2"/>
          <a:stretch>
            <a:fillRect/>
          </a:stretch>
        </p:blipFill>
        <p:spPr>
          <a:xfrm>
            <a:off x="714788" y="2022396"/>
            <a:ext cx="7714417" cy="1830719"/>
          </a:xfrm>
          <a:prstGeom prst="rect">
            <a:avLst/>
          </a:prstGeom>
        </p:spPr>
      </p:pic>
      <p:sp>
        <p:nvSpPr>
          <p:cNvPr id="6" name="TextovéPole 5"/>
          <p:cNvSpPr txBox="1"/>
          <p:nvPr/>
        </p:nvSpPr>
        <p:spPr>
          <a:xfrm>
            <a:off x="2147480" y="4869160"/>
            <a:ext cx="4849031" cy="369332"/>
          </a:xfrm>
          <a:prstGeom prst="rect">
            <a:avLst/>
          </a:prstGeom>
          <a:noFill/>
        </p:spPr>
        <p:txBody>
          <a:bodyPr wrap="square" rtlCol="0">
            <a:spAutoFit/>
          </a:bodyPr>
          <a:lstStyle/>
          <a:p>
            <a:r>
              <a:rPr lang="cs-CZ" dirty="0"/>
              <a:t>(½)</a:t>
            </a:r>
            <a:r>
              <a:rPr lang="cs-CZ" baseline="30000" dirty="0"/>
              <a:t>40 </a:t>
            </a:r>
            <a:r>
              <a:rPr lang="cs-CZ" dirty="0"/>
              <a:t>= 9,094947017729282379150390625 × 10</a:t>
            </a:r>
            <a:r>
              <a:rPr lang="cs-CZ" baseline="30000" dirty="0"/>
              <a:t>-13</a:t>
            </a:r>
          </a:p>
        </p:txBody>
      </p:sp>
      <p:sp>
        <p:nvSpPr>
          <p:cNvPr id="7" name="TextovéPole 6"/>
          <p:cNvSpPr txBox="1"/>
          <p:nvPr/>
        </p:nvSpPr>
        <p:spPr>
          <a:xfrm>
            <a:off x="581563" y="5450628"/>
            <a:ext cx="7980871" cy="1015663"/>
          </a:xfrm>
          <a:prstGeom prst="rect">
            <a:avLst/>
          </a:prstGeom>
          <a:noFill/>
        </p:spPr>
        <p:txBody>
          <a:bodyPr wrap="square" rtlCol="0">
            <a:spAutoFit/>
          </a:bodyPr>
          <a:lstStyle/>
          <a:p>
            <a:r>
              <a:rPr lang="cs-CZ" dirty="0"/>
              <a:t>Počet částic pro jeden mol plynu je dán </a:t>
            </a:r>
            <a:r>
              <a:rPr lang="cs-CZ" dirty="0" err="1"/>
              <a:t>Avogadrovou</a:t>
            </a:r>
            <a:r>
              <a:rPr lang="cs-CZ" dirty="0"/>
              <a:t> konstantou 6,022×10</a:t>
            </a:r>
            <a:r>
              <a:rPr lang="cs-CZ" baseline="30000" dirty="0"/>
              <a:t>23</a:t>
            </a:r>
          </a:p>
          <a:p>
            <a:r>
              <a:rPr lang="cs-CZ" dirty="0"/>
              <a:t>Pravděpodobnost, že by všechny částice byly v jedné komoře je tedy (½)</a:t>
            </a:r>
            <a:r>
              <a:rPr lang="cs-CZ" baseline="30000" dirty="0"/>
              <a:t>6,022e23</a:t>
            </a:r>
          </a:p>
          <a:p>
            <a:pPr algn="ctr"/>
            <a:r>
              <a:rPr lang="cs-CZ" sz="2400" b="1" dirty="0"/>
              <a:t>Spočítejte!</a:t>
            </a:r>
          </a:p>
        </p:txBody>
      </p:sp>
    </p:spTree>
    <p:extLst>
      <p:ext uri="{BB962C8B-B14F-4D97-AF65-F5344CB8AC3E}">
        <p14:creationId xmlns:p14="http://schemas.microsoft.com/office/powerpoint/2010/main" val="1907862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Absolutní entropie (statistická)</a:t>
            </a:r>
            <a:endParaRPr lang="en-US"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pPr marL="0" indent="0">
                  <a:buNone/>
                </a:pPr>
                <a14:m>
                  <m:oMathPara xmlns:m="http://schemas.openxmlformats.org/officeDocument/2006/math">
                    <m:oMathParaPr>
                      <m:jc m:val="center"/>
                    </m:oMathParaPr>
                    <m:oMath xmlns:m="http://schemas.openxmlformats.org/officeDocument/2006/math">
                      <m:r>
                        <a:rPr lang="cs-CZ" b="0" i="1" smtClean="0">
                          <a:latin typeface="Cambria Math" panose="02040503050406030204" pitchFamily="18" charset="0"/>
                        </a:rPr>
                        <m:t>𝑆</m:t>
                      </m:r>
                      <m:r>
                        <a:rPr lang="cs-CZ" b="0" i="1" smtClean="0">
                          <a:latin typeface="Cambria Math" panose="02040503050406030204" pitchFamily="18" charset="0"/>
                        </a:rPr>
                        <m:t>=</m:t>
                      </m:r>
                      <m:r>
                        <a:rPr lang="cs-CZ" b="0" i="1" smtClean="0">
                          <a:latin typeface="Cambria Math" panose="02040503050406030204" pitchFamily="18" charset="0"/>
                        </a:rPr>
                        <m:t>𝑘</m:t>
                      </m:r>
                      <m:r>
                        <a:rPr lang="cs-CZ" b="0" i="1" smtClean="0">
                          <a:latin typeface="Cambria Math" panose="02040503050406030204" pitchFamily="18" charset="0"/>
                        </a:rPr>
                        <m:t> </m:t>
                      </m:r>
                      <m:r>
                        <m:rPr>
                          <m:sty m:val="p"/>
                        </m:rPr>
                        <a:rPr lang="cs-CZ" b="0" i="0" smtClean="0">
                          <a:latin typeface="Cambria Math" panose="02040503050406030204" pitchFamily="18" charset="0"/>
                        </a:rPr>
                        <m:t>ln</m:t>
                      </m:r>
                      <m:r>
                        <m:rPr>
                          <m:sty m:val="p"/>
                        </m:rPr>
                        <a:rPr lang="el-GR" b="0" i="0" smtClean="0">
                          <a:latin typeface="Cambria Math" panose="02040503050406030204" pitchFamily="18" charset="0"/>
                        </a:rPr>
                        <m:t>ω</m:t>
                      </m:r>
                    </m:oMath>
                  </m:oMathPara>
                </a14:m>
                <a:endParaRPr lang="cs-CZ" dirty="0"/>
              </a:p>
              <a:p>
                <a:r>
                  <a:rPr lang="cs-CZ" dirty="0"/>
                  <a:t>Všechny </a:t>
                </a:r>
                <a:r>
                  <a:rPr lang="cs-CZ" dirty="0" err="1"/>
                  <a:t>mikrostavy</a:t>
                </a:r>
                <a:r>
                  <a:rPr lang="cs-CZ" dirty="0"/>
                  <a:t> systému jsou stejně pravděpodobné, vedou ale k různým </a:t>
                </a:r>
                <a:r>
                  <a:rPr lang="cs-CZ" dirty="0" err="1"/>
                  <a:t>makrostavům</a:t>
                </a:r>
                <a:r>
                  <a:rPr lang="cs-CZ" dirty="0"/>
                  <a:t>.</a:t>
                </a:r>
              </a:p>
              <a:p>
                <a:r>
                  <a:rPr lang="cs-CZ" dirty="0"/>
                  <a:t>Uspořádaným </a:t>
                </a:r>
                <a:r>
                  <a:rPr lang="cs-CZ" dirty="0" err="1"/>
                  <a:t>makrostavům</a:t>
                </a:r>
                <a:r>
                  <a:rPr lang="cs-CZ" dirty="0"/>
                  <a:t> odpovídá zanedbatelné množství </a:t>
                </a:r>
                <a:r>
                  <a:rPr lang="cs-CZ" dirty="0" err="1"/>
                  <a:t>mikrostavů</a:t>
                </a:r>
                <a:r>
                  <a:rPr lang="cs-CZ" dirty="0"/>
                  <a:t> – nekonečně malá šance jejich uskutečnění.</a:t>
                </a:r>
              </a:p>
              <a:p>
                <a:r>
                  <a:rPr lang="cs-CZ" b="1" dirty="0"/>
                  <a:t>Uskutečnitelnější stavy mají vyšší entropii.</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3"/>
                <a:stretch>
                  <a:fillRect l="-1704"/>
                </a:stretch>
              </a:blipFill>
            </p:spPr>
            <p:txBody>
              <a:bodyPr/>
              <a:lstStyle/>
              <a:p>
                <a:r>
                  <a:rPr lang="cs-CZ">
                    <a:noFill/>
                  </a:rPr>
                  <a:t> </a:t>
                </a:r>
              </a:p>
            </p:txBody>
          </p:sp>
        </mc:Fallback>
      </mc:AlternateContent>
    </p:spTree>
    <p:extLst>
      <p:ext uri="{BB962C8B-B14F-4D97-AF65-F5344CB8AC3E}">
        <p14:creationId xmlns:p14="http://schemas.microsoft.com/office/powerpoint/2010/main" val="1425263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Druhý zákon termodynamiky</a:t>
            </a:r>
            <a:endParaRPr lang="en-US" dirty="0"/>
          </a:p>
        </p:txBody>
      </p:sp>
      <p:sp>
        <p:nvSpPr>
          <p:cNvPr id="3" name="Zástupný symbol pro obsah 2"/>
          <p:cNvSpPr>
            <a:spLocks noGrp="1"/>
          </p:cNvSpPr>
          <p:nvPr>
            <p:ph idx="1"/>
          </p:nvPr>
        </p:nvSpPr>
        <p:spPr>
          <a:xfrm>
            <a:off x="457200" y="1600200"/>
            <a:ext cx="8229600" cy="5141168"/>
          </a:xfrm>
        </p:spPr>
        <p:txBody>
          <a:bodyPr>
            <a:normAutofit lnSpcReduction="10000"/>
          </a:bodyPr>
          <a:lstStyle/>
          <a:p>
            <a:r>
              <a:rPr lang="cs-CZ" dirty="0"/>
              <a:t>Jeho projevy vnímáme za tak přirozené, že je někdy těžké se na ně soustředit.</a:t>
            </a:r>
          </a:p>
          <a:p>
            <a:r>
              <a:rPr lang="cs-CZ" dirty="0"/>
              <a:t>Obecně entropii určuje:</a:t>
            </a:r>
          </a:p>
          <a:p>
            <a:pPr lvl="1"/>
            <a:r>
              <a:rPr lang="cs-CZ" dirty="0"/>
              <a:t>Distribuce hmoty a chemických složek v systému,</a:t>
            </a:r>
          </a:p>
          <a:p>
            <a:pPr lvl="1"/>
            <a:r>
              <a:rPr lang="cs-CZ" dirty="0"/>
              <a:t>Distribuce energie v systému.</a:t>
            </a:r>
          </a:p>
          <a:p>
            <a:r>
              <a:rPr lang="cs-CZ" dirty="0"/>
              <a:t>Jedna částice má jeden možný stav = nulová entropie!</a:t>
            </a:r>
          </a:p>
          <a:p>
            <a:r>
              <a:rPr lang="cs-CZ" dirty="0"/>
              <a:t>Entropie je vlastností systému.</a:t>
            </a:r>
          </a:p>
          <a:p>
            <a:pPr lvl="1"/>
            <a:r>
              <a:rPr lang="cs-CZ" dirty="0"/>
              <a:t>Říká nám, kolik </a:t>
            </a:r>
            <a:r>
              <a:rPr lang="cs-CZ" dirty="0" err="1"/>
              <a:t>mikrostavů</a:t>
            </a:r>
            <a:r>
              <a:rPr lang="cs-CZ" dirty="0"/>
              <a:t> můžou zaujmout jeho složky.</a:t>
            </a:r>
          </a:p>
          <a:p>
            <a:endParaRPr lang="en-US" dirty="0"/>
          </a:p>
        </p:txBody>
      </p:sp>
    </p:spTree>
    <p:extLst>
      <p:ext uri="{BB962C8B-B14F-4D97-AF65-F5344CB8AC3E}">
        <p14:creationId xmlns:p14="http://schemas.microsoft.com/office/powerpoint/2010/main" val="2254768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Které systémy jsou uspořádanější?</a:t>
            </a:r>
            <a:endParaRPr lang="en-US" dirty="0"/>
          </a:p>
        </p:txBody>
      </p:sp>
      <p:sp>
        <p:nvSpPr>
          <p:cNvPr id="3" name="Zástupný symbol pro obsah 2"/>
          <p:cNvSpPr>
            <a:spLocks noGrp="1"/>
          </p:cNvSpPr>
          <p:nvPr>
            <p:ph idx="1"/>
          </p:nvPr>
        </p:nvSpPr>
        <p:spPr/>
        <p:txBody>
          <a:bodyPr/>
          <a:lstStyle/>
          <a:p>
            <a:r>
              <a:rPr lang="cs-CZ" dirty="0"/>
              <a:t>Chladnější vs. teplejší systém?</a:t>
            </a:r>
          </a:p>
          <a:p>
            <a:endParaRPr lang="cs-CZ" dirty="0"/>
          </a:p>
          <a:p>
            <a:r>
              <a:rPr lang="cs-CZ" dirty="0"/>
              <a:t>Když je energie soustředěna do jednoho tělesa (např. radiátoru) vs. místnost se zprůměrovanou teplotou vzduchu.</a:t>
            </a:r>
          </a:p>
          <a:p>
            <a:endParaRPr lang="cs-CZ" dirty="0"/>
          </a:p>
          <a:p>
            <a:r>
              <a:rPr lang="cs-CZ" dirty="0"/>
              <a:t>Láhev plná kyslíku a zemního plynu vs. láhev plná oxidu uhličitého a vody?</a:t>
            </a:r>
            <a:endParaRPr lang="en-US" dirty="0"/>
          </a:p>
        </p:txBody>
      </p:sp>
    </p:spTree>
    <p:extLst>
      <p:ext uri="{BB962C8B-B14F-4D97-AF65-F5344CB8AC3E}">
        <p14:creationId xmlns:p14="http://schemas.microsoft.com/office/powerpoint/2010/main" val="398203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Fyzikální systém</a:t>
            </a:r>
          </a:p>
        </p:txBody>
      </p:sp>
      <p:pic>
        <p:nvPicPr>
          <p:cNvPr id="4" name="Picture 4" descr="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031" y="1390468"/>
            <a:ext cx="5849937"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5520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Třetí zákon termodynamiky</a:t>
            </a:r>
          </a:p>
        </p:txBody>
      </p:sp>
      <p:sp>
        <p:nvSpPr>
          <p:cNvPr id="3" name="Zástupný symbol pro obsah 2"/>
          <p:cNvSpPr>
            <a:spLocks noGrp="1"/>
          </p:cNvSpPr>
          <p:nvPr>
            <p:ph idx="1"/>
          </p:nvPr>
        </p:nvSpPr>
        <p:spPr/>
        <p:txBody>
          <a:bodyPr>
            <a:normAutofit/>
          </a:bodyPr>
          <a:lstStyle/>
          <a:p>
            <a:r>
              <a:rPr lang="cs-CZ" dirty="0"/>
              <a:t>Entropie je pravděpodobnost </a:t>
            </a:r>
            <a:r>
              <a:rPr lang="cs-CZ" dirty="0" err="1"/>
              <a:t>mikrostavů</a:t>
            </a:r>
            <a:r>
              <a:rPr lang="cs-CZ" dirty="0"/>
              <a:t> – polohy částic.</a:t>
            </a:r>
          </a:p>
          <a:p>
            <a:r>
              <a:rPr lang="cs-CZ" dirty="0"/>
              <a:t>S klesající teplotou klesá vnitřní energie </a:t>
            </a:r>
            <a:r>
              <a:rPr lang="cs-CZ" b="1" dirty="0"/>
              <a:t>U</a:t>
            </a:r>
            <a:r>
              <a:rPr lang="cs-CZ" dirty="0"/>
              <a:t>.</a:t>
            </a:r>
          </a:p>
          <a:p>
            <a:r>
              <a:rPr lang="cs-CZ" dirty="0"/>
              <a:t>Vnitřní energie představuje kinetickou energii částic.</a:t>
            </a:r>
          </a:p>
          <a:p>
            <a:r>
              <a:rPr lang="cs-CZ" dirty="0"/>
              <a:t>Čím nižší vnitřní energie, tím větší roli hrají síly mezi částicemi.</a:t>
            </a:r>
          </a:p>
          <a:p>
            <a:r>
              <a:rPr lang="cs-CZ" dirty="0"/>
              <a:t>Pevně vázané částice = pevné látky.</a:t>
            </a:r>
          </a:p>
        </p:txBody>
      </p:sp>
    </p:spTree>
    <p:extLst>
      <p:ext uri="{BB962C8B-B14F-4D97-AF65-F5344CB8AC3E}">
        <p14:creationId xmlns:p14="http://schemas.microsoft.com/office/powerpoint/2010/main" val="2132566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Třetí zákon termodynamiky</a:t>
            </a:r>
          </a:p>
        </p:txBody>
      </p:sp>
      <p:sp>
        <p:nvSpPr>
          <p:cNvPr id="3" name="Zástupný symbol pro obsah 2"/>
          <p:cNvSpPr>
            <a:spLocks noGrp="1"/>
          </p:cNvSpPr>
          <p:nvPr>
            <p:ph idx="1"/>
          </p:nvPr>
        </p:nvSpPr>
        <p:spPr/>
        <p:txBody>
          <a:bodyPr/>
          <a:lstStyle/>
          <a:p>
            <a:r>
              <a:rPr lang="cs-CZ" i="1" dirty="0"/>
              <a:t>„S teplotou blížící se nule se entropie systému blíží nule.“</a:t>
            </a:r>
          </a:p>
          <a:p>
            <a:r>
              <a:rPr lang="cs-CZ" dirty="0"/>
              <a:t>Při teplotě T = 0 K, by měly mít částice nulovou kinetickou energii a tedy i nulovou entropii </a:t>
            </a:r>
            <a:r>
              <a:rPr lang="cs-CZ" b="1" dirty="0"/>
              <a:t>S</a:t>
            </a:r>
          </a:p>
          <a:p>
            <a:r>
              <a:rPr lang="cs-CZ" dirty="0"/>
              <a:t>Absolutní nula je nedosažitelná.</a:t>
            </a:r>
          </a:p>
        </p:txBody>
      </p:sp>
    </p:spTree>
    <p:extLst>
      <p:ext uri="{BB962C8B-B14F-4D97-AF65-F5344CB8AC3E}">
        <p14:creationId xmlns:p14="http://schemas.microsoft.com/office/powerpoint/2010/main" val="4273493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Termodynamické zákony</a:t>
            </a:r>
          </a:p>
        </p:txBody>
      </p:sp>
      <p:sp>
        <p:nvSpPr>
          <p:cNvPr id="3" name="Zástupný symbol pro obsah 2"/>
          <p:cNvSpPr>
            <a:spLocks noGrp="1"/>
          </p:cNvSpPr>
          <p:nvPr>
            <p:ph idx="1"/>
          </p:nvPr>
        </p:nvSpPr>
        <p:spPr/>
        <p:txBody>
          <a:bodyPr>
            <a:normAutofit/>
          </a:bodyPr>
          <a:lstStyle/>
          <a:p>
            <a:pPr marL="514350" indent="-514350">
              <a:buFont typeface="+mj-lt"/>
              <a:buAutoNum type="arabicPeriod"/>
            </a:pPr>
            <a:r>
              <a:rPr lang="cs-CZ" altLang="cs-CZ" dirty="0"/>
              <a:t>Systémy mají energii</a:t>
            </a:r>
          </a:p>
          <a:p>
            <a:pPr marL="514350" indent="-514350">
              <a:buFont typeface="+mj-lt"/>
              <a:buAutoNum type="arabicPeriod"/>
            </a:pPr>
            <a:r>
              <a:rPr lang="cs-CZ" altLang="cs-CZ" dirty="0"/>
              <a:t>Probíhají pouze procesy, při kterých se zachovává energie.</a:t>
            </a:r>
          </a:p>
          <a:p>
            <a:pPr marL="514350" indent="-514350">
              <a:buFont typeface="+mj-lt"/>
              <a:buAutoNum type="arabicPeriod"/>
            </a:pPr>
            <a:r>
              <a:rPr lang="cs-CZ" altLang="cs-CZ" dirty="0"/>
              <a:t>Probíhají pouze procesy, při kterých celková entropie roste.</a:t>
            </a:r>
          </a:p>
          <a:p>
            <a:pPr marL="514350" indent="-514350">
              <a:buFont typeface="+mj-lt"/>
              <a:buAutoNum type="arabicPeriod"/>
            </a:pPr>
            <a:r>
              <a:rPr lang="cs-CZ" altLang="cs-CZ" dirty="0"/>
              <a:t>Entropie se blíží nule s teplotou blížící se nule (dokonalost je nedosažitelná).</a:t>
            </a:r>
          </a:p>
          <a:p>
            <a:endParaRPr lang="cs-CZ" dirty="0"/>
          </a:p>
        </p:txBody>
      </p:sp>
    </p:spTree>
    <p:extLst>
      <p:ext uri="{BB962C8B-B14F-4D97-AF65-F5344CB8AC3E}">
        <p14:creationId xmlns:p14="http://schemas.microsoft.com/office/powerpoint/2010/main" val="41875396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Závěrečný úkol</a:t>
            </a:r>
          </a:p>
        </p:txBody>
      </p:sp>
      <p:sp>
        <p:nvSpPr>
          <p:cNvPr id="3" name="Zástupný symbol pro obsah 2"/>
          <p:cNvSpPr>
            <a:spLocks noGrp="1"/>
          </p:cNvSpPr>
          <p:nvPr>
            <p:ph idx="1"/>
          </p:nvPr>
        </p:nvSpPr>
        <p:spPr/>
        <p:txBody>
          <a:bodyPr/>
          <a:lstStyle/>
          <a:p>
            <a:r>
              <a:rPr lang="cs-CZ" dirty="0"/>
              <a:t>Podívejte se na své úvodní definice a zkuste je přepracovat.</a:t>
            </a:r>
          </a:p>
        </p:txBody>
      </p:sp>
    </p:spTree>
    <p:extLst>
      <p:ext uri="{BB962C8B-B14F-4D97-AF65-F5344CB8AC3E}">
        <p14:creationId xmlns:p14="http://schemas.microsoft.com/office/powerpoint/2010/main" val="1231786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Poslední úkol</a:t>
            </a:r>
          </a:p>
        </p:txBody>
      </p:sp>
      <p:sp>
        <p:nvSpPr>
          <p:cNvPr id="3" name="Zástupný symbol pro obsah 2"/>
          <p:cNvSpPr>
            <a:spLocks noGrp="1"/>
          </p:cNvSpPr>
          <p:nvPr>
            <p:ph idx="1"/>
          </p:nvPr>
        </p:nvSpPr>
        <p:spPr>
          <a:xfrm>
            <a:off x="457200" y="1600200"/>
            <a:ext cx="8229600" cy="5257800"/>
          </a:xfrm>
        </p:spPr>
        <p:txBody>
          <a:bodyPr>
            <a:normAutofit fontScale="85000" lnSpcReduction="20000"/>
          </a:bodyPr>
          <a:lstStyle/>
          <a:p>
            <a:r>
              <a:rPr lang="cs-CZ" dirty="0"/>
              <a:t>Zkuste sestavit koncepční mapu zobrazující vztahy mezi následujícími pojmy (případně doplňte pojmy, které potřebujete):</a:t>
            </a:r>
          </a:p>
          <a:p>
            <a:pPr marL="0" indent="0">
              <a:buNone/>
            </a:pPr>
            <a:r>
              <a:rPr lang="cs-CZ" dirty="0"/>
              <a:t>Energie</a:t>
            </a:r>
          </a:p>
          <a:p>
            <a:pPr marL="0" indent="0">
              <a:buNone/>
            </a:pPr>
            <a:r>
              <a:rPr lang="cs-CZ" dirty="0"/>
              <a:t>Práce</a:t>
            </a:r>
          </a:p>
          <a:p>
            <a:pPr marL="0" indent="0">
              <a:buNone/>
            </a:pPr>
            <a:r>
              <a:rPr lang="cs-CZ" dirty="0"/>
              <a:t>Teplota</a:t>
            </a:r>
          </a:p>
          <a:p>
            <a:pPr marL="0" indent="0">
              <a:buNone/>
            </a:pPr>
            <a:r>
              <a:rPr lang="cs-CZ" dirty="0"/>
              <a:t>Teplo</a:t>
            </a:r>
          </a:p>
          <a:p>
            <a:pPr marL="0" indent="0">
              <a:buNone/>
            </a:pPr>
            <a:r>
              <a:rPr lang="cs-CZ" dirty="0"/>
              <a:t>Vnitřní energie</a:t>
            </a:r>
          </a:p>
          <a:p>
            <a:pPr marL="0" indent="0">
              <a:buNone/>
            </a:pPr>
            <a:r>
              <a:rPr lang="cs-CZ" dirty="0"/>
              <a:t>Entalpie</a:t>
            </a:r>
          </a:p>
          <a:p>
            <a:pPr marL="0" indent="0">
              <a:buNone/>
            </a:pPr>
            <a:r>
              <a:rPr lang="cs-CZ" dirty="0"/>
              <a:t>Reakční teplo</a:t>
            </a:r>
          </a:p>
          <a:p>
            <a:pPr marL="0" indent="0">
              <a:buNone/>
            </a:pPr>
            <a:r>
              <a:rPr lang="cs-CZ" dirty="0"/>
              <a:t>Entropie</a:t>
            </a:r>
          </a:p>
          <a:p>
            <a:pPr marL="0" indent="0">
              <a:buNone/>
            </a:pPr>
            <a:r>
              <a:rPr lang="cs-CZ" dirty="0"/>
              <a:t>Neuspořádanost</a:t>
            </a:r>
          </a:p>
          <a:p>
            <a:pPr marL="0" indent="0">
              <a:buNone/>
            </a:pPr>
            <a:r>
              <a:rPr lang="cs-CZ" dirty="0"/>
              <a:t>Systém</a:t>
            </a:r>
          </a:p>
          <a:p>
            <a:endParaRPr lang="cs-CZ" dirty="0"/>
          </a:p>
        </p:txBody>
      </p:sp>
    </p:spTree>
    <p:extLst>
      <p:ext uri="{BB962C8B-B14F-4D97-AF65-F5344CB8AC3E}">
        <p14:creationId xmlns:p14="http://schemas.microsoft.com/office/powerpoint/2010/main" val="2851226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2"/>
          <p:cNvSpPr/>
          <p:nvPr/>
        </p:nvSpPr>
        <p:spPr>
          <a:xfrm>
            <a:off x="128588" y="6421049"/>
            <a:ext cx="8886824" cy="246221"/>
          </a:xfrm>
          <a:prstGeom prst="rect">
            <a:avLst/>
          </a:prstGeom>
        </p:spPr>
        <p:txBody>
          <a:bodyPr wrap="square">
            <a:spAutoFit/>
          </a:bodyPr>
          <a:lstStyle/>
          <a:p>
            <a:r>
              <a:rPr lang="cs-CZ" sz="1000" dirty="0"/>
              <a:t>By </a:t>
            </a:r>
            <a:r>
              <a:rPr lang="cs-CZ" sz="1000" dirty="0" err="1"/>
              <a:t>jean</a:t>
            </a:r>
            <a:r>
              <a:rPr lang="cs-CZ" sz="1000" dirty="0"/>
              <a:t>-louis Zimmermann, CC BY 2.0, https://www.flickr.com/photos/jeanlouis_zimmermann/3055800558</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776412"/>
            <a:ext cx="7620000" cy="3971925"/>
          </a:xfrm>
          <a:prstGeom prst="rect">
            <a:avLst/>
          </a:prstGeom>
        </p:spPr>
      </p:pic>
      <p:sp>
        <p:nvSpPr>
          <p:cNvPr id="5" name="Nadpis 4"/>
          <p:cNvSpPr>
            <a:spLocks noGrp="1"/>
          </p:cNvSpPr>
          <p:nvPr>
            <p:ph type="title"/>
          </p:nvPr>
        </p:nvSpPr>
        <p:spPr/>
        <p:txBody>
          <a:bodyPr/>
          <a:lstStyle/>
          <a:p>
            <a:r>
              <a:rPr lang="cs-CZ" dirty="0"/>
              <a:t>Pojmová mapa</a:t>
            </a:r>
          </a:p>
        </p:txBody>
      </p:sp>
    </p:spTree>
    <p:extLst>
      <p:ext uri="{BB962C8B-B14F-4D97-AF65-F5344CB8AC3E}">
        <p14:creationId xmlns:p14="http://schemas.microsoft.com/office/powerpoint/2010/main" val="35998689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délník 1"/>
          <p:cNvSpPr/>
          <p:nvPr/>
        </p:nvSpPr>
        <p:spPr>
          <a:xfrm>
            <a:off x="128588" y="6421049"/>
            <a:ext cx="8886824" cy="246221"/>
          </a:xfrm>
          <a:prstGeom prst="rect">
            <a:avLst/>
          </a:prstGeom>
        </p:spPr>
        <p:txBody>
          <a:bodyPr wrap="square">
            <a:spAutoFit/>
          </a:bodyPr>
          <a:lstStyle/>
          <a:p>
            <a:r>
              <a:rPr lang="cs-CZ" sz="1000" dirty="0"/>
              <a:t>By </a:t>
            </a:r>
            <a:r>
              <a:rPr lang="cs-CZ" sz="1000" dirty="0" err="1"/>
              <a:t>coach_robbo</a:t>
            </a:r>
            <a:r>
              <a:rPr lang="cs-CZ" sz="1000" dirty="0"/>
              <a:t>, CC BY NC SA 2.0, https://www.flickr.com/photos/coachrobbo/4422270366</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464"/>
            <a:ext cx="9144000" cy="5399121"/>
          </a:xfrm>
          <a:prstGeom prst="rect">
            <a:avLst/>
          </a:prstGeom>
        </p:spPr>
      </p:pic>
    </p:spTree>
    <p:extLst>
      <p:ext uri="{BB962C8B-B14F-4D97-AF65-F5344CB8AC3E}">
        <p14:creationId xmlns:p14="http://schemas.microsoft.com/office/powerpoint/2010/main" val="146921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idx="1"/>
          </p:nvPr>
        </p:nvSpPr>
        <p:spPr/>
        <p:txBody>
          <a:bodyPr/>
          <a:lstStyle/>
          <a:p>
            <a:r>
              <a:rPr lang="cs-CZ" dirty="0"/>
              <a:t>Jsou následující systémy </a:t>
            </a:r>
            <a:r>
              <a:rPr lang="cs-CZ" b="1" dirty="0"/>
              <a:t>otevřené</a:t>
            </a:r>
            <a:r>
              <a:rPr lang="cs-CZ" dirty="0"/>
              <a:t> nebo </a:t>
            </a:r>
            <a:r>
              <a:rPr lang="cs-CZ" b="1" dirty="0"/>
              <a:t>uzavřené</a:t>
            </a:r>
            <a:r>
              <a:rPr lang="cs-CZ" dirty="0"/>
              <a:t>? A do jaké míry? Vysvětlete proč.</a:t>
            </a:r>
          </a:p>
          <a:p>
            <a:pPr marL="514350" indent="-514350">
              <a:buFont typeface="+mj-lt"/>
              <a:buAutoNum type="alphaLcParenR"/>
            </a:pPr>
            <a:r>
              <a:rPr lang="cs-CZ" dirty="0"/>
              <a:t>Člověk</a:t>
            </a:r>
          </a:p>
          <a:p>
            <a:pPr marL="514350" indent="-514350">
              <a:buFont typeface="+mj-lt"/>
              <a:buAutoNum type="alphaLcParenR"/>
            </a:pPr>
            <a:r>
              <a:rPr lang="cs-CZ" dirty="0"/>
              <a:t>Pneumatika jízdního kola</a:t>
            </a:r>
          </a:p>
          <a:p>
            <a:pPr marL="514350" indent="-514350">
              <a:buFont typeface="+mj-lt"/>
              <a:buAutoNum type="alphaLcParenR"/>
            </a:pPr>
            <a:r>
              <a:rPr lang="cs-CZ" dirty="0"/>
              <a:t>Lednice</a:t>
            </a:r>
          </a:p>
          <a:p>
            <a:pPr marL="514350" indent="-514350">
              <a:buFont typeface="+mj-lt"/>
              <a:buAutoNum type="alphaLcParenR"/>
            </a:pPr>
            <a:r>
              <a:rPr lang="cs-CZ" dirty="0"/>
              <a:t>Planeta Země</a:t>
            </a:r>
          </a:p>
        </p:txBody>
      </p:sp>
    </p:spTree>
    <p:extLst>
      <p:ext uri="{BB962C8B-B14F-4D97-AF65-F5344CB8AC3E}">
        <p14:creationId xmlns:p14="http://schemas.microsoft.com/office/powerpoint/2010/main" val="706323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Specie</a:t>
            </a:r>
            <a:r>
              <a:rPr lang="cs-CZ" dirty="0"/>
              <a:t>, složky a fáze</a:t>
            </a:r>
          </a:p>
        </p:txBody>
      </p:sp>
      <p:sp>
        <p:nvSpPr>
          <p:cNvPr id="3" name="Zástupný symbol pro obsah 2"/>
          <p:cNvSpPr>
            <a:spLocks noGrp="1"/>
          </p:cNvSpPr>
          <p:nvPr>
            <p:ph idx="1"/>
          </p:nvPr>
        </p:nvSpPr>
        <p:spPr/>
        <p:txBody>
          <a:bodyPr/>
          <a:lstStyle/>
          <a:p>
            <a:r>
              <a:rPr lang="cs-CZ" dirty="0"/>
              <a:t>Součásti systému</a:t>
            </a:r>
          </a:p>
          <a:p>
            <a:r>
              <a:rPr lang="cs-CZ" dirty="0" err="1"/>
              <a:t>Specie</a:t>
            </a:r>
            <a:r>
              <a:rPr lang="cs-CZ" dirty="0"/>
              <a:t> = chemická entita</a:t>
            </a:r>
          </a:p>
          <a:p>
            <a:r>
              <a:rPr lang="cs-CZ" dirty="0"/>
              <a:t>Fáze = fyzikálně </a:t>
            </a:r>
            <a:r>
              <a:rPr lang="cs-CZ" dirty="0" err="1"/>
              <a:t>separovatelná</a:t>
            </a:r>
            <a:r>
              <a:rPr lang="cs-CZ" dirty="0"/>
              <a:t> část systému</a:t>
            </a:r>
          </a:p>
          <a:p>
            <a:r>
              <a:rPr lang="cs-CZ" dirty="0"/>
              <a:t>Složka = ulehčují vyjádření částí systému</a:t>
            </a:r>
          </a:p>
          <a:p>
            <a:pPr lvl="1"/>
            <a:r>
              <a:rPr lang="cs-CZ" dirty="0"/>
              <a:t>Minimální počet složek je dán vztahem c = n – r</a:t>
            </a:r>
          </a:p>
          <a:p>
            <a:pPr lvl="1"/>
            <a:r>
              <a:rPr lang="cs-CZ" dirty="0"/>
              <a:t>c – složky; n – počet </a:t>
            </a:r>
            <a:r>
              <a:rPr lang="cs-CZ" dirty="0" err="1"/>
              <a:t>specií</a:t>
            </a:r>
            <a:r>
              <a:rPr lang="cs-CZ" dirty="0"/>
              <a:t>; r – počet nezávislých reakcí mezi </a:t>
            </a:r>
            <a:r>
              <a:rPr lang="cs-CZ" dirty="0" err="1"/>
              <a:t>speciemi</a:t>
            </a:r>
            <a:endParaRPr lang="cs-CZ" dirty="0"/>
          </a:p>
        </p:txBody>
      </p:sp>
    </p:spTree>
    <p:extLst>
      <p:ext uri="{BB962C8B-B14F-4D97-AF65-F5344CB8AC3E}">
        <p14:creationId xmlns:p14="http://schemas.microsoft.com/office/powerpoint/2010/main" val="371023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Karbonátový systém</a:t>
            </a:r>
          </a:p>
        </p:txBody>
      </p:sp>
      <p:sp>
        <p:nvSpPr>
          <p:cNvPr id="3" name="Zástupný symbol pro obsah 2"/>
          <p:cNvSpPr>
            <a:spLocks noGrp="1"/>
          </p:cNvSpPr>
          <p:nvPr>
            <p:ph idx="1"/>
          </p:nvPr>
        </p:nvSpPr>
        <p:spPr/>
        <p:txBody>
          <a:bodyPr/>
          <a:lstStyle/>
          <a:p>
            <a:r>
              <a:rPr lang="cs-CZ" dirty="0"/>
              <a:t>Kolik složek potřebujeme k popisu systému složeného z CO</a:t>
            </a:r>
            <a:r>
              <a:rPr lang="cs-CZ" baseline="-25000" dirty="0"/>
              <a:t>2</a:t>
            </a:r>
            <a:r>
              <a:rPr lang="cs-CZ" dirty="0"/>
              <a:t> rozpuštěného ve vodě?</a:t>
            </a:r>
          </a:p>
          <a:p>
            <a:endParaRPr lang="cs-CZ" dirty="0"/>
          </a:p>
        </p:txBody>
      </p:sp>
    </p:spTree>
    <p:extLst>
      <p:ext uri="{BB962C8B-B14F-4D97-AF65-F5344CB8AC3E}">
        <p14:creationId xmlns:p14="http://schemas.microsoft.com/office/powerpoint/2010/main" val="1566608778"/>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geochem">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ochem" id="{B295F512-F391-4149-B9F2-6BAD8273C072}" vid="{26D21FDE-082F-4082-AB46-0A77DA1A9C69}"/>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1320</TotalTime>
  <Words>2154</Words>
  <Application>Microsoft Office PowerPoint</Application>
  <PresentationFormat>Předvádění na obrazovce (4:3)</PresentationFormat>
  <Paragraphs>323</Paragraphs>
  <Slides>66</Slides>
  <Notes>6</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66</vt:i4>
      </vt:variant>
    </vt:vector>
  </HeadingPairs>
  <TitlesOfParts>
    <vt:vector size="73" baseType="lpstr">
      <vt:lpstr>Arial</vt:lpstr>
      <vt:lpstr>Calibri</vt:lpstr>
      <vt:lpstr>Calibri Light</vt:lpstr>
      <vt:lpstr>Cambria Math</vt:lpstr>
      <vt:lpstr>Times New Roman</vt:lpstr>
      <vt:lpstr>Office Theme</vt:lpstr>
      <vt:lpstr>geochem</vt:lpstr>
      <vt:lpstr>Geochemie exogenních procesů</vt:lpstr>
      <vt:lpstr>Úvodní otázka</vt:lpstr>
      <vt:lpstr>Rovnováhy</vt:lpstr>
      <vt:lpstr>Prezentace aplikace PowerPoint</vt:lpstr>
      <vt:lpstr>Termodynamika</vt:lpstr>
      <vt:lpstr>Fyzikální systém</vt:lpstr>
      <vt:lpstr>Otázka</vt:lpstr>
      <vt:lpstr>Specie, složky a fáze</vt:lpstr>
      <vt:lpstr>Karbonátový systém</vt:lpstr>
      <vt:lpstr>Karbonátový systém</vt:lpstr>
      <vt:lpstr>Karbonátový systém</vt:lpstr>
      <vt:lpstr>Stupně volnosti</vt:lpstr>
      <vt:lpstr>Fázový diagram pro vodu</vt:lpstr>
      <vt:lpstr>Nultý termodynamický zákon</vt:lpstr>
      <vt:lpstr>Kdyby neplatil?</vt:lpstr>
      <vt:lpstr>Práce</vt:lpstr>
      <vt:lpstr>Vnitřní energie</vt:lpstr>
      <vt:lpstr>První zákon termodynamiky</vt:lpstr>
      <vt:lpstr>První zákon termodynamiky</vt:lpstr>
      <vt:lpstr>Změna vnitřní energie</vt:lpstr>
      <vt:lpstr>Přenos energie</vt:lpstr>
      <vt:lpstr>Příklad</vt:lpstr>
      <vt:lpstr>Příklad 2</vt:lpstr>
      <vt:lpstr>Entalpie</vt:lpstr>
      <vt:lpstr>Entalpie (H)</vt:lpstr>
      <vt:lpstr>Entalpie</vt:lpstr>
      <vt:lpstr>Reakční teplo</vt:lpstr>
      <vt:lpstr>Exotermní/endotermní povaha reakcí</vt:lpstr>
      <vt:lpstr>Pravidlo 1.</vt:lpstr>
      <vt:lpstr>Pravidlo 2.</vt:lpstr>
      <vt:lpstr>Reakční teplo</vt:lpstr>
      <vt:lpstr>Příklad</vt:lpstr>
      <vt:lpstr>Příklad 2</vt:lpstr>
      <vt:lpstr>Příklad 3</vt:lpstr>
      <vt:lpstr>Příklad 4</vt:lpstr>
      <vt:lpstr>Příklad 5</vt:lpstr>
      <vt:lpstr>Problem 1</vt:lpstr>
      <vt:lpstr>Problem 2</vt:lpstr>
      <vt:lpstr>Neuspořádanost a Entropie</vt:lpstr>
      <vt:lpstr>Entropie</vt:lpstr>
      <vt:lpstr>Celková změna entropie</vt:lpstr>
      <vt:lpstr>Které systémy jsou uspořádanější?</vt:lpstr>
      <vt:lpstr>Příklad 1</vt:lpstr>
      <vt:lpstr>Příklad 2</vt:lpstr>
      <vt:lpstr>Otázka</vt:lpstr>
      <vt:lpstr>Co se stane?</vt:lpstr>
      <vt:lpstr>Co se stane teď?</vt:lpstr>
      <vt:lpstr>Závěr</vt:lpstr>
      <vt:lpstr>Závěr</vt:lpstr>
      <vt:lpstr>K čemu dojde?</vt:lpstr>
      <vt:lpstr>Závěr</vt:lpstr>
      <vt:lpstr>Pravděpodobnost</vt:lpstr>
      <vt:lpstr>Pravděpodobnost II</vt:lpstr>
      <vt:lpstr>Pravděpodobnost II</vt:lpstr>
      <vt:lpstr>Pravděpodobnost III</vt:lpstr>
      <vt:lpstr>Pravděpodobnost III</vt:lpstr>
      <vt:lpstr>Absolutní entropie (statistická)</vt:lpstr>
      <vt:lpstr>Druhý zákon termodynamiky</vt:lpstr>
      <vt:lpstr>Které systémy jsou uspořádanější?</vt:lpstr>
      <vt:lpstr>Třetí zákon termodynamiky</vt:lpstr>
      <vt:lpstr>Třetí zákon termodynamiky</vt:lpstr>
      <vt:lpstr>Termodynamické zákony</vt:lpstr>
      <vt:lpstr>Závěrečný úkol</vt:lpstr>
      <vt:lpstr>Poslední úkol</vt:lpstr>
      <vt:lpstr>Pojmová mapa</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Pavel Pracný</dc:creator>
  <cp:lastModifiedBy>Pavel Pracný</cp:lastModifiedBy>
  <cp:revision>34</cp:revision>
  <dcterms:created xsi:type="dcterms:W3CDTF">2016-08-29T13:52:22Z</dcterms:created>
  <dcterms:modified xsi:type="dcterms:W3CDTF">2016-09-27T07:37:07Z</dcterms:modified>
</cp:coreProperties>
</file>