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0"/>
  </p:notesMasterIdLst>
  <p:sldIdLst>
    <p:sldId id="321" r:id="rId2"/>
    <p:sldId id="338" r:id="rId3"/>
    <p:sldId id="339" r:id="rId4"/>
    <p:sldId id="340" r:id="rId5"/>
    <p:sldId id="341" r:id="rId6"/>
    <p:sldId id="342" r:id="rId7"/>
    <p:sldId id="406" r:id="rId8"/>
    <p:sldId id="344" r:id="rId9"/>
    <p:sldId id="345" r:id="rId10"/>
    <p:sldId id="398" r:id="rId11"/>
    <p:sldId id="346" r:id="rId12"/>
    <p:sldId id="347" r:id="rId13"/>
    <p:sldId id="349" r:id="rId14"/>
    <p:sldId id="351" r:id="rId15"/>
    <p:sldId id="352" r:id="rId16"/>
    <p:sldId id="353" r:id="rId17"/>
    <p:sldId id="354" r:id="rId18"/>
    <p:sldId id="355" r:id="rId19"/>
    <p:sldId id="356" r:id="rId20"/>
    <p:sldId id="357" r:id="rId21"/>
    <p:sldId id="358" r:id="rId22"/>
    <p:sldId id="359" r:id="rId23"/>
    <p:sldId id="348" r:id="rId24"/>
    <p:sldId id="402" r:id="rId25"/>
    <p:sldId id="403" r:id="rId26"/>
    <p:sldId id="404" r:id="rId27"/>
    <p:sldId id="405" r:id="rId28"/>
    <p:sldId id="401" r:id="rId29"/>
    <p:sldId id="360" r:id="rId30"/>
    <p:sldId id="363" r:id="rId31"/>
    <p:sldId id="364" r:id="rId32"/>
    <p:sldId id="365" r:id="rId33"/>
    <p:sldId id="366" r:id="rId34"/>
    <p:sldId id="367" r:id="rId35"/>
    <p:sldId id="372" r:id="rId36"/>
    <p:sldId id="371" r:id="rId37"/>
    <p:sldId id="380" r:id="rId38"/>
    <p:sldId id="381" r:id="rId39"/>
    <p:sldId id="382" r:id="rId40"/>
    <p:sldId id="383" r:id="rId41"/>
    <p:sldId id="384" r:id="rId42"/>
    <p:sldId id="385" r:id="rId43"/>
    <p:sldId id="386" r:id="rId44"/>
    <p:sldId id="399" r:id="rId45"/>
    <p:sldId id="407" r:id="rId46"/>
    <p:sldId id="400" r:id="rId47"/>
    <p:sldId id="396" r:id="rId48"/>
    <p:sldId id="408" r:id="rId4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C479B908-46F7-46BD-A05C-29AEBFAC5311}">
          <p14:sldIdLst>
            <p14:sldId id="321"/>
          </p14:sldIdLst>
        </p14:section>
        <p14:section name="Rovnovážná konstanta" id="{7F53C248-C53D-4C76-93C2-DB4D247ABF2D}">
          <p14:sldIdLst>
            <p14:sldId id="338"/>
            <p14:sldId id="339"/>
            <p14:sldId id="340"/>
            <p14:sldId id="341"/>
            <p14:sldId id="342"/>
            <p14:sldId id="406"/>
          </p14:sldIdLst>
        </p14:section>
        <p14:section name="Gibbsova funkce" id="{8C287340-1BA6-40CF-9736-49FA3EA83529}">
          <p14:sldIdLst>
            <p14:sldId id="344"/>
            <p14:sldId id="345"/>
            <p14:sldId id="398"/>
            <p14:sldId id="346"/>
            <p14:sldId id="347"/>
            <p14:sldId id="349"/>
            <p14:sldId id="351"/>
            <p14:sldId id="352"/>
            <p14:sldId id="353"/>
            <p14:sldId id="354"/>
            <p14:sldId id="355"/>
            <p14:sldId id="356"/>
            <p14:sldId id="357"/>
            <p14:sldId id="358"/>
            <p14:sldId id="359"/>
            <p14:sldId id="348"/>
            <p14:sldId id="402"/>
            <p14:sldId id="403"/>
            <p14:sldId id="404"/>
            <p14:sldId id="405"/>
            <p14:sldId id="401"/>
            <p14:sldId id="360"/>
            <p14:sldId id="363"/>
            <p14:sldId id="364"/>
            <p14:sldId id="365"/>
            <p14:sldId id="366"/>
            <p14:sldId id="367"/>
            <p14:sldId id="372"/>
            <p14:sldId id="371"/>
            <p14:sldId id="380"/>
            <p14:sldId id="381"/>
            <p14:sldId id="382"/>
            <p14:sldId id="383"/>
            <p14:sldId id="384"/>
            <p14:sldId id="385"/>
            <p14:sldId id="386"/>
            <p14:sldId id="399"/>
            <p14:sldId id="407"/>
            <p14:sldId id="400"/>
            <p14:sldId id="396"/>
            <p14:sldId id="40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8" autoAdjust="0"/>
    <p:restoredTop sz="94660"/>
  </p:normalViewPr>
  <p:slideViewPr>
    <p:cSldViewPr snapToGrid="0">
      <p:cViewPr varScale="1">
        <p:scale>
          <a:sx n="101" d="100"/>
          <a:sy n="101" d="100"/>
        </p:scale>
        <p:origin x="174" y="108"/>
      </p:cViewPr>
      <p:guideLst/>
    </p:cSldViewPr>
  </p:slideViewPr>
  <p:notesTextViewPr>
    <p:cViewPr>
      <p:scale>
        <a:sx n="1" d="1"/>
        <a:sy n="1" d="1"/>
      </p:scale>
      <p:origin x="0" y="0"/>
    </p:cViewPr>
  </p:notesTextViewPr>
  <p:sorterViewPr>
    <p:cViewPr>
      <p:scale>
        <a:sx n="100" d="100"/>
        <a:sy n="100" d="100"/>
      </p:scale>
      <p:origin x="0" y="-222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9.wmf"/><Relationship Id="rId7" Type="http://schemas.openxmlformats.org/officeDocument/2006/relationships/image" Target="../media/image83.wmf"/><Relationship Id="rId2" Type="http://schemas.openxmlformats.org/officeDocument/2006/relationships/image" Target="../media/image78.wmf"/><Relationship Id="rId1" Type="http://schemas.openxmlformats.org/officeDocument/2006/relationships/image" Target="../media/image77.wmf"/><Relationship Id="rId6" Type="http://schemas.openxmlformats.org/officeDocument/2006/relationships/image" Target="../media/image82.wmf"/><Relationship Id="rId5" Type="http://schemas.openxmlformats.org/officeDocument/2006/relationships/image" Target="../media/image81.wmf"/><Relationship Id="rId4" Type="http://schemas.openxmlformats.org/officeDocument/2006/relationships/image" Target="../media/image8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A4544C-110A-4447-810A-0C163BAC39CE}" type="datetimeFigureOut">
              <a:rPr lang="cs-CZ" smtClean="0"/>
              <a:t>12.10.2016</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9A7AA-D34A-4D27-B6D4-002B98B4FCA4}" type="slidenum">
              <a:rPr lang="cs-CZ" smtClean="0"/>
              <a:t>‹#›</a:t>
            </a:fld>
            <a:endParaRPr lang="cs-CZ"/>
          </a:p>
        </p:txBody>
      </p:sp>
    </p:spTree>
    <p:extLst>
      <p:ext uri="{BB962C8B-B14F-4D97-AF65-F5344CB8AC3E}">
        <p14:creationId xmlns:p14="http://schemas.microsoft.com/office/powerpoint/2010/main" val="898789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C4623304-5BA8-4C8C-91CB-B7E7501FB6C6}" type="slidenum">
              <a:rPr kumimoji="0" lang="cs-CZ" altLang="cs-CZ" sz="1800" b="0" i="0" u="none" strike="noStrike" kern="0" cap="none" spc="0" normalizeH="0" baseline="0" noProof="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cs-CZ" altLang="cs-CZ"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p>
        </p:txBody>
      </p:sp>
    </p:spTree>
    <p:extLst>
      <p:ext uri="{BB962C8B-B14F-4D97-AF65-F5344CB8AC3E}">
        <p14:creationId xmlns:p14="http://schemas.microsoft.com/office/powerpoint/2010/main" val="869205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C4623304-5BA8-4C8C-91CB-B7E7501FB6C6}" type="slidenum">
              <a:rPr kumimoji="0" lang="cs-CZ" altLang="cs-CZ" sz="1800" b="0" i="0" u="none" strike="noStrike" kern="0" cap="none" spc="0" normalizeH="0" baseline="0" noProof="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cs-CZ" altLang="cs-CZ"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p>
        </p:txBody>
      </p:sp>
    </p:spTree>
    <p:extLst>
      <p:ext uri="{BB962C8B-B14F-4D97-AF65-F5344CB8AC3E}">
        <p14:creationId xmlns:p14="http://schemas.microsoft.com/office/powerpoint/2010/main" val="3792125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CAA450D5-A5FF-434C-A51C-74EA11E33FF9}" type="slidenum">
              <a:rPr kumimoji="0" lang="cs-CZ" altLang="cs-CZ" sz="1800" b="0" i="0" u="none" strike="noStrike" kern="0" cap="none" spc="0" normalizeH="0" baseline="0" noProof="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cs-CZ" altLang="cs-CZ"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p>
        </p:txBody>
      </p:sp>
    </p:spTree>
    <p:extLst>
      <p:ext uri="{BB962C8B-B14F-4D97-AF65-F5344CB8AC3E}">
        <p14:creationId xmlns:p14="http://schemas.microsoft.com/office/powerpoint/2010/main" val="2476566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86AC0FF7-E2DA-4A3C-B53D-3839BDCCB455}" type="slidenum">
              <a:rPr kumimoji="0" lang="cs-CZ" altLang="cs-CZ" sz="1800" b="0" i="0" u="none" strike="noStrike" kern="0" cap="none" spc="0" normalizeH="0" baseline="0" noProof="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cs-CZ" altLang="cs-CZ"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p>
        </p:txBody>
      </p:sp>
    </p:spTree>
    <p:extLst>
      <p:ext uri="{BB962C8B-B14F-4D97-AF65-F5344CB8AC3E}">
        <p14:creationId xmlns:p14="http://schemas.microsoft.com/office/powerpoint/2010/main" val="436732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EDECF4FC-B546-4DB4-8784-D31419A384DC}" type="slidenum">
              <a:rPr kumimoji="0" lang="cs-CZ" altLang="cs-CZ" sz="1800" b="0" i="0" u="none" strike="noStrike" kern="0" cap="none" spc="0" normalizeH="0" baseline="0" noProof="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cs-CZ" altLang="cs-CZ"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dirty="0" err="1"/>
              <a:t>Za</a:t>
            </a:r>
            <a:r>
              <a:rPr lang="en-US" altLang="cs-CZ" dirty="0"/>
              <a:t> </a:t>
            </a:r>
            <a:r>
              <a:rPr lang="en-US" altLang="cs-CZ" dirty="0" err="1"/>
              <a:t>daných</a:t>
            </a:r>
            <a:r>
              <a:rPr lang="en-US" altLang="cs-CZ" dirty="0"/>
              <a:t> </a:t>
            </a:r>
            <a:r>
              <a:rPr lang="en-US" altLang="cs-CZ" dirty="0" err="1"/>
              <a:t>podmínek</a:t>
            </a:r>
            <a:r>
              <a:rPr lang="en-US" altLang="cs-CZ" dirty="0"/>
              <a:t> </a:t>
            </a:r>
            <a:r>
              <a:rPr lang="en-US" altLang="cs-CZ" dirty="0" err="1"/>
              <a:t>teploty</a:t>
            </a:r>
            <a:r>
              <a:rPr lang="en-US" altLang="cs-CZ" dirty="0"/>
              <a:t> a </a:t>
            </a:r>
            <a:r>
              <a:rPr lang="en-US" altLang="cs-CZ" dirty="0" err="1"/>
              <a:t>tlaku</a:t>
            </a:r>
            <a:r>
              <a:rPr lang="en-US" altLang="cs-CZ" dirty="0"/>
              <a:t> </a:t>
            </a:r>
            <a:r>
              <a:rPr lang="en-US" altLang="cs-CZ" dirty="0" err="1"/>
              <a:t>bude</a:t>
            </a:r>
            <a:r>
              <a:rPr lang="en-US" altLang="cs-CZ" dirty="0"/>
              <a:t> </a:t>
            </a:r>
            <a:r>
              <a:rPr lang="en-US" altLang="cs-CZ" dirty="0" err="1"/>
              <a:t>stabilnější</a:t>
            </a:r>
            <a:r>
              <a:rPr lang="en-US" altLang="cs-CZ" dirty="0"/>
              <a:t> </a:t>
            </a:r>
            <a:r>
              <a:rPr lang="en-US" altLang="cs-CZ" dirty="0" err="1"/>
              <a:t>vždy</a:t>
            </a:r>
            <a:r>
              <a:rPr lang="en-US" altLang="cs-CZ" dirty="0"/>
              <a:t> </a:t>
            </a:r>
            <a:r>
              <a:rPr lang="en-US" altLang="cs-CZ" dirty="0" err="1"/>
              <a:t>stav</a:t>
            </a:r>
            <a:r>
              <a:rPr lang="en-US" altLang="cs-CZ" dirty="0"/>
              <a:t> </a:t>
            </a:r>
            <a:r>
              <a:rPr lang="en-US" altLang="cs-CZ" dirty="0" err="1"/>
              <a:t>systému</a:t>
            </a:r>
            <a:r>
              <a:rPr lang="en-US" altLang="cs-CZ" dirty="0"/>
              <a:t> s </a:t>
            </a:r>
            <a:r>
              <a:rPr lang="en-US" altLang="cs-CZ" dirty="0" err="1"/>
              <a:t>vyšší</a:t>
            </a:r>
            <a:r>
              <a:rPr lang="en-US" altLang="cs-CZ" dirty="0"/>
              <a:t> </a:t>
            </a:r>
            <a:r>
              <a:rPr lang="en-US" altLang="cs-CZ" dirty="0" err="1"/>
              <a:t>celkovou</a:t>
            </a:r>
            <a:r>
              <a:rPr lang="en-US" altLang="cs-CZ" dirty="0"/>
              <a:t> </a:t>
            </a:r>
            <a:r>
              <a:rPr lang="en-US" altLang="cs-CZ" dirty="0" err="1"/>
              <a:t>entropií</a:t>
            </a:r>
            <a:r>
              <a:rPr lang="en-US" altLang="cs-CZ" dirty="0"/>
              <a:t>. </a:t>
            </a:r>
            <a:r>
              <a:rPr lang="en-US" altLang="cs-CZ" dirty="0" err="1"/>
              <a:t>Protože</a:t>
            </a:r>
            <a:r>
              <a:rPr lang="en-US" altLang="cs-CZ" dirty="0"/>
              <a:t> </a:t>
            </a:r>
            <a:r>
              <a:rPr lang="en-US" altLang="cs-CZ" dirty="0" err="1"/>
              <a:t>jsou</a:t>
            </a:r>
            <a:r>
              <a:rPr lang="en-US" altLang="cs-CZ" dirty="0"/>
              <a:t> </a:t>
            </a:r>
            <a:r>
              <a:rPr lang="en-US" altLang="cs-CZ" dirty="0" err="1"/>
              <a:t>krystaly</a:t>
            </a:r>
            <a:r>
              <a:rPr lang="en-US" altLang="cs-CZ" dirty="0"/>
              <a:t> </a:t>
            </a:r>
            <a:r>
              <a:rPr lang="en-US" altLang="cs-CZ" dirty="0" err="1"/>
              <a:t>vždy</a:t>
            </a:r>
            <a:r>
              <a:rPr lang="en-US" altLang="cs-CZ" dirty="0"/>
              <a:t> </a:t>
            </a:r>
            <a:r>
              <a:rPr lang="en-US" altLang="cs-CZ" dirty="0" err="1"/>
              <a:t>uspořádanější</a:t>
            </a:r>
            <a:r>
              <a:rPr lang="en-US" altLang="cs-CZ" dirty="0"/>
              <a:t> </a:t>
            </a:r>
            <a:r>
              <a:rPr lang="en-US" altLang="cs-CZ" dirty="0" err="1"/>
              <a:t>fází</a:t>
            </a:r>
            <a:r>
              <a:rPr lang="en-US" altLang="cs-CZ" dirty="0"/>
              <a:t>, </a:t>
            </a:r>
            <a:r>
              <a:rPr lang="en-US" altLang="cs-CZ" dirty="0" err="1"/>
              <a:t>než</a:t>
            </a:r>
            <a:r>
              <a:rPr lang="en-US" altLang="cs-CZ" dirty="0"/>
              <a:t> </a:t>
            </a:r>
            <a:r>
              <a:rPr lang="en-US" altLang="cs-CZ" dirty="0" err="1"/>
              <a:t>taveniny</a:t>
            </a:r>
            <a:r>
              <a:rPr lang="en-US" altLang="cs-CZ" dirty="0"/>
              <a:t>, </a:t>
            </a:r>
            <a:r>
              <a:rPr lang="en-US" altLang="cs-CZ" dirty="0" err="1"/>
              <a:t>mohlo</a:t>
            </a:r>
            <a:r>
              <a:rPr lang="en-US" altLang="cs-CZ" dirty="0"/>
              <a:t> by se </a:t>
            </a:r>
            <a:r>
              <a:rPr lang="en-US" altLang="cs-CZ" dirty="0" err="1"/>
              <a:t>na</a:t>
            </a:r>
            <a:r>
              <a:rPr lang="en-US" altLang="cs-CZ" dirty="0"/>
              <a:t> </a:t>
            </a:r>
            <a:r>
              <a:rPr lang="en-US" altLang="cs-CZ" dirty="0" err="1"/>
              <a:t>první</a:t>
            </a:r>
            <a:r>
              <a:rPr lang="en-US" altLang="cs-CZ" dirty="0"/>
              <a:t> </a:t>
            </a:r>
            <a:r>
              <a:rPr lang="en-US" altLang="cs-CZ" dirty="0" err="1"/>
              <a:t>pohled</a:t>
            </a:r>
            <a:r>
              <a:rPr lang="en-US" altLang="cs-CZ" dirty="0"/>
              <a:t> </a:t>
            </a:r>
            <a:r>
              <a:rPr lang="en-US" altLang="cs-CZ" dirty="0" err="1"/>
              <a:t>zdát</a:t>
            </a:r>
            <a:r>
              <a:rPr lang="en-US" altLang="cs-CZ" dirty="0"/>
              <a:t>, </a:t>
            </a:r>
            <a:r>
              <a:rPr lang="en-US" altLang="cs-CZ" dirty="0" err="1"/>
              <a:t>že</a:t>
            </a:r>
            <a:r>
              <a:rPr lang="en-US" altLang="cs-CZ" dirty="0"/>
              <a:t> z </a:t>
            </a:r>
            <a:r>
              <a:rPr lang="en-US" altLang="cs-CZ" dirty="0" err="1"/>
              <a:t>termodynamického</a:t>
            </a:r>
            <a:r>
              <a:rPr lang="en-US" altLang="cs-CZ" dirty="0"/>
              <a:t> </a:t>
            </a:r>
            <a:r>
              <a:rPr lang="en-US" altLang="cs-CZ" dirty="0" err="1"/>
              <a:t>hlediska</a:t>
            </a:r>
            <a:r>
              <a:rPr lang="en-US" altLang="cs-CZ" dirty="0"/>
              <a:t> by </a:t>
            </a:r>
            <a:r>
              <a:rPr lang="en-US" altLang="cs-CZ" dirty="0" err="1"/>
              <a:t>měla</a:t>
            </a:r>
            <a:r>
              <a:rPr lang="en-US" altLang="cs-CZ" dirty="0"/>
              <a:t> </a:t>
            </a:r>
            <a:r>
              <a:rPr lang="en-US" altLang="cs-CZ" dirty="0" err="1"/>
              <a:t>být</a:t>
            </a:r>
            <a:r>
              <a:rPr lang="en-US" altLang="cs-CZ" dirty="0"/>
              <a:t> </a:t>
            </a:r>
            <a:r>
              <a:rPr lang="en-US" altLang="cs-CZ" dirty="0" err="1"/>
              <a:t>stabilnější</a:t>
            </a:r>
            <a:r>
              <a:rPr lang="en-US" altLang="cs-CZ" dirty="0"/>
              <a:t> </a:t>
            </a:r>
            <a:r>
              <a:rPr lang="en-US" altLang="cs-CZ" dirty="0" err="1"/>
              <a:t>tavenina</a:t>
            </a:r>
            <a:r>
              <a:rPr lang="en-US" altLang="cs-CZ" dirty="0"/>
              <a:t>, </a:t>
            </a:r>
            <a:r>
              <a:rPr lang="en-US" altLang="cs-CZ" dirty="0" err="1"/>
              <a:t>která</a:t>
            </a:r>
            <a:r>
              <a:rPr lang="en-US" altLang="cs-CZ" dirty="0"/>
              <a:t> </a:t>
            </a:r>
            <a:r>
              <a:rPr lang="en-US" altLang="cs-CZ" dirty="0" err="1"/>
              <a:t>má</a:t>
            </a:r>
            <a:r>
              <a:rPr lang="en-US" altLang="cs-CZ" dirty="0"/>
              <a:t> </a:t>
            </a:r>
            <a:r>
              <a:rPr lang="en-US" altLang="cs-CZ" dirty="0" err="1"/>
              <a:t>vyšší</a:t>
            </a:r>
            <a:r>
              <a:rPr lang="en-US" altLang="cs-CZ" dirty="0"/>
              <a:t> </a:t>
            </a:r>
            <a:r>
              <a:rPr lang="en-US" altLang="cs-CZ" dirty="0" err="1"/>
              <a:t>entropii</a:t>
            </a:r>
            <a:r>
              <a:rPr lang="en-US" altLang="cs-CZ" dirty="0"/>
              <a:t>. </a:t>
            </a:r>
            <a:r>
              <a:rPr lang="en-US" altLang="cs-CZ" dirty="0" err="1"/>
              <a:t>Krystalizace</a:t>
            </a:r>
            <a:r>
              <a:rPr lang="en-US" altLang="cs-CZ" dirty="0"/>
              <a:t> je </a:t>
            </a:r>
            <a:r>
              <a:rPr lang="en-US" altLang="cs-CZ" dirty="0" err="1"/>
              <a:t>však</a:t>
            </a:r>
            <a:r>
              <a:rPr lang="en-US" altLang="cs-CZ" dirty="0"/>
              <a:t> </a:t>
            </a:r>
            <a:r>
              <a:rPr lang="en-US" altLang="cs-CZ" dirty="0" err="1"/>
              <a:t>spojena</a:t>
            </a:r>
            <a:r>
              <a:rPr lang="en-US" altLang="cs-CZ" dirty="0"/>
              <a:t> s </a:t>
            </a:r>
            <a:r>
              <a:rPr lang="en-US" altLang="cs-CZ" dirty="0" err="1"/>
              <a:t>uvolněním</a:t>
            </a:r>
            <a:r>
              <a:rPr lang="en-US" altLang="cs-CZ" dirty="0"/>
              <a:t> </a:t>
            </a:r>
            <a:r>
              <a:rPr lang="en-US" altLang="cs-CZ" dirty="0" err="1"/>
              <a:t>tepla</a:t>
            </a:r>
            <a:r>
              <a:rPr lang="en-US" altLang="cs-CZ" dirty="0"/>
              <a:t>, </a:t>
            </a:r>
            <a:r>
              <a:rPr lang="en-US" altLang="cs-CZ" dirty="0" err="1"/>
              <a:t>které</a:t>
            </a:r>
            <a:r>
              <a:rPr lang="en-US" altLang="cs-CZ" dirty="0"/>
              <a:t> </a:t>
            </a:r>
            <a:r>
              <a:rPr lang="en-US" altLang="cs-CZ" dirty="0" err="1"/>
              <a:t>způsobí</a:t>
            </a:r>
            <a:r>
              <a:rPr lang="en-US" altLang="cs-CZ" dirty="0"/>
              <a:t> v </a:t>
            </a:r>
            <a:r>
              <a:rPr lang="en-US" altLang="cs-CZ" dirty="0" err="1"/>
              <a:t>okolí</a:t>
            </a:r>
            <a:r>
              <a:rPr lang="en-US" altLang="cs-CZ" dirty="0"/>
              <a:t> </a:t>
            </a:r>
            <a:r>
              <a:rPr lang="en-US" altLang="cs-CZ" dirty="0" err="1"/>
              <a:t>změnu</a:t>
            </a:r>
            <a:r>
              <a:rPr lang="en-US" altLang="cs-CZ" dirty="0"/>
              <a:t> </a:t>
            </a:r>
            <a:r>
              <a:rPr lang="en-US" altLang="cs-CZ" dirty="0" err="1"/>
              <a:t>entropie</a:t>
            </a:r>
            <a:r>
              <a:rPr lang="en-US" altLang="cs-CZ" dirty="0"/>
              <a:t>. </a:t>
            </a:r>
            <a:r>
              <a:rPr lang="en-US" altLang="cs-CZ" dirty="0" err="1"/>
              <a:t>Za</a:t>
            </a:r>
            <a:r>
              <a:rPr lang="en-US" altLang="cs-CZ" dirty="0"/>
              <a:t> </a:t>
            </a:r>
            <a:r>
              <a:rPr lang="en-US" altLang="cs-CZ" dirty="0" err="1"/>
              <a:t>vysokých</a:t>
            </a:r>
            <a:r>
              <a:rPr lang="en-US" altLang="cs-CZ" dirty="0"/>
              <a:t> </a:t>
            </a:r>
            <a:r>
              <a:rPr lang="en-US" altLang="cs-CZ" dirty="0" err="1"/>
              <a:t>teplot</a:t>
            </a:r>
            <a:r>
              <a:rPr lang="en-US" altLang="cs-CZ" dirty="0"/>
              <a:t> </a:t>
            </a:r>
            <a:r>
              <a:rPr lang="en-US" altLang="cs-CZ" dirty="0" err="1"/>
              <a:t>nestačí</a:t>
            </a:r>
            <a:r>
              <a:rPr lang="en-US" altLang="cs-CZ" dirty="0"/>
              <a:t> </a:t>
            </a:r>
            <a:r>
              <a:rPr lang="en-US" altLang="cs-CZ" dirty="0" err="1"/>
              <a:t>toto</a:t>
            </a:r>
            <a:r>
              <a:rPr lang="en-US" altLang="cs-CZ" dirty="0"/>
              <a:t> </a:t>
            </a:r>
            <a:r>
              <a:rPr lang="en-US" altLang="cs-CZ" dirty="0" err="1"/>
              <a:t>zvýšení</a:t>
            </a:r>
            <a:r>
              <a:rPr lang="en-US" altLang="cs-CZ" dirty="0"/>
              <a:t> </a:t>
            </a:r>
            <a:r>
              <a:rPr lang="en-US" altLang="cs-CZ" dirty="0" err="1"/>
              <a:t>entropie</a:t>
            </a:r>
            <a:r>
              <a:rPr lang="en-US" altLang="cs-CZ" dirty="0"/>
              <a:t> v </a:t>
            </a:r>
            <a:r>
              <a:rPr lang="en-US" altLang="cs-CZ" dirty="0" err="1"/>
              <a:t>okolí</a:t>
            </a:r>
            <a:r>
              <a:rPr lang="en-US" altLang="cs-CZ" dirty="0"/>
              <a:t> </a:t>
            </a:r>
            <a:r>
              <a:rPr lang="en-US" altLang="cs-CZ" dirty="0" err="1"/>
              <a:t>pokrýt</a:t>
            </a:r>
            <a:r>
              <a:rPr lang="en-US" altLang="cs-CZ" dirty="0"/>
              <a:t> </a:t>
            </a:r>
            <a:r>
              <a:rPr lang="en-US" altLang="cs-CZ" dirty="0" err="1"/>
              <a:t>pokles</a:t>
            </a:r>
            <a:r>
              <a:rPr lang="en-US" altLang="cs-CZ" dirty="0"/>
              <a:t> </a:t>
            </a:r>
            <a:r>
              <a:rPr lang="en-US" altLang="cs-CZ" dirty="0" err="1"/>
              <a:t>entropie</a:t>
            </a:r>
            <a:r>
              <a:rPr lang="en-US" altLang="cs-CZ" dirty="0"/>
              <a:t> </a:t>
            </a:r>
            <a:r>
              <a:rPr lang="en-US" altLang="cs-CZ" dirty="0" err="1"/>
              <a:t>spojený</a:t>
            </a:r>
            <a:r>
              <a:rPr lang="en-US" altLang="cs-CZ" dirty="0"/>
              <a:t> s </a:t>
            </a:r>
            <a:r>
              <a:rPr lang="en-US" altLang="cs-CZ" dirty="0" err="1"/>
              <a:t>krystalizací</a:t>
            </a:r>
            <a:r>
              <a:rPr lang="en-US" altLang="cs-CZ" dirty="0"/>
              <a:t> </a:t>
            </a:r>
            <a:r>
              <a:rPr lang="en-US" altLang="cs-CZ" dirty="0" err="1"/>
              <a:t>dané</a:t>
            </a:r>
            <a:r>
              <a:rPr lang="en-US" altLang="cs-CZ" dirty="0"/>
              <a:t> </a:t>
            </a:r>
            <a:r>
              <a:rPr lang="en-US" altLang="cs-CZ" dirty="0" err="1"/>
              <a:t>látky</a:t>
            </a:r>
            <a:r>
              <a:rPr lang="en-US" altLang="cs-CZ" dirty="0"/>
              <a:t> a </a:t>
            </a:r>
            <a:r>
              <a:rPr lang="en-US" altLang="cs-CZ" dirty="0" err="1"/>
              <a:t>látka</a:t>
            </a:r>
            <a:r>
              <a:rPr lang="en-US" altLang="cs-CZ" dirty="0"/>
              <a:t> je </a:t>
            </a:r>
            <a:r>
              <a:rPr lang="en-US" altLang="cs-CZ" dirty="0" err="1"/>
              <a:t>stabilní</a:t>
            </a:r>
            <a:r>
              <a:rPr lang="en-US" altLang="cs-CZ" dirty="0"/>
              <a:t> </a:t>
            </a:r>
            <a:r>
              <a:rPr lang="en-US" altLang="cs-CZ" dirty="0" err="1"/>
              <a:t>jako</a:t>
            </a:r>
            <a:r>
              <a:rPr lang="en-US" altLang="cs-CZ" dirty="0"/>
              <a:t> </a:t>
            </a:r>
            <a:r>
              <a:rPr lang="en-US" altLang="cs-CZ" dirty="0" err="1"/>
              <a:t>tavenina</a:t>
            </a:r>
            <a:r>
              <a:rPr lang="en-US" altLang="cs-CZ" dirty="0"/>
              <a:t>. </a:t>
            </a:r>
            <a:r>
              <a:rPr lang="en-US" altLang="cs-CZ" dirty="0" err="1"/>
              <a:t>Za</a:t>
            </a:r>
            <a:r>
              <a:rPr lang="en-US" altLang="cs-CZ" dirty="0"/>
              <a:t> </a:t>
            </a:r>
            <a:r>
              <a:rPr lang="en-US" altLang="cs-CZ" dirty="0" err="1"/>
              <a:t>nízkých</a:t>
            </a:r>
            <a:r>
              <a:rPr lang="en-US" altLang="cs-CZ" dirty="0"/>
              <a:t> </a:t>
            </a:r>
            <a:r>
              <a:rPr lang="en-US" altLang="cs-CZ" dirty="0" err="1"/>
              <a:t>teplot</a:t>
            </a:r>
            <a:r>
              <a:rPr lang="en-US" altLang="cs-CZ" dirty="0"/>
              <a:t> je </a:t>
            </a:r>
            <a:r>
              <a:rPr lang="en-US" altLang="cs-CZ" dirty="0" err="1"/>
              <a:t>naopak</a:t>
            </a:r>
            <a:r>
              <a:rPr lang="en-US" altLang="cs-CZ" dirty="0"/>
              <a:t> </a:t>
            </a:r>
            <a:r>
              <a:rPr lang="en-US" altLang="cs-CZ" dirty="0" err="1"/>
              <a:t>přírůstek</a:t>
            </a:r>
            <a:r>
              <a:rPr lang="en-US" altLang="cs-CZ" dirty="0"/>
              <a:t> </a:t>
            </a:r>
            <a:r>
              <a:rPr lang="en-US" altLang="cs-CZ" dirty="0" err="1"/>
              <a:t>entropie</a:t>
            </a:r>
            <a:r>
              <a:rPr lang="en-US" altLang="cs-CZ" dirty="0"/>
              <a:t> v </a:t>
            </a:r>
            <a:r>
              <a:rPr lang="en-US" altLang="cs-CZ" dirty="0" err="1"/>
              <a:t>důsledku</a:t>
            </a:r>
            <a:r>
              <a:rPr lang="en-US" altLang="cs-CZ" dirty="0"/>
              <a:t> </a:t>
            </a:r>
            <a:r>
              <a:rPr lang="en-US" altLang="cs-CZ" dirty="0" err="1"/>
              <a:t>uvolněného</a:t>
            </a:r>
            <a:r>
              <a:rPr lang="en-US" altLang="cs-CZ" dirty="0"/>
              <a:t> </a:t>
            </a:r>
            <a:r>
              <a:rPr lang="en-US" altLang="cs-CZ" dirty="0" err="1"/>
              <a:t>tepla</a:t>
            </a:r>
            <a:r>
              <a:rPr lang="en-US" altLang="cs-CZ" dirty="0"/>
              <a:t> v </a:t>
            </a:r>
            <a:r>
              <a:rPr lang="en-US" altLang="cs-CZ" dirty="0" err="1"/>
              <a:t>okolí</a:t>
            </a:r>
            <a:r>
              <a:rPr lang="en-US" altLang="cs-CZ" dirty="0"/>
              <a:t> </a:t>
            </a:r>
            <a:r>
              <a:rPr lang="en-US" altLang="cs-CZ" dirty="0" err="1"/>
              <a:t>tak</a:t>
            </a:r>
            <a:r>
              <a:rPr lang="en-US" altLang="cs-CZ" dirty="0"/>
              <a:t> </a:t>
            </a:r>
            <a:r>
              <a:rPr lang="en-US" altLang="cs-CZ" dirty="0" err="1"/>
              <a:t>velký</a:t>
            </a:r>
            <a:r>
              <a:rPr lang="en-US" altLang="cs-CZ" dirty="0"/>
              <a:t>, </a:t>
            </a:r>
            <a:r>
              <a:rPr lang="en-US" altLang="cs-CZ" dirty="0" err="1"/>
              <a:t>že</a:t>
            </a:r>
            <a:r>
              <a:rPr lang="en-US" altLang="cs-CZ" dirty="0"/>
              <a:t> </a:t>
            </a:r>
            <a:r>
              <a:rPr lang="en-US" altLang="cs-CZ" dirty="0" err="1"/>
              <a:t>kompenzuje</a:t>
            </a:r>
            <a:r>
              <a:rPr lang="en-US" altLang="cs-CZ" dirty="0"/>
              <a:t> </a:t>
            </a:r>
            <a:r>
              <a:rPr lang="en-US" altLang="cs-CZ" dirty="0" err="1"/>
              <a:t>i</a:t>
            </a:r>
            <a:r>
              <a:rPr lang="en-US" altLang="cs-CZ" dirty="0"/>
              <a:t> </a:t>
            </a:r>
            <a:r>
              <a:rPr lang="en-US" altLang="cs-CZ" dirty="0" err="1"/>
              <a:t>pokles</a:t>
            </a:r>
            <a:r>
              <a:rPr lang="en-US" altLang="cs-CZ" dirty="0"/>
              <a:t> </a:t>
            </a:r>
            <a:r>
              <a:rPr lang="en-US" altLang="cs-CZ" dirty="0" err="1"/>
              <a:t>entropie</a:t>
            </a:r>
            <a:r>
              <a:rPr lang="en-US" altLang="cs-CZ" dirty="0"/>
              <a:t> </a:t>
            </a:r>
            <a:r>
              <a:rPr lang="en-US" altLang="cs-CZ" dirty="0" err="1"/>
              <a:t>vlastní</a:t>
            </a:r>
            <a:r>
              <a:rPr lang="en-US" altLang="cs-CZ" dirty="0"/>
              <a:t> </a:t>
            </a:r>
            <a:r>
              <a:rPr lang="en-US" altLang="cs-CZ" dirty="0" err="1"/>
              <a:t>látky</a:t>
            </a:r>
            <a:r>
              <a:rPr lang="en-US" altLang="cs-CZ" dirty="0"/>
              <a:t> a </a:t>
            </a:r>
            <a:r>
              <a:rPr lang="en-US" altLang="cs-CZ" dirty="0" err="1"/>
              <a:t>látka</a:t>
            </a:r>
            <a:r>
              <a:rPr lang="en-US" altLang="cs-CZ" dirty="0"/>
              <a:t> se </a:t>
            </a:r>
            <a:r>
              <a:rPr lang="en-US" altLang="cs-CZ" dirty="0" err="1"/>
              <a:t>vyskytuje</a:t>
            </a:r>
            <a:r>
              <a:rPr lang="en-US" altLang="cs-CZ" dirty="0"/>
              <a:t> v </a:t>
            </a:r>
            <a:r>
              <a:rPr lang="en-US" altLang="cs-CZ" dirty="0" err="1"/>
              <a:t>krystalickém</a:t>
            </a:r>
            <a:r>
              <a:rPr lang="en-US" altLang="cs-CZ" dirty="0"/>
              <a:t> </a:t>
            </a:r>
            <a:r>
              <a:rPr lang="en-US" altLang="cs-CZ" dirty="0" err="1"/>
              <a:t>stavu</a:t>
            </a:r>
            <a:r>
              <a:rPr lang="en-US" altLang="cs-CZ" dirty="0"/>
              <a:t>. </a:t>
            </a:r>
            <a:r>
              <a:rPr lang="en-US" altLang="cs-CZ" dirty="0" err="1"/>
              <a:t>Celkové</a:t>
            </a:r>
            <a:r>
              <a:rPr lang="en-US" altLang="cs-CZ" dirty="0"/>
              <a:t> </a:t>
            </a:r>
            <a:r>
              <a:rPr lang="en-US" altLang="cs-CZ" dirty="0" err="1"/>
              <a:t>množství</a:t>
            </a:r>
            <a:r>
              <a:rPr lang="en-US" altLang="cs-CZ" dirty="0"/>
              <a:t> </a:t>
            </a:r>
            <a:r>
              <a:rPr lang="en-US" altLang="cs-CZ" dirty="0" err="1"/>
              <a:t>energie</a:t>
            </a:r>
            <a:r>
              <a:rPr lang="en-US" altLang="cs-CZ" dirty="0"/>
              <a:t> </a:t>
            </a:r>
            <a:r>
              <a:rPr lang="en-US" altLang="cs-CZ" dirty="0" err="1"/>
              <a:t>systému</a:t>
            </a:r>
            <a:r>
              <a:rPr lang="en-US" altLang="cs-CZ" dirty="0"/>
              <a:t> (</a:t>
            </a:r>
            <a:r>
              <a:rPr lang="en-US" altLang="cs-CZ" dirty="0" err="1"/>
              <a:t>energie</a:t>
            </a:r>
            <a:r>
              <a:rPr lang="en-US" altLang="cs-CZ" dirty="0"/>
              <a:t> </a:t>
            </a:r>
            <a:r>
              <a:rPr lang="en-US" altLang="cs-CZ" dirty="0" err="1"/>
              <a:t>vlastních</a:t>
            </a:r>
            <a:r>
              <a:rPr lang="en-US" altLang="cs-CZ" dirty="0"/>
              <a:t> </a:t>
            </a:r>
            <a:r>
              <a:rPr lang="en-US" altLang="cs-CZ" dirty="0" err="1"/>
              <a:t>krystalů</a:t>
            </a:r>
            <a:r>
              <a:rPr lang="en-US" altLang="cs-CZ" dirty="0"/>
              <a:t> a </a:t>
            </a:r>
            <a:r>
              <a:rPr lang="en-US" altLang="cs-CZ" dirty="0" err="1"/>
              <a:t>okolí</a:t>
            </a:r>
            <a:r>
              <a:rPr lang="en-US" altLang="cs-CZ" dirty="0"/>
              <a:t>) </a:t>
            </a:r>
            <a:r>
              <a:rPr lang="en-US" altLang="cs-CZ" dirty="0" err="1"/>
              <a:t>zůstává</a:t>
            </a:r>
            <a:r>
              <a:rPr lang="en-US" altLang="cs-CZ" dirty="0"/>
              <a:t> </a:t>
            </a:r>
            <a:r>
              <a:rPr lang="en-US" altLang="cs-CZ" dirty="0" err="1"/>
              <a:t>za</a:t>
            </a:r>
            <a:r>
              <a:rPr lang="en-US" altLang="cs-CZ" dirty="0"/>
              <a:t> </a:t>
            </a:r>
            <a:r>
              <a:rPr lang="en-US" altLang="cs-CZ" dirty="0" err="1"/>
              <a:t>libovolného</a:t>
            </a:r>
            <a:r>
              <a:rPr lang="en-US" altLang="cs-CZ" dirty="0"/>
              <a:t> </a:t>
            </a:r>
            <a:r>
              <a:rPr lang="en-US" altLang="cs-CZ" dirty="0" err="1"/>
              <a:t>stavu</a:t>
            </a:r>
            <a:r>
              <a:rPr lang="en-US" altLang="cs-CZ" dirty="0"/>
              <a:t> </a:t>
            </a:r>
            <a:r>
              <a:rPr lang="en-US" altLang="cs-CZ" dirty="0" err="1"/>
              <a:t>konstantní</a:t>
            </a:r>
            <a:r>
              <a:rPr lang="en-US" altLang="cs-CZ" dirty="0"/>
              <a:t>.</a:t>
            </a:r>
          </a:p>
          <a:p>
            <a:pPr eaLnBrk="1" hangingPunct="1"/>
            <a:endParaRPr lang="en-US" altLang="cs-CZ" dirty="0"/>
          </a:p>
        </p:txBody>
      </p:sp>
    </p:spTree>
    <p:extLst>
      <p:ext uri="{BB962C8B-B14F-4D97-AF65-F5344CB8AC3E}">
        <p14:creationId xmlns:p14="http://schemas.microsoft.com/office/powerpoint/2010/main" val="2048176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74A6D76D-45B6-428B-A014-538C841AA1EB}" type="slidenum">
              <a:rPr kumimoji="0" lang="cs-CZ" altLang="cs-CZ" sz="1800" b="0" i="0" u="none" strike="noStrike" kern="0" cap="none" spc="0" normalizeH="0" baseline="0" noProof="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cs-CZ" altLang="cs-CZ"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p>
        </p:txBody>
      </p:sp>
    </p:spTree>
    <p:extLst>
      <p:ext uri="{BB962C8B-B14F-4D97-AF65-F5344CB8AC3E}">
        <p14:creationId xmlns:p14="http://schemas.microsoft.com/office/powerpoint/2010/main" val="2494555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B30542FA-D374-4EDA-8837-278C3B60D800}" type="slidenum">
              <a:rPr kumimoji="0" lang="cs-CZ" altLang="cs-CZ" sz="1800" b="0" i="0" u="none" strike="noStrike" kern="0" cap="none" spc="0" normalizeH="0" baseline="0" noProof="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cs-CZ" altLang="cs-CZ"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p>
        </p:txBody>
      </p:sp>
    </p:spTree>
    <p:extLst>
      <p:ext uri="{BB962C8B-B14F-4D97-AF65-F5344CB8AC3E}">
        <p14:creationId xmlns:p14="http://schemas.microsoft.com/office/powerpoint/2010/main" val="1523287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Příklad</a:t>
            </a:r>
            <a:r>
              <a:rPr lang="cs-CZ" baseline="0" dirty="0"/>
              <a:t> se sodíkem a chlorem ve vodě.</a:t>
            </a:r>
            <a:endParaRPr lang="cs-CZ" dirty="0"/>
          </a:p>
        </p:txBody>
      </p:sp>
      <p:sp>
        <p:nvSpPr>
          <p:cNvPr id="4" name="Zástupný symbol pro číslo snímku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34F5A1A-3411-4F44-B378-DC96253D9848}" type="slidenum">
              <a:rPr kumimoji="0" lang="cs-CZ"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cs-CZ"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53009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ksí</a:t>
            </a:r>
          </a:p>
        </p:txBody>
      </p:sp>
      <p:sp>
        <p:nvSpPr>
          <p:cNvPr id="4" name="Zástupný symbol pro číslo snímku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34F5A1A-3411-4F44-B378-DC96253D9848}" type="slidenum">
              <a:rPr kumimoji="0" lang="cs-CZ"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38</a:t>
            </a:fld>
            <a:endParaRPr kumimoji="0" lang="cs-CZ"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72496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05C6D916-285B-475A-AE4D-D391C282F738}" type="datetimeFigureOut">
              <a:rPr lang="cs-CZ" smtClean="0"/>
              <a:t>12.10.2016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99997BC-EACC-44B6-B328-ED04E64D2750}" type="slidenum">
              <a:rPr lang="cs-CZ" smtClean="0"/>
              <a:t>‹#›</a:t>
            </a:fld>
            <a:endParaRPr lang="cs-CZ"/>
          </a:p>
        </p:txBody>
      </p:sp>
    </p:spTree>
    <p:extLst>
      <p:ext uri="{BB962C8B-B14F-4D97-AF65-F5344CB8AC3E}">
        <p14:creationId xmlns:p14="http://schemas.microsoft.com/office/powerpoint/2010/main" val="3415774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5C6D916-285B-475A-AE4D-D391C282F738}" type="datetimeFigureOut">
              <a:rPr lang="cs-CZ" smtClean="0"/>
              <a:t>12.10.2016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99997BC-EACC-44B6-B328-ED04E64D2750}" type="slidenum">
              <a:rPr lang="cs-CZ" smtClean="0"/>
              <a:t>‹#›</a:t>
            </a:fld>
            <a:endParaRPr lang="cs-CZ"/>
          </a:p>
        </p:txBody>
      </p:sp>
    </p:spTree>
    <p:extLst>
      <p:ext uri="{BB962C8B-B14F-4D97-AF65-F5344CB8AC3E}">
        <p14:creationId xmlns:p14="http://schemas.microsoft.com/office/powerpoint/2010/main" val="3703850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5C6D916-285B-475A-AE4D-D391C282F738}" type="datetimeFigureOut">
              <a:rPr lang="cs-CZ" smtClean="0"/>
              <a:t>12.10.2016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99997BC-EACC-44B6-B328-ED04E64D2750}" type="slidenum">
              <a:rPr lang="cs-CZ" smtClean="0"/>
              <a:t>‹#›</a:t>
            </a:fld>
            <a:endParaRPr lang="cs-CZ"/>
          </a:p>
        </p:txBody>
      </p:sp>
    </p:spTree>
    <p:extLst>
      <p:ext uri="{BB962C8B-B14F-4D97-AF65-F5344CB8AC3E}">
        <p14:creationId xmlns:p14="http://schemas.microsoft.com/office/powerpoint/2010/main" val="1078618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457200" y="1600200"/>
            <a:ext cx="4038600" cy="4495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495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lvl1pPr>
              <a:defRPr smtClean="0"/>
            </a:lvl1pPr>
          </a:lstStyle>
          <a:p>
            <a:pPr>
              <a:defRPr/>
            </a:pPr>
            <a:endParaRPr lang="cs-CZ"/>
          </a:p>
        </p:txBody>
      </p:sp>
      <p:sp>
        <p:nvSpPr>
          <p:cNvPr id="6" name="Zástupný symbol pro zápatí 5"/>
          <p:cNvSpPr>
            <a:spLocks noGrp="1"/>
          </p:cNvSpPr>
          <p:nvPr>
            <p:ph type="ftr" sz="quarter" idx="11"/>
          </p:nvPr>
        </p:nvSpPr>
        <p:spPr/>
        <p:txBody>
          <a:bodyPr/>
          <a:lstStyle>
            <a:lvl1pPr>
              <a:defRPr smtClean="0"/>
            </a:lvl1pPr>
          </a:lstStyle>
          <a:p>
            <a:pPr>
              <a:defRPr/>
            </a:pPr>
            <a:endParaRPr lang="cs-CZ"/>
          </a:p>
        </p:txBody>
      </p:sp>
      <p:sp>
        <p:nvSpPr>
          <p:cNvPr id="7" name="Zástupný symbol pro číslo snímku 6"/>
          <p:cNvSpPr>
            <a:spLocks noGrp="1"/>
          </p:cNvSpPr>
          <p:nvPr>
            <p:ph type="sldNum" sz="quarter" idx="12"/>
          </p:nvPr>
        </p:nvSpPr>
        <p:spPr/>
        <p:txBody>
          <a:bodyPr/>
          <a:lstStyle>
            <a:lvl1pPr>
              <a:defRPr/>
            </a:lvl1pPr>
          </a:lstStyle>
          <a:p>
            <a:fld id="{97155652-C745-42C2-8C21-BE0D1F67D991}" type="slidenum">
              <a:rPr lang="cs-CZ" altLang="cs-CZ"/>
              <a:pPr/>
              <a:t>‹#›</a:t>
            </a:fld>
            <a:endParaRPr lang="cs-CZ" altLang="cs-CZ"/>
          </a:p>
        </p:txBody>
      </p:sp>
    </p:spTree>
    <p:extLst>
      <p:ext uri="{BB962C8B-B14F-4D97-AF65-F5344CB8AC3E}">
        <p14:creationId xmlns:p14="http://schemas.microsoft.com/office/powerpoint/2010/main" val="3712251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5C6D916-285B-475A-AE4D-D391C282F738}" type="datetimeFigureOut">
              <a:rPr lang="cs-CZ" smtClean="0"/>
              <a:t>12.10.2016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99997BC-EACC-44B6-B328-ED04E64D2750}" type="slidenum">
              <a:rPr lang="cs-CZ" smtClean="0"/>
              <a:t>‹#›</a:t>
            </a:fld>
            <a:endParaRPr lang="cs-CZ"/>
          </a:p>
        </p:txBody>
      </p:sp>
    </p:spTree>
    <p:extLst>
      <p:ext uri="{BB962C8B-B14F-4D97-AF65-F5344CB8AC3E}">
        <p14:creationId xmlns:p14="http://schemas.microsoft.com/office/powerpoint/2010/main" val="3770652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05C6D916-285B-475A-AE4D-D391C282F738}" type="datetimeFigureOut">
              <a:rPr lang="cs-CZ" smtClean="0"/>
              <a:t>12.10.2016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99997BC-EACC-44B6-B328-ED04E64D2750}" type="slidenum">
              <a:rPr lang="cs-CZ" smtClean="0"/>
              <a:t>‹#›</a:t>
            </a:fld>
            <a:endParaRPr lang="cs-CZ"/>
          </a:p>
        </p:txBody>
      </p:sp>
    </p:spTree>
    <p:extLst>
      <p:ext uri="{BB962C8B-B14F-4D97-AF65-F5344CB8AC3E}">
        <p14:creationId xmlns:p14="http://schemas.microsoft.com/office/powerpoint/2010/main" val="3678673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05C6D916-285B-475A-AE4D-D391C282F738}" type="datetimeFigureOut">
              <a:rPr lang="cs-CZ" smtClean="0"/>
              <a:t>12.10.2016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99997BC-EACC-44B6-B328-ED04E64D2750}" type="slidenum">
              <a:rPr lang="cs-CZ" smtClean="0"/>
              <a:t>‹#›</a:t>
            </a:fld>
            <a:endParaRPr lang="cs-CZ"/>
          </a:p>
        </p:txBody>
      </p:sp>
    </p:spTree>
    <p:extLst>
      <p:ext uri="{BB962C8B-B14F-4D97-AF65-F5344CB8AC3E}">
        <p14:creationId xmlns:p14="http://schemas.microsoft.com/office/powerpoint/2010/main" val="3322528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05C6D916-285B-475A-AE4D-D391C282F738}" type="datetimeFigureOut">
              <a:rPr lang="cs-CZ" smtClean="0"/>
              <a:t>12.10.2016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99997BC-EACC-44B6-B328-ED04E64D2750}" type="slidenum">
              <a:rPr lang="cs-CZ" smtClean="0"/>
              <a:t>‹#›</a:t>
            </a:fld>
            <a:endParaRPr lang="cs-CZ"/>
          </a:p>
        </p:txBody>
      </p:sp>
    </p:spTree>
    <p:extLst>
      <p:ext uri="{BB962C8B-B14F-4D97-AF65-F5344CB8AC3E}">
        <p14:creationId xmlns:p14="http://schemas.microsoft.com/office/powerpoint/2010/main" val="1420627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05C6D916-285B-475A-AE4D-D391C282F738}" type="datetimeFigureOut">
              <a:rPr lang="cs-CZ" smtClean="0"/>
              <a:t>12.10.2016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99997BC-EACC-44B6-B328-ED04E64D2750}" type="slidenum">
              <a:rPr lang="cs-CZ" smtClean="0"/>
              <a:t>‹#›</a:t>
            </a:fld>
            <a:endParaRPr lang="cs-CZ"/>
          </a:p>
        </p:txBody>
      </p:sp>
    </p:spTree>
    <p:extLst>
      <p:ext uri="{BB962C8B-B14F-4D97-AF65-F5344CB8AC3E}">
        <p14:creationId xmlns:p14="http://schemas.microsoft.com/office/powerpoint/2010/main" val="294556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5C6D916-285B-475A-AE4D-D391C282F738}" type="datetimeFigureOut">
              <a:rPr lang="cs-CZ" smtClean="0"/>
              <a:t>12.10.2016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99997BC-EACC-44B6-B328-ED04E64D2750}" type="slidenum">
              <a:rPr lang="cs-CZ" smtClean="0"/>
              <a:t>‹#›</a:t>
            </a:fld>
            <a:endParaRPr lang="cs-CZ"/>
          </a:p>
        </p:txBody>
      </p:sp>
    </p:spTree>
    <p:extLst>
      <p:ext uri="{BB962C8B-B14F-4D97-AF65-F5344CB8AC3E}">
        <p14:creationId xmlns:p14="http://schemas.microsoft.com/office/powerpoint/2010/main" val="42590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05C6D916-285B-475A-AE4D-D391C282F738}" type="datetimeFigureOut">
              <a:rPr lang="cs-CZ" smtClean="0"/>
              <a:t>12.10.2016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99997BC-EACC-44B6-B328-ED04E64D2750}" type="slidenum">
              <a:rPr lang="cs-CZ" smtClean="0"/>
              <a:t>‹#›</a:t>
            </a:fld>
            <a:endParaRPr lang="cs-CZ"/>
          </a:p>
        </p:txBody>
      </p:sp>
    </p:spTree>
    <p:extLst>
      <p:ext uri="{BB962C8B-B14F-4D97-AF65-F5344CB8AC3E}">
        <p14:creationId xmlns:p14="http://schemas.microsoft.com/office/powerpoint/2010/main" val="1321812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05C6D916-285B-475A-AE4D-D391C282F738}" type="datetimeFigureOut">
              <a:rPr lang="cs-CZ" smtClean="0"/>
              <a:t>12.10.2016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99997BC-EACC-44B6-B328-ED04E64D2750}" type="slidenum">
              <a:rPr lang="cs-CZ" smtClean="0"/>
              <a:t>‹#›</a:t>
            </a:fld>
            <a:endParaRPr lang="cs-CZ"/>
          </a:p>
        </p:txBody>
      </p:sp>
    </p:spTree>
    <p:extLst>
      <p:ext uri="{BB962C8B-B14F-4D97-AF65-F5344CB8AC3E}">
        <p14:creationId xmlns:p14="http://schemas.microsoft.com/office/powerpoint/2010/main" val="3902369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C6D916-285B-475A-AE4D-D391C282F738}" type="datetimeFigureOut">
              <a:rPr lang="cs-CZ" smtClean="0"/>
              <a:t>12.10.2016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9997BC-EACC-44B6-B328-ED04E64D2750}" type="slidenum">
              <a:rPr lang="cs-CZ" smtClean="0"/>
              <a:t>‹#›</a:t>
            </a:fld>
            <a:endParaRPr lang="cs-CZ"/>
          </a:p>
        </p:txBody>
      </p:sp>
    </p:spTree>
    <p:extLst>
      <p:ext uri="{BB962C8B-B14F-4D97-AF65-F5344CB8AC3E}">
        <p14:creationId xmlns:p14="http://schemas.microsoft.com/office/powerpoint/2010/main" val="137942012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67.png"/></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4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79.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81.wmf"/><Relationship Id="rId2" Type="http://schemas.openxmlformats.org/officeDocument/2006/relationships/slideLayout" Target="../slideLayouts/slideLayout12.xml"/><Relationship Id="rId16" Type="http://schemas.openxmlformats.org/officeDocument/2006/relationships/image" Target="../media/image83.wmf"/><Relationship Id="rId1" Type="http://schemas.openxmlformats.org/officeDocument/2006/relationships/vmlDrawing" Target="../drawings/vmlDrawing1.vml"/><Relationship Id="rId6" Type="http://schemas.openxmlformats.org/officeDocument/2006/relationships/image" Target="../media/image78.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80.wmf"/><Relationship Id="rId4" Type="http://schemas.openxmlformats.org/officeDocument/2006/relationships/image" Target="../media/image77.wmf"/><Relationship Id="rId9" Type="http://schemas.openxmlformats.org/officeDocument/2006/relationships/oleObject" Target="../embeddings/oleObject4.bin"/><Relationship Id="rId14" Type="http://schemas.openxmlformats.org/officeDocument/2006/relationships/image" Target="../media/image82.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Geochemie exogenních procesů</a:t>
            </a:r>
          </a:p>
        </p:txBody>
      </p:sp>
      <p:sp>
        <p:nvSpPr>
          <p:cNvPr id="3" name="Podnadpis 2"/>
          <p:cNvSpPr>
            <a:spLocks noGrp="1"/>
          </p:cNvSpPr>
          <p:nvPr>
            <p:ph type="subTitle" idx="1"/>
          </p:nvPr>
        </p:nvSpPr>
        <p:spPr/>
        <p:txBody>
          <a:bodyPr/>
          <a:lstStyle/>
          <a:p>
            <a:r>
              <a:rPr lang="cs-CZ" dirty="0"/>
              <a:t>3.</a:t>
            </a:r>
          </a:p>
          <a:p>
            <a:r>
              <a:rPr lang="cs-CZ" dirty="0"/>
              <a:t>Stability</a:t>
            </a:r>
          </a:p>
          <a:p>
            <a:r>
              <a:rPr lang="cs-CZ" dirty="0"/>
              <a:t>Rovnováhy, </a:t>
            </a:r>
            <a:r>
              <a:rPr lang="cs-CZ" dirty="0" err="1"/>
              <a:t>Gibbsova</a:t>
            </a:r>
            <a:r>
              <a:rPr lang="cs-CZ" dirty="0"/>
              <a:t> funkce</a:t>
            </a:r>
          </a:p>
        </p:txBody>
      </p:sp>
    </p:spTree>
    <p:extLst>
      <p:ext uri="{BB962C8B-B14F-4D97-AF65-F5344CB8AC3E}">
        <p14:creationId xmlns:p14="http://schemas.microsoft.com/office/powerpoint/2010/main" val="2562116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err="1"/>
              <a:t>Gibbsova</a:t>
            </a:r>
            <a:r>
              <a:rPr lang="cs-CZ" dirty="0"/>
              <a:t> funkce</a:t>
            </a:r>
            <a:endParaRPr lang="en-US" dirty="0"/>
          </a:p>
        </p:txBody>
      </p:sp>
      <p:sp>
        <p:nvSpPr>
          <p:cNvPr id="5" name="Zástupný symbol pro text 4"/>
          <p:cNvSpPr>
            <a:spLocks noGrp="1"/>
          </p:cNvSpPr>
          <p:nvPr>
            <p:ph type="body" idx="1"/>
          </p:nvPr>
        </p:nvSpPr>
        <p:spPr/>
        <p:txBody>
          <a:bodyPr/>
          <a:lstStyle/>
          <a:p>
            <a:endParaRPr lang="en-US" dirty="0"/>
          </a:p>
        </p:txBody>
      </p:sp>
      <p:pic>
        <p:nvPicPr>
          <p:cNvPr id="6146" name="Picture 2" descr="https://upload.wikimedia.org/wikipedia/commons/thumb/c/c7/Josiah_Willard_Gibbs_-from_MMS-.jpg/800px-Josiah_Willard_Gibbs_-from_MM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2056" y="1368036"/>
            <a:ext cx="3299673" cy="4400939"/>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5362055" y="5768975"/>
            <a:ext cx="3299673" cy="646331"/>
          </a:xfrm>
          <a:prstGeom prst="rect">
            <a:avLst/>
          </a:prstGeom>
        </p:spPr>
        <p:txBody>
          <a:bodyPr wrap="square">
            <a:spAutoFit/>
          </a:bodyPr>
          <a:lstStyle/>
          <a:p>
            <a:pPr algn="ctr"/>
            <a:r>
              <a:rPr lang="en-US" b="1" dirty="0"/>
              <a:t>Josiah Willard Gibbs </a:t>
            </a:r>
            <a:endParaRPr lang="cs-CZ" b="1" dirty="0"/>
          </a:p>
          <a:p>
            <a:pPr algn="ctr"/>
            <a:r>
              <a:rPr lang="en-US" dirty="0"/>
              <a:t>(1839 </a:t>
            </a:r>
            <a:r>
              <a:rPr lang="cs-CZ" dirty="0"/>
              <a:t>–</a:t>
            </a:r>
            <a:r>
              <a:rPr lang="en-US" dirty="0"/>
              <a:t> 1903)</a:t>
            </a:r>
            <a:endParaRPr lang="cs-CZ" dirty="0"/>
          </a:p>
        </p:txBody>
      </p:sp>
      <p:sp>
        <p:nvSpPr>
          <p:cNvPr id="3" name="Obdélník 2"/>
          <p:cNvSpPr/>
          <p:nvPr/>
        </p:nvSpPr>
        <p:spPr>
          <a:xfrm rot="16200000">
            <a:off x="6776239" y="3360757"/>
            <a:ext cx="4186476" cy="415498"/>
          </a:xfrm>
          <a:prstGeom prst="rect">
            <a:avLst/>
          </a:prstGeom>
        </p:spPr>
        <p:txBody>
          <a:bodyPr wrap="square">
            <a:spAutoFit/>
          </a:bodyPr>
          <a:lstStyle/>
          <a:p>
            <a:r>
              <a:rPr lang="en-US" sz="700" dirty="0"/>
              <a:t>By Unknown. Uploaded by Serge </a:t>
            </a:r>
            <a:r>
              <a:rPr lang="en-US" sz="700" dirty="0" err="1"/>
              <a:t>Lachinov</a:t>
            </a:r>
            <a:r>
              <a:rPr lang="en-US" sz="700" dirty="0"/>
              <a:t> (</a:t>
            </a:r>
            <a:r>
              <a:rPr lang="en-US" sz="700" dirty="0" err="1"/>
              <a:t>обработка</a:t>
            </a:r>
            <a:r>
              <a:rPr lang="en-US" sz="700" dirty="0"/>
              <a:t> </a:t>
            </a:r>
            <a:r>
              <a:rPr lang="en-US" sz="700" dirty="0" err="1"/>
              <a:t>для</a:t>
            </a:r>
            <a:r>
              <a:rPr lang="en-US" sz="700" dirty="0"/>
              <a:t> wiki) - Frontispiece of The Scientific Papers of J. Willard Gibbs, in two volumes, eds. H. A. </a:t>
            </a:r>
            <a:r>
              <a:rPr lang="en-US" sz="700" dirty="0" err="1"/>
              <a:t>Bumstead</a:t>
            </a:r>
            <a:r>
              <a:rPr lang="en-US" sz="700" dirty="0"/>
              <a:t> and R. G. Van Name, (London and New York: Longmans, Green, and Co., 1906), Public Domain, https://commons.wikimedia.org/w/index.php?curid=7919387</a:t>
            </a:r>
            <a:endParaRPr lang="cs-CZ" sz="700" dirty="0"/>
          </a:p>
        </p:txBody>
      </p:sp>
    </p:spTree>
    <p:extLst>
      <p:ext uri="{BB962C8B-B14F-4D97-AF65-F5344CB8AC3E}">
        <p14:creationId xmlns:p14="http://schemas.microsoft.com/office/powerpoint/2010/main" val="3631384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0">
              <a:schemeClr val="tx2">
                <a:lumMod val="60000"/>
                <a:lumOff val="40000"/>
              </a:schemeClr>
            </a:gs>
            <a:gs pos="100000">
              <a:schemeClr val="tx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cs-CZ" altLang="cs-CZ" dirty="0" err="1">
                <a:solidFill>
                  <a:schemeClr val="bg1"/>
                </a:solidFill>
              </a:rPr>
              <a:t>Gibbsova</a:t>
            </a:r>
            <a:r>
              <a:rPr lang="cs-CZ" altLang="cs-CZ" dirty="0">
                <a:solidFill>
                  <a:schemeClr val="bg1"/>
                </a:solidFill>
              </a:rPr>
              <a:t> funkce</a:t>
            </a:r>
          </a:p>
        </p:txBody>
      </p:sp>
      <p:sp>
        <p:nvSpPr>
          <p:cNvPr id="32771" name="Rectangle 3"/>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cs-CZ" altLang="cs-CZ"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32772" name="Rectangle 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cs-CZ" altLang="cs-CZ"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32773" name="Rectangle 5"/>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cs-CZ" altLang="cs-CZ" sz="1800" b="0" i="0" u="none" strike="noStrike" kern="0" cap="none" spc="0" normalizeH="0" baseline="0" noProof="0">
              <a:ln>
                <a:noFill/>
              </a:ln>
              <a:solidFill>
                <a:schemeClr val="tx1"/>
              </a:solidFill>
              <a:effectLst/>
              <a:uLnTx/>
              <a:uFillTx/>
              <a:latin typeface="Arial" panose="020B0604020202020204" pitchFamily="34" charset="0"/>
            </a:endParaRPr>
          </a:p>
        </p:txBody>
      </p:sp>
      <p:pic>
        <p:nvPicPr>
          <p:cNvPr id="32776" name="Picture 8" descr="Eqn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557338"/>
            <a:ext cx="3168724" cy="330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10" descr="o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2060575"/>
            <a:ext cx="5127625"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9" name="Rectangle 11"/>
          <p:cNvSpPr>
            <a:spLocks noChangeArrowheads="1"/>
          </p:cNvSpPr>
          <p:nvPr/>
        </p:nvSpPr>
        <p:spPr bwMode="auto">
          <a:xfrm>
            <a:off x="611188" y="5000232"/>
            <a:ext cx="268567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cs-CZ" altLang="cs-CZ" sz="1800" b="0" i="0" u="none" strike="noStrike" kern="0" cap="none" spc="0" normalizeH="0" baseline="0" noProof="0" dirty="0">
                <a:ln>
                  <a:noFill/>
                </a:ln>
                <a:solidFill>
                  <a:schemeClr val="bg1"/>
                </a:solidFill>
                <a:effectLst/>
                <a:uLnTx/>
                <a:uFillTx/>
                <a:latin typeface="+mn-lt"/>
              </a:rPr>
              <a:t>změna entropie systému </a:t>
            </a:r>
          </a:p>
          <a:p>
            <a:pPr marL="0" marR="0" lvl="0" indent="0" defTabSz="914400" eaLnBrk="1" fontAlgn="auto" latinLnBrk="0" hangingPunct="1">
              <a:lnSpc>
                <a:spcPct val="100000"/>
              </a:lnSpc>
              <a:spcBef>
                <a:spcPct val="0"/>
              </a:spcBef>
              <a:spcAft>
                <a:spcPts val="0"/>
              </a:spcAft>
              <a:buClrTx/>
              <a:buSzTx/>
              <a:buFontTx/>
              <a:buNone/>
              <a:tabLst/>
              <a:defRPr/>
            </a:pPr>
            <a:r>
              <a:rPr kumimoji="0" lang="cs-CZ" altLang="cs-CZ" sz="1800" b="0" i="0" u="none" strike="noStrike" kern="0" cap="none" spc="0" normalizeH="0" baseline="0" noProof="0" dirty="0">
                <a:ln>
                  <a:noFill/>
                </a:ln>
                <a:solidFill>
                  <a:schemeClr val="bg1"/>
                </a:solidFill>
                <a:effectLst/>
                <a:uLnTx/>
                <a:uFillTx/>
                <a:latin typeface="+mn-lt"/>
              </a:rPr>
              <a:t>a okolí vyjádřena pomocí</a:t>
            </a:r>
          </a:p>
          <a:p>
            <a:pPr marL="0" marR="0" lvl="0" indent="0" defTabSz="914400" eaLnBrk="1" fontAlgn="auto" latinLnBrk="0" hangingPunct="1">
              <a:lnSpc>
                <a:spcPct val="100000"/>
              </a:lnSpc>
              <a:spcBef>
                <a:spcPct val="0"/>
              </a:spcBef>
              <a:spcAft>
                <a:spcPts val="0"/>
              </a:spcAft>
              <a:buClrTx/>
              <a:buSzTx/>
              <a:buFontTx/>
              <a:buNone/>
              <a:tabLst/>
              <a:defRPr/>
            </a:pPr>
            <a:r>
              <a:rPr kumimoji="0" lang="cs-CZ" altLang="cs-CZ" sz="1800" b="0" i="0" u="none" strike="noStrike" kern="0" cap="none" spc="0" normalizeH="0" baseline="0" noProof="0" dirty="0">
                <a:ln>
                  <a:noFill/>
                </a:ln>
                <a:solidFill>
                  <a:schemeClr val="bg1"/>
                </a:solidFill>
                <a:effectLst/>
                <a:uLnTx/>
                <a:uFillTx/>
                <a:latin typeface="+mn-lt"/>
              </a:rPr>
              <a:t>termodynamických veličin,</a:t>
            </a:r>
          </a:p>
          <a:p>
            <a:pPr marL="0" marR="0" lvl="0" indent="0" defTabSz="914400" eaLnBrk="1" fontAlgn="auto" latinLnBrk="0" hangingPunct="1">
              <a:lnSpc>
                <a:spcPct val="100000"/>
              </a:lnSpc>
              <a:spcBef>
                <a:spcPct val="0"/>
              </a:spcBef>
              <a:spcAft>
                <a:spcPts val="0"/>
              </a:spcAft>
              <a:buClrTx/>
              <a:buSzTx/>
              <a:buFontTx/>
              <a:buNone/>
              <a:tabLst/>
              <a:defRPr/>
            </a:pPr>
            <a:r>
              <a:rPr kumimoji="0" lang="cs-CZ" altLang="cs-CZ" sz="1800" b="0" i="0" u="none" strike="noStrike" kern="0" cap="none" spc="0" normalizeH="0" baseline="0" noProof="0" dirty="0">
                <a:ln>
                  <a:noFill/>
                </a:ln>
                <a:solidFill>
                  <a:schemeClr val="bg1"/>
                </a:solidFill>
                <a:effectLst/>
                <a:uLnTx/>
                <a:uFillTx/>
                <a:latin typeface="+mn-lt"/>
              </a:rPr>
              <a:t>vztahujících se k systému</a:t>
            </a:r>
          </a:p>
        </p:txBody>
      </p:sp>
      <p:sp>
        <p:nvSpPr>
          <p:cNvPr id="2" name="Obdélník 1"/>
          <p:cNvSpPr/>
          <p:nvPr/>
        </p:nvSpPr>
        <p:spPr>
          <a:xfrm>
            <a:off x="6516216" y="2204864"/>
            <a:ext cx="1296144" cy="371649"/>
          </a:xfrm>
          <a:prstGeom prst="rect">
            <a:avLst/>
          </a:prstGeom>
          <a:noFill/>
          <a:ln w="38100">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6884715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0">
              <a:schemeClr val="tx2">
                <a:lumMod val="60000"/>
                <a:lumOff val="40000"/>
              </a:schemeClr>
            </a:gs>
            <a:gs pos="100000">
              <a:schemeClr val="tx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cs-CZ" altLang="cs-CZ" dirty="0" err="1">
                <a:solidFill>
                  <a:schemeClr val="bg1"/>
                </a:solidFill>
              </a:rPr>
              <a:t>Gibbsova</a:t>
            </a:r>
            <a:r>
              <a:rPr lang="cs-CZ" altLang="cs-CZ" dirty="0">
                <a:solidFill>
                  <a:schemeClr val="bg1"/>
                </a:solidFill>
              </a:rPr>
              <a:t> funkce</a:t>
            </a:r>
          </a:p>
        </p:txBody>
      </p:sp>
      <p:pic>
        <p:nvPicPr>
          <p:cNvPr id="37894" name="Picture 6" descr="Eqn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 y="1628775"/>
            <a:ext cx="2843213"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7" descr="Eqn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913" y="5084763"/>
            <a:ext cx="4786312"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Rectangle 8"/>
          <p:cNvSpPr>
            <a:spLocks noChangeArrowheads="1"/>
          </p:cNvSpPr>
          <p:nvPr/>
        </p:nvSpPr>
        <p:spPr bwMode="auto">
          <a:xfrm>
            <a:off x="971550" y="4508500"/>
            <a:ext cx="19396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cs-CZ" altLang="cs-CZ" sz="2000" b="1" i="0" u="none" strike="noStrike" kern="0" cap="none" spc="0" normalizeH="0" baseline="0" noProof="0">
                <a:ln>
                  <a:noFill/>
                </a:ln>
                <a:solidFill>
                  <a:schemeClr val="bg1"/>
                </a:solidFill>
                <a:effectLst/>
                <a:uLnTx/>
                <a:uFillTx/>
                <a:latin typeface="+mn-lt"/>
              </a:rPr>
              <a:t>Gibbsova funkce</a:t>
            </a:r>
          </a:p>
        </p:txBody>
      </p:sp>
      <p:sp>
        <p:nvSpPr>
          <p:cNvPr id="37897" name="Rectangle 9"/>
          <p:cNvSpPr>
            <a:spLocks noChangeArrowheads="1"/>
          </p:cNvSpPr>
          <p:nvPr/>
        </p:nvSpPr>
        <p:spPr bwMode="auto">
          <a:xfrm>
            <a:off x="5537200" y="3638550"/>
            <a:ext cx="31949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cs-CZ" altLang="cs-CZ" sz="2000" b="1" i="0" u="none" strike="noStrike" kern="0" cap="none" spc="0" normalizeH="0" baseline="0" noProof="0" dirty="0">
                <a:ln>
                  <a:noFill/>
                </a:ln>
                <a:solidFill>
                  <a:schemeClr val="bg1"/>
                </a:solidFill>
                <a:effectLst/>
                <a:uLnTx/>
                <a:uFillTx/>
                <a:latin typeface="+mn-lt"/>
              </a:rPr>
              <a:t>Termodynamická rovnováha</a:t>
            </a:r>
          </a:p>
        </p:txBody>
      </p:sp>
      <p:sp>
        <p:nvSpPr>
          <p:cNvPr id="37898" name="Rectangle 10"/>
          <p:cNvSpPr>
            <a:spLocks noChangeArrowheads="1"/>
          </p:cNvSpPr>
          <p:nvPr/>
        </p:nvSpPr>
        <p:spPr bwMode="auto">
          <a:xfrm>
            <a:off x="5580063" y="1773238"/>
            <a:ext cx="19425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cs-CZ" altLang="cs-CZ" sz="2000" b="1" i="0" u="none" strike="noStrike" kern="0" cap="none" spc="0" normalizeH="0" baseline="0" noProof="0" dirty="0">
                <a:ln>
                  <a:noFill/>
                </a:ln>
                <a:solidFill>
                  <a:schemeClr val="bg1"/>
                </a:solidFill>
                <a:effectLst/>
                <a:uLnTx/>
                <a:uFillTx/>
                <a:latin typeface="+mn-lt"/>
              </a:rPr>
              <a:t>Přirozený proces</a:t>
            </a:r>
          </a:p>
        </p:txBody>
      </p:sp>
      <p:pic>
        <p:nvPicPr>
          <p:cNvPr id="37900" name="Picture 12" descr="Eqn27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4221163"/>
            <a:ext cx="8810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13" descr="Eqn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3088" y="2276475"/>
            <a:ext cx="138588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010302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0">
              <a:schemeClr val="tx2">
                <a:lumMod val="60000"/>
                <a:lumOff val="40000"/>
              </a:schemeClr>
            </a:gs>
            <a:gs pos="100000">
              <a:schemeClr val="tx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1"/>
                </a:solidFill>
              </a:rPr>
              <a:t>Zhodnocení </a:t>
            </a:r>
            <a:r>
              <a:rPr lang="cs-CZ" dirty="0" err="1">
                <a:solidFill>
                  <a:schemeClr val="bg1"/>
                </a:solidFill>
              </a:rPr>
              <a:t>Gibbsovy</a:t>
            </a:r>
            <a:r>
              <a:rPr lang="cs-CZ" dirty="0">
                <a:solidFill>
                  <a:schemeClr val="bg1"/>
                </a:solidFill>
              </a:rPr>
              <a:t> funkce</a:t>
            </a:r>
            <a:endParaRPr lang="en-US" dirty="0">
              <a:solidFill>
                <a:schemeClr val="bg1"/>
              </a:solidFill>
            </a:endParaRPr>
          </a:p>
        </p:txBody>
      </p:sp>
      <p:sp>
        <p:nvSpPr>
          <p:cNvPr id="3" name="Zástupný symbol pro obsah 2"/>
          <p:cNvSpPr>
            <a:spLocks noGrp="1"/>
          </p:cNvSpPr>
          <p:nvPr>
            <p:ph idx="1"/>
          </p:nvPr>
        </p:nvSpPr>
        <p:spPr/>
        <p:txBody>
          <a:bodyPr>
            <a:normAutofit lnSpcReduction="10000"/>
          </a:bodyPr>
          <a:lstStyle/>
          <a:p>
            <a:r>
              <a:rPr lang="cs-CZ" dirty="0">
                <a:solidFill>
                  <a:schemeClr val="bg1"/>
                </a:solidFill>
              </a:rPr>
              <a:t>Z hodnoty </a:t>
            </a:r>
            <a:r>
              <a:rPr lang="el-GR" dirty="0">
                <a:solidFill>
                  <a:schemeClr val="bg1"/>
                </a:solidFill>
              </a:rPr>
              <a:t>Δ</a:t>
            </a:r>
            <a:r>
              <a:rPr lang="cs-CZ" dirty="0">
                <a:solidFill>
                  <a:schemeClr val="bg1"/>
                </a:solidFill>
              </a:rPr>
              <a:t>G můžeme posoudit, zda bude reakce probíhat za uvažovaných podmínek.</a:t>
            </a:r>
          </a:p>
          <a:p>
            <a:r>
              <a:rPr lang="el-GR" dirty="0">
                <a:solidFill>
                  <a:schemeClr val="bg1"/>
                </a:solidFill>
              </a:rPr>
              <a:t>Δ</a:t>
            </a:r>
            <a:r>
              <a:rPr lang="cs-CZ" dirty="0">
                <a:solidFill>
                  <a:schemeClr val="bg1"/>
                </a:solidFill>
              </a:rPr>
              <a:t>G &lt; 0 znamená, že stabilnější jsou produkty (mají menší hodnotu G) a reakce bude probíhat směrem dopředu.</a:t>
            </a:r>
          </a:p>
          <a:p>
            <a:r>
              <a:rPr lang="el-GR" dirty="0">
                <a:solidFill>
                  <a:schemeClr val="bg1"/>
                </a:solidFill>
              </a:rPr>
              <a:t>Δ</a:t>
            </a:r>
            <a:r>
              <a:rPr lang="cs-CZ" dirty="0">
                <a:solidFill>
                  <a:schemeClr val="bg1"/>
                </a:solidFill>
              </a:rPr>
              <a:t>G &gt; 0 znamená, že stabilnější jsou reaktanty a reakce bude probíhat směrem zpět.</a:t>
            </a:r>
          </a:p>
          <a:p>
            <a:r>
              <a:rPr lang="cs-CZ" dirty="0">
                <a:solidFill>
                  <a:schemeClr val="bg1"/>
                </a:solidFill>
              </a:rPr>
              <a:t>V každém případě reakce nakonec dojde do rovnováhy a </a:t>
            </a:r>
            <a:r>
              <a:rPr lang="el-GR" b="1" dirty="0">
                <a:solidFill>
                  <a:schemeClr val="bg1"/>
                </a:solidFill>
              </a:rPr>
              <a:t>Δ</a:t>
            </a:r>
            <a:r>
              <a:rPr lang="cs-CZ" b="1" dirty="0">
                <a:solidFill>
                  <a:schemeClr val="bg1"/>
                </a:solidFill>
              </a:rPr>
              <a:t>G = 0</a:t>
            </a:r>
            <a:r>
              <a:rPr lang="cs-CZ" dirty="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110131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0">
              <a:schemeClr val="tx2">
                <a:lumMod val="60000"/>
                <a:lumOff val="40000"/>
              </a:schemeClr>
            </a:gs>
            <a:gs pos="100000">
              <a:schemeClr val="tx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cs-CZ" altLang="cs-CZ" dirty="0" err="1">
                <a:solidFill>
                  <a:schemeClr val="bg1"/>
                </a:solidFill>
              </a:rPr>
              <a:t>Gibbsova</a:t>
            </a:r>
            <a:r>
              <a:rPr lang="cs-CZ" altLang="cs-CZ" dirty="0">
                <a:solidFill>
                  <a:schemeClr val="bg1"/>
                </a:solidFill>
              </a:rPr>
              <a:t> funkce</a:t>
            </a:r>
          </a:p>
        </p:txBody>
      </p:sp>
      <p:pic>
        <p:nvPicPr>
          <p:cNvPr id="38916" name="Picture 4" descr="Eqn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8825" y="2211388"/>
            <a:ext cx="2857500"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814304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0">
              <a:schemeClr val="tx2">
                <a:lumMod val="60000"/>
                <a:lumOff val="40000"/>
              </a:schemeClr>
            </a:gs>
            <a:gs pos="100000">
              <a:schemeClr val="tx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 name="Obdélník 9"/>
          <p:cNvSpPr/>
          <p:nvPr/>
        </p:nvSpPr>
        <p:spPr>
          <a:xfrm>
            <a:off x="4860234" y="3900488"/>
            <a:ext cx="3534465" cy="1082675"/>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39938" name="Rectangle 2"/>
          <p:cNvSpPr>
            <a:spLocks noGrp="1" noChangeArrowheads="1"/>
          </p:cNvSpPr>
          <p:nvPr>
            <p:ph type="title"/>
          </p:nvPr>
        </p:nvSpPr>
        <p:spPr/>
        <p:txBody>
          <a:bodyPr/>
          <a:lstStyle/>
          <a:p>
            <a:r>
              <a:rPr lang="cs-CZ" altLang="cs-CZ" dirty="0" err="1">
                <a:solidFill>
                  <a:schemeClr val="bg1"/>
                </a:solidFill>
              </a:rPr>
              <a:t>Gibbsova</a:t>
            </a:r>
            <a:r>
              <a:rPr lang="cs-CZ" altLang="cs-CZ" dirty="0"/>
              <a:t> </a:t>
            </a:r>
            <a:r>
              <a:rPr lang="cs-CZ" altLang="cs-CZ" dirty="0">
                <a:solidFill>
                  <a:schemeClr val="bg1"/>
                </a:solidFill>
              </a:rPr>
              <a:t>funkce</a:t>
            </a:r>
          </a:p>
        </p:txBody>
      </p:sp>
      <p:sp>
        <p:nvSpPr>
          <p:cNvPr id="39939" name="Rectangle 3"/>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cs-CZ" altLang="cs-CZ"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39940" name="Rectangle 4"/>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cs-CZ" altLang="cs-CZ"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39941" name="Rectangle 5"/>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cs-CZ" altLang="cs-CZ" sz="1800" b="0" i="0" u="none" strike="noStrike" kern="0" cap="none" spc="0" normalizeH="0" baseline="0" noProof="0">
              <a:ln>
                <a:noFill/>
              </a:ln>
              <a:solidFill>
                <a:schemeClr val="tx1"/>
              </a:solidFill>
              <a:effectLst/>
              <a:uLnTx/>
              <a:uFillTx/>
              <a:latin typeface="Arial" panose="020B0604020202020204" pitchFamily="34" charset="0"/>
            </a:endParaRPr>
          </a:p>
        </p:txBody>
      </p:sp>
      <p:pic>
        <p:nvPicPr>
          <p:cNvPr id="39945" name="Picture 9" descr="Eqn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63" y="1989138"/>
            <a:ext cx="3800475"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10" descr="Eqn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3989388"/>
            <a:ext cx="3306763"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11" descr="Eqn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2205038"/>
            <a:ext cx="33909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888066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0">
              <a:schemeClr val="tx2">
                <a:lumMod val="60000"/>
                <a:lumOff val="40000"/>
              </a:schemeClr>
            </a:gs>
            <a:gs pos="100000">
              <a:schemeClr val="tx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r>
              <a:rPr lang="cs-CZ" altLang="cs-CZ" dirty="0">
                <a:solidFill>
                  <a:schemeClr val="bg1"/>
                </a:solidFill>
              </a:rPr>
              <a:t>Závislost </a:t>
            </a:r>
            <a:r>
              <a:rPr lang="cs-CZ" altLang="cs-CZ" dirty="0" err="1">
                <a:solidFill>
                  <a:schemeClr val="bg1"/>
                </a:solidFill>
              </a:rPr>
              <a:t>Gibbsovy</a:t>
            </a:r>
            <a:r>
              <a:rPr lang="cs-CZ" altLang="cs-CZ" dirty="0">
                <a:solidFill>
                  <a:schemeClr val="bg1"/>
                </a:solidFill>
              </a:rPr>
              <a:t> funkce na teplotě a tlaku</a:t>
            </a:r>
          </a:p>
        </p:txBody>
      </p:sp>
      <p:sp>
        <p:nvSpPr>
          <p:cNvPr id="40963" name="Rectangle 3"/>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cs-CZ" altLang="cs-CZ"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40964" name="Rectangle 4"/>
          <p:cNvSpPr>
            <a:spLocks noChangeArrowheads="1"/>
          </p:cNvSpPr>
          <p:nvPr/>
        </p:nvSpPr>
        <p:spPr bwMode="auto">
          <a:xfrm>
            <a:off x="0" y="3262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cs-CZ" altLang="cs-CZ"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40965" name="Rectangle 5"/>
          <p:cNvSpPr>
            <a:spLocks noChangeArrowheads="1"/>
          </p:cNvSpPr>
          <p:nvPr/>
        </p:nvSpPr>
        <p:spPr bwMode="auto">
          <a:xfrm>
            <a:off x="0" y="3262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cs-CZ" altLang="cs-CZ"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40966" name="Rectangle 6"/>
          <p:cNvSpPr>
            <a:spLocks noChangeArrowheads="1"/>
          </p:cNvSpPr>
          <p:nvPr/>
        </p:nvSpPr>
        <p:spPr bwMode="auto">
          <a:xfrm>
            <a:off x="0" y="3262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cs-CZ" altLang="cs-CZ" sz="1800" b="0" i="0" u="none" strike="noStrike" kern="0" cap="none" spc="0" normalizeH="0" baseline="0" noProof="0">
              <a:ln>
                <a:noFill/>
              </a:ln>
              <a:solidFill>
                <a:schemeClr val="tx1"/>
              </a:solidFill>
              <a:effectLst/>
              <a:uLnTx/>
              <a:uFillTx/>
              <a:latin typeface="Arial" panose="020B0604020202020204" pitchFamily="34" charset="0"/>
            </a:endParaRPr>
          </a:p>
        </p:txBody>
      </p:sp>
      <p:pic>
        <p:nvPicPr>
          <p:cNvPr id="40969" name="Picture 9" descr="Eqn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3" y="1341438"/>
            <a:ext cx="1914525" cy="234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10" descr="Eqn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3" y="4221163"/>
            <a:ext cx="32210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12" descr="Eqn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450" y="5084763"/>
            <a:ext cx="333692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4" name="Picture 14" descr="o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1341438"/>
            <a:ext cx="5522913"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281361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0">
              <a:schemeClr val="tx2">
                <a:lumMod val="60000"/>
                <a:lumOff val="40000"/>
              </a:schemeClr>
            </a:gs>
            <a:gs pos="100000">
              <a:schemeClr val="tx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Obdélník 4"/>
          <p:cNvSpPr/>
          <p:nvPr/>
        </p:nvSpPr>
        <p:spPr>
          <a:xfrm>
            <a:off x="2051720" y="5013176"/>
            <a:ext cx="4608512" cy="79208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41986" name="Rectangle 2"/>
          <p:cNvSpPr>
            <a:spLocks noGrp="1" noChangeArrowheads="1"/>
          </p:cNvSpPr>
          <p:nvPr>
            <p:ph type="title"/>
          </p:nvPr>
        </p:nvSpPr>
        <p:spPr/>
        <p:txBody>
          <a:bodyPr>
            <a:normAutofit fontScale="90000"/>
          </a:bodyPr>
          <a:lstStyle/>
          <a:p>
            <a:r>
              <a:rPr lang="cs-CZ" altLang="cs-CZ" dirty="0">
                <a:solidFill>
                  <a:schemeClr val="bg1"/>
                </a:solidFill>
              </a:rPr>
              <a:t>Závislost </a:t>
            </a:r>
            <a:r>
              <a:rPr lang="cs-CZ" altLang="cs-CZ" dirty="0" err="1">
                <a:solidFill>
                  <a:schemeClr val="bg1"/>
                </a:solidFill>
              </a:rPr>
              <a:t>Gibbsovy</a:t>
            </a:r>
            <a:r>
              <a:rPr lang="cs-CZ" altLang="cs-CZ" dirty="0">
                <a:solidFill>
                  <a:schemeClr val="bg1"/>
                </a:solidFill>
              </a:rPr>
              <a:t> funkce na složení</a:t>
            </a:r>
          </a:p>
        </p:txBody>
      </p:sp>
      <p:pic>
        <p:nvPicPr>
          <p:cNvPr id="41991" name="Picture 7" descr="Eqn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01" y="2001420"/>
            <a:ext cx="4030662"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8" descr="Eqn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3154363"/>
            <a:ext cx="111442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10" descr="Eqn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9920" y="5183456"/>
            <a:ext cx="391426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5" name="Rectangle 11"/>
          <p:cNvSpPr>
            <a:spLocks noChangeArrowheads="1"/>
          </p:cNvSpPr>
          <p:nvPr/>
        </p:nvSpPr>
        <p:spPr bwMode="auto">
          <a:xfrm>
            <a:off x="800100" y="1490663"/>
            <a:ext cx="34115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defTabSz="914400" eaLnBrk="1" fontAlgn="auto" latinLnBrk="0" hangingPunct="1">
              <a:lnSpc>
                <a:spcPct val="100000"/>
              </a:lnSpc>
              <a:spcBef>
                <a:spcPct val="20000"/>
              </a:spcBef>
              <a:spcAft>
                <a:spcPts val="0"/>
              </a:spcAft>
              <a:buClr>
                <a:schemeClr val="tx2"/>
              </a:buClr>
              <a:buSzTx/>
              <a:buFontTx/>
              <a:buNone/>
              <a:tabLst/>
              <a:defRPr/>
            </a:pPr>
            <a:r>
              <a:rPr kumimoji="0" lang="cs-CZ" altLang="cs-CZ" sz="1800" b="0" i="0" u="none" strike="noStrike" kern="0" cap="none" spc="0" normalizeH="0" baseline="0" noProof="0" dirty="0">
                <a:ln>
                  <a:noFill/>
                </a:ln>
                <a:solidFill>
                  <a:schemeClr val="bg1"/>
                </a:solidFill>
                <a:effectLst/>
                <a:uLnTx/>
                <a:uFillTx/>
                <a:latin typeface="+mn-lt"/>
              </a:rPr>
              <a:t>obecná závislost</a:t>
            </a:r>
            <a:r>
              <a:rPr kumimoji="0" lang="en-US" altLang="cs-CZ" sz="1800" b="0" i="0" u="none" strike="noStrike" kern="0" cap="none" spc="0" normalizeH="0" baseline="0" noProof="0" dirty="0">
                <a:ln>
                  <a:noFill/>
                </a:ln>
                <a:solidFill>
                  <a:schemeClr val="bg1"/>
                </a:solidFill>
                <a:effectLst/>
                <a:uLnTx/>
                <a:uFillTx/>
                <a:latin typeface="+mn-lt"/>
              </a:rPr>
              <a:t> </a:t>
            </a:r>
            <a:r>
              <a:rPr kumimoji="0" lang="en-US" altLang="cs-CZ" sz="1800" b="0" i="1" u="none" strike="noStrike" kern="0" cap="none" spc="0" normalizeH="0" baseline="0" noProof="0" dirty="0">
                <a:ln>
                  <a:noFill/>
                </a:ln>
                <a:solidFill>
                  <a:schemeClr val="bg1"/>
                </a:solidFill>
                <a:effectLst/>
                <a:uLnTx/>
                <a:uFillTx/>
                <a:latin typeface="+mn-lt"/>
              </a:rPr>
              <a:t>G</a:t>
            </a:r>
            <a:r>
              <a:rPr kumimoji="0" lang="cs-CZ" altLang="cs-CZ" sz="1800" b="0" i="0" u="none" strike="noStrike" kern="0" cap="none" spc="0" normalizeH="0" baseline="0" noProof="0" dirty="0">
                <a:ln>
                  <a:noFill/>
                </a:ln>
                <a:solidFill>
                  <a:schemeClr val="bg1"/>
                </a:solidFill>
                <a:effectLst/>
                <a:uLnTx/>
                <a:uFillTx/>
                <a:latin typeface="+mn-lt"/>
              </a:rPr>
              <a:t> na podmínkách</a:t>
            </a:r>
            <a:endParaRPr kumimoji="0" lang="cs-CZ" altLang="cs-CZ" sz="1800" b="0" i="1" u="none" strike="noStrike" kern="0" cap="none" spc="0" normalizeH="0" baseline="0" noProof="0" dirty="0">
              <a:ln>
                <a:noFill/>
              </a:ln>
              <a:solidFill>
                <a:schemeClr val="bg1"/>
              </a:solidFill>
              <a:effectLst/>
              <a:uLnTx/>
              <a:uFillTx/>
              <a:latin typeface="+mn-lt"/>
            </a:endParaRPr>
          </a:p>
        </p:txBody>
      </p:sp>
      <p:sp>
        <p:nvSpPr>
          <p:cNvPr id="41996" name="Rectangle 12"/>
          <p:cNvSpPr>
            <a:spLocks noChangeArrowheads="1"/>
          </p:cNvSpPr>
          <p:nvPr/>
        </p:nvSpPr>
        <p:spPr bwMode="auto">
          <a:xfrm>
            <a:off x="800100" y="2852738"/>
            <a:ext cx="34115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defTabSz="914400" eaLnBrk="1" fontAlgn="auto" latinLnBrk="0" hangingPunct="1">
              <a:lnSpc>
                <a:spcPct val="100000"/>
              </a:lnSpc>
              <a:spcBef>
                <a:spcPct val="20000"/>
              </a:spcBef>
              <a:spcAft>
                <a:spcPts val="0"/>
              </a:spcAft>
              <a:buClr>
                <a:schemeClr val="tx2"/>
              </a:buClr>
              <a:buSzTx/>
              <a:buFontTx/>
              <a:buNone/>
              <a:tabLst/>
              <a:defRPr/>
            </a:pPr>
            <a:r>
              <a:rPr kumimoji="0" lang="cs-CZ" altLang="cs-CZ" sz="1800" b="0" i="0" u="none" strike="noStrike" kern="0" cap="none" spc="0" normalizeH="0" baseline="0" noProof="0">
                <a:ln>
                  <a:noFill/>
                </a:ln>
                <a:solidFill>
                  <a:schemeClr val="bg1"/>
                </a:solidFill>
                <a:effectLst/>
                <a:uLnTx/>
                <a:uFillTx/>
                <a:latin typeface="+mn-lt"/>
              </a:rPr>
              <a:t>chemický potenciál</a:t>
            </a:r>
            <a:endParaRPr kumimoji="0" lang="cs-CZ" altLang="cs-CZ" sz="1800" b="0" i="1" u="none" strike="noStrike" kern="0" cap="none" spc="0" normalizeH="0" baseline="0" noProof="0">
              <a:ln>
                <a:noFill/>
              </a:ln>
              <a:solidFill>
                <a:schemeClr val="bg1"/>
              </a:solidFill>
              <a:effectLst/>
              <a:uLnTx/>
              <a:uFillTx/>
              <a:latin typeface="+mn-lt"/>
            </a:endParaRPr>
          </a:p>
        </p:txBody>
      </p:sp>
      <p:sp>
        <p:nvSpPr>
          <p:cNvPr id="41997" name="Rectangle 13"/>
          <p:cNvSpPr>
            <a:spLocks noChangeArrowheads="1"/>
          </p:cNvSpPr>
          <p:nvPr/>
        </p:nvSpPr>
        <p:spPr bwMode="auto">
          <a:xfrm>
            <a:off x="821804" y="4581376"/>
            <a:ext cx="5356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defTabSz="914400" eaLnBrk="1" fontAlgn="auto" latinLnBrk="0" hangingPunct="1">
              <a:lnSpc>
                <a:spcPct val="100000"/>
              </a:lnSpc>
              <a:spcBef>
                <a:spcPct val="20000"/>
              </a:spcBef>
              <a:spcAft>
                <a:spcPts val="0"/>
              </a:spcAft>
              <a:buClr>
                <a:schemeClr val="tx2"/>
              </a:buClr>
              <a:buSzTx/>
              <a:buFontTx/>
              <a:buNone/>
              <a:tabLst/>
              <a:defRPr/>
            </a:pPr>
            <a:r>
              <a:rPr kumimoji="0" lang="cs-CZ" altLang="cs-CZ" sz="1800" b="0" i="0" u="none" strike="noStrike" kern="0" cap="none" spc="0" normalizeH="0" baseline="0" noProof="0" dirty="0">
                <a:ln>
                  <a:noFill/>
                </a:ln>
                <a:solidFill>
                  <a:schemeClr val="bg1"/>
                </a:solidFill>
                <a:effectLst/>
                <a:uLnTx/>
                <a:uFillTx/>
                <a:latin typeface="+mn-lt"/>
              </a:rPr>
              <a:t>závislost</a:t>
            </a:r>
            <a:r>
              <a:rPr kumimoji="0" lang="en-US" altLang="cs-CZ" sz="1800" b="0" i="0" u="none" strike="noStrike" kern="0" cap="none" spc="0" normalizeH="0" baseline="0" noProof="0" dirty="0">
                <a:ln>
                  <a:noFill/>
                </a:ln>
                <a:solidFill>
                  <a:schemeClr val="bg1"/>
                </a:solidFill>
                <a:effectLst/>
                <a:uLnTx/>
                <a:uFillTx/>
                <a:latin typeface="+mn-lt"/>
              </a:rPr>
              <a:t> </a:t>
            </a:r>
            <a:r>
              <a:rPr kumimoji="0" lang="en-US" altLang="cs-CZ" sz="1800" b="0" i="1" u="none" strike="noStrike" kern="0" cap="none" spc="0" normalizeH="0" baseline="0" noProof="0" dirty="0">
                <a:ln>
                  <a:noFill/>
                </a:ln>
                <a:solidFill>
                  <a:schemeClr val="bg1"/>
                </a:solidFill>
                <a:effectLst/>
                <a:uLnTx/>
                <a:uFillTx/>
                <a:latin typeface="+mn-lt"/>
              </a:rPr>
              <a:t>G</a:t>
            </a:r>
            <a:r>
              <a:rPr kumimoji="0" lang="cs-CZ" altLang="cs-CZ" sz="1800" b="0" i="0" u="none" strike="noStrike" kern="0" cap="none" spc="0" normalizeH="0" baseline="0" noProof="0" dirty="0">
                <a:ln>
                  <a:noFill/>
                </a:ln>
                <a:solidFill>
                  <a:schemeClr val="bg1"/>
                </a:solidFill>
                <a:effectLst/>
                <a:uLnTx/>
                <a:uFillTx/>
                <a:latin typeface="+mn-lt"/>
              </a:rPr>
              <a:t> na </a:t>
            </a:r>
            <a:r>
              <a:rPr kumimoji="0" lang="cs-CZ" altLang="cs-CZ" sz="1800" b="0" i="1" u="none" strike="noStrike" kern="0" cap="none" spc="0" normalizeH="0" baseline="0" noProof="0" dirty="0">
                <a:ln>
                  <a:noFill/>
                </a:ln>
                <a:solidFill>
                  <a:schemeClr val="bg1"/>
                </a:solidFill>
                <a:effectLst/>
                <a:uLnTx/>
                <a:uFillTx/>
                <a:latin typeface="+mn-lt"/>
              </a:rPr>
              <a:t>p</a:t>
            </a:r>
            <a:r>
              <a:rPr kumimoji="0" lang="en-US" altLang="cs-CZ" sz="1800" b="0" i="0" u="none" strike="noStrike" kern="0" cap="none" spc="0" normalizeH="0" baseline="0" noProof="0" dirty="0">
                <a:ln>
                  <a:noFill/>
                </a:ln>
                <a:solidFill>
                  <a:schemeClr val="bg1"/>
                </a:solidFill>
                <a:effectLst/>
                <a:uLnTx/>
                <a:uFillTx/>
                <a:latin typeface="+mn-lt"/>
              </a:rPr>
              <a:t>, </a:t>
            </a:r>
            <a:r>
              <a:rPr kumimoji="0" lang="en-US" altLang="cs-CZ" sz="1800" b="0" i="1" u="none" strike="noStrike" kern="0" cap="none" spc="0" normalizeH="0" baseline="0" noProof="0" dirty="0">
                <a:ln>
                  <a:noFill/>
                </a:ln>
                <a:solidFill>
                  <a:schemeClr val="bg1"/>
                </a:solidFill>
                <a:effectLst/>
                <a:uLnTx/>
                <a:uFillTx/>
                <a:latin typeface="+mn-lt"/>
              </a:rPr>
              <a:t>T</a:t>
            </a:r>
            <a:r>
              <a:rPr kumimoji="0" lang="en-US" altLang="cs-CZ" sz="1800" b="0" i="0" u="none" strike="noStrike" kern="0" cap="none" spc="0" normalizeH="0" baseline="0" noProof="0" dirty="0">
                <a:ln>
                  <a:noFill/>
                </a:ln>
                <a:solidFill>
                  <a:schemeClr val="bg1"/>
                </a:solidFill>
                <a:effectLst/>
                <a:uLnTx/>
                <a:uFillTx/>
                <a:latin typeface="+mn-lt"/>
              </a:rPr>
              <a:t> a</a:t>
            </a:r>
            <a:r>
              <a:rPr kumimoji="0" lang="cs-CZ" altLang="cs-CZ" sz="1800" b="0" i="0" u="none" strike="noStrike" kern="0" cap="none" spc="0" normalizeH="0" baseline="0" noProof="0" dirty="0">
                <a:ln>
                  <a:noFill/>
                </a:ln>
                <a:solidFill>
                  <a:schemeClr val="bg1"/>
                </a:solidFill>
                <a:effectLst/>
                <a:uLnTx/>
                <a:uFillTx/>
                <a:latin typeface="+mn-lt"/>
              </a:rPr>
              <a:t> složení pro látku A</a:t>
            </a:r>
            <a:endParaRPr kumimoji="0" lang="cs-CZ" altLang="cs-CZ" sz="1800" b="0" i="1" u="none" strike="noStrike" kern="0" cap="none" spc="0" normalizeH="0" baseline="0" noProof="0" dirty="0">
              <a:ln>
                <a:noFill/>
              </a:ln>
              <a:solidFill>
                <a:schemeClr val="bg1"/>
              </a:solidFill>
              <a:effectLst/>
              <a:uLnTx/>
              <a:uFillTx/>
              <a:latin typeface="+mn-lt"/>
            </a:endParaRPr>
          </a:p>
          <a:p>
            <a:pPr marL="342900" marR="0" lvl="0" indent="-342900" defTabSz="914400" eaLnBrk="1" fontAlgn="auto" latinLnBrk="0" hangingPunct="1">
              <a:lnSpc>
                <a:spcPct val="100000"/>
              </a:lnSpc>
              <a:spcBef>
                <a:spcPct val="20000"/>
              </a:spcBef>
              <a:spcAft>
                <a:spcPts val="0"/>
              </a:spcAft>
              <a:buClr>
                <a:schemeClr val="tx2"/>
              </a:buClr>
              <a:buSzTx/>
              <a:buFontTx/>
              <a:buNone/>
              <a:tabLst/>
              <a:defRPr/>
            </a:pPr>
            <a:endParaRPr kumimoji="0" lang="cs-CZ" altLang="cs-CZ" sz="1800" b="0" i="1" u="none" strike="noStrike" kern="0" cap="none" spc="0" normalizeH="0" baseline="0" noProof="0" dirty="0">
              <a:ln>
                <a:noFill/>
              </a:ln>
              <a:solidFill>
                <a:schemeClr val="bg1"/>
              </a:solidFill>
              <a:effectLst/>
              <a:uLnTx/>
              <a:uFillTx/>
              <a:latin typeface="+mn-lt"/>
            </a:endParaRPr>
          </a:p>
        </p:txBody>
      </p:sp>
      <p:pic>
        <p:nvPicPr>
          <p:cNvPr id="17" name="Picture 10" descr="Eqn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001421"/>
            <a:ext cx="248442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8127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0">
              <a:schemeClr val="tx2">
                <a:lumMod val="60000"/>
                <a:lumOff val="40000"/>
              </a:schemeClr>
            </a:gs>
            <a:gs pos="100000">
              <a:schemeClr val="tx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Obdélník 16"/>
          <p:cNvSpPr/>
          <p:nvPr/>
        </p:nvSpPr>
        <p:spPr>
          <a:xfrm>
            <a:off x="539828" y="2049462"/>
            <a:ext cx="1961181" cy="36097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38914" name="Rectangle 2"/>
          <p:cNvSpPr>
            <a:spLocks noGrp="1" noChangeArrowheads="1"/>
          </p:cNvSpPr>
          <p:nvPr>
            <p:ph type="title"/>
          </p:nvPr>
        </p:nvSpPr>
        <p:spPr>
          <a:xfrm>
            <a:off x="0" y="0"/>
            <a:ext cx="9144000" cy="765175"/>
          </a:xfrm>
        </p:spPr>
        <p:txBody>
          <a:bodyPr/>
          <a:lstStyle/>
          <a:p>
            <a:pPr eaLnBrk="1" hangingPunct="1"/>
            <a:r>
              <a:rPr lang="cs-CZ" altLang="cs-CZ" sz="3200" dirty="0">
                <a:solidFill>
                  <a:schemeClr val="bg1"/>
                </a:solidFill>
                <a:effectLst/>
              </a:rPr>
              <a:t>Závislost chemického potenciálu na složení</a:t>
            </a:r>
          </a:p>
        </p:txBody>
      </p:sp>
      <p:sp>
        <p:nvSpPr>
          <p:cNvPr id="38915"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cs-CZ" altLang="cs-CZ"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38916" name="Rectangle 4"/>
          <p:cNvSpPr>
            <a:spLocks noChangeArrowheads="1"/>
          </p:cNvSpPr>
          <p:nvPr/>
        </p:nvSpPr>
        <p:spPr bwMode="auto">
          <a:xfrm>
            <a:off x="-198783" y="3943349"/>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cs-CZ" altLang="cs-CZ"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38917" name="Rectangle 5"/>
          <p:cNvSpPr>
            <a:spLocks noChangeArrowheads="1"/>
          </p:cNvSpPr>
          <p:nvPr/>
        </p:nvSpPr>
        <p:spPr bwMode="auto">
          <a:xfrm>
            <a:off x="-198783" y="3943349"/>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cs-CZ" altLang="cs-CZ"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38918" name="Rectangle 6"/>
          <p:cNvSpPr>
            <a:spLocks noChangeArrowheads="1"/>
          </p:cNvSpPr>
          <p:nvPr/>
        </p:nvSpPr>
        <p:spPr bwMode="auto">
          <a:xfrm>
            <a:off x="-198783" y="3943349"/>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cs-CZ" altLang="cs-CZ" sz="1800" b="0" i="0" u="none" strike="noStrike" kern="0" cap="none" spc="0" normalizeH="0" baseline="0" noProof="0">
              <a:ln>
                <a:noFill/>
              </a:ln>
              <a:solidFill>
                <a:schemeClr val="tx1"/>
              </a:solidFill>
              <a:effectLst/>
              <a:uLnTx/>
              <a:uFillTx/>
              <a:latin typeface="Arial" panose="020B0604020202020204" pitchFamily="34" charset="0"/>
            </a:endParaRPr>
          </a:p>
        </p:txBody>
      </p:sp>
      <p:pic>
        <p:nvPicPr>
          <p:cNvPr id="38924" name="Picture 14" descr="Eqn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67" y="2060574"/>
            <a:ext cx="18415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Picture 15" descr="Eqn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867" y="2563812"/>
            <a:ext cx="18415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6" name="Picture 16" descr="Eqn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67" y="3068637"/>
            <a:ext cx="59102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7" name="Picture 17" descr="Eqn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3630" y="5008562"/>
            <a:ext cx="18970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8" name="Picture 20" descr="Eqn70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867" y="3716337"/>
            <a:ext cx="44751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9" name="Picture 21" descr="Eqn7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455" y="4364037"/>
            <a:ext cx="33829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1" name="Rectangle 23"/>
          <p:cNvSpPr>
            <a:spLocks noChangeArrowheads="1"/>
          </p:cNvSpPr>
          <p:nvPr/>
        </p:nvSpPr>
        <p:spPr bwMode="auto">
          <a:xfrm>
            <a:off x="485430" y="4940299"/>
            <a:ext cx="7921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342900" marR="0" lvl="0" indent="-342900" defTabSz="914400" eaLnBrk="1" fontAlgn="auto" latinLnBrk="0" hangingPunct="1">
              <a:lnSpc>
                <a:spcPct val="100000"/>
              </a:lnSpc>
              <a:spcBef>
                <a:spcPct val="20000"/>
              </a:spcBef>
              <a:spcAft>
                <a:spcPts val="0"/>
              </a:spcAft>
              <a:buClr>
                <a:schemeClr val="tx2"/>
              </a:buClr>
              <a:buSzTx/>
              <a:buFontTx/>
              <a:buNone/>
              <a:tabLst/>
              <a:defRPr/>
            </a:pPr>
            <a:r>
              <a:rPr kumimoji="0" lang="cs-CZ" altLang="cs-CZ" sz="1800" b="0" i="0" u="none" strike="noStrike" kern="0" cap="none" spc="0" normalizeH="0" baseline="0" noProof="0">
                <a:ln>
                  <a:noFill/>
                </a:ln>
                <a:solidFill>
                  <a:schemeClr val="bg1"/>
                </a:solidFill>
                <a:effectLst/>
                <a:uLnTx/>
                <a:uFillTx/>
                <a:latin typeface="+mn-lt"/>
              </a:rPr>
              <a:t>výraz</a:t>
            </a:r>
            <a:endParaRPr kumimoji="0" lang="cs-CZ" altLang="cs-CZ" sz="1800" b="0" i="1" u="none" strike="noStrike" kern="0" cap="none" spc="0" normalizeH="0" baseline="0" noProof="0">
              <a:ln>
                <a:noFill/>
              </a:ln>
              <a:solidFill>
                <a:schemeClr val="bg1"/>
              </a:solidFill>
              <a:effectLst/>
              <a:uLnTx/>
              <a:uFillTx/>
              <a:latin typeface="+mn-lt"/>
            </a:endParaRPr>
          </a:p>
        </p:txBody>
      </p:sp>
      <p:sp>
        <p:nvSpPr>
          <p:cNvPr id="38932" name="Rectangle 24"/>
          <p:cNvSpPr>
            <a:spLocks noChangeArrowheads="1"/>
          </p:cNvSpPr>
          <p:nvPr/>
        </p:nvSpPr>
        <p:spPr bwMode="auto">
          <a:xfrm>
            <a:off x="3276600" y="765175"/>
            <a:ext cx="30241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342900" marR="0" lvl="0" indent="-342900" algn="ctr" defTabSz="914400" eaLnBrk="1" fontAlgn="auto" latinLnBrk="0" hangingPunct="1">
              <a:lnSpc>
                <a:spcPct val="100000"/>
              </a:lnSpc>
              <a:spcBef>
                <a:spcPct val="20000"/>
              </a:spcBef>
              <a:spcAft>
                <a:spcPts val="0"/>
              </a:spcAft>
              <a:buClr>
                <a:schemeClr val="tx2"/>
              </a:buClr>
              <a:buSzTx/>
              <a:buFontTx/>
              <a:buNone/>
              <a:tabLst/>
              <a:defRPr/>
            </a:pPr>
            <a:r>
              <a:rPr kumimoji="0" lang="cs-CZ" altLang="cs-CZ" sz="2800" b="0" i="0" u="none" strike="noStrike" kern="0" cap="none" spc="0" normalizeH="0" baseline="0" noProof="0" dirty="0">
                <a:ln>
                  <a:noFill/>
                </a:ln>
                <a:solidFill>
                  <a:schemeClr val="bg1"/>
                </a:solidFill>
                <a:effectLst/>
                <a:uLnTx/>
                <a:uFillTx/>
                <a:latin typeface="Arial" panose="020B0604020202020204" pitchFamily="34" charset="0"/>
              </a:rPr>
              <a:t>Plynné roztoky</a:t>
            </a:r>
            <a:endParaRPr kumimoji="0" lang="cs-CZ" altLang="cs-CZ" sz="2800" b="0" i="1" u="none" strike="noStrike" kern="0" cap="none" spc="0" normalizeH="0" baseline="0" noProof="0" dirty="0">
              <a:ln>
                <a:noFill/>
              </a:ln>
              <a:solidFill>
                <a:schemeClr val="bg1"/>
              </a:solidFill>
              <a:effectLst/>
              <a:uLnTx/>
              <a:uFillTx/>
              <a:latin typeface="Arial" panose="020B0604020202020204" pitchFamily="34" charset="0"/>
            </a:endParaRPr>
          </a:p>
        </p:txBody>
      </p:sp>
      <p:sp>
        <p:nvSpPr>
          <p:cNvPr id="38933" name="Rectangle 25"/>
          <p:cNvSpPr>
            <a:spLocks noChangeArrowheads="1"/>
          </p:cNvSpPr>
          <p:nvPr/>
        </p:nvSpPr>
        <p:spPr bwMode="auto">
          <a:xfrm>
            <a:off x="5452717" y="4364037"/>
            <a:ext cx="30972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342900" marR="0" lvl="0" indent="-342900" defTabSz="914400" eaLnBrk="1" fontAlgn="auto" latinLnBrk="0" hangingPunct="1">
              <a:lnSpc>
                <a:spcPct val="100000"/>
              </a:lnSpc>
              <a:spcBef>
                <a:spcPct val="20000"/>
              </a:spcBef>
              <a:spcAft>
                <a:spcPts val="0"/>
              </a:spcAft>
              <a:buClr>
                <a:schemeClr val="tx2"/>
              </a:buClr>
              <a:buSzTx/>
              <a:buFontTx/>
              <a:buNone/>
              <a:tabLst/>
              <a:defRPr/>
            </a:pPr>
            <a:r>
              <a:rPr kumimoji="0" lang="cs-CZ" altLang="cs-CZ" sz="1800" b="0" i="0" u="none" strike="noStrike" kern="0" cap="none" spc="0" normalizeH="0" baseline="0" noProof="0">
                <a:ln>
                  <a:noFill/>
                </a:ln>
                <a:solidFill>
                  <a:schemeClr val="bg1"/>
                </a:solidFill>
                <a:effectLst/>
                <a:uLnTx/>
                <a:uFillTx/>
                <a:latin typeface="+mn-lt"/>
              </a:rPr>
              <a:t>0 &lt; </a:t>
            </a:r>
            <a:r>
              <a:rPr kumimoji="0" lang="cs-CZ" altLang="cs-CZ" sz="1800" b="0" i="1" u="none" strike="noStrike" kern="0" cap="none" spc="0" normalizeH="0" baseline="0" noProof="0">
                <a:ln>
                  <a:noFill/>
                </a:ln>
                <a:solidFill>
                  <a:schemeClr val="bg1"/>
                </a:solidFill>
                <a:effectLst/>
                <a:uLnTx/>
                <a:uFillTx/>
                <a:latin typeface="+mn-lt"/>
              </a:rPr>
              <a:t>X</a:t>
            </a:r>
            <a:r>
              <a:rPr kumimoji="0" lang="cs-CZ" altLang="cs-CZ" sz="1800" b="0" i="0" u="none" strike="noStrike" kern="0" cap="none" spc="0" normalizeH="0" baseline="-25000" noProof="0">
                <a:ln>
                  <a:noFill/>
                </a:ln>
                <a:solidFill>
                  <a:schemeClr val="bg1"/>
                </a:solidFill>
                <a:effectLst/>
                <a:uLnTx/>
                <a:uFillTx/>
                <a:latin typeface="+mn-lt"/>
              </a:rPr>
              <a:t>A</a:t>
            </a:r>
            <a:r>
              <a:rPr kumimoji="0" lang="cs-CZ" altLang="cs-CZ" sz="1800" b="0" i="0" u="none" strike="noStrike" kern="0" cap="none" spc="0" normalizeH="0" baseline="0" noProof="0">
                <a:ln>
                  <a:noFill/>
                </a:ln>
                <a:solidFill>
                  <a:schemeClr val="bg1"/>
                </a:solidFill>
                <a:effectLst/>
                <a:uLnTx/>
                <a:uFillTx/>
                <a:latin typeface="+mn-lt"/>
              </a:rPr>
              <a:t>, </a:t>
            </a:r>
            <a:r>
              <a:rPr kumimoji="0" lang="cs-CZ" altLang="cs-CZ" sz="1800" b="0" i="1" u="none" strike="noStrike" kern="0" cap="none" spc="0" normalizeH="0" baseline="0" noProof="0">
                <a:ln>
                  <a:noFill/>
                </a:ln>
                <a:solidFill>
                  <a:schemeClr val="bg1"/>
                </a:solidFill>
                <a:effectLst/>
                <a:uLnTx/>
                <a:uFillTx/>
                <a:latin typeface="+mn-lt"/>
              </a:rPr>
              <a:t>X</a:t>
            </a:r>
            <a:r>
              <a:rPr kumimoji="0" lang="cs-CZ" altLang="cs-CZ" sz="1800" b="0" i="0" u="none" strike="noStrike" kern="0" cap="none" spc="0" normalizeH="0" baseline="-25000" noProof="0">
                <a:ln>
                  <a:noFill/>
                </a:ln>
                <a:solidFill>
                  <a:schemeClr val="bg1"/>
                </a:solidFill>
                <a:effectLst/>
                <a:uLnTx/>
                <a:uFillTx/>
                <a:latin typeface="+mn-lt"/>
              </a:rPr>
              <a:t>B</a:t>
            </a:r>
            <a:r>
              <a:rPr kumimoji="0" lang="cs-CZ" altLang="cs-CZ" sz="1800" b="0" i="0" u="none" strike="noStrike" kern="0" cap="none" spc="0" normalizeH="0" baseline="0" noProof="0">
                <a:ln>
                  <a:noFill/>
                </a:ln>
                <a:solidFill>
                  <a:schemeClr val="bg1"/>
                </a:solidFill>
                <a:effectLst/>
                <a:uLnTx/>
                <a:uFillTx/>
                <a:latin typeface="+mn-lt"/>
              </a:rPr>
              <a:t> &lt; 1; ln </a:t>
            </a:r>
            <a:r>
              <a:rPr kumimoji="0" lang="cs-CZ" altLang="cs-CZ" sz="1800" b="0" i="1" u="none" strike="noStrike" kern="0" cap="none" spc="0" normalizeH="0" baseline="0" noProof="0">
                <a:ln>
                  <a:noFill/>
                </a:ln>
                <a:solidFill>
                  <a:schemeClr val="bg1"/>
                </a:solidFill>
                <a:effectLst/>
                <a:uLnTx/>
                <a:uFillTx/>
                <a:latin typeface="+mn-lt"/>
              </a:rPr>
              <a:t>X</a:t>
            </a:r>
            <a:r>
              <a:rPr kumimoji="0" lang="cs-CZ" altLang="cs-CZ" sz="1800" b="0" i="0" u="none" strike="noStrike" kern="0" cap="none" spc="0" normalizeH="0" baseline="-25000" noProof="0">
                <a:ln>
                  <a:noFill/>
                </a:ln>
                <a:solidFill>
                  <a:schemeClr val="bg1"/>
                </a:solidFill>
                <a:effectLst/>
                <a:uLnTx/>
                <a:uFillTx/>
                <a:latin typeface="+mn-lt"/>
              </a:rPr>
              <a:t>A</a:t>
            </a:r>
            <a:r>
              <a:rPr kumimoji="0" lang="cs-CZ" altLang="cs-CZ" sz="1800" b="0" i="0" u="none" strike="noStrike" kern="0" cap="none" spc="0" normalizeH="0" baseline="0" noProof="0">
                <a:ln>
                  <a:noFill/>
                </a:ln>
                <a:solidFill>
                  <a:schemeClr val="bg1"/>
                </a:solidFill>
                <a:effectLst/>
                <a:uLnTx/>
                <a:uFillTx/>
                <a:latin typeface="+mn-lt"/>
              </a:rPr>
              <a:t>, ln </a:t>
            </a:r>
            <a:r>
              <a:rPr kumimoji="0" lang="cs-CZ" altLang="cs-CZ" sz="1800" b="0" i="1" u="none" strike="noStrike" kern="0" cap="none" spc="0" normalizeH="0" baseline="0" noProof="0">
                <a:ln>
                  <a:noFill/>
                </a:ln>
                <a:solidFill>
                  <a:schemeClr val="bg1"/>
                </a:solidFill>
                <a:effectLst/>
                <a:uLnTx/>
                <a:uFillTx/>
                <a:latin typeface="+mn-lt"/>
              </a:rPr>
              <a:t>X</a:t>
            </a:r>
            <a:r>
              <a:rPr kumimoji="0" lang="cs-CZ" altLang="cs-CZ" sz="1800" b="0" i="0" u="none" strike="noStrike" kern="0" cap="none" spc="0" normalizeH="0" baseline="-25000" noProof="0">
                <a:ln>
                  <a:noFill/>
                </a:ln>
                <a:solidFill>
                  <a:schemeClr val="bg1"/>
                </a:solidFill>
                <a:effectLst/>
                <a:uLnTx/>
                <a:uFillTx/>
                <a:latin typeface="+mn-lt"/>
              </a:rPr>
              <a:t>B</a:t>
            </a:r>
            <a:r>
              <a:rPr kumimoji="0" lang="cs-CZ" altLang="cs-CZ" sz="1800" b="0" i="0" u="none" strike="noStrike" kern="0" cap="none" spc="0" normalizeH="0" baseline="0" noProof="0">
                <a:ln>
                  <a:noFill/>
                </a:ln>
                <a:solidFill>
                  <a:schemeClr val="bg1"/>
                </a:solidFill>
                <a:effectLst/>
                <a:uLnTx/>
                <a:uFillTx/>
                <a:latin typeface="+mn-lt"/>
              </a:rPr>
              <a:t> &lt; 0 </a:t>
            </a:r>
            <a:endParaRPr kumimoji="0" lang="cs-CZ" altLang="cs-CZ" sz="1800" b="0" i="1" u="none" strike="noStrike" kern="0" cap="none" spc="0" normalizeH="0" baseline="0" noProof="0">
              <a:ln>
                <a:noFill/>
              </a:ln>
              <a:solidFill>
                <a:schemeClr val="bg1"/>
              </a:solidFill>
              <a:effectLst/>
              <a:uLnTx/>
              <a:uFillTx/>
              <a:latin typeface="+mn-lt"/>
            </a:endParaRPr>
          </a:p>
        </p:txBody>
      </p:sp>
      <p:sp>
        <p:nvSpPr>
          <p:cNvPr id="38934" name="Text Box 26"/>
          <p:cNvSpPr txBox="1">
            <a:spLocks noChangeArrowheads="1"/>
          </p:cNvSpPr>
          <p:nvPr/>
        </p:nvSpPr>
        <p:spPr bwMode="auto">
          <a:xfrm>
            <a:off x="3358805" y="4940299"/>
            <a:ext cx="56841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cs-CZ" altLang="cs-CZ" sz="1800" b="0" i="0" u="none" strike="noStrike" kern="0" cap="none" spc="0" normalizeH="0" baseline="0" noProof="0" dirty="0">
                <a:ln>
                  <a:noFill/>
                </a:ln>
                <a:solidFill>
                  <a:schemeClr val="bg1"/>
                </a:solidFill>
                <a:effectLst/>
                <a:uLnTx/>
                <a:uFillTx/>
                <a:latin typeface="+mn-lt"/>
              </a:rPr>
              <a:t>je vždy záporný, míšením plynů vždy roste celková entropie</a:t>
            </a:r>
          </a:p>
        </p:txBody>
      </p:sp>
    </p:spTree>
    <p:extLst>
      <p:ext uri="{BB962C8B-B14F-4D97-AF65-F5344CB8AC3E}">
        <p14:creationId xmlns:p14="http://schemas.microsoft.com/office/powerpoint/2010/main" val="102352951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0">
              <a:schemeClr val="tx2">
                <a:lumMod val="60000"/>
                <a:lumOff val="40000"/>
              </a:schemeClr>
            </a:gs>
            <a:gs pos="100000">
              <a:schemeClr val="tx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cs-CZ" altLang="cs-CZ"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44035" name="Rectangle 3"/>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cs-CZ" altLang="cs-CZ"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44036" name="Rectangle 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cs-CZ" altLang="cs-CZ"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44037" name="Rectangle 5"/>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cs-CZ" altLang="cs-CZ"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44040" name="Text Box 8"/>
          <p:cNvSpPr txBox="1">
            <a:spLocks noChangeArrowheads="1"/>
          </p:cNvSpPr>
          <p:nvPr/>
        </p:nvSpPr>
        <p:spPr bwMode="auto">
          <a:xfrm>
            <a:off x="647700" y="6021288"/>
            <a:ext cx="7848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cs-CZ" altLang="cs-CZ" sz="1600" b="0" i="0" u="none" strike="noStrike" kern="0" cap="none" spc="0" normalizeH="0" baseline="0" noProof="0" dirty="0">
                <a:ln>
                  <a:noFill/>
                </a:ln>
                <a:solidFill>
                  <a:schemeClr val="bg1"/>
                </a:solidFill>
                <a:effectLst/>
                <a:uLnTx/>
                <a:uFillTx/>
                <a:latin typeface="Arial" panose="020B0604020202020204" pitchFamily="34" charset="0"/>
              </a:rPr>
              <a:t>Vznikem roztoku dojde vždy ke snížení </a:t>
            </a:r>
            <a:r>
              <a:rPr kumimoji="0" lang="cs-CZ" altLang="cs-CZ" sz="1600" b="0" i="0" u="none" strike="noStrike" kern="0" cap="none" spc="0" normalizeH="0" baseline="0" noProof="0" dirty="0" err="1">
                <a:ln>
                  <a:noFill/>
                </a:ln>
                <a:solidFill>
                  <a:schemeClr val="bg1"/>
                </a:solidFill>
                <a:effectLst/>
                <a:uLnTx/>
                <a:uFillTx/>
                <a:latin typeface="Arial" panose="020B0604020202020204" pitchFamily="34" charset="0"/>
              </a:rPr>
              <a:t>chem</a:t>
            </a:r>
            <a:r>
              <a:rPr kumimoji="0" lang="cs-CZ" altLang="cs-CZ" sz="1600" b="0" i="0" u="none" strike="noStrike" kern="0" cap="none" spc="0" normalizeH="0" baseline="0" noProof="0" dirty="0">
                <a:ln>
                  <a:noFill/>
                </a:ln>
                <a:solidFill>
                  <a:schemeClr val="bg1"/>
                </a:solidFill>
                <a:effectLst/>
                <a:uLnTx/>
                <a:uFillTx/>
                <a:latin typeface="Arial" panose="020B0604020202020204" pitchFamily="34" charset="0"/>
              </a:rPr>
              <a:t>. potenciálu jednotlivých plynů a tím i ke snížení hodnoty </a:t>
            </a:r>
            <a:r>
              <a:rPr kumimoji="0" lang="cs-CZ" altLang="cs-CZ" sz="1600" b="0" i="0" u="none" strike="noStrike" kern="0" cap="none" spc="0" normalizeH="0" baseline="0" noProof="0" dirty="0" err="1">
                <a:ln>
                  <a:noFill/>
                </a:ln>
                <a:solidFill>
                  <a:schemeClr val="bg1"/>
                </a:solidFill>
                <a:effectLst/>
                <a:uLnTx/>
                <a:uFillTx/>
                <a:latin typeface="Arial" panose="020B0604020202020204" pitchFamily="34" charset="0"/>
              </a:rPr>
              <a:t>Gibbsovy</a:t>
            </a:r>
            <a:r>
              <a:rPr kumimoji="0" lang="cs-CZ" altLang="cs-CZ" sz="1600" b="0" i="0" u="none" strike="noStrike" kern="0" cap="none" spc="0" normalizeH="0" baseline="0" noProof="0" dirty="0">
                <a:ln>
                  <a:noFill/>
                </a:ln>
                <a:solidFill>
                  <a:schemeClr val="bg1"/>
                </a:solidFill>
                <a:effectLst/>
                <a:uLnTx/>
                <a:uFillTx/>
                <a:latin typeface="Arial" panose="020B0604020202020204" pitchFamily="34" charset="0"/>
              </a:rPr>
              <a:t> funkce směsi plynů (dojde k růstu celkové entropie).</a:t>
            </a:r>
          </a:p>
        </p:txBody>
      </p:sp>
      <p:pic>
        <p:nvPicPr>
          <p:cNvPr id="44042" name="Picture 10" descr="o1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341438"/>
            <a:ext cx="42799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3" name="Picture 11" descr="o19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314450"/>
            <a:ext cx="442595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Nadpis 3"/>
          <p:cNvSpPr>
            <a:spLocks noGrp="1"/>
          </p:cNvSpPr>
          <p:nvPr>
            <p:ph type="title"/>
          </p:nvPr>
        </p:nvSpPr>
        <p:spPr/>
        <p:txBody>
          <a:bodyPr>
            <a:normAutofit/>
          </a:bodyPr>
          <a:lstStyle/>
          <a:p>
            <a:r>
              <a:rPr lang="cs-CZ" dirty="0">
                <a:solidFill>
                  <a:schemeClr val="bg1"/>
                </a:solidFill>
              </a:rPr>
              <a:t>Plynné roztoky</a:t>
            </a:r>
          </a:p>
        </p:txBody>
      </p:sp>
    </p:spTree>
    <p:extLst>
      <p:ext uri="{BB962C8B-B14F-4D97-AF65-F5344CB8AC3E}">
        <p14:creationId xmlns:p14="http://schemas.microsoft.com/office/powerpoint/2010/main" val="100687529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Rovnovážná konstanta</a:t>
            </a:r>
            <a:endParaRPr lang="en-US" dirty="0"/>
          </a:p>
        </p:txBody>
      </p:sp>
      <p:sp>
        <p:nvSpPr>
          <p:cNvPr id="3" name="Zástupný symbol pro obsah 2"/>
          <p:cNvSpPr>
            <a:spLocks noGrp="1"/>
          </p:cNvSpPr>
          <p:nvPr>
            <p:ph idx="1"/>
          </p:nvPr>
        </p:nvSpPr>
        <p:spPr/>
        <p:txBody>
          <a:bodyPr/>
          <a:lstStyle/>
          <a:p>
            <a:r>
              <a:rPr lang="cs-CZ" dirty="0"/>
              <a:t>Udává rozsah průběhu reakce před dosažením rovnováhy.</a:t>
            </a:r>
          </a:p>
          <a:p>
            <a:r>
              <a:rPr lang="cs-CZ" dirty="0"/>
              <a:t>Je dána poměrem produktů a reaktantů reakce v rovnováze:</a:t>
            </a:r>
          </a:p>
          <a:p>
            <a:endParaRPr lang="en-US" dirty="0"/>
          </a:p>
        </p:txBody>
      </p:sp>
      <mc:AlternateContent xmlns:mc="http://schemas.openxmlformats.org/markup-compatibility/2006" xmlns:a14="http://schemas.microsoft.com/office/drawing/2010/main">
        <mc:Choice Requires="a14">
          <p:sp>
            <p:nvSpPr>
              <p:cNvPr id="4" name="TextovéPole 3"/>
              <p:cNvSpPr txBox="1"/>
              <p:nvPr/>
            </p:nvSpPr>
            <p:spPr>
              <a:xfrm>
                <a:off x="2195736" y="3678515"/>
                <a:ext cx="446365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sz="2400" b="0" i="1" smtClean="0">
                          <a:latin typeface="Cambria Math" panose="02040503050406030204" pitchFamily="18" charset="0"/>
                        </a:rPr>
                        <m:t>𝑎</m:t>
                      </m:r>
                      <m:r>
                        <m:rPr>
                          <m:sty m:val="p"/>
                        </m:rPr>
                        <a:rPr lang="cs-CZ" sz="2400" b="0" i="0" smtClean="0">
                          <a:latin typeface="Cambria Math" panose="02040503050406030204" pitchFamily="18" charset="0"/>
                        </a:rPr>
                        <m:t>A</m:t>
                      </m:r>
                      <m:d>
                        <m:dPr>
                          <m:ctrlPr>
                            <a:rPr lang="cs-CZ" sz="2400" b="0" i="1" smtClean="0">
                              <a:latin typeface="Cambria Math" panose="02040503050406030204" pitchFamily="18" charset="0"/>
                            </a:rPr>
                          </m:ctrlPr>
                        </m:dPr>
                        <m:e>
                          <m:r>
                            <a:rPr lang="cs-CZ" sz="2400" b="0" i="1" smtClean="0">
                              <a:latin typeface="Cambria Math" panose="02040503050406030204" pitchFamily="18" charset="0"/>
                            </a:rPr>
                            <m:t>𝑔</m:t>
                          </m:r>
                        </m:e>
                      </m:d>
                      <m:r>
                        <a:rPr lang="cs-CZ" sz="2400" b="0" i="1" smtClean="0">
                          <a:latin typeface="Cambria Math" panose="02040503050406030204" pitchFamily="18" charset="0"/>
                        </a:rPr>
                        <m:t>+</m:t>
                      </m:r>
                      <m:r>
                        <a:rPr lang="cs-CZ" sz="2400" b="0" i="1" smtClean="0">
                          <a:latin typeface="Cambria Math" panose="02040503050406030204" pitchFamily="18" charset="0"/>
                        </a:rPr>
                        <m:t>𝑏</m:t>
                      </m:r>
                      <m:r>
                        <m:rPr>
                          <m:sty m:val="p"/>
                        </m:rPr>
                        <a:rPr lang="cs-CZ" sz="2400" b="0" i="0" smtClean="0">
                          <a:latin typeface="Cambria Math" panose="02040503050406030204" pitchFamily="18" charset="0"/>
                        </a:rPr>
                        <m:t>B</m:t>
                      </m:r>
                      <m:d>
                        <m:dPr>
                          <m:ctrlPr>
                            <a:rPr lang="cs-CZ" sz="2400" b="0" i="1" smtClean="0">
                              <a:latin typeface="Cambria Math" panose="02040503050406030204" pitchFamily="18" charset="0"/>
                            </a:rPr>
                          </m:ctrlPr>
                        </m:dPr>
                        <m:e>
                          <m:r>
                            <a:rPr lang="cs-CZ" sz="2400" b="0" i="1" smtClean="0">
                              <a:latin typeface="Cambria Math" panose="02040503050406030204" pitchFamily="18" charset="0"/>
                            </a:rPr>
                            <m:t>𝑔</m:t>
                          </m:r>
                        </m:e>
                      </m:d>
                      <m:r>
                        <a:rPr lang="cs-CZ" sz="2400" b="0" i="1" smtClean="0">
                          <a:latin typeface="Cambria Math" panose="02040503050406030204" pitchFamily="18" charset="0"/>
                          <a:ea typeface="Cambria Math" panose="02040503050406030204" pitchFamily="18" charset="0"/>
                        </a:rPr>
                        <m:t>↔</m:t>
                      </m:r>
                      <m:r>
                        <a:rPr lang="cs-CZ" sz="2400" b="0" i="1" smtClean="0">
                          <a:latin typeface="Cambria Math" panose="02040503050406030204" pitchFamily="18" charset="0"/>
                          <a:ea typeface="Cambria Math" panose="02040503050406030204" pitchFamily="18" charset="0"/>
                        </a:rPr>
                        <m:t>𝑐</m:t>
                      </m:r>
                      <m:r>
                        <m:rPr>
                          <m:sty m:val="p"/>
                        </m:rPr>
                        <a:rPr lang="cs-CZ" sz="2400" b="0" i="0" smtClean="0">
                          <a:latin typeface="Cambria Math" panose="02040503050406030204" pitchFamily="18" charset="0"/>
                          <a:ea typeface="Cambria Math" panose="02040503050406030204" pitchFamily="18" charset="0"/>
                        </a:rPr>
                        <m:t>C</m:t>
                      </m:r>
                      <m:d>
                        <m:dPr>
                          <m:ctrlPr>
                            <a:rPr lang="cs-CZ" sz="2400" b="0" i="1" smtClean="0">
                              <a:latin typeface="Cambria Math" panose="02040503050406030204" pitchFamily="18" charset="0"/>
                              <a:ea typeface="Cambria Math" panose="02040503050406030204" pitchFamily="18" charset="0"/>
                            </a:rPr>
                          </m:ctrlPr>
                        </m:dPr>
                        <m:e>
                          <m:r>
                            <a:rPr lang="cs-CZ" sz="2400" b="0" i="1" smtClean="0">
                              <a:latin typeface="Cambria Math" panose="02040503050406030204" pitchFamily="18" charset="0"/>
                              <a:ea typeface="Cambria Math" panose="02040503050406030204" pitchFamily="18" charset="0"/>
                            </a:rPr>
                            <m:t>𝑔</m:t>
                          </m:r>
                        </m:e>
                      </m:d>
                      <m:r>
                        <a:rPr lang="cs-CZ" sz="2400" b="0" i="1" smtClean="0">
                          <a:latin typeface="Cambria Math" panose="02040503050406030204" pitchFamily="18" charset="0"/>
                          <a:ea typeface="Cambria Math" panose="02040503050406030204" pitchFamily="18" charset="0"/>
                        </a:rPr>
                        <m:t>+</m:t>
                      </m:r>
                      <m:r>
                        <a:rPr lang="cs-CZ" sz="2400" b="0" i="1" smtClean="0">
                          <a:latin typeface="Cambria Math" panose="02040503050406030204" pitchFamily="18" charset="0"/>
                          <a:ea typeface="Cambria Math" panose="02040503050406030204" pitchFamily="18" charset="0"/>
                        </a:rPr>
                        <m:t>𝑑</m:t>
                      </m:r>
                      <m:r>
                        <m:rPr>
                          <m:sty m:val="p"/>
                        </m:rPr>
                        <a:rPr lang="cs-CZ" sz="2400" b="0" i="0" smtClean="0">
                          <a:latin typeface="Cambria Math" panose="02040503050406030204" pitchFamily="18" charset="0"/>
                          <a:ea typeface="Cambria Math" panose="02040503050406030204" pitchFamily="18" charset="0"/>
                        </a:rPr>
                        <m:t>D</m:t>
                      </m:r>
                      <m:r>
                        <a:rPr lang="cs-CZ" sz="2400" b="0" i="1" smtClean="0">
                          <a:latin typeface="Cambria Math" panose="02040503050406030204" pitchFamily="18" charset="0"/>
                          <a:ea typeface="Cambria Math" panose="02040503050406030204" pitchFamily="18" charset="0"/>
                        </a:rPr>
                        <m:t>(</m:t>
                      </m:r>
                      <m:r>
                        <a:rPr lang="cs-CZ" sz="2400" b="0" i="1" smtClean="0">
                          <a:latin typeface="Cambria Math" panose="02040503050406030204" pitchFamily="18" charset="0"/>
                          <a:ea typeface="Cambria Math" panose="02040503050406030204" pitchFamily="18" charset="0"/>
                        </a:rPr>
                        <m:t>𝑔</m:t>
                      </m:r>
                      <m:r>
                        <a:rPr lang="cs-CZ" sz="2400"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2195736" y="3678515"/>
                <a:ext cx="4463658" cy="369332"/>
              </a:xfrm>
              <a:prstGeom prst="rect">
                <a:avLst/>
              </a:prstGeom>
              <a:blipFill rotWithShape="0">
                <a:blip r:embed="rId2"/>
                <a:stretch>
                  <a:fillRect l="-410" r="-2049"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ovéPole 4"/>
              <p:cNvSpPr txBox="1"/>
              <p:nvPr/>
            </p:nvSpPr>
            <p:spPr>
              <a:xfrm>
                <a:off x="3365094" y="4203350"/>
                <a:ext cx="2124941" cy="8242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sz="2400" b="0" i="1" smtClean="0">
                              <a:latin typeface="Cambria Math" panose="02040503050406030204" pitchFamily="18" charset="0"/>
                            </a:rPr>
                          </m:ctrlPr>
                        </m:sSubPr>
                        <m:e>
                          <m:r>
                            <a:rPr lang="cs-CZ" sz="2400" b="0" i="1" smtClean="0">
                              <a:latin typeface="Cambria Math" panose="02040503050406030204" pitchFamily="18" charset="0"/>
                            </a:rPr>
                            <m:t>𝐾</m:t>
                          </m:r>
                        </m:e>
                        <m:sub>
                          <m:r>
                            <a:rPr lang="cs-CZ" sz="2400" b="0" i="1" smtClean="0">
                              <a:latin typeface="Cambria Math" panose="02040503050406030204" pitchFamily="18" charset="0"/>
                            </a:rPr>
                            <m:t>𝑒𝑞</m:t>
                          </m:r>
                        </m:sub>
                      </m:sSub>
                      <m:r>
                        <a:rPr lang="cs-CZ" sz="2400" b="0" i="1" smtClean="0">
                          <a:latin typeface="Cambria Math" panose="02040503050406030204" pitchFamily="18" charset="0"/>
                        </a:rPr>
                        <m:t>=</m:t>
                      </m:r>
                      <m:f>
                        <m:fPr>
                          <m:ctrlPr>
                            <a:rPr lang="cs-CZ" sz="2400" b="0" i="1" smtClean="0">
                              <a:latin typeface="Cambria Math" panose="02040503050406030204" pitchFamily="18" charset="0"/>
                            </a:rPr>
                          </m:ctrlPr>
                        </m:fPr>
                        <m:num>
                          <m:sSup>
                            <m:sSupPr>
                              <m:ctrlPr>
                                <a:rPr lang="cs-CZ" sz="2400" b="0" i="1" smtClean="0">
                                  <a:latin typeface="Cambria Math" panose="02040503050406030204" pitchFamily="18" charset="0"/>
                                </a:rPr>
                              </m:ctrlPr>
                            </m:sSupPr>
                            <m:e>
                              <m:d>
                                <m:dPr>
                                  <m:begChr m:val="["/>
                                  <m:endChr m:val="]"/>
                                  <m:ctrlPr>
                                    <a:rPr lang="cs-CZ" sz="2400" i="1">
                                      <a:latin typeface="Cambria Math" panose="02040503050406030204" pitchFamily="18" charset="0"/>
                                    </a:rPr>
                                  </m:ctrlPr>
                                </m:dPr>
                                <m:e>
                                  <m:r>
                                    <m:rPr>
                                      <m:sty m:val="p"/>
                                    </m:rPr>
                                    <a:rPr lang="cs-CZ" sz="2400" i="0">
                                      <a:latin typeface="Cambria Math" panose="02040503050406030204" pitchFamily="18" charset="0"/>
                                    </a:rPr>
                                    <m:t>C</m:t>
                                  </m:r>
                                </m:e>
                              </m:d>
                            </m:e>
                            <m:sup>
                              <m:r>
                                <a:rPr lang="cs-CZ" sz="2400" b="0" i="1" smtClean="0">
                                  <a:latin typeface="Cambria Math" panose="02040503050406030204" pitchFamily="18" charset="0"/>
                                </a:rPr>
                                <m:t>𝑐</m:t>
                              </m:r>
                            </m:sup>
                          </m:sSup>
                          <m:sSup>
                            <m:sSupPr>
                              <m:ctrlPr>
                                <a:rPr lang="cs-CZ" sz="2400" b="0" i="1" smtClean="0">
                                  <a:latin typeface="Cambria Math" panose="02040503050406030204" pitchFamily="18" charset="0"/>
                                </a:rPr>
                              </m:ctrlPr>
                            </m:sSupPr>
                            <m:e>
                              <m:d>
                                <m:dPr>
                                  <m:begChr m:val="["/>
                                  <m:endChr m:val="]"/>
                                  <m:ctrlPr>
                                    <a:rPr lang="cs-CZ" sz="2400" i="1">
                                      <a:latin typeface="Cambria Math" panose="02040503050406030204" pitchFamily="18" charset="0"/>
                                    </a:rPr>
                                  </m:ctrlPr>
                                </m:dPr>
                                <m:e>
                                  <m:r>
                                    <m:rPr>
                                      <m:sty m:val="p"/>
                                    </m:rPr>
                                    <a:rPr lang="cs-CZ" sz="2400" i="0">
                                      <a:latin typeface="Cambria Math" panose="02040503050406030204" pitchFamily="18" charset="0"/>
                                    </a:rPr>
                                    <m:t>D</m:t>
                                  </m:r>
                                </m:e>
                              </m:d>
                            </m:e>
                            <m:sup>
                              <m:r>
                                <a:rPr lang="cs-CZ" sz="2400" b="0" i="1" smtClean="0">
                                  <a:latin typeface="Cambria Math" panose="02040503050406030204" pitchFamily="18" charset="0"/>
                                </a:rPr>
                                <m:t>𝑑</m:t>
                              </m:r>
                            </m:sup>
                          </m:sSup>
                        </m:num>
                        <m:den>
                          <m:sSup>
                            <m:sSupPr>
                              <m:ctrlPr>
                                <a:rPr lang="cs-CZ" sz="2400" b="0" i="1" smtClean="0">
                                  <a:latin typeface="Cambria Math" panose="02040503050406030204" pitchFamily="18" charset="0"/>
                                </a:rPr>
                              </m:ctrlPr>
                            </m:sSupPr>
                            <m:e>
                              <m:d>
                                <m:dPr>
                                  <m:begChr m:val="["/>
                                  <m:endChr m:val="]"/>
                                  <m:ctrlPr>
                                    <a:rPr lang="cs-CZ" sz="2400" i="1">
                                      <a:latin typeface="Cambria Math" panose="02040503050406030204" pitchFamily="18" charset="0"/>
                                    </a:rPr>
                                  </m:ctrlPr>
                                </m:dPr>
                                <m:e>
                                  <m:r>
                                    <m:rPr>
                                      <m:sty m:val="p"/>
                                    </m:rPr>
                                    <a:rPr lang="cs-CZ" sz="2400" b="0" i="0" smtClean="0">
                                      <a:latin typeface="Cambria Math" panose="02040503050406030204" pitchFamily="18" charset="0"/>
                                    </a:rPr>
                                    <m:t>A</m:t>
                                  </m:r>
                                </m:e>
                              </m:d>
                            </m:e>
                            <m:sup>
                              <m:r>
                                <a:rPr lang="cs-CZ" sz="2400" b="0" i="1" smtClean="0">
                                  <a:latin typeface="Cambria Math" panose="02040503050406030204" pitchFamily="18" charset="0"/>
                                </a:rPr>
                                <m:t>𝑎</m:t>
                              </m:r>
                            </m:sup>
                          </m:sSup>
                          <m:sSup>
                            <m:sSupPr>
                              <m:ctrlPr>
                                <a:rPr lang="cs-CZ" sz="2400" b="0" i="1" smtClean="0">
                                  <a:latin typeface="Cambria Math" panose="02040503050406030204" pitchFamily="18" charset="0"/>
                                </a:rPr>
                              </m:ctrlPr>
                            </m:sSupPr>
                            <m:e>
                              <m:d>
                                <m:dPr>
                                  <m:begChr m:val="["/>
                                  <m:endChr m:val="]"/>
                                  <m:ctrlPr>
                                    <a:rPr lang="cs-CZ" sz="2400" i="1">
                                      <a:latin typeface="Cambria Math" panose="02040503050406030204" pitchFamily="18" charset="0"/>
                                    </a:rPr>
                                  </m:ctrlPr>
                                </m:dPr>
                                <m:e>
                                  <m:r>
                                    <m:rPr>
                                      <m:sty m:val="p"/>
                                    </m:rPr>
                                    <a:rPr lang="cs-CZ" sz="2400" b="0" i="0" smtClean="0">
                                      <a:latin typeface="Cambria Math" panose="02040503050406030204" pitchFamily="18" charset="0"/>
                                    </a:rPr>
                                    <m:t>B</m:t>
                                  </m:r>
                                </m:e>
                              </m:d>
                            </m:e>
                            <m:sup>
                              <m:r>
                                <a:rPr lang="cs-CZ" sz="2400" b="0" i="1" smtClean="0">
                                  <a:latin typeface="Cambria Math" panose="02040503050406030204" pitchFamily="18" charset="0"/>
                                </a:rPr>
                                <m:t>𝑏</m:t>
                              </m:r>
                            </m:sup>
                          </m:sSup>
                        </m:den>
                      </m:f>
                    </m:oMath>
                  </m:oMathPara>
                </a14:m>
                <a:endParaRPr lang="en-US" dirty="0"/>
              </a:p>
            </p:txBody>
          </p:sp>
        </mc:Choice>
        <mc:Fallback xmlns="">
          <p:sp>
            <p:nvSpPr>
              <p:cNvPr id="5" name="TextovéPole 4"/>
              <p:cNvSpPr txBox="1">
                <a:spLocks noRot="1" noChangeAspect="1" noMove="1" noResize="1" noEditPoints="1" noAdjustHandles="1" noChangeArrowheads="1" noChangeShapeType="1" noTextEdit="1"/>
              </p:cNvSpPr>
              <p:nvPr/>
            </p:nvSpPr>
            <p:spPr>
              <a:xfrm>
                <a:off x="3365094" y="4203350"/>
                <a:ext cx="2124941" cy="824200"/>
              </a:xfrm>
              <a:prstGeom prst="rect">
                <a:avLst/>
              </a:prstGeom>
              <a:blipFill rotWithShape="0">
                <a:blip r:embed="rId3"/>
                <a:stretch>
                  <a:fillRect/>
                </a:stretch>
              </a:blipFill>
            </p:spPr>
            <p:txBody>
              <a:bodyPr/>
              <a:lstStyle/>
              <a:p>
                <a:r>
                  <a:rPr lang="en-US">
                    <a:noFill/>
                  </a:rPr>
                  <a:t> </a:t>
                </a:r>
              </a:p>
            </p:txBody>
          </p:sp>
        </mc:Fallback>
      </mc:AlternateContent>
      <p:sp>
        <p:nvSpPr>
          <p:cNvPr id="6" name="Obdélník 5"/>
          <p:cNvSpPr/>
          <p:nvPr/>
        </p:nvSpPr>
        <p:spPr>
          <a:xfrm>
            <a:off x="539552" y="5183054"/>
            <a:ext cx="8064895" cy="1015663"/>
          </a:xfrm>
          <a:prstGeom prst="rect">
            <a:avLst/>
          </a:prstGeom>
        </p:spPr>
        <p:txBody>
          <a:bodyPr wrap="square">
            <a:spAutoFit/>
          </a:bodyPr>
          <a:lstStyle/>
          <a:p>
            <a:r>
              <a:rPr lang="cs-CZ" sz="2000" b="1" dirty="0">
                <a:solidFill>
                  <a:srgbClr val="000000"/>
                </a:solidFill>
                <a:latin typeface="Calibri" panose="020F0502020204030204" pitchFamily="34" charset="0"/>
              </a:rPr>
              <a:t>Definice rovnovážné konstanty</a:t>
            </a:r>
            <a:r>
              <a:rPr lang="cs-CZ" sz="2000" dirty="0">
                <a:solidFill>
                  <a:srgbClr val="000000"/>
                </a:solidFill>
                <a:latin typeface="Calibri" panose="020F0502020204030204" pitchFamily="34" charset="0"/>
              </a:rPr>
              <a:t>: </a:t>
            </a:r>
            <a:r>
              <a:rPr lang="cs-CZ" sz="2000" i="1" dirty="0">
                <a:solidFill>
                  <a:srgbClr val="000000"/>
                </a:solidFill>
                <a:latin typeface="Calibri" panose="020F0502020204030204" pitchFamily="34" charset="0"/>
              </a:rPr>
              <a:t>součin </a:t>
            </a:r>
            <a:r>
              <a:rPr lang="en-US" sz="2000" i="1" dirty="0" err="1">
                <a:solidFill>
                  <a:srgbClr val="000000"/>
                </a:solidFill>
                <a:latin typeface="Calibri" panose="020F0502020204030204" pitchFamily="34" charset="0"/>
              </a:rPr>
              <a:t>molárních</a:t>
            </a:r>
            <a:r>
              <a:rPr lang="en-US" sz="2000" i="1" dirty="0">
                <a:solidFill>
                  <a:srgbClr val="000000"/>
                </a:solidFill>
                <a:latin typeface="Calibri" panose="020F0502020204030204" pitchFamily="34" charset="0"/>
              </a:rPr>
              <a:t> </a:t>
            </a:r>
            <a:r>
              <a:rPr lang="en-US" sz="2000" i="1" dirty="0" err="1">
                <a:solidFill>
                  <a:srgbClr val="000000"/>
                </a:solidFill>
                <a:latin typeface="Calibri" panose="020F0502020204030204" pitchFamily="34" charset="0"/>
              </a:rPr>
              <a:t>koncentrací</a:t>
            </a:r>
            <a:r>
              <a:rPr lang="en-US" sz="2000" i="1" dirty="0">
                <a:solidFill>
                  <a:srgbClr val="000000"/>
                </a:solidFill>
                <a:latin typeface="Calibri" panose="020F0502020204030204" pitchFamily="34" charset="0"/>
              </a:rPr>
              <a:t> </a:t>
            </a:r>
            <a:r>
              <a:rPr lang="en-US" sz="2000" i="1" dirty="0" err="1">
                <a:solidFill>
                  <a:srgbClr val="000000"/>
                </a:solidFill>
                <a:latin typeface="Calibri" panose="020F0502020204030204" pitchFamily="34" charset="0"/>
              </a:rPr>
              <a:t>produktů</a:t>
            </a:r>
            <a:r>
              <a:rPr lang="en-US" sz="2000" i="1" dirty="0">
                <a:solidFill>
                  <a:srgbClr val="000000"/>
                </a:solidFill>
                <a:latin typeface="Calibri" panose="020F0502020204030204" pitchFamily="34" charset="0"/>
              </a:rPr>
              <a:t> </a:t>
            </a:r>
            <a:r>
              <a:rPr lang="en-US" sz="2000" i="1" dirty="0" err="1">
                <a:solidFill>
                  <a:srgbClr val="000000"/>
                </a:solidFill>
                <a:latin typeface="Calibri" panose="020F0502020204030204" pitchFamily="34" charset="0"/>
              </a:rPr>
              <a:t>chemické</a:t>
            </a:r>
            <a:r>
              <a:rPr lang="en-US" sz="2000" i="1" dirty="0">
                <a:solidFill>
                  <a:srgbClr val="000000"/>
                </a:solidFill>
                <a:latin typeface="Calibri" panose="020F0502020204030204" pitchFamily="34" charset="0"/>
              </a:rPr>
              <a:t> </a:t>
            </a:r>
            <a:r>
              <a:rPr lang="en-US" sz="2000" i="1" dirty="0" err="1">
                <a:solidFill>
                  <a:srgbClr val="000000"/>
                </a:solidFill>
                <a:latin typeface="Calibri" panose="020F0502020204030204" pitchFamily="34" charset="0"/>
              </a:rPr>
              <a:t>reakce</a:t>
            </a:r>
            <a:r>
              <a:rPr lang="en-US" sz="2000" i="1" dirty="0">
                <a:solidFill>
                  <a:srgbClr val="000000"/>
                </a:solidFill>
                <a:latin typeface="Calibri" panose="020F0502020204030204" pitchFamily="34" charset="0"/>
              </a:rPr>
              <a:t> </a:t>
            </a:r>
            <a:r>
              <a:rPr lang="en-US" sz="2000" i="1" dirty="0" err="1">
                <a:solidFill>
                  <a:srgbClr val="000000"/>
                </a:solidFill>
                <a:latin typeface="Calibri" panose="020F0502020204030204" pitchFamily="34" charset="0"/>
              </a:rPr>
              <a:t>umocněných</a:t>
            </a:r>
            <a:r>
              <a:rPr lang="en-US" sz="2000" i="1" dirty="0">
                <a:solidFill>
                  <a:srgbClr val="000000"/>
                </a:solidFill>
                <a:latin typeface="Calibri" panose="020F0502020204030204" pitchFamily="34" charset="0"/>
              </a:rPr>
              <a:t> </a:t>
            </a:r>
            <a:r>
              <a:rPr lang="en-US" sz="2000" i="1" dirty="0" err="1">
                <a:solidFill>
                  <a:srgbClr val="000000"/>
                </a:solidFill>
                <a:latin typeface="Calibri" panose="020F0502020204030204" pitchFamily="34" charset="0"/>
              </a:rPr>
              <a:t>na</a:t>
            </a:r>
            <a:r>
              <a:rPr lang="en-US" sz="2000" i="1" dirty="0">
                <a:solidFill>
                  <a:srgbClr val="000000"/>
                </a:solidFill>
                <a:latin typeface="Calibri" panose="020F0502020204030204" pitchFamily="34" charset="0"/>
              </a:rPr>
              <a:t> </a:t>
            </a:r>
            <a:r>
              <a:rPr lang="en-US" sz="2000" i="1" dirty="0" err="1">
                <a:solidFill>
                  <a:srgbClr val="000000"/>
                </a:solidFill>
                <a:latin typeface="Calibri" panose="020F0502020204030204" pitchFamily="34" charset="0"/>
              </a:rPr>
              <a:t>příslušné</a:t>
            </a:r>
            <a:r>
              <a:rPr lang="en-US" sz="2000" i="1" dirty="0">
                <a:solidFill>
                  <a:srgbClr val="000000"/>
                </a:solidFill>
                <a:latin typeface="Calibri" panose="020F0502020204030204" pitchFamily="34" charset="0"/>
              </a:rPr>
              <a:t> </a:t>
            </a:r>
            <a:r>
              <a:rPr lang="en-US" sz="2000" i="1" dirty="0" err="1">
                <a:solidFill>
                  <a:srgbClr val="000000"/>
                </a:solidFill>
                <a:latin typeface="Calibri" panose="020F0502020204030204" pitchFamily="34" charset="0"/>
              </a:rPr>
              <a:t>koeficienty</a:t>
            </a:r>
            <a:r>
              <a:rPr lang="en-US" sz="2000" i="1" dirty="0">
                <a:solidFill>
                  <a:srgbClr val="000000"/>
                </a:solidFill>
                <a:latin typeface="Calibri" panose="020F0502020204030204" pitchFamily="34" charset="0"/>
              </a:rPr>
              <a:t> z </a:t>
            </a:r>
            <a:r>
              <a:rPr lang="en-US" sz="2000" i="1" dirty="0" err="1">
                <a:solidFill>
                  <a:srgbClr val="000000"/>
                </a:solidFill>
                <a:latin typeface="Calibri" panose="020F0502020204030204" pitchFamily="34" charset="0"/>
              </a:rPr>
              <a:t>rovnice</a:t>
            </a:r>
            <a:r>
              <a:rPr lang="en-US" sz="2000" i="1" dirty="0">
                <a:solidFill>
                  <a:srgbClr val="000000"/>
                </a:solidFill>
                <a:latin typeface="Calibri" panose="020F0502020204030204" pitchFamily="34" charset="0"/>
              </a:rPr>
              <a:t> </a:t>
            </a:r>
            <a:r>
              <a:rPr lang="en-US" sz="2000" i="1" dirty="0" err="1">
                <a:solidFill>
                  <a:srgbClr val="000000"/>
                </a:solidFill>
                <a:latin typeface="Calibri" panose="020F0502020204030204" pitchFamily="34" charset="0"/>
              </a:rPr>
              <a:t>ku</a:t>
            </a:r>
            <a:r>
              <a:rPr lang="en-US" sz="2000" i="1" dirty="0">
                <a:solidFill>
                  <a:srgbClr val="000000"/>
                </a:solidFill>
                <a:latin typeface="Calibri" panose="020F0502020204030204" pitchFamily="34" charset="0"/>
              </a:rPr>
              <a:t> </a:t>
            </a:r>
            <a:r>
              <a:rPr lang="en-US" sz="2000" i="1" dirty="0" err="1">
                <a:solidFill>
                  <a:srgbClr val="000000"/>
                </a:solidFill>
                <a:latin typeface="Calibri" panose="020F0502020204030204" pitchFamily="34" charset="0"/>
              </a:rPr>
              <a:t>součinu</a:t>
            </a:r>
            <a:r>
              <a:rPr lang="en-US" sz="2000" i="1" dirty="0">
                <a:solidFill>
                  <a:srgbClr val="000000"/>
                </a:solidFill>
                <a:latin typeface="Calibri" panose="020F0502020204030204" pitchFamily="34" charset="0"/>
              </a:rPr>
              <a:t> </a:t>
            </a:r>
            <a:r>
              <a:rPr lang="en-US" sz="2000" i="1" dirty="0" err="1">
                <a:solidFill>
                  <a:srgbClr val="000000"/>
                </a:solidFill>
                <a:latin typeface="Calibri" panose="020F0502020204030204" pitchFamily="34" charset="0"/>
              </a:rPr>
              <a:t>molárních</a:t>
            </a:r>
            <a:r>
              <a:rPr lang="en-US" sz="2000" i="1" dirty="0">
                <a:solidFill>
                  <a:srgbClr val="000000"/>
                </a:solidFill>
                <a:latin typeface="Calibri" panose="020F0502020204030204" pitchFamily="34" charset="0"/>
              </a:rPr>
              <a:t> </a:t>
            </a:r>
            <a:r>
              <a:rPr lang="en-US" sz="2000" i="1" dirty="0" err="1">
                <a:solidFill>
                  <a:srgbClr val="000000"/>
                </a:solidFill>
                <a:latin typeface="Calibri" panose="020F0502020204030204" pitchFamily="34" charset="0"/>
              </a:rPr>
              <a:t>koncentrací</a:t>
            </a:r>
            <a:r>
              <a:rPr lang="en-US" sz="2000" i="1" dirty="0">
                <a:solidFill>
                  <a:srgbClr val="000000"/>
                </a:solidFill>
                <a:latin typeface="Calibri" panose="020F0502020204030204" pitchFamily="34" charset="0"/>
              </a:rPr>
              <a:t> </a:t>
            </a:r>
            <a:r>
              <a:rPr lang="en-US" sz="2000" i="1" dirty="0" err="1">
                <a:solidFill>
                  <a:srgbClr val="000000"/>
                </a:solidFill>
                <a:latin typeface="Calibri" panose="020F0502020204030204" pitchFamily="34" charset="0"/>
              </a:rPr>
              <a:t>výchozích</a:t>
            </a:r>
            <a:r>
              <a:rPr lang="en-US" sz="2000" i="1" dirty="0">
                <a:solidFill>
                  <a:srgbClr val="000000"/>
                </a:solidFill>
                <a:latin typeface="Calibri" panose="020F0502020204030204" pitchFamily="34" charset="0"/>
              </a:rPr>
              <a:t> </a:t>
            </a:r>
            <a:r>
              <a:rPr lang="en-US" sz="2000" i="1" dirty="0" err="1">
                <a:solidFill>
                  <a:srgbClr val="000000"/>
                </a:solidFill>
                <a:latin typeface="Calibri" panose="020F0502020204030204" pitchFamily="34" charset="0"/>
              </a:rPr>
              <a:t>látek</a:t>
            </a:r>
            <a:r>
              <a:rPr lang="en-US" sz="2000" i="1" dirty="0">
                <a:solidFill>
                  <a:srgbClr val="000000"/>
                </a:solidFill>
                <a:latin typeface="Calibri" panose="020F0502020204030204" pitchFamily="34" charset="0"/>
              </a:rPr>
              <a:t> </a:t>
            </a:r>
            <a:r>
              <a:rPr lang="en-US" sz="2000" i="1" dirty="0" err="1">
                <a:solidFill>
                  <a:srgbClr val="000000"/>
                </a:solidFill>
                <a:latin typeface="Calibri" panose="020F0502020204030204" pitchFamily="34" charset="0"/>
              </a:rPr>
              <a:t>umocněných</a:t>
            </a:r>
            <a:r>
              <a:rPr lang="en-US" sz="2000" i="1" dirty="0">
                <a:solidFill>
                  <a:srgbClr val="000000"/>
                </a:solidFill>
                <a:latin typeface="Calibri" panose="020F0502020204030204" pitchFamily="34" charset="0"/>
              </a:rPr>
              <a:t> </a:t>
            </a:r>
            <a:r>
              <a:rPr lang="en-US" sz="2000" i="1" dirty="0" err="1">
                <a:solidFill>
                  <a:srgbClr val="000000"/>
                </a:solidFill>
                <a:latin typeface="Calibri" panose="020F0502020204030204" pitchFamily="34" charset="0"/>
              </a:rPr>
              <a:t>na</a:t>
            </a:r>
            <a:r>
              <a:rPr lang="en-US" sz="2000" i="1" dirty="0">
                <a:solidFill>
                  <a:srgbClr val="000000"/>
                </a:solidFill>
                <a:latin typeface="Calibri" panose="020F0502020204030204" pitchFamily="34" charset="0"/>
              </a:rPr>
              <a:t> </a:t>
            </a:r>
            <a:r>
              <a:rPr lang="en-US" sz="2000" i="1" dirty="0" err="1">
                <a:solidFill>
                  <a:srgbClr val="000000"/>
                </a:solidFill>
                <a:latin typeface="Calibri" panose="020F0502020204030204" pitchFamily="34" charset="0"/>
              </a:rPr>
              <a:t>příslušné</a:t>
            </a:r>
            <a:r>
              <a:rPr lang="en-US" sz="2000" i="1" dirty="0">
                <a:solidFill>
                  <a:srgbClr val="000000"/>
                </a:solidFill>
                <a:latin typeface="Calibri" panose="020F0502020204030204" pitchFamily="34" charset="0"/>
              </a:rPr>
              <a:t> </a:t>
            </a:r>
            <a:r>
              <a:rPr lang="en-US" sz="2000" i="1" dirty="0" err="1">
                <a:solidFill>
                  <a:srgbClr val="000000"/>
                </a:solidFill>
                <a:latin typeface="Calibri" panose="020F0502020204030204" pitchFamily="34" charset="0"/>
              </a:rPr>
              <a:t>koeficienty</a:t>
            </a:r>
            <a:r>
              <a:rPr lang="en-US" sz="2000" i="1" dirty="0">
                <a:solidFill>
                  <a:srgbClr val="000000"/>
                </a:solidFill>
                <a:latin typeface="Calibri" panose="020F0502020204030204" pitchFamily="34" charset="0"/>
              </a:rPr>
              <a:t>. </a:t>
            </a:r>
            <a:endParaRPr lang="en-US" sz="2000" i="1" dirty="0"/>
          </a:p>
        </p:txBody>
      </p:sp>
    </p:spTree>
    <p:extLst>
      <p:ext uri="{BB962C8B-B14F-4D97-AF65-F5344CB8AC3E}">
        <p14:creationId xmlns:p14="http://schemas.microsoft.com/office/powerpoint/2010/main" val="2932082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0">
              <a:schemeClr val="tx2">
                <a:lumMod val="60000"/>
                <a:lumOff val="40000"/>
              </a:schemeClr>
            </a:gs>
            <a:gs pos="100000">
              <a:schemeClr val="tx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cs-CZ" altLang="cs-CZ"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45059" name="Rectangle 3"/>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cs-CZ" altLang="cs-CZ"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45060" name="Rectangle 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cs-CZ" altLang="cs-CZ"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45061" name="Rectangle 5"/>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cs-CZ" altLang="cs-CZ"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45064" name="Text Box 8"/>
          <p:cNvSpPr txBox="1">
            <a:spLocks noChangeArrowheads="1"/>
          </p:cNvSpPr>
          <p:nvPr/>
        </p:nvSpPr>
        <p:spPr bwMode="auto">
          <a:xfrm>
            <a:off x="827088" y="6092825"/>
            <a:ext cx="7848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cs-CZ" altLang="cs-CZ" sz="1600" b="0" i="0" u="none" strike="noStrike" kern="0" cap="none" spc="0" normalizeH="0" baseline="0" noProof="0" dirty="0">
                <a:ln>
                  <a:noFill/>
                </a:ln>
                <a:solidFill>
                  <a:schemeClr val="bg1"/>
                </a:solidFill>
                <a:effectLst/>
                <a:uLnTx/>
                <a:uFillTx/>
                <a:latin typeface="Arial" panose="020B0604020202020204" pitchFamily="34" charset="0"/>
              </a:rPr>
              <a:t>Vznikem roztoku dojde vždy ke snížení </a:t>
            </a:r>
            <a:r>
              <a:rPr kumimoji="0" lang="cs-CZ" altLang="cs-CZ" sz="1600" b="0" i="0" u="none" strike="noStrike" kern="0" cap="none" spc="0" normalizeH="0" baseline="0" noProof="0" dirty="0" err="1">
                <a:ln>
                  <a:noFill/>
                </a:ln>
                <a:solidFill>
                  <a:schemeClr val="bg1"/>
                </a:solidFill>
                <a:effectLst/>
                <a:uLnTx/>
                <a:uFillTx/>
                <a:latin typeface="Arial" panose="020B0604020202020204" pitchFamily="34" charset="0"/>
              </a:rPr>
              <a:t>chem</a:t>
            </a:r>
            <a:r>
              <a:rPr kumimoji="0" lang="cs-CZ" altLang="cs-CZ" sz="1600" b="0" i="0" u="none" strike="noStrike" kern="0" cap="none" spc="0" normalizeH="0" baseline="0" noProof="0" dirty="0">
                <a:ln>
                  <a:noFill/>
                </a:ln>
                <a:solidFill>
                  <a:schemeClr val="bg1"/>
                </a:solidFill>
                <a:effectLst/>
                <a:uLnTx/>
                <a:uFillTx/>
                <a:latin typeface="Arial" panose="020B0604020202020204" pitchFamily="34" charset="0"/>
              </a:rPr>
              <a:t>. potenciálu jednotlivých plynů a tím i ke snížení hodnoty </a:t>
            </a:r>
            <a:r>
              <a:rPr kumimoji="0" lang="cs-CZ" altLang="cs-CZ" sz="1600" b="0" i="0" u="none" strike="noStrike" kern="0" cap="none" spc="0" normalizeH="0" baseline="0" noProof="0" dirty="0" err="1">
                <a:ln>
                  <a:noFill/>
                </a:ln>
                <a:solidFill>
                  <a:schemeClr val="bg1"/>
                </a:solidFill>
                <a:effectLst/>
                <a:uLnTx/>
                <a:uFillTx/>
                <a:latin typeface="Arial" panose="020B0604020202020204" pitchFamily="34" charset="0"/>
              </a:rPr>
              <a:t>Gibbsovy</a:t>
            </a:r>
            <a:r>
              <a:rPr kumimoji="0" lang="cs-CZ" altLang="cs-CZ" sz="1600" b="0" i="0" u="none" strike="noStrike" kern="0" cap="none" spc="0" normalizeH="0" baseline="0" noProof="0" dirty="0">
                <a:ln>
                  <a:noFill/>
                </a:ln>
                <a:solidFill>
                  <a:schemeClr val="bg1"/>
                </a:solidFill>
                <a:effectLst/>
                <a:uLnTx/>
                <a:uFillTx/>
                <a:latin typeface="Arial" panose="020B0604020202020204" pitchFamily="34" charset="0"/>
              </a:rPr>
              <a:t> funkce směsi plynů (dojde k růstu celkové entropie).</a:t>
            </a:r>
          </a:p>
        </p:txBody>
      </p:sp>
      <p:pic>
        <p:nvPicPr>
          <p:cNvPr id="45065" name="Picture 9" descr="o19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052512"/>
            <a:ext cx="4681537"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Nadpis 3"/>
          <p:cNvSpPr>
            <a:spLocks noGrp="1"/>
          </p:cNvSpPr>
          <p:nvPr>
            <p:ph type="title"/>
          </p:nvPr>
        </p:nvSpPr>
        <p:spPr>
          <a:xfrm>
            <a:off x="462682" y="56664"/>
            <a:ext cx="8229600" cy="1143000"/>
          </a:xfrm>
        </p:spPr>
        <p:txBody>
          <a:bodyPr/>
          <a:lstStyle/>
          <a:p>
            <a:r>
              <a:rPr lang="cs-CZ" dirty="0">
                <a:solidFill>
                  <a:schemeClr val="bg1"/>
                </a:solidFill>
              </a:rPr>
              <a:t>Plynné roztoky</a:t>
            </a:r>
          </a:p>
        </p:txBody>
      </p:sp>
    </p:spTree>
    <p:extLst>
      <p:ext uri="{BB962C8B-B14F-4D97-AF65-F5344CB8AC3E}">
        <p14:creationId xmlns:p14="http://schemas.microsoft.com/office/powerpoint/2010/main" val="7938929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0">
              <a:schemeClr val="tx2">
                <a:lumMod val="60000"/>
                <a:lumOff val="40000"/>
              </a:schemeClr>
            </a:gs>
            <a:gs pos="100000">
              <a:schemeClr val="tx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cs-CZ" altLang="cs-CZ" dirty="0">
                <a:solidFill>
                  <a:schemeClr val="bg1"/>
                </a:solidFill>
                <a:latin typeface="+mn-lt"/>
              </a:rPr>
              <a:t>Souhrn</a:t>
            </a:r>
          </a:p>
        </p:txBody>
      </p:sp>
      <p:sp>
        <p:nvSpPr>
          <p:cNvPr id="47107" name="Rectangle 3"/>
          <p:cNvSpPr>
            <a:spLocks noChangeArrowheads="1"/>
          </p:cNvSpPr>
          <p:nvPr/>
        </p:nvSpPr>
        <p:spPr bwMode="auto">
          <a:xfrm>
            <a:off x="468313" y="1408113"/>
            <a:ext cx="7920037"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60363" indent="-360363" eaLnBrk="0" hangingPunct="0">
              <a:tabLst>
                <a:tab pos="176213" algn="l"/>
              </a:tabLst>
              <a:defRPr>
                <a:solidFill>
                  <a:schemeClr val="tx1"/>
                </a:solidFill>
                <a:latin typeface="Arial" panose="020B0604020202020204" pitchFamily="34" charset="0"/>
              </a:defRPr>
            </a:lvl1pPr>
            <a:lvl2pPr marL="742950" indent="-285750" eaLnBrk="0" hangingPunct="0">
              <a:tabLst>
                <a:tab pos="176213" algn="l"/>
              </a:tabLst>
              <a:defRPr>
                <a:solidFill>
                  <a:schemeClr val="tx1"/>
                </a:solidFill>
                <a:latin typeface="Arial" panose="020B0604020202020204" pitchFamily="34" charset="0"/>
              </a:defRPr>
            </a:lvl2pPr>
            <a:lvl3pPr marL="1143000" indent="-228600" eaLnBrk="0" hangingPunct="0">
              <a:tabLst>
                <a:tab pos="176213" algn="l"/>
              </a:tabLst>
              <a:defRPr>
                <a:solidFill>
                  <a:schemeClr val="tx1"/>
                </a:solidFill>
                <a:latin typeface="Arial" panose="020B0604020202020204" pitchFamily="34" charset="0"/>
              </a:defRPr>
            </a:lvl3pPr>
            <a:lvl4pPr marL="1600200" indent="-228600" eaLnBrk="0" hangingPunct="0">
              <a:tabLst>
                <a:tab pos="176213" algn="l"/>
              </a:tabLst>
              <a:defRPr>
                <a:solidFill>
                  <a:schemeClr val="tx1"/>
                </a:solidFill>
                <a:latin typeface="Arial" panose="020B0604020202020204" pitchFamily="34" charset="0"/>
              </a:defRPr>
            </a:lvl4pPr>
            <a:lvl5pPr marL="2057400" indent="-228600" eaLnBrk="0" hangingPunct="0">
              <a:tabLst>
                <a:tab pos="1762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762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762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762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76213" algn="l"/>
              </a:tabLst>
              <a:defRPr>
                <a:solidFill>
                  <a:schemeClr val="tx1"/>
                </a:solidFill>
                <a:latin typeface="Arial" panose="020B0604020202020204" pitchFamily="34" charset="0"/>
              </a:defRPr>
            </a:lvl9pPr>
          </a:lstStyle>
          <a:p>
            <a:pPr marL="360363" marR="0" lvl="0" indent="-360363" defTabSz="914400" eaLnBrk="0" fontAlgn="auto" latinLnBrk="0" hangingPunct="0">
              <a:lnSpc>
                <a:spcPct val="100000"/>
              </a:lnSpc>
              <a:spcBef>
                <a:spcPts val="0"/>
              </a:spcBef>
              <a:spcAft>
                <a:spcPts val="0"/>
              </a:spcAft>
              <a:buClrTx/>
              <a:buSzTx/>
              <a:buFontTx/>
              <a:buChar char="•"/>
              <a:tabLst>
                <a:tab pos="176213" algn="l"/>
              </a:tabLst>
              <a:defRPr/>
            </a:pPr>
            <a:r>
              <a:rPr kumimoji="0" lang="cs-CZ" altLang="cs-CZ" sz="1800" b="0" i="0" u="none" strike="noStrike" kern="0" cap="none" spc="0" normalizeH="0" baseline="0" noProof="0" dirty="0">
                <a:ln>
                  <a:noFill/>
                </a:ln>
                <a:solidFill>
                  <a:schemeClr val="bg1"/>
                </a:solidFill>
                <a:effectLst/>
                <a:uLnTx/>
                <a:uFillTx/>
                <a:latin typeface="+mn-lt"/>
              </a:rPr>
              <a:t>První zákon říká, jaké procesy v přírodě probíhají: </a:t>
            </a:r>
            <a:br>
              <a:rPr kumimoji="0" lang="cs-CZ" altLang="cs-CZ" sz="1800" b="0" i="0" u="none" strike="noStrike" kern="0" cap="none" spc="0" normalizeH="0" baseline="0" noProof="0" dirty="0">
                <a:ln>
                  <a:noFill/>
                </a:ln>
                <a:solidFill>
                  <a:schemeClr val="bg1"/>
                </a:solidFill>
                <a:effectLst/>
                <a:uLnTx/>
                <a:uFillTx/>
                <a:latin typeface="+mn-lt"/>
              </a:rPr>
            </a:br>
            <a:r>
              <a:rPr kumimoji="0" lang="cs-CZ" altLang="cs-CZ" sz="1800" b="0" i="0" u="none" strike="noStrike" kern="0" cap="none" spc="0" normalizeH="0" baseline="0" noProof="0" dirty="0">
                <a:ln>
                  <a:noFill/>
                </a:ln>
                <a:solidFill>
                  <a:schemeClr val="bg1"/>
                </a:solidFill>
                <a:effectLst/>
                <a:uLnTx/>
                <a:uFillTx/>
                <a:latin typeface="+mn-lt"/>
              </a:rPr>
              <a:t>Probíhají je takové procesy, při kterých se zachovává energie.</a:t>
            </a:r>
          </a:p>
          <a:p>
            <a:pPr marL="360363" marR="0" lvl="0" indent="-360363" defTabSz="914400" eaLnBrk="0" fontAlgn="auto" latinLnBrk="0" hangingPunct="0">
              <a:lnSpc>
                <a:spcPct val="100000"/>
              </a:lnSpc>
              <a:spcBef>
                <a:spcPts val="0"/>
              </a:spcBef>
              <a:spcAft>
                <a:spcPts val="0"/>
              </a:spcAft>
              <a:buClrTx/>
              <a:buSzTx/>
              <a:buFontTx/>
              <a:buNone/>
              <a:tabLst>
                <a:tab pos="176213" algn="l"/>
              </a:tabLst>
              <a:defRPr/>
            </a:pPr>
            <a:endParaRPr kumimoji="0" lang="cs-CZ" altLang="cs-CZ" sz="1800" b="0" i="0" u="none" strike="noStrike" kern="0" cap="none" spc="0" normalizeH="0" baseline="0" noProof="0" dirty="0">
              <a:ln>
                <a:noFill/>
              </a:ln>
              <a:solidFill>
                <a:schemeClr val="bg1"/>
              </a:solidFill>
              <a:effectLst/>
              <a:uLnTx/>
              <a:uFillTx/>
              <a:latin typeface="+mn-lt"/>
            </a:endParaRPr>
          </a:p>
          <a:p>
            <a:pPr marL="360363" marR="0" lvl="0" indent="-360363" defTabSz="914400" eaLnBrk="0" fontAlgn="auto" latinLnBrk="0" hangingPunct="0">
              <a:lnSpc>
                <a:spcPct val="100000"/>
              </a:lnSpc>
              <a:spcBef>
                <a:spcPts val="0"/>
              </a:spcBef>
              <a:spcAft>
                <a:spcPts val="0"/>
              </a:spcAft>
              <a:buClrTx/>
              <a:buSzTx/>
              <a:buFontTx/>
              <a:buChar char="•"/>
              <a:tabLst>
                <a:tab pos="176213" algn="l"/>
              </a:tabLst>
              <a:defRPr/>
            </a:pPr>
            <a:r>
              <a:rPr kumimoji="0" lang="cs-CZ" altLang="cs-CZ" sz="1800" b="0" i="0" u="none" strike="noStrike" kern="0" cap="none" spc="0" normalizeH="0" baseline="0" noProof="0" dirty="0">
                <a:ln>
                  <a:noFill/>
                </a:ln>
                <a:solidFill>
                  <a:schemeClr val="bg1"/>
                </a:solidFill>
                <a:effectLst/>
                <a:uLnTx/>
                <a:uFillTx/>
                <a:latin typeface="+mn-lt"/>
              </a:rPr>
              <a:t>Druhý zákon říká, kterým směrem procesy probíhají:</a:t>
            </a:r>
            <a:br>
              <a:rPr kumimoji="0" lang="cs-CZ" altLang="cs-CZ" sz="1800" b="0" i="0" u="none" strike="noStrike" kern="0" cap="none" spc="0" normalizeH="0" baseline="0" noProof="0" dirty="0">
                <a:ln>
                  <a:noFill/>
                </a:ln>
                <a:solidFill>
                  <a:schemeClr val="bg1"/>
                </a:solidFill>
                <a:effectLst/>
                <a:uLnTx/>
                <a:uFillTx/>
                <a:latin typeface="+mn-lt"/>
              </a:rPr>
            </a:br>
            <a:r>
              <a:rPr kumimoji="0" lang="cs-CZ" altLang="cs-CZ" sz="1800" b="0" i="0" u="none" strike="noStrike" kern="0" cap="none" spc="0" normalizeH="0" baseline="0" noProof="0" dirty="0">
                <a:ln>
                  <a:noFill/>
                </a:ln>
                <a:solidFill>
                  <a:schemeClr val="bg1"/>
                </a:solidFill>
                <a:effectLst/>
                <a:uLnTx/>
                <a:uFillTx/>
                <a:latin typeface="+mn-lt"/>
              </a:rPr>
              <a:t>Procesy probíhají směrem, ve kterém celková entropie roste.</a:t>
            </a:r>
          </a:p>
        </p:txBody>
      </p:sp>
      <p:sp>
        <p:nvSpPr>
          <p:cNvPr id="47110" name="Rectangle 6"/>
          <p:cNvSpPr>
            <a:spLocks noChangeArrowheads="1"/>
          </p:cNvSpPr>
          <p:nvPr/>
        </p:nvSpPr>
        <p:spPr bwMode="auto">
          <a:xfrm>
            <a:off x="1258888" y="5366028"/>
            <a:ext cx="6253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altLang="cs-CZ" sz="1800" b="0" i="0" u="none" strike="noStrike" kern="0" cap="none" spc="0" normalizeH="0" baseline="0" noProof="0" dirty="0">
                <a:ln>
                  <a:noFill/>
                </a:ln>
                <a:solidFill>
                  <a:schemeClr val="bg1"/>
                </a:solidFill>
                <a:effectLst/>
                <a:uLnTx/>
                <a:uFillTx/>
                <a:latin typeface="+mn-lt"/>
              </a:rPr>
              <a:t>Pro vztah mezi změnou </a:t>
            </a:r>
            <a:r>
              <a:rPr kumimoji="0" lang="cs-CZ" altLang="cs-CZ" sz="1800" b="0" i="0" u="none" strike="noStrike" kern="0" cap="none" spc="0" normalizeH="0" baseline="0" noProof="0" dirty="0" err="1">
                <a:ln>
                  <a:noFill/>
                </a:ln>
                <a:solidFill>
                  <a:schemeClr val="bg1"/>
                </a:solidFill>
                <a:effectLst/>
                <a:uLnTx/>
                <a:uFillTx/>
                <a:latin typeface="+mn-lt"/>
              </a:rPr>
              <a:t>Gibbsovy</a:t>
            </a:r>
            <a:r>
              <a:rPr kumimoji="0" lang="cs-CZ" altLang="cs-CZ" sz="1800" b="0" i="0" u="none" strike="noStrike" kern="0" cap="none" spc="0" normalizeH="0" baseline="0" noProof="0" dirty="0">
                <a:ln>
                  <a:noFill/>
                </a:ln>
                <a:solidFill>
                  <a:schemeClr val="bg1"/>
                </a:solidFill>
                <a:effectLst/>
                <a:uLnTx/>
                <a:uFillTx/>
                <a:latin typeface="+mn-lt"/>
              </a:rPr>
              <a:t> funkce a celkovou entropií platí</a:t>
            </a:r>
          </a:p>
        </p:txBody>
      </p:sp>
      <p:sp>
        <p:nvSpPr>
          <p:cNvPr id="47111" name="Rectangle 7"/>
          <p:cNvSpPr>
            <a:spLocks noChangeArrowheads="1"/>
          </p:cNvSpPr>
          <p:nvPr/>
        </p:nvSpPr>
        <p:spPr bwMode="auto">
          <a:xfrm>
            <a:off x="1258888" y="3136510"/>
            <a:ext cx="31545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altLang="cs-CZ" sz="1800" b="0" i="0" u="none" strike="noStrike" kern="0" cap="none" spc="0" normalizeH="0" baseline="0" noProof="0" dirty="0">
                <a:ln>
                  <a:noFill/>
                </a:ln>
                <a:solidFill>
                  <a:schemeClr val="bg1"/>
                </a:solidFill>
                <a:effectLst/>
                <a:uLnTx/>
                <a:uFillTx/>
                <a:latin typeface="+mn-lt"/>
              </a:rPr>
              <a:t>Entropie je definována vztahem</a:t>
            </a:r>
          </a:p>
        </p:txBody>
      </p:sp>
      <p:pic>
        <p:nvPicPr>
          <p:cNvPr id="47112" name="Picture 8" descr="Eqn1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7325" y="3504532"/>
            <a:ext cx="715481" cy="72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4" name="Rectangle 10"/>
          <p:cNvSpPr>
            <a:spLocks noChangeArrowheads="1"/>
          </p:cNvSpPr>
          <p:nvPr/>
        </p:nvSpPr>
        <p:spPr bwMode="auto">
          <a:xfrm>
            <a:off x="1258888" y="4364316"/>
            <a:ext cx="51945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cs-CZ" sz="1800" b="0" i="0" u="none" strike="noStrike" kern="0" cap="none" spc="0" normalizeH="0" baseline="0" noProof="0" dirty="0">
                <a:ln>
                  <a:noFill/>
                </a:ln>
                <a:solidFill>
                  <a:schemeClr val="bg1"/>
                </a:solidFill>
                <a:effectLst/>
                <a:uLnTx/>
                <a:uFillTx/>
                <a:latin typeface="+mn-lt"/>
              </a:rPr>
              <a:t>M</a:t>
            </a:r>
            <a:r>
              <a:rPr kumimoji="0" lang="cs-CZ" altLang="cs-CZ" sz="1800" b="0" i="0" u="none" strike="noStrike" kern="0" cap="none" spc="0" normalizeH="0" baseline="0" noProof="0" dirty="0" err="1">
                <a:ln>
                  <a:noFill/>
                </a:ln>
                <a:solidFill>
                  <a:schemeClr val="bg1"/>
                </a:solidFill>
                <a:effectLst/>
                <a:uLnTx/>
                <a:uFillTx/>
                <a:latin typeface="+mn-lt"/>
              </a:rPr>
              <a:t>ěřítkem</a:t>
            </a:r>
            <a:r>
              <a:rPr kumimoji="0" lang="cs-CZ" altLang="cs-CZ" sz="1800" b="0" i="0" u="none" strike="noStrike" kern="0" cap="none" spc="0" normalizeH="0" baseline="0" noProof="0" dirty="0">
                <a:ln>
                  <a:noFill/>
                </a:ln>
                <a:solidFill>
                  <a:schemeClr val="bg1"/>
                </a:solidFill>
                <a:effectLst/>
                <a:uLnTx/>
                <a:uFillTx/>
                <a:latin typeface="+mn-lt"/>
              </a:rPr>
              <a:t> celkové změny entropie je </a:t>
            </a:r>
            <a:r>
              <a:rPr kumimoji="0" lang="cs-CZ" altLang="cs-CZ" sz="1800" b="0" i="0" u="none" strike="noStrike" kern="0" cap="none" spc="0" normalizeH="0" baseline="0" noProof="0" dirty="0" err="1">
                <a:ln>
                  <a:noFill/>
                </a:ln>
                <a:solidFill>
                  <a:schemeClr val="bg1"/>
                </a:solidFill>
                <a:effectLst/>
                <a:uLnTx/>
                <a:uFillTx/>
                <a:latin typeface="+mn-lt"/>
              </a:rPr>
              <a:t>Gibbsova</a:t>
            </a:r>
            <a:r>
              <a:rPr kumimoji="0" lang="cs-CZ" altLang="cs-CZ" sz="1800" b="0" i="0" u="none" strike="noStrike" kern="0" cap="none" spc="0" normalizeH="0" baseline="0" noProof="0" dirty="0">
                <a:ln>
                  <a:noFill/>
                </a:ln>
                <a:solidFill>
                  <a:schemeClr val="bg1"/>
                </a:solidFill>
                <a:effectLst/>
                <a:uLnTx/>
                <a:uFillTx/>
                <a:latin typeface="+mn-lt"/>
              </a:rPr>
              <a:t> funkce</a:t>
            </a:r>
          </a:p>
        </p:txBody>
      </p:sp>
      <p:pic>
        <p:nvPicPr>
          <p:cNvPr id="47115" name="Picture 11" descr="Eqn1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7325" y="4921918"/>
            <a:ext cx="1403351"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6" name="Picture 12" descr="Eqn1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5849270"/>
            <a:ext cx="1559535" cy="72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68316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0">
              <a:schemeClr val="tx2">
                <a:lumMod val="60000"/>
                <a:lumOff val="40000"/>
              </a:schemeClr>
            </a:gs>
            <a:gs pos="100000">
              <a:schemeClr val="tx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cs-CZ" altLang="cs-CZ" dirty="0">
                <a:solidFill>
                  <a:schemeClr val="bg1"/>
                </a:solidFill>
                <a:latin typeface="+mn-lt"/>
              </a:rPr>
              <a:t>Souhrn</a:t>
            </a:r>
          </a:p>
        </p:txBody>
      </p:sp>
      <p:sp>
        <p:nvSpPr>
          <p:cNvPr id="48131" name="Rectangle 3"/>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cs-CZ" altLang="cs-CZ"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48135" name="Rectangle 7"/>
          <p:cNvSpPr>
            <a:spLocks noChangeArrowheads="1"/>
          </p:cNvSpPr>
          <p:nvPr/>
        </p:nvSpPr>
        <p:spPr bwMode="auto">
          <a:xfrm>
            <a:off x="1219200" y="1340128"/>
            <a:ext cx="55843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altLang="cs-CZ" sz="1800" b="0" i="0" u="none" strike="noStrike" kern="0" cap="none" spc="0" normalizeH="0" baseline="0" noProof="0">
                <a:ln>
                  <a:noFill/>
                </a:ln>
                <a:solidFill>
                  <a:schemeClr val="bg1"/>
                </a:solidFill>
                <a:effectLst/>
                <a:uLnTx/>
                <a:uFillTx/>
                <a:latin typeface="+mn-lt"/>
              </a:rPr>
              <a:t>Hodnota </a:t>
            </a:r>
            <a:r>
              <a:rPr kumimoji="0" lang="cs-CZ" altLang="cs-CZ" sz="1800" b="0" i="0" u="none" strike="noStrike" kern="0" cap="none" spc="0" normalizeH="0" baseline="0" noProof="0" dirty="0" err="1">
                <a:ln>
                  <a:noFill/>
                </a:ln>
                <a:solidFill>
                  <a:schemeClr val="bg1"/>
                </a:solidFill>
                <a:effectLst/>
                <a:uLnTx/>
                <a:uFillTx/>
                <a:latin typeface="+mn-lt"/>
              </a:rPr>
              <a:t>Gibbsovy</a:t>
            </a:r>
            <a:r>
              <a:rPr kumimoji="0" lang="cs-CZ" altLang="cs-CZ" sz="1800" b="0" i="0" u="none" strike="noStrike" kern="0" cap="none" spc="0" normalizeH="0" baseline="0" noProof="0" dirty="0">
                <a:ln>
                  <a:noFill/>
                </a:ln>
                <a:solidFill>
                  <a:schemeClr val="bg1"/>
                </a:solidFill>
                <a:effectLst/>
                <a:uLnTx/>
                <a:uFillTx/>
                <a:latin typeface="+mn-lt"/>
              </a:rPr>
              <a:t> funkce závisí na teplotě, tlaku a složení</a:t>
            </a:r>
          </a:p>
        </p:txBody>
      </p:sp>
      <p:sp>
        <p:nvSpPr>
          <p:cNvPr id="48136" name="Rectangle 8"/>
          <p:cNvSpPr>
            <a:spLocks noChangeArrowheads="1"/>
          </p:cNvSpPr>
          <p:nvPr/>
        </p:nvSpPr>
        <p:spPr bwMode="auto">
          <a:xfrm>
            <a:off x="1147763" y="2635528"/>
            <a:ext cx="51671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altLang="cs-CZ" sz="1800" b="0" i="0" u="none" strike="noStrike" kern="0" cap="none" spc="0" normalizeH="0" baseline="0" noProof="0">
                <a:ln>
                  <a:noFill/>
                </a:ln>
                <a:solidFill>
                  <a:schemeClr val="bg1"/>
                </a:solidFill>
                <a:effectLst/>
                <a:uLnTx/>
                <a:uFillTx/>
                <a:latin typeface="+mn-lt"/>
              </a:rPr>
              <a:t>přičemž chemický potenciál </a:t>
            </a:r>
            <a:r>
              <a:rPr kumimoji="0" lang="el-GR" altLang="cs-CZ" sz="1800" b="0" i="1" u="none" strike="noStrike" kern="0" cap="none" spc="0" normalizeH="0" baseline="0" noProof="0">
                <a:ln>
                  <a:noFill/>
                </a:ln>
                <a:solidFill>
                  <a:schemeClr val="bg1"/>
                </a:solidFill>
                <a:effectLst/>
                <a:uLnTx/>
                <a:uFillTx/>
                <a:latin typeface="+mn-lt"/>
                <a:cs typeface="Arial" panose="020B0604020202020204" pitchFamily="34" charset="0"/>
              </a:rPr>
              <a:t>μ</a:t>
            </a:r>
            <a:r>
              <a:rPr kumimoji="0" lang="cs-CZ" altLang="cs-CZ" sz="1800" b="0" i="0" u="none" strike="noStrike" kern="0" cap="none" spc="0" normalizeH="0" baseline="0" noProof="0">
                <a:ln>
                  <a:noFill/>
                </a:ln>
                <a:solidFill>
                  <a:schemeClr val="bg1"/>
                </a:solidFill>
                <a:effectLst/>
                <a:uLnTx/>
                <a:uFillTx/>
                <a:latin typeface="+mn-lt"/>
              </a:rPr>
              <a:t> látky A závisí na složení</a:t>
            </a:r>
          </a:p>
        </p:txBody>
      </p:sp>
      <p:sp>
        <p:nvSpPr>
          <p:cNvPr id="48137" name="Rectangle 9"/>
          <p:cNvSpPr>
            <a:spLocks noChangeArrowheads="1"/>
          </p:cNvSpPr>
          <p:nvPr/>
        </p:nvSpPr>
        <p:spPr bwMode="auto">
          <a:xfrm>
            <a:off x="1147763" y="3788053"/>
            <a:ext cx="64881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altLang="cs-CZ" sz="1800" b="0" i="0" u="none" strike="noStrike" kern="0" cap="none" spc="0" normalizeH="0" baseline="0" noProof="0">
                <a:ln>
                  <a:noFill/>
                </a:ln>
                <a:solidFill>
                  <a:schemeClr val="bg1"/>
                </a:solidFill>
                <a:effectLst/>
                <a:uLnTx/>
                <a:uFillTx/>
                <a:latin typeface="+mn-lt"/>
              </a:rPr>
              <a:t>kde  </a:t>
            </a:r>
            <a:r>
              <a:rPr kumimoji="0" lang="el-GR" altLang="cs-CZ" sz="1800" b="0" i="1" u="none" strike="noStrike" kern="0" cap="none" spc="0" normalizeH="0" baseline="0" noProof="0">
                <a:ln>
                  <a:noFill/>
                </a:ln>
                <a:solidFill>
                  <a:schemeClr val="bg1"/>
                </a:solidFill>
                <a:effectLst/>
                <a:uLnTx/>
                <a:uFillTx/>
                <a:latin typeface="+mn-lt"/>
                <a:cs typeface="Arial" panose="020B0604020202020204" pitchFamily="34" charset="0"/>
              </a:rPr>
              <a:t>μ</a:t>
            </a:r>
            <a:r>
              <a:rPr kumimoji="0" lang="cs-CZ" altLang="cs-CZ" sz="1800" b="0" i="1" u="none" strike="noStrike" kern="0" cap="none" spc="0" normalizeH="0" baseline="0" noProof="0">
                <a:ln>
                  <a:noFill/>
                </a:ln>
                <a:solidFill>
                  <a:schemeClr val="bg1"/>
                </a:solidFill>
                <a:effectLst/>
                <a:uLnTx/>
                <a:uFillTx/>
                <a:latin typeface="+mn-lt"/>
                <a:cs typeface="Arial" panose="020B0604020202020204" pitchFamily="34" charset="0"/>
              </a:rPr>
              <a:t>°</a:t>
            </a:r>
            <a:r>
              <a:rPr kumimoji="0" lang="cs-CZ" altLang="cs-CZ" sz="1800" b="0" i="0" u="none" strike="noStrike" kern="0" cap="none" spc="0" normalizeH="0" baseline="0" noProof="0">
                <a:ln>
                  <a:noFill/>
                </a:ln>
                <a:solidFill>
                  <a:schemeClr val="bg1"/>
                </a:solidFill>
                <a:effectLst/>
                <a:uLnTx/>
                <a:uFillTx/>
                <a:latin typeface="+mn-lt"/>
              </a:rPr>
              <a:t> je roven hodnotě Gibbsovy funkce jednoho molu čisté látky.</a:t>
            </a:r>
          </a:p>
        </p:txBody>
      </p:sp>
      <p:sp>
        <p:nvSpPr>
          <p:cNvPr id="48138" name="Rectangle 10"/>
          <p:cNvSpPr>
            <a:spLocks noChangeArrowheads="1"/>
          </p:cNvSpPr>
          <p:nvPr/>
        </p:nvSpPr>
        <p:spPr bwMode="auto">
          <a:xfrm>
            <a:off x="1147763" y="4578098"/>
            <a:ext cx="6816225"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20000"/>
              </a:lnSpc>
              <a:spcBef>
                <a:spcPts val="0"/>
              </a:spcBef>
              <a:spcAft>
                <a:spcPts val="0"/>
              </a:spcAft>
              <a:buClrTx/>
              <a:buSzTx/>
              <a:buFontTx/>
              <a:buNone/>
              <a:tabLst/>
              <a:defRPr/>
            </a:pPr>
            <a:r>
              <a:rPr kumimoji="0" lang="cs-CZ" altLang="cs-CZ" sz="1800" b="0" i="0" u="none" strike="noStrike" kern="0" cap="none" spc="0" normalizeH="0" baseline="0" noProof="0" dirty="0">
                <a:ln>
                  <a:noFill/>
                </a:ln>
                <a:solidFill>
                  <a:schemeClr val="bg1"/>
                </a:solidFill>
                <a:effectLst/>
                <a:uLnTx/>
                <a:uFillTx/>
                <a:latin typeface="+mn-lt"/>
              </a:rPr>
              <a:t>V reálných systémech, jejichž chování se liší od ideálního, je nahrazena </a:t>
            </a:r>
            <a:br>
              <a:rPr kumimoji="0" lang="cs-CZ" altLang="cs-CZ" sz="1800" b="0" i="0" u="none" strike="noStrike" kern="0" cap="none" spc="0" normalizeH="0" baseline="0" noProof="0" dirty="0">
                <a:ln>
                  <a:noFill/>
                </a:ln>
                <a:solidFill>
                  <a:schemeClr val="bg1"/>
                </a:solidFill>
                <a:effectLst/>
                <a:uLnTx/>
                <a:uFillTx/>
                <a:latin typeface="+mn-lt"/>
              </a:rPr>
            </a:br>
            <a:r>
              <a:rPr kumimoji="0" lang="cs-CZ" altLang="cs-CZ" sz="1800" b="0" i="0" u="none" strike="noStrike" kern="0" cap="none" spc="0" normalizeH="0" baseline="0" noProof="0" dirty="0">
                <a:ln>
                  <a:noFill/>
                </a:ln>
                <a:solidFill>
                  <a:schemeClr val="bg1"/>
                </a:solidFill>
                <a:effectLst/>
                <a:uLnTx/>
                <a:uFillTx/>
                <a:latin typeface="+mn-lt"/>
              </a:rPr>
              <a:t>koncentrace aktivitou a odchylky od ideality jsou soustředěny do </a:t>
            </a:r>
            <a:br>
              <a:rPr kumimoji="0" lang="cs-CZ" altLang="cs-CZ" sz="1800" b="0" i="0" u="none" strike="noStrike" kern="0" cap="none" spc="0" normalizeH="0" baseline="0" noProof="0" dirty="0">
                <a:ln>
                  <a:noFill/>
                </a:ln>
                <a:solidFill>
                  <a:schemeClr val="bg1"/>
                </a:solidFill>
                <a:effectLst/>
                <a:uLnTx/>
                <a:uFillTx/>
                <a:latin typeface="+mn-lt"/>
              </a:rPr>
            </a:br>
            <a:r>
              <a:rPr kumimoji="0" lang="cs-CZ" altLang="cs-CZ" sz="1800" b="0" i="0" u="none" strike="noStrike" kern="0" cap="none" spc="0" normalizeH="0" baseline="0" noProof="0" dirty="0">
                <a:ln>
                  <a:noFill/>
                </a:ln>
                <a:solidFill>
                  <a:schemeClr val="bg1"/>
                </a:solidFill>
                <a:effectLst/>
                <a:uLnTx/>
                <a:uFillTx/>
                <a:latin typeface="+mn-lt"/>
              </a:rPr>
              <a:t>aktivitního koeficientu:</a:t>
            </a:r>
          </a:p>
        </p:txBody>
      </p:sp>
      <p:pic>
        <p:nvPicPr>
          <p:cNvPr id="48139" name="Picture 11" descr="Eqn1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700" y="3141663"/>
            <a:ext cx="2348858" cy="39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0" name="Picture 12" descr="Eqn1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955" y="5896248"/>
            <a:ext cx="7801205" cy="386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bdélník 16"/>
          <p:cNvSpPr/>
          <p:nvPr/>
        </p:nvSpPr>
        <p:spPr>
          <a:xfrm>
            <a:off x="1966119" y="1740806"/>
            <a:ext cx="4608512" cy="79208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pic>
        <p:nvPicPr>
          <p:cNvPr id="48141" name="Picture 13" descr="Eqn1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4" y="1889127"/>
            <a:ext cx="380591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265972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0">
              <a:schemeClr val="tx2">
                <a:lumMod val="60000"/>
                <a:lumOff val="40000"/>
              </a:schemeClr>
            </a:gs>
            <a:gs pos="100000">
              <a:schemeClr val="tx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1"/>
                </a:solidFill>
              </a:rPr>
              <a:t>Jiný pohled</a:t>
            </a:r>
            <a:endParaRPr lang="en-US" dirty="0">
              <a:solidFill>
                <a:schemeClr val="bg1"/>
              </a:solidFill>
            </a:endParaRPr>
          </a:p>
        </p:txBody>
      </p:sp>
      <p:sp>
        <p:nvSpPr>
          <p:cNvPr id="3" name="Zástupný symbol pro obsah 2"/>
          <p:cNvSpPr>
            <a:spLocks noGrp="1"/>
          </p:cNvSpPr>
          <p:nvPr>
            <p:ph idx="1"/>
          </p:nvPr>
        </p:nvSpPr>
        <p:spPr>
          <a:xfrm>
            <a:off x="457200" y="1600200"/>
            <a:ext cx="8229600" cy="4781128"/>
          </a:xfrm>
        </p:spPr>
        <p:txBody>
          <a:bodyPr>
            <a:normAutofit/>
          </a:bodyPr>
          <a:lstStyle/>
          <a:p>
            <a:r>
              <a:rPr lang="cs-CZ" dirty="0">
                <a:solidFill>
                  <a:schemeClr val="bg1"/>
                </a:solidFill>
              </a:rPr>
              <a:t>Můžeme vztah vyjádřit i jako:</a:t>
            </a:r>
          </a:p>
          <a:p>
            <a:pPr marL="0" indent="0" algn="ctr">
              <a:buNone/>
            </a:pPr>
            <a:r>
              <a:rPr lang="cs-CZ" sz="4000" dirty="0">
                <a:solidFill>
                  <a:schemeClr val="bg1"/>
                </a:solidFill>
              </a:rPr>
              <a:t>H = G + TS</a:t>
            </a:r>
          </a:p>
          <a:p>
            <a:r>
              <a:rPr lang="cs-CZ" dirty="0">
                <a:solidFill>
                  <a:schemeClr val="bg1"/>
                </a:solidFill>
              </a:rPr>
              <a:t>Entalpie látky pak obsahuje dvě složky:</a:t>
            </a:r>
          </a:p>
          <a:p>
            <a:pPr marL="971550" lvl="1" indent="-514350">
              <a:buFont typeface="+mj-lt"/>
              <a:buAutoNum type="arabicPeriod"/>
            </a:pPr>
            <a:r>
              <a:rPr lang="cs-CZ" dirty="0">
                <a:solidFill>
                  <a:schemeClr val="bg1"/>
                </a:solidFill>
              </a:rPr>
              <a:t>G – složka energie, která může být reakcí uvolněna, a proto udává nestabilitu látky (podobně jako potenciální energie).</a:t>
            </a:r>
          </a:p>
          <a:p>
            <a:pPr marL="971550" lvl="1" indent="-514350">
              <a:buFont typeface="+mj-lt"/>
              <a:buAutoNum type="arabicPeriod"/>
            </a:pPr>
            <a:r>
              <a:rPr lang="cs-CZ" dirty="0">
                <a:solidFill>
                  <a:schemeClr val="bg1"/>
                </a:solidFill>
              </a:rPr>
              <a:t>TS – složka energie, která je neodlučně vázána ve vnitřním neuspořádání látky a je chemickými reakcemi nedostupná.</a:t>
            </a:r>
            <a:endParaRPr lang="en-US" dirty="0">
              <a:solidFill>
                <a:schemeClr val="bg1"/>
              </a:solidFill>
            </a:endParaRPr>
          </a:p>
        </p:txBody>
      </p:sp>
    </p:spTree>
    <p:extLst>
      <p:ext uri="{BB962C8B-B14F-4D97-AF65-F5344CB8AC3E}">
        <p14:creationId xmlns:p14="http://schemas.microsoft.com/office/powerpoint/2010/main" val="1576585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 1a</a:t>
            </a:r>
          </a:p>
        </p:txBody>
      </p:sp>
      <p:sp>
        <p:nvSpPr>
          <p:cNvPr id="3" name="Zástupný symbol pro obsah 2"/>
          <p:cNvSpPr>
            <a:spLocks noGrp="1"/>
          </p:cNvSpPr>
          <p:nvPr>
            <p:ph idx="1"/>
          </p:nvPr>
        </p:nvSpPr>
        <p:spPr/>
        <p:txBody>
          <a:bodyPr>
            <a:normAutofit fontScale="92500"/>
          </a:bodyPr>
          <a:lstStyle/>
          <a:p>
            <a:r>
              <a:rPr lang="cs-CZ" dirty="0"/>
              <a:t>Určete </a:t>
            </a:r>
            <a:r>
              <a:rPr lang="el-GR" dirty="0"/>
              <a:t>Δ</a:t>
            </a:r>
            <a:r>
              <a:rPr lang="cs-CZ" dirty="0" err="1"/>
              <a:t>G</a:t>
            </a:r>
            <a:r>
              <a:rPr lang="cs-CZ" baseline="-25000" dirty="0" err="1"/>
              <a:t>r</a:t>
            </a:r>
            <a:r>
              <a:rPr lang="cs-CZ" baseline="30000" dirty="0" err="1"/>
              <a:t>o</a:t>
            </a:r>
            <a:r>
              <a:rPr lang="cs-CZ" dirty="0"/>
              <a:t> pro rozpouštění kalcitu.</a:t>
            </a:r>
          </a:p>
          <a:p>
            <a:pPr marL="0" indent="0" algn="ctr">
              <a:buNone/>
            </a:pPr>
            <a:r>
              <a:rPr lang="cs-CZ" dirty="0">
                <a:latin typeface="Times New Roman" panose="02020603050405020304" pitchFamily="18" charset="0"/>
                <a:cs typeface="Times New Roman" panose="02020603050405020304" pitchFamily="18" charset="0"/>
              </a:rPr>
              <a:t>CaCO3 =&gt; Ca</a:t>
            </a:r>
            <a:r>
              <a:rPr lang="cs-CZ" baseline="30000" dirty="0">
                <a:latin typeface="Times New Roman" panose="02020603050405020304" pitchFamily="18" charset="0"/>
                <a:cs typeface="Times New Roman" panose="02020603050405020304" pitchFamily="18" charset="0"/>
              </a:rPr>
              <a:t>2+</a:t>
            </a:r>
            <a:r>
              <a:rPr lang="cs-CZ" dirty="0">
                <a:latin typeface="Times New Roman" panose="02020603050405020304" pitchFamily="18" charset="0"/>
                <a:cs typeface="Times New Roman" panose="02020603050405020304" pitchFamily="18" charset="0"/>
              </a:rPr>
              <a:t> + CO</a:t>
            </a:r>
            <a:r>
              <a:rPr lang="cs-CZ" baseline="-25000" dirty="0">
                <a:latin typeface="Times New Roman" panose="02020603050405020304" pitchFamily="18" charset="0"/>
                <a:cs typeface="Times New Roman" panose="02020603050405020304" pitchFamily="18" charset="0"/>
              </a:rPr>
              <a:t>3</a:t>
            </a:r>
            <a:r>
              <a:rPr lang="cs-CZ" baseline="30000" dirty="0">
                <a:latin typeface="Times New Roman" panose="02020603050405020304" pitchFamily="18" charset="0"/>
                <a:cs typeface="Times New Roman" panose="02020603050405020304" pitchFamily="18" charset="0"/>
              </a:rPr>
              <a:t>2-</a:t>
            </a:r>
            <a:endParaRPr lang="cs-CZ" i="1" baseline="30000" dirty="0">
              <a:latin typeface="Times New Roman" panose="02020603050405020304" pitchFamily="18" charset="0"/>
              <a:cs typeface="Times New Roman" panose="02020603050405020304" pitchFamily="18" charset="0"/>
            </a:endParaRPr>
          </a:p>
          <a:p>
            <a:pPr lvl="2"/>
            <a:r>
              <a:rPr lang="cs-CZ" dirty="0" err="1"/>
              <a:t>G</a:t>
            </a:r>
            <a:r>
              <a:rPr lang="cs-CZ" baseline="-25000" dirty="0" err="1"/>
              <a:t>f</a:t>
            </a:r>
            <a:r>
              <a:rPr lang="cs-CZ" baseline="30000" dirty="0" err="1"/>
              <a:t>o</a:t>
            </a:r>
            <a:r>
              <a:rPr lang="cs-CZ" dirty="0"/>
              <a:t> (Ca</a:t>
            </a:r>
            <a:r>
              <a:rPr lang="cs-CZ" baseline="30000" dirty="0"/>
              <a:t>2+</a:t>
            </a:r>
            <a:r>
              <a:rPr lang="cs-CZ" dirty="0"/>
              <a:t>) = -553,54 </a:t>
            </a:r>
            <a:r>
              <a:rPr lang="cs-CZ" dirty="0" err="1"/>
              <a:t>kJ</a:t>
            </a:r>
            <a:r>
              <a:rPr lang="cs-CZ" dirty="0"/>
              <a:t>/mol</a:t>
            </a:r>
          </a:p>
          <a:p>
            <a:pPr lvl="2"/>
            <a:r>
              <a:rPr lang="cs-CZ" dirty="0" err="1"/>
              <a:t>G</a:t>
            </a:r>
            <a:r>
              <a:rPr lang="cs-CZ" baseline="-25000" dirty="0" err="1"/>
              <a:t>f</a:t>
            </a:r>
            <a:r>
              <a:rPr lang="cs-CZ" baseline="30000" dirty="0" err="1"/>
              <a:t>o</a:t>
            </a:r>
            <a:r>
              <a:rPr lang="cs-CZ" dirty="0"/>
              <a:t> (CO</a:t>
            </a:r>
            <a:r>
              <a:rPr lang="cs-CZ" baseline="-25000" dirty="0"/>
              <a:t>3</a:t>
            </a:r>
            <a:r>
              <a:rPr lang="cs-CZ" baseline="30000" dirty="0"/>
              <a:t>2-</a:t>
            </a:r>
            <a:r>
              <a:rPr lang="cs-CZ" dirty="0"/>
              <a:t>) = -527,89 </a:t>
            </a:r>
            <a:r>
              <a:rPr lang="cs-CZ" dirty="0" err="1"/>
              <a:t>kJ</a:t>
            </a:r>
            <a:r>
              <a:rPr lang="cs-CZ" dirty="0"/>
              <a:t>/mol</a:t>
            </a:r>
          </a:p>
          <a:p>
            <a:pPr lvl="2"/>
            <a:r>
              <a:rPr lang="cs-CZ" dirty="0" err="1"/>
              <a:t>G</a:t>
            </a:r>
            <a:r>
              <a:rPr lang="cs-CZ" baseline="-25000" dirty="0" err="1"/>
              <a:t>f</a:t>
            </a:r>
            <a:r>
              <a:rPr lang="cs-CZ" baseline="30000" dirty="0" err="1"/>
              <a:t>o</a:t>
            </a:r>
            <a:r>
              <a:rPr lang="cs-CZ" dirty="0"/>
              <a:t> (kalcit) = -1129,26 </a:t>
            </a:r>
            <a:r>
              <a:rPr lang="cs-CZ" dirty="0" err="1"/>
              <a:t>kJ</a:t>
            </a:r>
            <a:r>
              <a:rPr lang="cs-CZ" dirty="0"/>
              <a:t>/mol</a:t>
            </a:r>
          </a:p>
          <a:p>
            <a:endParaRPr lang="cs-CZ" dirty="0"/>
          </a:p>
          <a:p>
            <a:r>
              <a:rPr lang="cs-CZ" dirty="0"/>
              <a:t>Co to vypovídá o charakteru reakce? A o povaze rovnováhy (pokud víme, že aktivita iontů v roztoku za standardního stavu je rovna 1)?</a:t>
            </a:r>
          </a:p>
          <a:p>
            <a:pPr marL="457200" lvl="1" indent="0">
              <a:buNone/>
            </a:pPr>
            <a:endParaRPr lang="cs-CZ" dirty="0"/>
          </a:p>
        </p:txBody>
      </p:sp>
    </p:spTree>
    <p:extLst>
      <p:ext uri="{BB962C8B-B14F-4D97-AF65-F5344CB8AC3E}">
        <p14:creationId xmlns:p14="http://schemas.microsoft.com/office/powerpoint/2010/main" val="3213394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 1b</a:t>
            </a:r>
          </a:p>
        </p:txBody>
      </p:sp>
      <p:sp>
        <p:nvSpPr>
          <p:cNvPr id="3" name="Zástupný symbol pro obsah 2"/>
          <p:cNvSpPr>
            <a:spLocks noGrp="1"/>
          </p:cNvSpPr>
          <p:nvPr>
            <p:ph idx="1"/>
          </p:nvPr>
        </p:nvSpPr>
        <p:spPr/>
        <p:txBody>
          <a:bodyPr/>
          <a:lstStyle/>
          <a:p>
            <a:r>
              <a:rPr lang="cs-CZ" dirty="0"/>
              <a:t>Jaké bude reakční teplo rozpouštění kalcitu?</a:t>
            </a:r>
          </a:p>
        </p:txBody>
      </p:sp>
      <p:pic>
        <p:nvPicPr>
          <p:cNvPr id="4" name="Obrázek 3"/>
          <p:cNvPicPr>
            <a:picLocks noChangeAspect="1"/>
          </p:cNvPicPr>
          <p:nvPr/>
        </p:nvPicPr>
        <p:blipFill>
          <a:blip r:embed="rId2"/>
          <a:stretch>
            <a:fillRect/>
          </a:stretch>
        </p:blipFill>
        <p:spPr>
          <a:xfrm>
            <a:off x="2502916" y="2527949"/>
            <a:ext cx="4138168" cy="1812232"/>
          </a:xfrm>
          <a:prstGeom prst="rect">
            <a:avLst/>
          </a:prstGeom>
        </p:spPr>
      </p:pic>
    </p:spTree>
    <p:extLst>
      <p:ext uri="{BB962C8B-B14F-4D97-AF65-F5344CB8AC3E}">
        <p14:creationId xmlns:p14="http://schemas.microsoft.com/office/powerpoint/2010/main" val="3600175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 1c</a:t>
            </a:r>
          </a:p>
        </p:txBody>
      </p:sp>
      <p:sp>
        <p:nvSpPr>
          <p:cNvPr id="3" name="Zástupný symbol pro obsah 2"/>
          <p:cNvSpPr>
            <a:spLocks noGrp="1"/>
          </p:cNvSpPr>
          <p:nvPr>
            <p:ph idx="1"/>
          </p:nvPr>
        </p:nvSpPr>
        <p:spPr/>
        <p:txBody>
          <a:bodyPr/>
          <a:lstStyle/>
          <a:p>
            <a:r>
              <a:rPr lang="cs-CZ" dirty="0"/>
              <a:t>Jaká bude změna entropie při rozpouštění kalcitu za standardních podmínek?</a:t>
            </a:r>
          </a:p>
          <a:p>
            <a:pPr lvl="2"/>
            <a:r>
              <a:rPr lang="cs-CZ" dirty="0" err="1"/>
              <a:t>S</a:t>
            </a:r>
            <a:r>
              <a:rPr lang="cs-CZ" baseline="-25000" dirty="0" err="1"/>
              <a:t>f</a:t>
            </a:r>
            <a:r>
              <a:rPr lang="cs-CZ" baseline="30000" dirty="0" err="1"/>
              <a:t>o</a:t>
            </a:r>
            <a:r>
              <a:rPr lang="cs-CZ" dirty="0"/>
              <a:t> (Ca</a:t>
            </a:r>
            <a:r>
              <a:rPr lang="cs-CZ" baseline="30000" dirty="0"/>
              <a:t>2+</a:t>
            </a:r>
            <a:r>
              <a:rPr lang="cs-CZ" dirty="0"/>
              <a:t>) = -53,2 J/K</a:t>
            </a:r>
          </a:p>
          <a:p>
            <a:pPr lvl="2"/>
            <a:r>
              <a:rPr lang="cs-CZ" dirty="0" err="1"/>
              <a:t>S</a:t>
            </a:r>
            <a:r>
              <a:rPr lang="cs-CZ" baseline="-25000" dirty="0" err="1"/>
              <a:t>f</a:t>
            </a:r>
            <a:r>
              <a:rPr lang="cs-CZ" baseline="30000" dirty="0" err="1"/>
              <a:t>o</a:t>
            </a:r>
            <a:r>
              <a:rPr lang="cs-CZ" dirty="0"/>
              <a:t> (CO</a:t>
            </a:r>
            <a:r>
              <a:rPr lang="cs-CZ" baseline="-25000" dirty="0"/>
              <a:t>3</a:t>
            </a:r>
            <a:r>
              <a:rPr lang="cs-CZ" baseline="30000" dirty="0"/>
              <a:t>2-</a:t>
            </a:r>
            <a:r>
              <a:rPr lang="cs-CZ" dirty="0"/>
              <a:t>) = -56,9 J/K</a:t>
            </a:r>
          </a:p>
          <a:p>
            <a:pPr lvl="2"/>
            <a:r>
              <a:rPr lang="cs-CZ" dirty="0" err="1"/>
              <a:t>S</a:t>
            </a:r>
            <a:r>
              <a:rPr lang="cs-CZ" baseline="-25000" dirty="0" err="1"/>
              <a:t>f</a:t>
            </a:r>
            <a:r>
              <a:rPr lang="cs-CZ" baseline="30000" dirty="0" err="1"/>
              <a:t>o</a:t>
            </a:r>
            <a:r>
              <a:rPr lang="cs-CZ" dirty="0"/>
              <a:t> (kalcit) = 92,9 J/K</a:t>
            </a:r>
          </a:p>
          <a:p>
            <a:endParaRPr lang="cs-CZ" dirty="0"/>
          </a:p>
        </p:txBody>
      </p:sp>
    </p:spTree>
    <p:extLst>
      <p:ext uri="{BB962C8B-B14F-4D97-AF65-F5344CB8AC3E}">
        <p14:creationId xmlns:p14="http://schemas.microsoft.com/office/powerpoint/2010/main" val="2848251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 1 finále</a:t>
            </a:r>
          </a:p>
        </p:txBody>
      </p:sp>
      <p:sp>
        <p:nvSpPr>
          <p:cNvPr id="3" name="Zástupný symbol pro obsah 2"/>
          <p:cNvSpPr>
            <a:spLocks noGrp="1"/>
          </p:cNvSpPr>
          <p:nvPr>
            <p:ph idx="1"/>
          </p:nvPr>
        </p:nvSpPr>
        <p:spPr/>
        <p:txBody>
          <a:bodyPr/>
          <a:lstStyle/>
          <a:p>
            <a:r>
              <a:rPr lang="cs-CZ" dirty="0"/>
              <a:t>Jakou hodnotu bude mít </a:t>
            </a:r>
            <a:r>
              <a:rPr lang="el-GR" dirty="0"/>
              <a:t>Δ</a:t>
            </a:r>
            <a:r>
              <a:rPr lang="cs-CZ" dirty="0" err="1"/>
              <a:t>G</a:t>
            </a:r>
            <a:r>
              <a:rPr lang="cs-CZ" baseline="-25000" dirty="0" err="1"/>
              <a:t>r</a:t>
            </a:r>
            <a:r>
              <a:rPr lang="cs-CZ" baseline="30000" dirty="0" err="1"/>
              <a:t>o</a:t>
            </a:r>
            <a:r>
              <a:rPr lang="cs-CZ" dirty="0"/>
              <a:t> pro rozpouštění kalcitu spočítáme-li ho z hodnoty H a S pro standardní stav (tj. předchozí dva výpočty).</a:t>
            </a:r>
          </a:p>
          <a:p>
            <a:endParaRPr lang="cs-CZ" dirty="0"/>
          </a:p>
        </p:txBody>
      </p:sp>
    </p:spTree>
    <p:extLst>
      <p:ext uri="{BB962C8B-B14F-4D97-AF65-F5344CB8AC3E}">
        <p14:creationId xmlns:p14="http://schemas.microsoft.com/office/powerpoint/2010/main" val="1113298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 2</a:t>
            </a:r>
          </a:p>
        </p:txBody>
      </p:sp>
      <p:sp>
        <p:nvSpPr>
          <p:cNvPr id="3" name="Zástupný symbol pro obsah 2"/>
          <p:cNvSpPr>
            <a:spLocks noGrp="1"/>
          </p:cNvSpPr>
          <p:nvPr>
            <p:ph idx="1"/>
          </p:nvPr>
        </p:nvSpPr>
        <p:spPr/>
        <p:txBody>
          <a:bodyPr/>
          <a:lstStyle/>
          <a:p>
            <a:r>
              <a:rPr lang="cs-CZ" dirty="0"/>
              <a:t>Zjistěte (a) </a:t>
            </a:r>
            <a:r>
              <a:rPr lang="cs-CZ" b="1" dirty="0"/>
              <a:t>změnu </a:t>
            </a:r>
            <a:r>
              <a:rPr lang="cs-CZ" b="1" dirty="0" err="1"/>
              <a:t>Gibbsovy</a:t>
            </a:r>
            <a:r>
              <a:rPr lang="cs-CZ" b="1" dirty="0"/>
              <a:t> funkce </a:t>
            </a:r>
            <a:r>
              <a:rPr lang="cs-CZ" dirty="0"/>
              <a:t>a (b) </a:t>
            </a:r>
            <a:r>
              <a:rPr lang="cs-CZ" b="1" dirty="0"/>
              <a:t>celkovou změnu entropie</a:t>
            </a:r>
            <a:r>
              <a:rPr lang="cs-CZ" dirty="0"/>
              <a:t> při polymorfní přeměně 1 molu kalcitu na aragonit při teplotě 25 °C a tlaku 1 bar. </a:t>
            </a:r>
          </a:p>
          <a:p>
            <a:r>
              <a:rPr lang="cs-CZ" dirty="0" err="1"/>
              <a:t>Gibbsova</a:t>
            </a:r>
            <a:r>
              <a:rPr lang="cs-CZ" dirty="0"/>
              <a:t> funkce kalcitu je –1128,84 </a:t>
            </a:r>
            <a:r>
              <a:rPr lang="cs-CZ" dirty="0" err="1"/>
              <a:t>kJ</a:t>
            </a:r>
            <a:r>
              <a:rPr lang="cs-CZ" dirty="0"/>
              <a:t>/mol a aragonitu –1127.79 </a:t>
            </a:r>
            <a:r>
              <a:rPr lang="cs-CZ" dirty="0" err="1"/>
              <a:t>kJ</a:t>
            </a:r>
            <a:r>
              <a:rPr lang="cs-CZ" dirty="0"/>
              <a:t>/mol.</a:t>
            </a:r>
          </a:p>
        </p:txBody>
      </p:sp>
    </p:spTree>
    <p:extLst>
      <p:ext uri="{BB962C8B-B14F-4D97-AF65-F5344CB8AC3E}">
        <p14:creationId xmlns:p14="http://schemas.microsoft.com/office/powerpoint/2010/main" val="3649507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0">
              <a:schemeClr val="tx2">
                <a:lumMod val="60000"/>
                <a:lumOff val="40000"/>
              </a:schemeClr>
            </a:gs>
            <a:gs pos="100000">
              <a:schemeClr val="tx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solidFill>
                  <a:schemeClr val="bg1"/>
                </a:solidFill>
              </a:rPr>
              <a:t>Stabilita</a:t>
            </a:r>
          </a:p>
        </p:txBody>
      </p:sp>
      <p:sp>
        <p:nvSpPr>
          <p:cNvPr id="5" name="Zástupný symbol pro text 4"/>
          <p:cNvSpPr>
            <a:spLocks noGrp="1"/>
          </p:cNvSpPr>
          <p:nvPr>
            <p:ph type="body" idx="1"/>
          </p:nvPr>
        </p:nvSpPr>
        <p:spPr/>
        <p:txBody>
          <a:bodyPr/>
          <a:lstStyle/>
          <a:p>
            <a:endParaRPr lang="cs-CZ" dirty="0">
              <a:solidFill>
                <a:schemeClr val="bg1"/>
              </a:solidFill>
            </a:endParaRPr>
          </a:p>
        </p:txBody>
      </p:sp>
    </p:spTree>
    <p:extLst>
      <p:ext uri="{BB962C8B-B14F-4D97-AF65-F5344CB8AC3E}">
        <p14:creationId xmlns:p14="http://schemas.microsoft.com/office/powerpoint/2010/main" val="3584762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Rovnovážná konstanta</a:t>
            </a:r>
            <a:endParaRPr lang="en-US" dirty="0"/>
          </a:p>
        </p:txBody>
      </p:sp>
      <p:sp>
        <p:nvSpPr>
          <p:cNvPr id="3" name="Zástupný symbol pro obsah 2"/>
          <p:cNvSpPr>
            <a:spLocks noGrp="1"/>
          </p:cNvSpPr>
          <p:nvPr>
            <p:ph idx="1"/>
          </p:nvPr>
        </p:nvSpPr>
        <p:spPr/>
        <p:txBody>
          <a:bodyPr/>
          <a:lstStyle/>
          <a:p>
            <a:r>
              <a:rPr lang="cs-CZ" dirty="0"/>
              <a:t>Z definice vyplývá:</a:t>
            </a:r>
          </a:p>
          <a:p>
            <a:pPr lvl="1" fontAlgn="ctr"/>
            <a:r>
              <a:rPr lang="cs-CZ" dirty="0"/>
              <a:t>Koncentrace pro vyjádření rovnovážné konstanty jsou vždy v mol.L</a:t>
            </a:r>
            <a:r>
              <a:rPr lang="cs-CZ" baseline="30000" dirty="0"/>
              <a:t>-1</a:t>
            </a:r>
            <a:endParaRPr lang="cs-CZ" dirty="0"/>
          </a:p>
          <a:p>
            <a:pPr lvl="1" fontAlgn="ctr"/>
            <a:r>
              <a:rPr lang="cs-CZ" dirty="0"/>
              <a:t>Produkty jsou vždy v čitateli.</a:t>
            </a:r>
          </a:p>
          <a:p>
            <a:pPr lvl="1" fontAlgn="ctr"/>
            <a:r>
              <a:rPr lang="cs-CZ" dirty="0"/>
              <a:t>Reaktanty jsou vždy ve jmenovateli.</a:t>
            </a:r>
          </a:p>
          <a:p>
            <a:pPr lvl="1" fontAlgn="ctr"/>
            <a:r>
              <a:rPr lang="cs-CZ" dirty="0"/>
              <a:t>Exponenty jsou vždy koeficienty ve vyčíslené rovnici.</a:t>
            </a:r>
          </a:p>
          <a:p>
            <a:pPr lvl="1" fontAlgn="ctr"/>
            <a:endParaRPr lang="cs-CZ" dirty="0"/>
          </a:p>
          <a:p>
            <a:endParaRPr lang="en-US" dirty="0"/>
          </a:p>
        </p:txBody>
      </p:sp>
    </p:spTree>
    <p:extLst>
      <p:ext uri="{BB962C8B-B14F-4D97-AF65-F5344CB8AC3E}">
        <p14:creationId xmlns:p14="http://schemas.microsoft.com/office/powerpoint/2010/main" val="2370918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0">
              <a:schemeClr val="tx2">
                <a:lumMod val="60000"/>
                <a:lumOff val="40000"/>
              </a:schemeClr>
            </a:gs>
            <a:gs pos="100000">
              <a:schemeClr val="tx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cs-CZ" altLang="cs-CZ" dirty="0">
                <a:solidFill>
                  <a:schemeClr val="bg1"/>
                </a:solidFill>
                <a:effectLst/>
              </a:rPr>
              <a:t>Stabilita</a:t>
            </a:r>
          </a:p>
        </p:txBody>
      </p:sp>
      <p:sp>
        <p:nvSpPr>
          <p:cNvPr id="50179" name="Rectangle 3"/>
          <p:cNvSpPr>
            <a:spLocks noGrp="1" noChangeArrowheads="1"/>
          </p:cNvSpPr>
          <p:nvPr>
            <p:ph idx="1"/>
          </p:nvPr>
        </p:nvSpPr>
        <p:spPr>
          <a:xfrm>
            <a:off x="457200" y="1600200"/>
            <a:ext cx="8229600" cy="3700463"/>
          </a:xfrm>
        </p:spPr>
        <p:txBody>
          <a:bodyPr/>
          <a:lstStyle/>
          <a:p>
            <a:pPr marL="609600" indent="-609600" eaLnBrk="1" hangingPunct="1">
              <a:buClr>
                <a:srgbClr val="FFFFCC"/>
              </a:buClr>
            </a:pPr>
            <a:r>
              <a:rPr lang="cs-CZ" altLang="cs-CZ" sz="2800" dirty="0">
                <a:solidFill>
                  <a:schemeClr val="bg1"/>
                </a:solidFill>
              </a:rPr>
              <a:t>za daných podmínek se systém snaží dosáhnout maximální celkové entropie, tedy minimální hodnoty </a:t>
            </a:r>
            <a:r>
              <a:rPr lang="cs-CZ" altLang="cs-CZ" sz="2800" dirty="0" err="1">
                <a:solidFill>
                  <a:schemeClr val="bg1"/>
                </a:solidFill>
              </a:rPr>
              <a:t>Gibbsovy</a:t>
            </a:r>
            <a:r>
              <a:rPr lang="cs-CZ" altLang="cs-CZ" sz="2800" dirty="0">
                <a:solidFill>
                  <a:schemeClr val="bg1"/>
                </a:solidFill>
              </a:rPr>
              <a:t> funkce</a:t>
            </a:r>
          </a:p>
          <a:p>
            <a:pPr marL="609600" indent="-609600" eaLnBrk="1" hangingPunct="1">
              <a:buClr>
                <a:srgbClr val="FFFFCC"/>
              </a:buClr>
            </a:pPr>
            <a:endParaRPr lang="cs-CZ" altLang="cs-CZ" sz="2800" dirty="0">
              <a:solidFill>
                <a:schemeClr val="bg1"/>
              </a:solidFill>
            </a:endParaRPr>
          </a:p>
          <a:p>
            <a:pPr marL="609600" indent="-609600" eaLnBrk="1" hangingPunct="1">
              <a:buClr>
                <a:srgbClr val="FFFFCC"/>
              </a:buClr>
            </a:pPr>
            <a:r>
              <a:rPr lang="cs-CZ" altLang="cs-CZ" sz="2800" dirty="0">
                <a:solidFill>
                  <a:schemeClr val="bg1"/>
                </a:solidFill>
              </a:rPr>
              <a:t>za rovnováhy jsou hodnoty molárních Gibbsových funkcí tedy chemických potenciálů jednotlivých složek v celém systému stejné bez ohledu na to, v jakých fázích se vyskytují</a:t>
            </a:r>
          </a:p>
        </p:txBody>
      </p:sp>
    </p:spTree>
    <p:extLst>
      <p:ext uri="{BB962C8B-B14F-4D97-AF65-F5344CB8AC3E}">
        <p14:creationId xmlns:p14="http://schemas.microsoft.com/office/powerpoint/2010/main" val="2758340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0">
              <a:schemeClr val="tx2">
                <a:lumMod val="60000"/>
                <a:lumOff val="40000"/>
              </a:schemeClr>
            </a:gs>
            <a:gs pos="100000">
              <a:schemeClr val="tx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cs-CZ" altLang="cs-CZ" dirty="0">
                <a:solidFill>
                  <a:schemeClr val="bg1"/>
                </a:solidFill>
                <a:effectLst/>
              </a:rPr>
              <a:t>Stabilita</a:t>
            </a:r>
          </a:p>
        </p:txBody>
      </p:sp>
      <p:sp>
        <p:nvSpPr>
          <p:cNvPr id="2" name="Zástupný symbol pro obsah 1"/>
          <p:cNvSpPr>
            <a:spLocks noGrp="1"/>
          </p:cNvSpPr>
          <p:nvPr>
            <p:ph idx="1"/>
          </p:nvPr>
        </p:nvSpPr>
        <p:spPr/>
        <p:txBody>
          <a:bodyPr>
            <a:normAutofit fontScale="85000" lnSpcReduction="10000"/>
          </a:bodyPr>
          <a:lstStyle/>
          <a:p>
            <a:r>
              <a:rPr lang="cs-CZ" altLang="cs-CZ" dirty="0">
                <a:solidFill>
                  <a:schemeClr val="bg1"/>
                </a:solidFill>
              </a:rPr>
              <a:t>Pokud za daných podmínek (</a:t>
            </a:r>
            <a:r>
              <a:rPr lang="cs-CZ" altLang="cs-CZ" i="1" dirty="0">
                <a:solidFill>
                  <a:schemeClr val="bg1"/>
                </a:solidFill>
              </a:rPr>
              <a:t>T</a:t>
            </a:r>
            <a:r>
              <a:rPr lang="cs-CZ" altLang="cs-CZ" dirty="0">
                <a:solidFill>
                  <a:schemeClr val="bg1"/>
                </a:solidFill>
              </a:rPr>
              <a:t>, </a:t>
            </a:r>
            <a:r>
              <a:rPr lang="cs-CZ" altLang="cs-CZ" i="1" dirty="0">
                <a:solidFill>
                  <a:schemeClr val="bg1"/>
                </a:solidFill>
              </a:rPr>
              <a:t>p</a:t>
            </a:r>
            <a:r>
              <a:rPr lang="cs-CZ" altLang="cs-CZ" dirty="0">
                <a:solidFill>
                  <a:schemeClr val="bg1"/>
                </a:solidFill>
              </a:rPr>
              <a:t> a složení) existuje stav s nižší hodnotou </a:t>
            </a:r>
            <a:r>
              <a:rPr lang="cs-CZ" altLang="cs-CZ" dirty="0" err="1">
                <a:solidFill>
                  <a:schemeClr val="bg1"/>
                </a:solidFill>
              </a:rPr>
              <a:t>Gibbsovy</a:t>
            </a:r>
            <a:r>
              <a:rPr lang="cs-CZ" altLang="cs-CZ" dirty="0">
                <a:solidFill>
                  <a:schemeClr val="bg1"/>
                </a:solidFill>
              </a:rPr>
              <a:t> funkce, snaží se Příroda systém do tohoto stavu převést, protože tím zvýší celkovou entropii. </a:t>
            </a:r>
            <a:r>
              <a:rPr lang="cs-CZ" altLang="cs-CZ" b="1" dirty="0">
                <a:solidFill>
                  <a:schemeClr val="bg1"/>
                </a:solidFill>
              </a:rPr>
              <a:t>Systém bude za daných podmínek nestabilní</a:t>
            </a:r>
            <a:r>
              <a:rPr lang="cs-CZ" altLang="cs-CZ" dirty="0">
                <a:solidFill>
                  <a:schemeClr val="bg1"/>
                </a:solidFill>
              </a:rPr>
              <a:t>.</a:t>
            </a:r>
          </a:p>
          <a:p>
            <a:r>
              <a:rPr lang="cs-CZ" altLang="cs-CZ" dirty="0">
                <a:solidFill>
                  <a:schemeClr val="bg1"/>
                </a:solidFill>
              </a:rPr>
              <a:t>Pokud dosáhl systém za daných podmínek stavu s nejnižší hodnotou </a:t>
            </a:r>
            <a:r>
              <a:rPr lang="cs-CZ" altLang="cs-CZ" dirty="0" err="1">
                <a:solidFill>
                  <a:schemeClr val="bg1"/>
                </a:solidFill>
              </a:rPr>
              <a:t>Gibbsovy</a:t>
            </a:r>
            <a:r>
              <a:rPr lang="cs-CZ" altLang="cs-CZ" dirty="0">
                <a:solidFill>
                  <a:schemeClr val="bg1"/>
                </a:solidFill>
              </a:rPr>
              <a:t> funkce (nejvyšší celkovou entropií), vedla by změna stavu systému ke zvýšení hodnoty </a:t>
            </a:r>
            <a:r>
              <a:rPr lang="cs-CZ" altLang="cs-CZ" dirty="0" err="1">
                <a:solidFill>
                  <a:schemeClr val="bg1"/>
                </a:solidFill>
              </a:rPr>
              <a:t>Gibbsovy</a:t>
            </a:r>
            <a:r>
              <a:rPr lang="cs-CZ" altLang="cs-CZ" dirty="0">
                <a:solidFill>
                  <a:schemeClr val="bg1"/>
                </a:solidFill>
              </a:rPr>
              <a:t> funkce a tedy ke snížení celkové entropie. Takové změny Příroda nepřipouští. </a:t>
            </a:r>
            <a:r>
              <a:rPr lang="cs-CZ" altLang="cs-CZ" b="1" dirty="0">
                <a:solidFill>
                  <a:schemeClr val="bg1"/>
                </a:solidFill>
              </a:rPr>
              <a:t>Systém bude za daných podmínek stabilní.</a:t>
            </a:r>
            <a:endParaRPr lang="en-US" altLang="cs-CZ" b="1" dirty="0">
              <a:solidFill>
                <a:schemeClr val="bg1"/>
              </a:solidFill>
            </a:endParaRPr>
          </a:p>
          <a:p>
            <a:endParaRPr lang="cs-CZ" dirty="0">
              <a:solidFill>
                <a:schemeClr val="bg1"/>
              </a:solidFill>
            </a:endParaRPr>
          </a:p>
        </p:txBody>
      </p:sp>
    </p:spTree>
    <p:extLst>
      <p:ext uri="{BB962C8B-B14F-4D97-AF65-F5344CB8AC3E}">
        <p14:creationId xmlns:p14="http://schemas.microsoft.com/office/powerpoint/2010/main" val="1698849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0">
              <a:schemeClr val="tx2">
                <a:lumMod val="60000"/>
                <a:lumOff val="40000"/>
              </a:schemeClr>
            </a:gs>
            <a:gs pos="100000">
              <a:schemeClr val="tx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cs-CZ" altLang="cs-CZ" sz="3600" dirty="0">
                <a:solidFill>
                  <a:schemeClr val="bg1"/>
                </a:solidFill>
                <a:effectLst/>
              </a:rPr>
              <a:t>Porovnání celkových entropií </a:t>
            </a:r>
          </a:p>
        </p:txBody>
      </p:sp>
      <p:sp>
        <p:nvSpPr>
          <p:cNvPr id="51204" name="Rectangle 4"/>
          <p:cNvSpPr>
            <a:spLocks noChangeArrowheads="1"/>
          </p:cNvSpPr>
          <p:nvPr/>
        </p:nvSpPr>
        <p:spPr bwMode="auto">
          <a:xfrm>
            <a:off x="0" y="638175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altLang="cs-CZ" sz="1800" b="0" i="0" u="none" strike="noStrike" kern="0" cap="none" spc="0" normalizeH="0" baseline="0" noProof="0" dirty="0">
                <a:ln>
                  <a:noFill/>
                </a:ln>
                <a:solidFill>
                  <a:schemeClr val="bg1"/>
                </a:solidFill>
                <a:effectLst/>
                <a:uLnTx/>
                <a:uFillTx/>
                <a:latin typeface="Arial" panose="020B0604020202020204" pitchFamily="34" charset="0"/>
              </a:rPr>
              <a:t>Složky entropií systému s H</a:t>
            </a:r>
            <a:r>
              <a:rPr kumimoji="0" lang="cs-CZ" altLang="cs-CZ" sz="1800" b="0" i="0" u="none" strike="noStrike" kern="0" cap="none" spc="0" normalizeH="0" baseline="-25000" noProof="0" dirty="0">
                <a:ln>
                  <a:noFill/>
                </a:ln>
                <a:solidFill>
                  <a:schemeClr val="bg1"/>
                </a:solidFill>
                <a:effectLst/>
                <a:uLnTx/>
                <a:uFillTx/>
                <a:latin typeface="Arial" panose="020B0604020202020204" pitchFamily="34" charset="0"/>
              </a:rPr>
              <a:t>2</a:t>
            </a:r>
            <a:r>
              <a:rPr kumimoji="0" lang="cs-CZ" altLang="cs-CZ" sz="1800" b="0" i="0" u="none" strike="noStrike" kern="0" cap="none" spc="0" normalizeH="0" baseline="0" noProof="0" dirty="0">
                <a:ln>
                  <a:noFill/>
                </a:ln>
                <a:solidFill>
                  <a:schemeClr val="bg1"/>
                </a:solidFill>
                <a:effectLst/>
                <a:uLnTx/>
                <a:uFillTx/>
                <a:latin typeface="Arial" panose="020B0604020202020204" pitchFamily="34" charset="0"/>
              </a:rPr>
              <a:t>O v různých stavech.</a:t>
            </a:r>
          </a:p>
        </p:txBody>
      </p:sp>
      <p:sp>
        <p:nvSpPr>
          <p:cNvPr id="3" name="Obdélník 2"/>
          <p:cNvSpPr/>
          <p:nvPr/>
        </p:nvSpPr>
        <p:spPr>
          <a:xfrm>
            <a:off x="0" y="1455516"/>
            <a:ext cx="9144000" cy="4709788"/>
          </a:xfrm>
          <a:prstGeom prst="rect">
            <a:avLst/>
          </a:prstGeom>
          <a:gradFill>
            <a:gsLst>
              <a:gs pos="0">
                <a:schemeClr val="tx2">
                  <a:lumMod val="50000"/>
                </a:schemeClr>
              </a:gs>
              <a:gs pos="100000">
                <a:schemeClr val="tx2">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pic>
        <p:nvPicPr>
          <p:cNvPr id="51206" name="Picture 7" descr="o39"/>
          <p:cNvPicPr>
            <a:picLocks noChangeAspect="1" noChangeArrowheads="1"/>
          </p:cNvPicPr>
          <p:nvPr/>
        </p:nvPicPr>
        <p:blipFill rotWithShape="1">
          <a:blip r:embed="rId3">
            <a:extLst>
              <a:ext uri="{28A0092B-C50C-407E-A947-70E740481C1C}">
                <a14:useLocalDpi xmlns:a14="http://schemas.microsoft.com/office/drawing/2010/main" val="0"/>
              </a:ext>
            </a:extLst>
          </a:blip>
          <a:srcRect l="2460" r="2429" b="4658"/>
          <a:stretch/>
        </p:blipFill>
        <p:spPr bwMode="auto">
          <a:xfrm>
            <a:off x="123483" y="1455516"/>
            <a:ext cx="8897038" cy="47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58885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0">
              <a:schemeClr val="tx2">
                <a:lumMod val="60000"/>
                <a:lumOff val="40000"/>
              </a:schemeClr>
            </a:gs>
            <a:gs pos="100000">
              <a:schemeClr val="tx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0"/>
            <a:ext cx="9144000" cy="908050"/>
          </a:xfrm>
        </p:spPr>
        <p:txBody>
          <a:bodyPr/>
          <a:lstStyle/>
          <a:p>
            <a:pPr eaLnBrk="1" hangingPunct="1"/>
            <a:r>
              <a:rPr lang="cs-CZ" altLang="cs-CZ" sz="3600" dirty="0">
                <a:solidFill>
                  <a:schemeClr val="bg1"/>
                </a:solidFill>
                <a:effectLst/>
                <a:latin typeface="+mn-lt"/>
              </a:rPr>
              <a:t>Celkové entropie systému s H</a:t>
            </a:r>
            <a:r>
              <a:rPr lang="cs-CZ" altLang="cs-CZ" sz="3600" baseline="-25000" dirty="0">
                <a:solidFill>
                  <a:schemeClr val="bg1"/>
                </a:solidFill>
                <a:effectLst/>
                <a:latin typeface="+mn-lt"/>
              </a:rPr>
              <a:t>2</a:t>
            </a:r>
            <a:r>
              <a:rPr lang="cs-CZ" altLang="cs-CZ" sz="3600" dirty="0">
                <a:solidFill>
                  <a:schemeClr val="bg1"/>
                </a:solidFill>
                <a:effectLst/>
                <a:latin typeface="+mn-lt"/>
              </a:rPr>
              <a:t>O</a:t>
            </a:r>
          </a:p>
        </p:txBody>
      </p:sp>
      <p:sp>
        <p:nvSpPr>
          <p:cNvPr id="52227" name="Rectangle 3"/>
          <p:cNvSpPr>
            <a:spLocks noChangeArrowheads="1"/>
          </p:cNvSpPr>
          <p:nvPr/>
        </p:nvSpPr>
        <p:spPr bwMode="auto">
          <a:xfrm>
            <a:off x="0" y="6294652"/>
            <a:ext cx="91440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altLang="cs-CZ" sz="1050" b="0" i="0" u="none" strike="noStrike" kern="0" cap="none" spc="0" normalizeH="0" baseline="0" noProof="0" dirty="0">
                <a:ln>
                  <a:noFill/>
                </a:ln>
                <a:solidFill>
                  <a:schemeClr val="bg1"/>
                </a:solidFill>
                <a:effectLst/>
                <a:uLnTx/>
                <a:uFillTx/>
                <a:latin typeface="+mn-lt"/>
              </a:rPr>
              <a:t>Pro ilustraci byla zanedbána teplotní závislost entropií ledu, vody, páry a skupenských tepel tání a varu na teplotě. Tyto změny entropií v závislosti na teplotě by mírně modifikovaly jednotlivé hodnoty, základní vztahy mezi celkovými entropiemi systému v jednotlivých stavech by však zůstaly stejné. </a:t>
            </a:r>
          </a:p>
        </p:txBody>
      </p:sp>
      <p:pic>
        <p:nvPicPr>
          <p:cNvPr id="52228" name="Picture 4" descr="o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908050"/>
            <a:ext cx="8497887"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tangle 5"/>
          <p:cNvSpPr>
            <a:spLocks noChangeArrowheads="1"/>
          </p:cNvSpPr>
          <p:nvPr/>
        </p:nvSpPr>
        <p:spPr bwMode="auto">
          <a:xfrm>
            <a:off x="0" y="5788789"/>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altLang="cs-CZ" sz="2000" b="0" i="0" u="none" strike="noStrike" kern="0" cap="none" spc="0" normalizeH="0" baseline="0" noProof="0" dirty="0">
                <a:ln>
                  <a:noFill/>
                </a:ln>
                <a:solidFill>
                  <a:schemeClr val="bg1"/>
                </a:solidFill>
                <a:effectLst/>
                <a:uLnTx/>
                <a:uFillTx/>
                <a:latin typeface="+mn-lt"/>
              </a:rPr>
              <a:t>Porovnání celkových entropií systému s H</a:t>
            </a:r>
            <a:r>
              <a:rPr kumimoji="0" lang="cs-CZ" altLang="cs-CZ" sz="2000" b="0" i="0" u="none" strike="noStrike" kern="0" cap="none" spc="0" normalizeH="0" baseline="-25000" noProof="0" dirty="0">
                <a:ln>
                  <a:noFill/>
                </a:ln>
                <a:solidFill>
                  <a:schemeClr val="bg1"/>
                </a:solidFill>
                <a:effectLst/>
                <a:uLnTx/>
                <a:uFillTx/>
                <a:latin typeface="+mn-lt"/>
              </a:rPr>
              <a:t>2</a:t>
            </a:r>
            <a:r>
              <a:rPr kumimoji="0" lang="cs-CZ" altLang="cs-CZ" sz="2000" b="0" i="0" u="none" strike="noStrike" kern="0" cap="none" spc="0" normalizeH="0" baseline="0" noProof="0" dirty="0">
                <a:ln>
                  <a:noFill/>
                </a:ln>
                <a:solidFill>
                  <a:schemeClr val="bg1"/>
                </a:solidFill>
                <a:effectLst/>
                <a:uLnTx/>
                <a:uFillTx/>
                <a:latin typeface="+mn-lt"/>
              </a:rPr>
              <a:t>O v různých stavech při různých teplotách.</a:t>
            </a:r>
          </a:p>
        </p:txBody>
      </p:sp>
    </p:spTree>
    <p:extLst>
      <p:ext uri="{BB962C8B-B14F-4D97-AF65-F5344CB8AC3E}">
        <p14:creationId xmlns:p14="http://schemas.microsoft.com/office/powerpoint/2010/main" val="362750869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0">
              <a:schemeClr val="tx2">
                <a:lumMod val="60000"/>
                <a:lumOff val="40000"/>
              </a:schemeClr>
            </a:gs>
            <a:gs pos="100000">
              <a:schemeClr val="tx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908050"/>
          </a:xfrm>
        </p:spPr>
        <p:txBody>
          <a:bodyPr/>
          <a:lstStyle/>
          <a:p>
            <a:pPr eaLnBrk="1" hangingPunct="1"/>
            <a:r>
              <a:rPr lang="cs-CZ" altLang="cs-CZ" sz="3200" dirty="0">
                <a:solidFill>
                  <a:schemeClr val="bg1"/>
                </a:solidFill>
                <a:effectLst/>
              </a:rPr>
              <a:t>Porovnání entropie systému při krystalizaci</a:t>
            </a:r>
          </a:p>
        </p:txBody>
      </p:sp>
      <p:pic>
        <p:nvPicPr>
          <p:cNvPr id="53253" name="Picture 7" descr="o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64" y="904555"/>
            <a:ext cx="9220664" cy="5413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8609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0">
              <a:schemeClr val="tx2">
                <a:lumMod val="60000"/>
                <a:lumOff val="40000"/>
              </a:schemeClr>
            </a:gs>
            <a:gs pos="100000">
              <a:schemeClr val="tx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0"/>
            <a:ext cx="9144000" cy="620713"/>
          </a:xfrm>
        </p:spPr>
        <p:txBody>
          <a:bodyPr/>
          <a:lstStyle/>
          <a:p>
            <a:pPr eaLnBrk="1" hangingPunct="1"/>
            <a:r>
              <a:rPr lang="cs-CZ" altLang="cs-CZ" sz="3200" dirty="0">
                <a:solidFill>
                  <a:schemeClr val="bg1"/>
                </a:solidFill>
                <a:effectLst/>
              </a:rPr>
              <a:t>Závislost stability fází na teplotě a tlaku</a:t>
            </a:r>
            <a:endParaRPr lang="en-US" altLang="cs-CZ" sz="3200" dirty="0">
              <a:solidFill>
                <a:schemeClr val="bg1"/>
              </a:solidFill>
              <a:effectLst/>
            </a:endParaRPr>
          </a:p>
        </p:txBody>
      </p:sp>
      <p:sp>
        <p:nvSpPr>
          <p:cNvPr id="57347" name="Rectangle 3"/>
          <p:cNvSpPr>
            <a:spLocks noChangeArrowheads="1"/>
          </p:cNvSpPr>
          <p:nvPr/>
        </p:nvSpPr>
        <p:spPr bwMode="auto">
          <a:xfrm>
            <a:off x="0" y="532577"/>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altLang="cs-CZ" sz="2000" b="0" i="0" u="none" strike="noStrike" kern="0" cap="none" spc="0" normalizeH="0" baseline="0" noProof="0" dirty="0">
                <a:ln>
                  <a:noFill/>
                </a:ln>
                <a:solidFill>
                  <a:schemeClr val="bg1"/>
                </a:solidFill>
                <a:effectLst/>
                <a:uLnTx/>
                <a:uFillTx/>
                <a:latin typeface="+mn-lt"/>
              </a:rPr>
              <a:t>Může se měnit tlak, teplota a složení zůstávají konstantní.</a:t>
            </a:r>
          </a:p>
        </p:txBody>
      </p:sp>
      <p:sp>
        <p:nvSpPr>
          <p:cNvPr id="57348" name="Rectangle 4"/>
          <p:cNvSpPr>
            <a:spLocks noChangeArrowheads="1"/>
          </p:cNvSpPr>
          <p:nvPr/>
        </p:nvSpPr>
        <p:spPr bwMode="auto">
          <a:xfrm>
            <a:off x="0" y="6093381"/>
            <a:ext cx="9144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altLang="cs-CZ" sz="1050" b="0" i="0" u="none" strike="noStrike" kern="0" cap="none" spc="0" normalizeH="0" baseline="0" noProof="0" dirty="0">
                <a:ln>
                  <a:noFill/>
                </a:ln>
                <a:solidFill>
                  <a:schemeClr val="bg1"/>
                </a:solidFill>
                <a:effectLst/>
                <a:uLnTx/>
                <a:uFillTx/>
                <a:latin typeface="+mn-lt"/>
              </a:rPr>
              <a:t>O stabilitě rozhoduje hodnota </a:t>
            </a:r>
            <a:r>
              <a:rPr kumimoji="0" lang="cs-CZ" altLang="cs-CZ" sz="1050" b="0" i="0" u="none" strike="noStrike" kern="0" cap="none" spc="0" normalizeH="0" baseline="0" noProof="0" dirty="0" err="1">
                <a:ln>
                  <a:noFill/>
                </a:ln>
                <a:solidFill>
                  <a:schemeClr val="bg1"/>
                </a:solidFill>
                <a:effectLst/>
                <a:uLnTx/>
                <a:uFillTx/>
                <a:latin typeface="+mn-lt"/>
              </a:rPr>
              <a:t>Gibbsovy</a:t>
            </a:r>
            <a:r>
              <a:rPr kumimoji="0" lang="cs-CZ" altLang="cs-CZ" sz="1050" b="0" i="0" u="none" strike="noStrike" kern="0" cap="none" spc="0" normalizeH="0" baseline="0" noProof="0" dirty="0">
                <a:ln>
                  <a:noFill/>
                </a:ln>
                <a:solidFill>
                  <a:schemeClr val="bg1"/>
                </a:solidFill>
                <a:effectLst/>
                <a:uLnTx/>
                <a:uFillTx/>
                <a:latin typeface="+mn-lt"/>
              </a:rPr>
              <a:t> funkce, která je ukazatelem na celkovou entropii systému. Za určitých podmínek </a:t>
            </a:r>
            <a:r>
              <a:rPr kumimoji="0" lang="cs-CZ" altLang="cs-CZ" sz="1050" b="0" i="1" u="none" strike="noStrike" kern="0" cap="none" spc="0" normalizeH="0" baseline="0" noProof="0" dirty="0">
                <a:ln>
                  <a:noFill/>
                </a:ln>
                <a:solidFill>
                  <a:schemeClr val="bg1"/>
                </a:solidFill>
                <a:effectLst/>
                <a:uLnTx/>
                <a:uFillTx/>
                <a:latin typeface="+mn-lt"/>
              </a:rPr>
              <a:t>T</a:t>
            </a:r>
            <a:r>
              <a:rPr kumimoji="0" lang="cs-CZ" altLang="cs-CZ" sz="1050" b="0" i="0" u="none" strike="noStrike" kern="0" cap="none" spc="0" normalizeH="0" baseline="0" noProof="0" dirty="0">
                <a:ln>
                  <a:noFill/>
                </a:ln>
                <a:solidFill>
                  <a:schemeClr val="bg1"/>
                </a:solidFill>
                <a:effectLst/>
                <a:uLnTx/>
                <a:uFillTx/>
                <a:latin typeface="+mn-lt"/>
              </a:rPr>
              <a:t> a </a:t>
            </a:r>
            <a:r>
              <a:rPr kumimoji="0" lang="cs-CZ" altLang="cs-CZ" sz="1050" b="0" i="1" u="none" strike="noStrike" kern="0" cap="none" spc="0" normalizeH="0" baseline="0" noProof="0" dirty="0">
                <a:ln>
                  <a:noFill/>
                </a:ln>
                <a:solidFill>
                  <a:schemeClr val="bg1"/>
                </a:solidFill>
                <a:effectLst/>
                <a:uLnTx/>
                <a:uFillTx/>
                <a:latin typeface="+mn-lt"/>
              </a:rPr>
              <a:t>p</a:t>
            </a:r>
            <a:r>
              <a:rPr kumimoji="0" lang="cs-CZ" altLang="cs-CZ" sz="1050" b="0" i="0" u="none" strike="noStrike" kern="0" cap="none" spc="0" normalizeH="0" baseline="0" noProof="0" dirty="0">
                <a:ln>
                  <a:noFill/>
                </a:ln>
                <a:solidFill>
                  <a:schemeClr val="bg1"/>
                </a:solidFill>
                <a:effectLst/>
                <a:uLnTx/>
                <a:uFillTx/>
                <a:latin typeface="+mn-lt"/>
              </a:rPr>
              <a:t> systém volí stav s nejnižší hodnotou </a:t>
            </a:r>
            <a:r>
              <a:rPr kumimoji="0" lang="cs-CZ" altLang="cs-CZ" sz="1050" b="0" i="0" u="none" strike="noStrike" kern="0" cap="none" spc="0" normalizeH="0" baseline="0" noProof="0" dirty="0" err="1">
                <a:ln>
                  <a:noFill/>
                </a:ln>
                <a:solidFill>
                  <a:schemeClr val="bg1"/>
                </a:solidFill>
                <a:effectLst/>
                <a:uLnTx/>
                <a:uFillTx/>
                <a:latin typeface="+mn-lt"/>
              </a:rPr>
              <a:t>Gibbsovy</a:t>
            </a:r>
            <a:r>
              <a:rPr kumimoji="0" lang="cs-CZ" altLang="cs-CZ" sz="1050" b="0" i="0" u="none" strike="noStrike" kern="0" cap="none" spc="0" normalizeH="0" baseline="0" noProof="0" dirty="0">
                <a:ln>
                  <a:noFill/>
                </a:ln>
                <a:solidFill>
                  <a:schemeClr val="bg1"/>
                </a:solidFill>
                <a:effectLst/>
                <a:uLnTx/>
                <a:uFillTx/>
                <a:latin typeface="+mn-lt"/>
              </a:rPr>
              <a:t> funkce (nejvyšší celkovou entropií).</a:t>
            </a:r>
          </a:p>
          <a:p>
            <a:pPr marL="0" marR="0" lvl="0" indent="0" defTabSz="914400" eaLnBrk="1" fontAlgn="auto" latinLnBrk="0" hangingPunct="1">
              <a:lnSpc>
                <a:spcPct val="100000"/>
              </a:lnSpc>
              <a:spcBef>
                <a:spcPts val="0"/>
              </a:spcBef>
              <a:spcAft>
                <a:spcPts val="0"/>
              </a:spcAft>
              <a:buClrTx/>
              <a:buSzTx/>
              <a:buFontTx/>
              <a:buNone/>
              <a:tabLst/>
              <a:defRPr/>
            </a:pPr>
            <a:r>
              <a:rPr kumimoji="0" lang="cs-CZ" altLang="cs-CZ" sz="1050" b="0" i="0" u="none" strike="noStrike" kern="0" cap="none" spc="0" normalizeH="0" baseline="0" noProof="0" dirty="0">
                <a:ln>
                  <a:noFill/>
                </a:ln>
                <a:solidFill>
                  <a:schemeClr val="bg1"/>
                </a:solidFill>
                <a:effectLst/>
                <a:uLnTx/>
                <a:uFillTx/>
                <a:latin typeface="+mn-lt"/>
              </a:rPr>
              <a:t>S rostoucím tlakem roste </a:t>
            </a:r>
            <a:r>
              <a:rPr kumimoji="0" lang="cs-CZ" altLang="cs-CZ" sz="1050" b="0" i="0" u="none" strike="noStrike" kern="0" cap="none" spc="0" normalizeH="0" baseline="0" noProof="0" dirty="0" err="1">
                <a:ln>
                  <a:noFill/>
                </a:ln>
                <a:solidFill>
                  <a:schemeClr val="bg1"/>
                </a:solidFill>
                <a:effectLst/>
                <a:uLnTx/>
                <a:uFillTx/>
                <a:latin typeface="+mn-lt"/>
              </a:rPr>
              <a:t>Gibbsova</a:t>
            </a:r>
            <a:r>
              <a:rPr kumimoji="0" lang="cs-CZ" altLang="cs-CZ" sz="1050" b="0" i="0" u="none" strike="noStrike" kern="0" cap="none" spc="0" normalizeH="0" baseline="0" noProof="0" dirty="0">
                <a:ln>
                  <a:noFill/>
                </a:ln>
                <a:solidFill>
                  <a:schemeClr val="bg1"/>
                </a:solidFill>
                <a:effectLst/>
                <a:uLnTx/>
                <a:uFillTx/>
                <a:latin typeface="+mn-lt"/>
              </a:rPr>
              <a:t> funkce přímo úměrně vlastnímu objemu látek. Pro plyny roste nejrychleji, pro pevné látky nejpomaleji. Proto dostávají za vysokých tlaků přednost stav s nejmenším objemem (nejnižší hodnota </a:t>
            </a:r>
            <a:r>
              <a:rPr kumimoji="0" lang="cs-CZ" altLang="cs-CZ" sz="1050" b="0" i="0" u="none" strike="noStrike" kern="0" cap="none" spc="0" normalizeH="0" baseline="0" noProof="0" dirty="0" err="1">
                <a:ln>
                  <a:noFill/>
                </a:ln>
                <a:solidFill>
                  <a:schemeClr val="bg1"/>
                </a:solidFill>
                <a:effectLst/>
                <a:uLnTx/>
                <a:uFillTx/>
                <a:latin typeface="+mn-lt"/>
              </a:rPr>
              <a:t>Gibbsovy</a:t>
            </a:r>
            <a:r>
              <a:rPr kumimoji="0" lang="cs-CZ" altLang="cs-CZ" sz="1050" b="0" i="0" u="none" strike="noStrike" kern="0" cap="none" spc="0" normalizeH="0" baseline="0" noProof="0" dirty="0">
                <a:ln>
                  <a:noFill/>
                </a:ln>
                <a:solidFill>
                  <a:schemeClr val="bg1"/>
                </a:solidFill>
                <a:effectLst/>
                <a:uLnTx/>
                <a:uFillTx/>
                <a:latin typeface="+mn-lt"/>
              </a:rPr>
              <a:t> funkce). </a:t>
            </a:r>
          </a:p>
        </p:txBody>
      </p:sp>
      <p:pic>
        <p:nvPicPr>
          <p:cNvPr id="57351" name="Picture 7" descr="Eqn1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00" y="1989138"/>
            <a:ext cx="16859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8" descr="Eqn2_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00" y="2420938"/>
            <a:ext cx="9001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9" descr="Eqn2_1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300" y="2852738"/>
            <a:ext cx="195103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Rectangle 12"/>
          <p:cNvSpPr>
            <a:spLocks noChangeArrowheads="1"/>
          </p:cNvSpPr>
          <p:nvPr/>
        </p:nvSpPr>
        <p:spPr bwMode="auto">
          <a:xfrm>
            <a:off x="684213" y="1196975"/>
            <a:ext cx="38258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defTabSz="914400" eaLnBrk="1" fontAlgn="auto" latinLnBrk="0" hangingPunct="1">
              <a:lnSpc>
                <a:spcPct val="80000"/>
              </a:lnSpc>
              <a:spcBef>
                <a:spcPct val="20000"/>
              </a:spcBef>
              <a:spcAft>
                <a:spcPts val="0"/>
              </a:spcAft>
              <a:buClr>
                <a:schemeClr val="tx2"/>
              </a:buClr>
              <a:buSzTx/>
              <a:buFontTx/>
              <a:buNone/>
              <a:tabLst/>
              <a:defRPr/>
            </a:pPr>
            <a:r>
              <a:rPr kumimoji="0" lang="cs-CZ" altLang="cs-CZ" sz="2800" b="0" i="1" u="none" strike="noStrike" kern="0" cap="none" spc="0" normalizeH="0" baseline="0" noProof="0">
                <a:ln>
                  <a:noFill/>
                </a:ln>
                <a:solidFill>
                  <a:schemeClr val="bg1"/>
                </a:solidFill>
                <a:effectLst/>
                <a:uLnTx/>
                <a:uFillTx/>
                <a:latin typeface="+mn-lt"/>
              </a:rPr>
              <a:t>p</a:t>
            </a:r>
          </a:p>
        </p:txBody>
      </p:sp>
      <p:pic>
        <p:nvPicPr>
          <p:cNvPr id="57357" name="Picture 13" descr="o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872" y="1196975"/>
            <a:ext cx="4746625"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1801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0">
              <a:schemeClr val="tx2">
                <a:lumMod val="60000"/>
                <a:lumOff val="40000"/>
              </a:schemeClr>
            </a:gs>
            <a:gs pos="100000">
              <a:schemeClr val="tx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0"/>
            <a:ext cx="9144000" cy="620713"/>
          </a:xfrm>
        </p:spPr>
        <p:txBody>
          <a:bodyPr/>
          <a:lstStyle/>
          <a:p>
            <a:pPr eaLnBrk="1" hangingPunct="1"/>
            <a:r>
              <a:rPr lang="cs-CZ" altLang="cs-CZ" sz="3200" dirty="0">
                <a:solidFill>
                  <a:schemeClr val="bg1"/>
                </a:solidFill>
                <a:effectLst/>
                <a:latin typeface="+mn-lt"/>
              </a:rPr>
              <a:t>Závislost stability fází na teplotě a tlaku</a:t>
            </a:r>
            <a:endParaRPr lang="en-US" altLang="cs-CZ" sz="3200" dirty="0">
              <a:solidFill>
                <a:schemeClr val="bg1"/>
              </a:solidFill>
              <a:effectLst/>
              <a:latin typeface="+mn-lt"/>
            </a:endParaRPr>
          </a:p>
        </p:txBody>
      </p:sp>
      <p:sp>
        <p:nvSpPr>
          <p:cNvPr id="56323" name="Rectangle 3"/>
          <p:cNvSpPr>
            <a:spLocks noChangeArrowheads="1"/>
          </p:cNvSpPr>
          <p:nvPr/>
        </p:nvSpPr>
        <p:spPr bwMode="auto">
          <a:xfrm>
            <a:off x="0" y="532577"/>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altLang="cs-CZ" sz="2000" b="0" i="0" u="none" strike="noStrike" kern="0" cap="none" spc="0" normalizeH="0" baseline="0" noProof="0" dirty="0">
                <a:ln>
                  <a:noFill/>
                </a:ln>
                <a:solidFill>
                  <a:schemeClr val="bg1"/>
                </a:solidFill>
                <a:effectLst/>
                <a:uLnTx/>
                <a:uFillTx/>
                <a:latin typeface="+mn-lt"/>
              </a:rPr>
              <a:t>Může se měnit teplota, tlak a složení zůstávají konstantní.</a:t>
            </a:r>
          </a:p>
        </p:txBody>
      </p:sp>
      <p:sp>
        <p:nvSpPr>
          <p:cNvPr id="56324" name="Rectangle 4"/>
          <p:cNvSpPr>
            <a:spLocks noChangeArrowheads="1"/>
          </p:cNvSpPr>
          <p:nvPr/>
        </p:nvSpPr>
        <p:spPr bwMode="auto">
          <a:xfrm>
            <a:off x="0" y="6055905"/>
            <a:ext cx="9144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altLang="cs-CZ" sz="1050" b="0" i="0" u="none" strike="noStrike" kern="0" cap="none" spc="0" normalizeH="0" baseline="0" noProof="0" dirty="0">
                <a:ln>
                  <a:noFill/>
                </a:ln>
                <a:solidFill>
                  <a:schemeClr val="bg1"/>
                </a:solidFill>
                <a:effectLst/>
                <a:uLnTx/>
                <a:uFillTx/>
                <a:latin typeface="+mn-lt"/>
              </a:rPr>
              <a:t>O stabilitě rozhoduje hodnota </a:t>
            </a:r>
            <a:r>
              <a:rPr kumimoji="0" lang="cs-CZ" altLang="cs-CZ" sz="1050" b="0" i="0" u="none" strike="noStrike" kern="0" cap="none" spc="0" normalizeH="0" baseline="0" noProof="0" dirty="0" err="1">
                <a:ln>
                  <a:noFill/>
                </a:ln>
                <a:solidFill>
                  <a:schemeClr val="bg1"/>
                </a:solidFill>
                <a:effectLst/>
                <a:uLnTx/>
                <a:uFillTx/>
                <a:latin typeface="+mn-lt"/>
              </a:rPr>
              <a:t>Gibbsovy</a:t>
            </a:r>
            <a:r>
              <a:rPr kumimoji="0" lang="cs-CZ" altLang="cs-CZ" sz="1050" b="0" i="0" u="none" strike="noStrike" kern="0" cap="none" spc="0" normalizeH="0" baseline="0" noProof="0" dirty="0">
                <a:ln>
                  <a:noFill/>
                </a:ln>
                <a:solidFill>
                  <a:schemeClr val="bg1"/>
                </a:solidFill>
                <a:effectLst/>
                <a:uLnTx/>
                <a:uFillTx/>
                <a:latin typeface="+mn-lt"/>
              </a:rPr>
              <a:t> funkce, která je ukazatelem na celkovou entropii systému. Za určitých podmínek </a:t>
            </a:r>
            <a:r>
              <a:rPr kumimoji="0" lang="cs-CZ" altLang="cs-CZ" sz="1050" b="0" i="1" u="none" strike="noStrike" kern="0" cap="none" spc="0" normalizeH="0" baseline="0" noProof="0" dirty="0">
                <a:ln>
                  <a:noFill/>
                </a:ln>
                <a:solidFill>
                  <a:schemeClr val="bg1"/>
                </a:solidFill>
                <a:effectLst/>
                <a:uLnTx/>
                <a:uFillTx/>
                <a:latin typeface="+mn-lt"/>
              </a:rPr>
              <a:t>T</a:t>
            </a:r>
            <a:r>
              <a:rPr kumimoji="0" lang="cs-CZ" altLang="cs-CZ" sz="1050" b="0" i="0" u="none" strike="noStrike" kern="0" cap="none" spc="0" normalizeH="0" baseline="0" noProof="0" dirty="0">
                <a:ln>
                  <a:noFill/>
                </a:ln>
                <a:solidFill>
                  <a:schemeClr val="bg1"/>
                </a:solidFill>
                <a:effectLst/>
                <a:uLnTx/>
                <a:uFillTx/>
                <a:latin typeface="+mn-lt"/>
              </a:rPr>
              <a:t> a </a:t>
            </a:r>
            <a:r>
              <a:rPr kumimoji="0" lang="cs-CZ" altLang="cs-CZ" sz="1050" b="0" i="1" u="none" strike="noStrike" kern="0" cap="none" spc="0" normalizeH="0" baseline="0" noProof="0" dirty="0">
                <a:ln>
                  <a:noFill/>
                </a:ln>
                <a:solidFill>
                  <a:schemeClr val="bg1"/>
                </a:solidFill>
                <a:effectLst/>
                <a:uLnTx/>
                <a:uFillTx/>
                <a:latin typeface="+mn-lt"/>
              </a:rPr>
              <a:t>p</a:t>
            </a:r>
            <a:r>
              <a:rPr kumimoji="0" lang="cs-CZ" altLang="cs-CZ" sz="1050" b="0" i="0" u="none" strike="noStrike" kern="0" cap="none" spc="0" normalizeH="0" baseline="0" noProof="0" dirty="0">
                <a:ln>
                  <a:noFill/>
                </a:ln>
                <a:solidFill>
                  <a:schemeClr val="bg1"/>
                </a:solidFill>
                <a:effectLst/>
                <a:uLnTx/>
                <a:uFillTx/>
                <a:latin typeface="+mn-lt"/>
              </a:rPr>
              <a:t> systém volí stav s nejnižší hodnotou </a:t>
            </a:r>
            <a:r>
              <a:rPr kumimoji="0" lang="cs-CZ" altLang="cs-CZ" sz="1050" b="0" i="0" u="none" strike="noStrike" kern="0" cap="none" spc="0" normalizeH="0" baseline="0" noProof="0" dirty="0" err="1">
                <a:ln>
                  <a:noFill/>
                </a:ln>
                <a:solidFill>
                  <a:schemeClr val="bg1"/>
                </a:solidFill>
                <a:effectLst/>
                <a:uLnTx/>
                <a:uFillTx/>
                <a:latin typeface="+mn-lt"/>
              </a:rPr>
              <a:t>Gibbsovy</a:t>
            </a:r>
            <a:r>
              <a:rPr kumimoji="0" lang="cs-CZ" altLang="cs-CZ" sz="1050" b="0" i="0" u="none" strike="noStrike" kern="0" cap="none" spc="0" normalizeH="0" baseline="0" noProof="0" dirty="0">
                <a:ln>
                  <a:noFill/>
                </a:ln>
                <a:solidFill>
                  <a:schemeClr val="bg1"/>
                </a:solidFill>
                <a:effectLst/>
                <a:uLnTx/>
                <a:uFillTx/>
                <a:latin typeface="+mn-lt"/>
              </a:rPr>
              <a:t> funkce (nejvyšší celkovou entropií).</a:t>
            </a:r>
          </a:p>
          <a:p>
            <a:pPr marL="0" marR="0" lvl="0" indent="0" defTabSz="914400" eaLnBrk="1" fontAlgn="auto" latinLnBrk="0" hangingPunct="1">
              <a:lnSpc>
                <a:spcPct val="100000"/>
              </a:lnSpc>
              <a:spcBef>
                <a:spcPts val="0"/>
              </a:spcBef>
              <a:spcAft>
                <a:spcPts val="0"/>
              </a:spcAft>
              <a:buClrTx/>
              <a:buSzTx/>
              <a:buFontTx/>
              <a:buNone/>
              <a:tabLst/>
              <a:defRPr/>
            </a:pPr>
            <a:r>
              <a:rPr kumimoji="0" lang="cs-CZ" altLang="cs-CZ" sz="1050" b="0" i="0" u="none" strike="noStrike" kern="0" cap="none" spc="0" normalizeH="0" baseline="0" noProof="0" dirty="0">
                <a:ln>
                  <a:noFill/>
                </a:ln>
                <a:solidFill>
                  <a:schemeClr val="bg1"/>
                </a:solidFill>
                <a:effectLst/>
                <a:uLnTx/>
                <a:uFillTx/>
                <a:latin typeface="+mn-lt"/>
              </a:rPr>
              <a:t>S rostoucí teplotou klesá </a:t>
            </a:r>
            <a:r>
              <a:rPr kumimoji="0" lang="cs-CZ" altLang="cs-CZ" sz="1050" b="0" i="0" u="none" strike="noStrike" kern="0" cap="none" spc="0" normalizeH="0" baseline="0" noProof="0" dirty="0" err="1">
                <a:ln>
                  <a:noFill/>
                </a:ln>
                <a:solidFill>
                  <a:schemeClr val="bg1"/>
                </a:solidFill>
                <a:effectLst/>
                <a:uLnTx/>
                <a:uFillTx/>
                <a:latin typeface="+mn-lt"/>
              </a:rPr>
              <a:t>Gibbsova</a:t>
            </a:r>
            <a:r>
              <a:rPr kumimoji="0" lang="cs-CZ" altLang="cs-CZ" sz="1050" b="0" i="0" u="none" strike="noStrike" kern="0" cap="none" spc="0" normalizeH="0" baseline="0" noProof="0" dirty="0">
                <a:ln>
                  <a:noFill/>
                </a:ln>
                <a:solidFill>
                  <a:schemeClr val="bg1"/>
                </a:solidFill>
                <a:effectLst/>
                <a:uLnTx/>
                <a:uFillTx/>
                <a:latin typeface="+mn-lt"/>
              </a:rPr>
              <a:t> funkce přímo úměrně záporné hodnotě vlastní entropie systému. Pro krystalické fáze klesá nejpomaleji (nízká hodnota entropie), pro plynné fáze klesá nejrychleji (nejvyšší hodnota entropie). Proto dostávají při vysokých teplotách přednost nejméně uspořádané fáze.</a:t>
            </a:r>
          </a:p>
        </p:txBody>
      </p:sp>
      <p:pic>
        <p:nvPicPr>
          <p:cNvPr id="56327" name="Picture 7" descr="Eqn1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50" y="1917700"/>
            <a:ext cx="16859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8" descr="Eqn2_1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50" y="2420938"/>
            <a:ext cx="10922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Picture 9" descr="Eqn2_1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2924175"/>
            <a:ext cx="19097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2" name="Rectangle 12"/>
          <p:cNvSpPr>
            <a:spLocks noChangeArrowheads="1"/>
          </p:cNvSpPr>
          <p:nvPr/>
        </p:nvSpPr>
        <p:spPr bwMode="auto">
          <a:xfrm>
            <a:off x="468313" y="1196975"/>
            <a:ext cx="359394"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defTabSz="914400" eaLnBrk="1" fontAlgn="auto" latinLnBrk="0" hangingPunct="1">
              <a:lnSpc>
                <a:spcPct val="80000"/>
              </a:lnSpc>
              <a:spcBef>
                <a:spcPct val="20000"/>
              </a:spcBef>
              <a:spcAft>
                <a:spcPts val="0"/>
              </a:spcAft>
              <a:buClr>
                <a:schemeClr val="tx2"/>
              </a:buClr>
              <a:buSzTx/>
              <a:buFontTx/>
              <a:buNone/>
              <a:tabLst/>
              <a:defRPr/>
            </a:pPr>
            <a:r>
              <a:rPr kumimoji="0" lang="cs-CZ" altLang="cs-CZ" sz="2800" b="0" i="1" u="none" strike="noStrike" kern="0" cap="none" spc="0" normalizeH="0" baseline="0" noProof="0">
                <a:ln>
                  <a:noFill/>
                </a:ln>
                <a:solidFill>
                  <a:schemeClr val="bg1"/>
                </a:solidFill>
                <a:effectLst/>
                <a:uLnTx/>
                <a:uFillTx/>
                <a:latin typeface="+mn-lt"/>
              </a:rPr>
              <a:t>T</a:t>
            </a:r>
          </a:p>
        </p:txBody>
      </p:sp>
      <p:pic>
        <p:nvPicPr>
          <p:cNvPr id="56333" name="Picture 13" descr="o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816" y="1226174"/>
            <a:ext cx="4746625"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27207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0">
              <a:schemeClr val="tx2">
                <a:lumMod val="60000"/>
                <a:lumOff val="40000"/>
              </a:schemeClr>
            </a:gs>
            <a:gs pos="100000">
              <a:schemeClr val="tx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1032224" y="11004"/>
            <a:ext cx="7077964" cy="646331"/>
          </a:xfrm>
        </p:spPr>
        <p:txBody>
          <a:bodyPr wrap="none">
            <a:spAutoFit/>
          </a:bodyPr>
          <a:lstStyle/>
          <a:p>
            <a:pPr eaLnBrk="1" hangingPunct="1">
              <a:defRPr/>
            </a:pPr>
            <a:r>
              <a:rPr lang="cs-CZ" sz="3600">
                <a:solidFill>
                  <a:schemeClr val="bg1"/>
                </a:solidFill>
                <a:latin typeface="+mn-lt"/>
              </a:rPr>
              <a:t>Systémy s proměnlivým složením fází</a:t>
            </a:r>
          </a:p>
        </p:txBody>
      </p:sp>
      <p:sp>
        <p:nvSpPr>
          <p:cNvPr id="65539" name="Rectangle 3"/>
          <p:cNvSpPr>
            <a:spLocks noGrp="1" noChangeArrowheads="1"/>
          </p:cNvSpPr>
          <p:nvPr>
            <p:ph idx="1"/>
          </p:nvPr>
        </p:nvSpPr>
        <p:spPr>
          <a:xfrm>
            <a:off x="2603680" y="811392"/>
            <a:ext cx="3935052" cy="1138773"/>
          </a:xfrm>
          <a:noFill/>
        </p:spPr>
        <p:txBody>
          <a:bodyPr wrap="none">
            <a:spAutoFit/>
          </a:bodyPr>
          <a:lstStyle/>
          <a:p>
            <a:pPr eaLnBrk="1" hangingPunct="1"/>
            <a:r>
              <a:rPr lang="cs-CZ" altLang="cs-CZ" sz="2000" dirty="0">
                <a:solidFill>
                  <a:schemeClr val="bg1"/>
                </a:solidFill>
              </a:rPr>
              <a:t>chemické reakce</a:t>
            </a:r>
          </a:p>
          <a:p>
            <a:pPr eaLnBrk="1" hangingPunct="1"/>
            <a:r>
              <a:rPr lang="cs-CZ" altLang="cs-CZ" sz="2000" dirty="0">
                <a:solidFill>
                  <a:schemeClr val="bg1"/>
                </a:solidFill>
              </a:rPr>
              <a:t>tavení ve vícesložkovém systému</a:t>
            </a:r>
          </a:p>
          <a:p>
            <a:pPr eaLnBrk="1" hangingPunct="1"/>
            <a:r>
              <a:rPr lang="cs-CZ" altLang="cs-CZ" sz="2000" dirty="0">
                <a:solidFill>
                  <a:schemeClr val="bg1"/>
                </a:solidFill>
              </a:rPr>
              <a:t>rozpuštění ve vodě</a:t>
            </a:r>
          </a:p>
        </p:txBody>
      </p:sp>
      <p:sp>
        <p:nvSpPr>
          <p:cNvPr id="65541" name="Rectangle 9"/>
          <p:cNvSpPr>
            <a:spLocks noChangeArrowheads="1"/>
          </p:cNvSpPr>
          <p:nvPr/>
        </p:nvSpPr>
        <p:spPr bwMode="auto">
          <a:xfrm>
            <a:off x="539750" y="2032983"/>
            <a:ext cx="8280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altLang="cs-CZ" sz="1600" b="0" i="0" u="none" strike="noStrike" kern="0" cap="none" spc="0" normalizeH="0" baseline="0" noProof="0">
                <a:ln>
                  <a:noFill/>
                </a:ln>
                <a:solidFill>
                  <a:schemeClr val="bg1"/>
                </a:solidFill>
                <a:effectLst/>
                <a:uLnTx/>
                <a:uFillTx/>
                <a:latin typeface="+mn-lt"/>
              </a:rPr>
              <a:t>Ke změnám v hodnotě chemických potenciálů jednotlivých složek a hodnot Gibbsovy funkce jednotlivých fází dochází nejen v důsledku změny teploty a tlaku, ale také v důsledku změny koncentrace složek v některých nebo všech fází.</a:t>
            </a:r>
          </a:p>
          <a:p>
            <a:pPr marL="0" marR="0" lvl="0" indent="0" defTabSz="914400" eaLnBrk="1" fontAlgn="auto" latinLnBrk="0" hangingPunct="1">
              <a:lnSpc>
                <a:spcPct val="100000"/>
              </a:lnSpc>
              <a:spcBef>
                <a:spcPts val="0"/>
              </a:spcBef>
              <a:spcAft>
                <a:spcPts val="0"/>
              </a:spcAft>
              <a:buClrTx/>
              <a:buSzTx/>
              <a:buFontTx/>
              <a:buNone/>
              <a:tabLst/>
              <a:defRPr/>
            </a:pPr>
            <a:r>
              <a:rPr kumimoji="0" lang="cs-CZ" altLang="cs-CZ" sz="1600" b="0" i="0" u="none" strike="noStrike" kern="0" cap="none" spc="0" normalizeH="0" baseline="0" noProof="0">
                <a:ln>
                  <a:noFill/>
                </a:ln>
                <a:solidFill>
                  <a:schemeClr val="bg1"/>
                </a:solidFill>
                <a:effectLst/>
                <a:uLnTx/>
                <a:uFillTx/>
                <a:latin typeface="+mn-lt"/>
              </a:rPr>
              <a:t>Teplota a tlak jsou obvykle určeny zvnějšku systému, koncentrace složek v jednotlivých fázích se může měnit nejen dodáváním složek zvnějšku systému a odvodem složek mimo systém, ale také přechodem složek mezi jednotlivými fázemi.</a:t>
            </a:r>
          </a:p>
        </p:txBody>
      </p:sp>
      <p:sp>
        <p:nvSpPr>
          <p:cNvPr id="65542" name="Rectangle 10"/>
          <p:cNvSpPr>
            <a:spLocks noChangeArrowheads="1"/>
          </p:cNvSpPr>
          <p:nvPr/>
        </p:nvSpPr>
        <p:spPr bwMode="auto">
          <a:xfrm>
            <a:off x="2703570" y="3621852"/>
            <a:ext cx="30478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altLang="cs-CZ" sz="2000" b="0" i="0" u="none" strike="noStrike" kern="0" cap="none" spc="0" normalizeH="0" baseline="0" noProof="0">
                <a:ln>
                  <a:noFill/>
                </a:ln>
                <a:solidFill>
                  <a:schemeClr val="bg1"/>
                </a:solidFill>
                <a:effectLst/>
                <a:uLnTx/>
                <a:uFillTx/>
                <a:latin typeface="+mn-lt"/>
              </a:rPr>
              <a:t>Odvození základních vztahů</a:t>
            </a:r>
          </a:p>
        </p:txBody>
      </p:sp>
      <p:sp>
        <p:nvSpPr>
          <p:cNvPr id="65543" name="Rectangle 11"/>
          <p:cNvSpPr>
            <a:spLocks noChangeArrowheads="1"/>
          </p:cNvSpPr>
          <p:nvPr/>
        </p:nvSpPr>
        <p:spPr bwMode="auto">
          <a:xfrm>
            <a:off x="539750" y="4584651"/>
            <a:ext cx="82089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altLang="cs-CZ" sz="1600" b="0" i="0" u="none" strike="noStrike" kern="0" cap="none" spc="0" normalizeH="0" baseline="0" noProof="0" dirty="0">
                <a:ln>
                  <a:noFill/>
                </a:ln>
                <a:solidFill>
                  <a:schemeClr val="bg1"/>
                </a:solidFill>
                <a:effectLst/>
                <a:uLnTx/>
                <a:uFillTx/>
                <a:latin typeface="+mn-lt"/>
              </a:rPr>
              <a:t>Pro modelovou reakci, která probíhá při určité teplotě a tlaku, je možné sledovat průběh hodnoty </a:t>
            </a:r>
            <a:r>
              <a:rPr kumimoji="0" lang="cs-CZ" altLang="cs-CZ" sz="1600" b="0" i="0" u="none" strike="noStrike" kern="0" cap="none" spc="0" normalizeH="0" baseline="0" noProof="0" dirty="0" err="1">
                <a:ln>
                  <a:noFill/>
                </a:ln>
                <a:solidFill>
                  <a:schemeClr val="bg1"/>
                </a:solidFill>
                <a:effectLst/>
                <a:uLnTx/>
                <a:uFillTx/>
                <a:latin typeface="+mn-lt"/>
              </a:rPr>
              <a:t>Gibbsovy</a:t>
            </a:r>
            <a:r>
              <a:rPr kumimoji="0" lang="cs-CZ" altLang="cs-CZ" sz="1600" b="0" i="0" u="none" strike="noStrike" kern="0" cap="none" spc="0" normalizeH="0" baseline="0" noProof="0" dirty="0">
                <a:ln>
                  <a:noFill/>
                </a:ln>
                <a:solidFill>
                  <a:schemeClr val="bg1"/>
                </a:solidFill>
                <a:effectLst/>
                <a:uLnTx/>
                <a:uFillTx/>
                <a:latin typeface="+mn-lt"/>
              </a:rPr>
              <a:t> funkce v závislosti na tom, jak „daleko“ reakce proběhne. Tlak a teplota se v průběhu reakce nemění a proto bude změna hodnoty </a:t>
            </a:r>
            <a:r>
              <a:rPr kumimoji="0" lang="cs-CZ" altLang="cs-CZ" sz="1600" b="0" i="0" u="none" strike="noStrike" kern="0" cap="none" spc="0" normalizeH="0" baseline="0" noProof="0" dirty="0" err="1">
                <a:ln>
                  <a:noFill/>
                </a:ln>
                <a:solidFill>
                  <a:schemeClr val="bg1"/>
                </a:solidFill>
                <a:effectLst/>
                <a:uLnTx/>
                <a:uFillTx/>
                <a:latin typeface="+mn-lt"/>
              </a:rPr>
              <a:t>Gibbsovy</a:t>
            </a:r>
            <a:r>
              <a:rPr kumimoji="0" lang="cs-CZ" altLang="cs-CZ" sz="1600" b="0" i="0" u="none" strike="noStrike" kern="0" cap="none" spc="0" normalizeH="0" baseline="0" noProof="0" dirty="0">
                <a:ln>
                  <a:noFill/>
                </a:ln>
                <a:solidFill>
                  <a:schemeClr val="bg1"/>
                </a:solidFill>
                <a:effectLst/>
                <a:uLnTx/>
                <a:uFillTx/>
                <a:latin typeface="+mn-lt"/>
              </a:rPr>
              <a:t> funkce v závislosti na teplotě a tlaku nulová. Při modelovém průběhu jsou na začátku v systému přítomny jen čisté výchozí látky A </a:t>
            </a:r>
            <a:r>
              <a:rPr kumimoji="0" lang="cs-CZ" altLang="cs-CZ" sz="1600" b="0" i="0" u="none" strike="noStrike" kern="0" cap="none" spc="0" normalizeH="0" baseline="0" noProof="0" dirty="0" err="1">
                <a:ln>
                  <a:noFill/>
                </a:ln>
                <a:solidFill>
                  <a:schemeClr val="bg1"/>
                </a:solidFill>
                <a:effectLst/>
                <a:uLnTx/>
                <a:uFillTx/>
                <a:latin typeface="+mn-lt"/>
              </a:rPr>
              <a:t>a</a:t>
            </a:r>
            <a:r>
              <a:rPr kumimoji="0" lang="cs-CZ" altLang="cs-CZ" sz="1600" b="0" i="0" u="none" strike="noStrike" kern="0" cap="none" spc="0" normalizeH="0" baseline="0" noProof="0" dirty="0">
                <a:ln>
                  <a:noFill/>
                </a:ln>
                <a:solidFill>
                  <a:schemeClr val="bg1"/>
                </a:solidFill>
                <a:effectLst/>
                <a:uLnTx/>
                <a:uFillTx/>
                <a:latin typeface="+mn-lt"/>
              </a:rPr>
              <a:t> B, na konci reakce jsou v systému přítomny jen čisté produkty C a D.</a:t>
            </a:r>
          </a:p>
          <a:p>
            <a:pPr marL="0" marR="0" lvl="0" indent="0" defTabSz="914400" eaLnBrk="1" fontAlgn="auto" latinLnBrk="0" hangingPunct="1">
              <a:lnSpc>
                <a:spcPct val="100000"/>
              </a:lnSpc>
              <a:spcBef>
                <a:spcPts val="0"/>
              </a:spcBef>
              <a:spcAft>
                <a:spcPts val="0"/>
              </a:spcAft>
              <a:buClrTx/>
              <a:buSzTx/>
              <a:buFontTx/>
              <a:buNone/>
              <a:tabLst/>
              <a:defRPr/>
            </a:pPr>
            <a:r>
              <a:rPr kumimoji="0" lang="cs-CZ" altLang="cs-CZ" sz="1600" b="0" i="0" u="none" strike="noStrike" kern="0" cap="none" spc="0" normalizeH="0" baseline="0" noProof="0" dirty="0">
                <a:ln>
                  <a:noFill/>
                </a:ln>
                <a:solidFill>
                  <a:schemeClr val="bg1"/>
                </a:solidFill>
                <a:effectLst/>
                <a:uLnTx/>
                <a:uFillTx/>
                <a:latin typeface="+mn-lt"/>
              </a:rPr>
              <a:t>Průběh hodnot </a:t>
            </a:r>
            <a:r>
              <a:rPr kumimoji="0" lang="cs-CZ" altLang="cs-CZ" sz="1600" b="0" i="0" u="none" strike="noStrike" kern="0" cap="none" spc="0" normalizeH="0" baseline="0" noProof="0" dirty="0" err="1">
                <a:ln>
                  <a:noFill/>
                </a:ln>
                <a:solidFill>
                  <a:schemeClr val="bg1"/>
                </a:solidFill>
                <a:effectLst/>
                <a:uLnTx/>
                <a:uFillTx/>
                <a:latin typeface="+mn-lt"/>
              </a:rPr>
              <a:t>Gibbsovy</a:t>
            </a:r>
            <a:r>
              <a:rPr kumimoji="0" lang="cs-CZ" altLang="cs-CZ" sz="1600" b="0" i="0" u="none" strike="noStrike" kern="0" cap="none" spc="0" normalizeH="0" baseline="0" noProof="0" dirty="0">
                <a:ln>
                  <a:noFill/>
                </a:ln>
                <a:solidFill>
                  <a:schemeClr val="bg1"/>
                </a:solidFill>
                <a:effectLst/>
                <a:uLnTx/>
                <a:uFillTx/>
                <a:latin typeface="+mn-lt"/>
              </a:rPr>
              <a:t> funkce v závislosti na tom, jaká část výchozích látek se přeměnila na produkty, zároveň ukazuje, jak se mění celková entropie systému. Podle druhého zákona termodynamiky budou změny v systému směřovat k dosažení nejnižší hodnoty </a:t>
            </a:r>
            <a:r>
              <a:rPr kumimoji="0" lang="cs-CZ" altLang="cs-CZ" sz="1600" b="0" i="0" u="none" strike="noStrike" kern="0" cap="none" spc="0" normalizeH="0" baseline="0" noProof="0" dirty="0" err="1">
                <a:ln>
                  <a:noFill/>
                </a:ln>
                <a:solidFill>
                  <a:schemeClr val="bg1"/>
                </a:solidFill>
                <a:effectLst/>
                <a:uLnTx/>
                <a:uFillTx/>
                <a:latin typeface="+mn-lt"/>
              </a:rPr>
              <a:t>Gibbsovy</a:t>
            </a:r>
            <a:r>
              <a:rPr kumimoji="0" lang="cs-CZ" altLang="cs-CZ" sz="1600" b="0" i="0" u="none" strike="noStrike" kern="0" cap="none" spc="0" normalizeH="0" baseline="0" noProof="0" dirty="0">
                <a:ln>
                  <a:noFill/>
                </a:ln>
                <a:solidFill>
                  <a:schemeClr val="bg1"/>
                </a:solidFill>
                <a:effectLst/>
                <a:uLnTx/>
                <a:uFillTx/>
                <a:latin typeface="+mn-lt"/>
              </a:rPr>
              <a:t> funkce a tím k dosažení maximální celkové entropie.</a:t>
            </a:r>
          </a:p>
        </p:txBody>
      </p:sp>
      <p:pic>
        <p:nvPicPr>
          <p:cNvPr id="65544" name="Picture 13" descr="Eqn2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994986"/>
            <a:ext cx="31496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091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0">
              <a:schemeClr val="tx2">
                <a:lumMod val="60000"/>
                <a:lumOff val="40000"/>
              </a:schemeClr>
            </a:gs>
            <a:gs pos="100000">
              <a:schemeClr val="tx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6563" name="Rectangle 10"/>
          <p:cNvSpPr>
            <a:spLocks noChangeArrowheads="1"/>
          </p:cNvSpPr>
          <p:nvPr/>
        </p:nvSpPr>
        <p:spPr bwMode="auto">
          <a:xfrm>
            <a:off x="612775" y="1450689"/>
            <a:ext cx="82073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altLang="cs-CZ" sz="1600" b="0" i="0" u="none" strike="noStrike" kern="0" cap="none" spc="0" normalizeH="0" baseline="0" noProof="0">
                <a:ln>
                  <a:noFill/>
                </a:ln>
                <a:solidFill>
                  <a:schemeClr val="bg1"/>
                </a:solidFill>
                <a:effectLst/>
                <a:uLnTx/>
                <a:uFillTx/>
                <a:latin typeface="+mn-lt"/>
              </a:rPr>
              <a:t>K vyjádření stupně přeměny výchozích látek na produkty je možné použít tzv. pokročilost reakce (rozsah reakce), která udává, jakou část cesty systém urazil od výchozích látek k produktům. </a:t>
            </a:r>
          </a:p>
        </p:txBody>
      </p:sp>
      <p:sp>
        <p:nvSpPr>
          <p:cNvPr id="66566" name="Rectangle 18"/>
          <p:cNvSpPr>
            <a:spLocks noChangeArrowheads="1"/>
          </p:cNvSpPr>
          <p:nvPr/>
        </p:nvSpPr>
        <p:spPr bwMode="auto">
          <a:xfrm>
            <a:off x="685800" y="3051761"/>
            <a:ext cx="8207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altLang="cs-CZ" sz="1600" b="0" i="0" u="none" strike="noStrike" kern="0" cap="none" spc="0" normalizeH="0" baseline="0" noProof="0">
                <a:ln>
                  <a:noFill/>
                </a:ln>
                <a:solidFill>
                  <a:schemeClr val="bg1"/>
                </a:solidFill>
                <a:effectLst/>
                <a:uLnTx/>
                <a:uFillTx/>
                <a:latin typeface="+mn-lt"/>
              </a:rPr>
              <a:t>Změna v zastoupení složek v systému v závislosti na pokročilosti reakce </a:t>
            </a:r>
            <a:r>
              <a:rPr kumimoji="0" lang="el-GR" altLang="cs-CZ" sz="1600" b="0" i="1" u="none" strike="noStrike" kern="0" cap="none" spc="0" normalizeH="0" baseline="0" noProof="0">
                <a:ln>
                  <a:noFill/>
                </a:ln>
                <a:solidFill>
                  <a:schemeClr val="bg1"/>
                </a:solidFill>
                <a:effectLst/>
                <a:uLnTx/>
                <a:uFillTx/>
                <a:latin typeface="+mn-lt"/>
                <a:cs typeface="Arial" panose="020B0604020202020204" pitchFamily="34" charset="0"/>
              </a:rPr>
              <a:t>ξ</a:t>
            </a:r>
            <a:r>
              <a:rPr kumimoji="0" lang="cs-CZ" altLang="cs-CZ" sz="1600" b="0" i="0" u="none" strike="noStrike" kern="0" cap="none" spc="0" normalizeH="0" baseline="0" noProof="0">
                <a:ln>
                  <a:noFill/>
                </a:ln>
                <a:solidFill>
                  <a:schemeClr val="bg1"/>
                </a:solidFill>
                <a:effectLst/>
                <a:uLnTx/>
                <a:uFillTx/>
                <a:latin typeface="+mn-lt"/>
              </a:rPr>
              <a:t> je pak dána vztahy</a:t>
            </a:r>
          </a:p>
        </p:txBody>
      </p:sp>
      <p:sp>
        <p:nvSpPr>
          <p:cNvPr id="66567" name="Rectangle 19"/>
          <p:cNvSpPr>
            <a:spLocks noChangeArrowheads="1"/>
          </p:cNvSpPr>
          <p:nvPr/>
        </p:nvSpPr>
        <p:spPr bwMode="auto">
          <a:xfrm>
            <a:off x="612775" y="4908264"/>
            <a:ext cx="82073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altLang="cs-CZ" sz="1600" b="0" i="0" u="none" strike="noStrike" kern="0" cap="none" spc="0" normalizeH="0" baseline="0" noProof="0">
                <a:ln>
                  <a:noFill/>
                </a:ln>
                <a:solidFill>
                  <a:schemeClr val="bg1"/>
                </a:solidFill>
                <a:effectLst/>
                <a:uLnTx/>
                <a:uFillTx/>
                <a:latin typeface="+mn-lt"/>
              </a:rPr>
              <a:t>Hodnota Gibbsovy funkce systému je ve kterémkoliv okamžiku dána součtem hodnoty Gibbsovy funkce jednotlivých složek</a:t>
            </a:r>
          </a:p>
        </p:txBody>
      </p:sp>
      <p:pic>
        <p:nvPicPr>
          <p:cNvPr id="66569" name="Picture 26" descr="Eqn2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765175"/>
            <a:ext cx="3159125"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0" name="Picture 27" descr="Eqn2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5788" y="5589588"/>
            <a:ext cx="3030537"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1" name="Picture 29" descr="Eqn2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3429000"/>
            <a:ext cx="1716088"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2" name="Picture 30" descr="Eqn2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8038" y="2133600"/>
            <a:ext cx="232092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9172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0">
              <a:schemeClr val="tx2">
                <a:lumMod val="60000"/>
                <a:lumOff val="40000"/>
              </a:schemeClr>
            </a:gs>
            <a:gs pos="100000">
              <a:schemeClr val="tx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7586" name="Rectangle 11"/>
          <p:cNvSpPr>
            <a:spLocks noChangeArrowheads="1"/>
          </p:cNvSpPr>
          <p:nvPr/>
        </p:nvSpPr>
        <p:spPr bwMode="auto">
          <a:xfrm>
            <a:off x="8750300" y="66135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altLang="cs-CZ" sz="1000" b="0" i="0" u="none" strike="noStrike" kern="0" cap="none" spc="0" normalizeH="0" baseline="0" noProof="0">
                <a:ln>
                  <a:noFill/>
                </a:ln>
                <a:solidFill>
                  <a:srgbClr val="000099"/>
                </a:solidFill>
                <a:effectLst/>
                <a:uLnTx/>
                <a:uFillTx/>
                <a:latin typeface="Arial" panose="020B0604020202020204" pitchFamily="34" charset="0"/>
              </a:rPr>
              <a:t>o60</a:t>
            </a:r>
          </a:p>
        </p:txBody>
      </p:sp>
      <p:pic>
        <p:nvPicPr>
          <p:cNvPr id="67587" name="Picture 16" descr="o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620713"/>
            <a:ext cx="6561138"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209" name="Rectangle 17"/>
          <p:cNvSpPr>
            <a:spLocks noGrp="1" noChangeArrowheads="1"/>
          </p:cNvSpPr>
          <p:nvPr>
            <p:ph type="title"/>
          </p:nvPr>
        </p:nvSpPr>
        <p:spPr>
          <a:xfrm>
            <a:off x="1004746" y="72559"/>
            <a:ext cx="7159909" cy="523220"/>
          </a:xfrm>
        </p:spPr>
        <p:txBody>
          <a:bodyPr wrap="none">
            <a:spAutoFit/>
          </a:bodyPr>
          <a:lstStyle/>
          <a:p>
            <a:pPr eaLnBrk="1" hangingPunct="1">
              <a:defRPr/>
            </a:pPr>
            <a:r>
              <a:rPr lang="cs-CZ" sz="2800" dirty="0">
                <a:solidFill>
                  <a:schemeClr val="bg1"/>
                </a:solidFill>
              </a:rPr>
              <a:t>Závislost </a:t>
            </a:r>
            <a:r>
              <a:rPr lang="cs-CZ" sz="2800" dirty="0" err="1">
                <a:solidFill>
                  <a:schemeClr val="bg1"/>
                </a:solidFill>
              </a:rPr>
              <a:t>Gibbsovy</a:t>
            </a:r>
            <a:r>
              <a:rPr lang="cs-CZ" sz="2800" dirty="0">
                <a:solidFill>
                  <a:schemeClr val="bg1"/>
                </a:solidFill>
              </a:rPr>
              <a:t> funkce na pokročilosti reakce</a:t>
            </a:r>
          </a:p>
        </p:txBody>
      </p:sp>
    </p:spTree>
    <p:extLst>
      <p:ext uri="{BB962C8B-B14F-4D97-AF65-F5344CB8AC3E}">
        <p14:creationId xmlns:p14="http://schemas.microsoft.com/office/powerpoint/2010/main" val="1697146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Rovnovážná konstanta</a:t>
            </a:r>
            <a:endParaRPr lang="en-US" dirty="0"/>
          </a:p>
        </p:txBody>
      </p:sp>
      <p:sp>
        <p:nvSpPr>
          <p:cNvPr id="3" name="Zástupný symbol pro obsah 2"/>
          <p:cNvSpPr>
            <a:spLocks noGrp="1"/>
          </p:cNvSpPr>
          <p:nvPr>
            <p:ph idx="1"/>
          </p:nvPr>
        </p:nvSpPr>
        <p:spPr/>
        <p:txBody>
          <a:bodyPr/>
          <a:lstStyle/>
          <a:p>
            <a:r>
              <a:rPr lang="cs-CZ" dirty="0"/>
              <a:t>Určuje poměr mezi reaktanty a produkty:</a:t>
            </a:r>
          </a:p>
          <a:p>
            <a:endParaRPr lang="cs-CZ" dirty="0"/>
          </a:p>
          <a:p>
            <a:r>
              <a:rPr lang="cs-CZ" dirty="0"/>
              <a:t>K &gt; 10</a:t>
            </a:r>
            <a:r>
              <a:rPr lang="cs-CZ" baseline="30000" dirty="0"/>
              <a:t>3 </a:t>
            </a:r>
            <a:r>
              <a:rPr lang="cs-CZ" dirty="0"/>
              <a:t>výrazněji převyšují produkty</a:t>
            </a:r>
          </a:p>
          <a:p>
            <a:r>
              <a:rPr lang="cs-CZ" dirty="0"/>
              <a:t>K &lt; 10</a:t>
            </a:r>
            <a:r>
              <a:rPr lang="cs-CZ" baseline="30000" dirty="0"/>
              <a:t>-3</a:t>
            </a:r>
            <a:r>
              <a:rPr lang="cs-CZ" dirty="0"/>
              <a:t> výrazně převyšují reaktanty</a:t>
            </a:r>
          </a:p>
          <a:p>
            <a:r>
              <a:rPr lang="cs-CZ" dirty="0"/>
              <a:t>10</a:t>
            </a:r>
            <a:r>
              <a:rPr lang="cs-CZ" baseline="30000" dirty="0"/>
              <a:t>3</a:t>
            </a:r>
            <a:r>
              <a:rPr lang="cs-CZ" dirty="0"/>
              <a:t> &gt; K &gt; 10</a:t>
            </a:r>
            <a:r>
              <a:rPr lang="cs-CZ" baseline="30000" dirty="0"/>
              <a:t>-3</a:t>
            </a:r>
            <a:r>
              <a:rPr lang="cs-CZ" dirty="0"/>
              <a:t> výsledné koncentrace budou podobné</a:t>
            </a:r>
          </a:p>
          <a:p>
            <a:endParaRPr lang="en-US" dirty="0"/>
          </a:p>
        </p:txBody>
      </p:sp>
    </p:spTree>
    <p:extLst>
      <p:ext uri="{BB962C8B-B14F-4D97-AF65-F5344CB8AC3E}">
        <p14:creationId xmlns:p14="http://schemas.microsoft.com/office/powerpoint/2010/main" val="1600529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0">
              <a:schemeClr val="tx2">
                <a:lumMod val="60000"/>
                <a:lumOff val="40000"/>
              </a:schemeClr>
            </a:gs>
            <a:gs pos="100000">
              <a:schemeClr val="tx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8610" name="Text Box 12"/>
          <p:cNvSpPr txBox="1">
            <a:spLocks noChangeArrowheads="1"/>
          </p:cNvSpPr>
          <p:nvPr/>
        </p:nvSpPr>
        <p:spPr bwMode="auto">
          <a:xfrm>
            <a:off x="8750300" y="6613525"/>
            <a:ext cx="45717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altLang="cs-CZ" sz="1050" b="0" i="0" u="none" strike="noStrike" kern="0" cap="none" spc="0" normalizeH="0" baseline="0" noProof="0">
                <a:ln>
                  <a:noFill/>
                </a:ln>
                <a:solidFill>
                  <a:schemeClr val="bg1"/>
                </a:solidFill>
                <a:effectLst/>
                <a:uLnTx/>
                <a:uFillTx/>
                <a:latin typeface="+mn-lt"/>
              </a:rPr>
              <a:t>o60a</a:t>
            </a:r>
          </a:p>
        </p:txBody>
      </p:sp>
      <p:sp>
        <p:nvSpPr>
          <p:cNvPr id="68611" name="Rectangle 14"/>
          <p:cNvSpPr>
            <a:spLocks noChangeArrowheads="1"/>
          </p:cNvSpPr>
          <p:nvPr/>
        </p:nvSpPr>
        <p:spPr bwMode="auto">
          <a:xfrm>
            <a:off x="611188" y="387936"/>
            <a:ext cx="8207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altLang="cs-CZ" sz="1600" b="0" i="0" u="none" strike="noStrike" kern="0" cap="none" spc="0" normalizeH="0" baseline="0" noProof="0">
                <a:ln>
                  <a:noFill/>
                </a:ln>
                <a:solidFill>
                  <a:schemeClr val="bg1"/>
                </a:solidFill>
                <a:effectLst/>
                <a:uLnTx/>
                <a:uFillTx/>
                <a:latin typeface="+mn-lt"/>
              </a:rPr>
              <a:t>Pro závislost Gibbsovy funkce na pokročilosti reakce </a:t>
            </a:r>
            <a:r>
              <a:rPr kumimoji="0" lang="en-US" altLang="cs-CZ" sz="1600" b="0" i="0" u="none" strike="noStrike" kern="0" cap="none" spc="0" normalizeH="0" baseline="0" noProof="0">
                <a:ln>
                  <a:noFill/>
                </a:ln>
                <a:solidFill>
                  <a:schemeClr val="bg1"/>
                </a:solidFill>
                <a:effectLst/>
                <a:uLnTx/>
                <a:uFillTx/>
                <a:latin typeface="+mn-lt"/>
              </a:rPr>
              <a:t>obd</a:t>
            </a:r>
            <a:r>
              <a:rPr kumimoji="0" lang="cs-CZ" altLang="cs-CZ" sz="1600" b="0" i="0" u="none" strike="noStrike" kern="0" cap="none" spc="0" normalizeH="0" baseline="0" noProof="0">
                <a:ln>
                  <a:noFill/>
                </a:ln>
                <a:solidFill>
                  <a:schemeClr val="bg1"/>
                </a:solidFill>
                <a:effectLst/>
                <a:uLnTx/>
                <a:uFillTx/>
                <a:latin typeface="+mn-lt"/>
              </a:rPr>
              <a:t>ržíme</a:t>
            </a:r>
          </a:p>
        </p:txBody>
      </p:sp>
      <p:sp>
        <p:nvSpPr>
          <p:cNvPr id="68613" name="Rectangle 16"/>
          <p:cNvSpPr>
            <a:spLocks noChangeArrowheads="1"/>
          </p:cNvSpPr>
          <p:nvPr/>
        </p:nvSpPr>
        <p:spPr bwMode="auto">
          <a:xfrm>
            <a:off x="611188" y="1514584"/>
            <a:ext cx="82073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altLang="cs-CZ" sz="1600" b="0" i="0" u="none" strike="noStrike" kern="0" cap="none" spc="0" normalizeH="0" baseline="0" noProof="0" dirty="0">
                <a:ln>
                  <a:noFill/>
                </a:ln>
                <a:solidFill>
                  <a:schemeClr val="bg1"/>
                </a:solidFill>
                <a:effectLst/>
                <a:uLnTx/>
                <a:uFillTx/>
                <a:latin typeface="+mn-lt"/>
              </a:rPr>
              <a:t>Hodnota </a:t>
            </a:r>
            <a:r>
              <a:rPr kumimoji="0" lang="cs-CZ" altLang="cs-CZ" sz="1600" b="0" i="0" u="none" strike="noStrike" kern="0" cap="none" spc="0" normalizeH="0" baseline="0" noProof="0" dirty="0" err="1">
                <a:ln>
                  <a:noFill/>
                </a:ln>
                <a:solidFill>
                  <a:schemeClr val="bg1"/>
                </a:solidFill>
                <a:effectLst/>
                <a:uLnTx/>
                <a:uFillTx/>
                <a:latin typeface="+mn-lt"/>
              </a:rPr>
              <a:t>d</a:t>
            </a:r>
            <a:r>
              <a:rPr kumimoji="0" lang="cs-CZ" altLang="cs-CZ" sz="1600" b="0" i="1" u="none" strike="noStrike" kern="0" cap="none" spc="0" normalizeH="0" baseline="0" noProof="0" dirty="0" err="1">
                <a:ln>
                  <a:noFill/>
                </a:ln>
                <a:solidFill>
                  <a:schemeClr val="bg1"/>
                </a:solidFill>
                <a:effectLst/>
                <a:uLnTx/>
                <a:uFillTx/>
                <a:latin typeface="+mn-lt"/>
              </a:rPr>
              <a:t>G</a:t>
            </a:r>
            <a:r>
              <a:rPr kumimoji="0" lang="cs-CZ" altLang="cs-CZ" sz="1600" b="0" i="0" u="none" strike="noStrike" kern="0" cap="none" spc="0" normalizeH="0" baseline="0" noProof="0" dirty="0">
                <a:ln>
                  <a:noFill/>
                </a:ln>
                <a:solidFill>
                  <a:schemeClr val="bg1"/>
                </a:solidFill>
                <a:effectLst/>
                <a:uLnTx/>
                <a:uFillTx/>
                <a:latin typeface="+mn-lt"/>
              </a:rPr>
              <a:t>/d</a:t>
            </a:r>
            <a:r>
              <a:rPr kumimoji="0" lang="el-GR" altLang="cs-CZ" sz="1600" b="0" i="1" u="none" strike="noStrike" kern="0" cap="none" spc="0" normalizeH="0" baseline="0" noProof="0" dirty="0">
                <a:ln>
                  <a:noFill/>
                </a:ln>
                <a:solidFill>
                  <a:schemeClr val="bg1"/>
                </a:solidFill>
                <a:effectLst/>
                <a:uLnTx/>
                <a:uFillTx/>
                <a:latin typeface="+mn-lt"/>
              </a:rPr>
              <a:t>ξ</a:t>
            </a:r>
            <a:r>
              <a:rPr kumimoji="0" lang="cs-CZ" altLang="cs-CZ" sz="1600" b="0" i="0" u="none" strike="noStrike" kern="0" cap="none" spc="0" normalizeH="0" baseline="0" noProof="0" dirty="0">
                <a:ln>
                  <a:noFill/>
                </a:ln>
                <a:solidFill>
                  <a:schemeClr val="bg1"/>
                </a:solidFill>
                <a:effectLst/>
                <a:uLnTx/>
                <a:uFillTx/>
                <a:latin typeface="+mn-lt"/>
                <a:cs typeface="Arial" panose="020B0604020202020204" pitchFamily="34" charset="0"/>
              </a:rPr>
              <a:t> představuje směrnici tečny k závislosti hodnoty </a:t>
            </a:r>
            <a:r>
              <a:rPr kumimoji="0" lang="cs-CZ" altLang="cs-CZ" sz="1600" b="0" i="0" u="none" strike="noStrike" kern="0" cap="none" spc="0" normalizeH="0" baseline="0" noProof="0" dirty="0" err="1">
                <a:ln>
                  <a:noFill/>
                </a:ln>
                <a:solidFill>
                  <a:schemeClr val="bg1"/>
                </a:solidFill>
                <a:effectLst/>
                <a:uLnTx/>
                <a:uFillTx/>
                <a:latin typeface="+mn-lt"/>
                <a:cs typeface="Arial" panose="020B0604020202020204" pitchFamily="34" charset="0"/>
              </a:rPr>
              <a:t>Gibbsovy</a:t>
            </a:r>
            <a:r>
              <a:rPr kumimoji="0" lang="cs-CZ" altLang="cs-CZ" sz="1600" b="0" i="0" u="none" strike="noStrike" kern="0" cap="none" spc="0" normalizeH="0" baseline="0" noProof="0" dirty="0">
                <a:ln>
                  <a:noFill/>
                </a:ln>
                <a:solidFill>
                  <a:schemeClr val="bg1"/>
                </a:solidFill>
                <a:effectLst/>
                <a:uLnTx/>
                <a:uFillTx/>
                <a:latin typeface="+mn-lt"/>
                <a:cs typeface="Arial" panose="020B0604020202020204" pitchFamily="34" charset="0"/>
              </a:rPr>
              <a:t> funkce na pokročilosti reakce. Pokud bude tato směrnice záporná, pak dojde dalším pokračováním reakce z leva do </a:t>
            </a:r>
            <a:r>
              <a:rPr kumimoji="0" lang="cs-CZ" altLang="cs-CZ" sz="1600" b="0" i="0" u="none" strike="noStrike" kern="0" cap="none" spc="0" normalizeH="0" baseline="0" noProof="0" dirty="0" err="1">
                <a:ln>
                  <a:noFill/>
                </a:ln>
                <a:solidFill>
                  <a:schemeClr val="bg1"/>
                </a:solidFill>
                <a:effectLst/>
                <a:uLnTx/>
                <a:uFillTx/>
                <a:latin typeface="+mn-lt"/>
                <a:cs typeface="Arial" panose="020B0604020202020204" pitchFamily="34" charset="0"/>
              </a:rPr>
              <a:t>prava</a:t>
            </a:r>
            <a:r>
              <a:rPr kumimoji="0" lang="cs-CZ" altLang="cs-CZ" sz="1600" b="0" i="0" u="none" strike="noStrike" kern="0" cap="none" spc="0" normalizeH="0" baseline="0" noProof="0" dirty="0">
                <a:ln>
                  <a:noFill/>
                </a:ln>
                <a:solidFill>
                  <a:schemeClr val="bg1"/>
                </a:solidFill>
                <a:effectLst/>
                <a:uLnTx/>
                <a:uFillTx/>
                <a:latin typeface="+mn-lt"/>
                <a:cs typeface="Arial" panose="020B0604020202020204" pitchFamily="34" charset="0"/>
              </a:rPr>
              <a:t> k poklesu </a:t>
            </a:r>
            <a:r>
              <a:rPr kumimoji="0" lang="cs-CZ" altLang="cs-CZ" sz="1600" b="0" i="0" u="none" strike="noStrike" kern="0" cap="none" spc="0" normalizeH="0" baseline="0" noProof="0" dirty="0" err="1">
                <a:ln>
                  <a:noFill/>
                </a:ln>
                <a:solidFill>
                  <a:schemeClr val="bg1"/>
                </a:solidFill>
                <a:effectLst/>
                <a:uLnTx/>
                <a:uFillTx/>
                <a:latin typeface="+mn-lt"/>
                <a:cs typeface="Arial" panose="020B0604020202020204" pitchFamily="34" charset="0"/>
              </a:rPr>
              <a:t>Gibbsovy</a:t>
            </a:r>
            <a:r>
              <a:rPr kumimoji="0" lang="cs-CZ" altLang="cs-CZ" sz="1600" b="0" i="0" u="none" strike="noStrike" kern="0" cap="none" spc="0" normalizeH="0" baseline="0" noProof="0" dirty="0">
                <a:ln>
                  <a:noFill/>
                </a:ln>
                <a:solidFill>
                  <a:schemeClr val="bg1"/>
                </a:solidFill>
                <a:effectLst/>
                <a:uLnTx/>
                <a:uFillTx/>
                <a:latin typeface="+mn-lt"/>
                <a:cs typeface="Arial" panose="020B0604020202020204" pitchFamily="34" charset="0"/>
              </a:rPr>
              <a:t> funkce a reakce bude mít tendenci pokračovat. Pokud bude směrnice kladná, pak by dalším pokračováním reakce hodnota </a:t>
            </a:r>
            <a:r>
              <a:rPr kumimoji="0" lang="cs-CZ" altLang="cs-CZ" sz="1600" b="0" i="0" u="none" strike="noStrike" kern="0" cap="none" spc="0" normalizeH="0" baseline="0" noProof="0" dirty="0" err="1">
                <a:ln>
                  <a:noFill/>
                </a:ln>
                <a:solidFill>
                  <a:schemeClr val="bg1"/>
                </a:solidFill>
                <a:effectLst/>
                <a:uLnTx/>
                <a:uFillTx/>
                <a:latin typeface="+mn-lt"/>
                <a:cs typeface="Arial" panose="020B0604020202020204" pitchFamily="34" charset="0"/>
              </a:rPr>
              <a:t>Gibbsovy</a:t>
            </a:r>
            <a:r>
              <a:rPr kumimoji="0" lang="cs-CZ" altLang="cs-CZ" sz="1600" b="0" i="0" u="none" strike="noStrike" kern="0" cap="none" spc="0" normalizeH="0" baseline="0" noProof="0" dirty="0">
                <a:ln>
                  <a:noFill/>
                </a:ln>
                <a:solidFill>
                  <a:schemeClr val="bg1"/>
                </a:solidFill>
                <a:effectLst/>
                <a:uLnTx/>
                <a:uFillTx/>
                <a:latin typeface="+mn-lt"/>
                <a:cs typeface="Arial" panose="020B0604020202020204" pitchFamily="34" charset="0"/>
              </a:rPr>
              <a:t> funkce systému rostla. Reakce bude mít naopak tendenci probíhat z </a:t>
            </a:r>
            <a:r>
              <a:rPr kumimoji="0" lang="cs-CZ" altLang="cs-CZ" sz="1600" b="0" i="0" u="none" strike="noStrike" kern="0" cap="none" spc="0" normalizeH="0" baseline="0" noProof="0" dirty="0" err="1">
                <a:ln>
                  <a:noFill/>
                </a:ln>
                <a:solidFill>
                  <a:schemeClr val="bg1"/>
                </a:solidFill>
                <a:effectLst/>
                <a:uLnTx/>
                <a:uFillTx/>
                <a:latin typeface="+mn-lt"/>
                <a:cs typeface="Arial" panose="020B0604020202020204" pitchFamily="34" charset="0"/>
              </a:rPr>
              <a:t>prava</a:t>
            </a:r>
            <a:r>
              <a:rPr kumimoji="0" lang="cs-CZ" altLang="cs-CZ" sz="1600" b="0" i="0" u="none" strike="noStrike" kern="0" cap="none" spc="0" normalizeH="0" baseline="0" noProof="0" dirty="0">
                <a:ln>
                  <a:noFill/>
                </a:ln>
                <a:solidFill>
                  <a:schemeClr val="bg1"/>
                </a:solidFill>
                <a:effectLst/>
                <a:uLnTx/>
                <a:uFillTx/>
                <a:latin typeface="+mn-lt"/>
                <a:cs typeface="Arial" panose="020B0604020202020204" pitchFamily="34" charset="0"/>
              </a:rPr>
              <a:t> do leva.</a:t>
            </a:r>
          </a:p>
          <a:p>
            <a:pPr marL="0" marR="0" lvl="0" indent="0" defTabSz="914400" eaLnBrk="1" fontAlgn="auto" latinLnBrk="0" hangingPunct="1">
              <a:lnSpc>
                <a:spcPct val="100000"/>
              </a:lnSpc>
              <a:spcBef>
                <a:spcPts val="0"/>
              </a:spcBef>
              <a:spcAft>
                <a:spcPts val="0"/>
              </a:spcAft>
              <a:buClrTx/>
              <a:buSzTx/>
              <a:buFontTx/>
              <a:buNone/>
              <a:tabLst/>
              <a:defRPr/>
            </a:pPr>
            <a:r>
              <a:rPr kumimoji="0" lang="cs-CZ" altLang="cs-CZ" sz="1600" b="0" i="0" u="none" strike="noStrike" kern="0" cap="none" spc="0" normalizeH="0" baseline="0" noProof="0" dirty="0">
                <a:ln>
                  <a:noFill/>
                </a:ln>
                <a:solidFill>
                  <a:schemeClr val="bg1"/>
                </a:solidFill>
                <a:effectLst/>
                <a:uLnTx/>
                <a:uFillTx/>
                <a:latin typeface="+mn-lt"/>
                <a:cs typeface="Arial" panose="020B0604020202020204" pitchFamily="34" charset="0"/>
              </a:rPr>
              <a:t>Minima </a:t>
            </a:r>
            <a:r>
              <a:rPr kumimoji="0" lang="cs-CZ" altLang="cs-CZ" sz="1600" b="0" i="0" u="none" strike="noStrike" kern="0" cap="none" spc="0" normalizeH="0" baseline="0" noProof="0" dirty="0" err="1">
                <a:ln>
                  <a:noFill/>
                </a:ln>
                <a:solidFill>
                  <a:schemeClr val="bg1"/>
                </a:solidFill>
                <a:effectLst/>
                <a:uLnTx/>
                <a:uFillTx/>
                <a:latin typeface="+mn-lt"/>
                <a:cs typeface="Arial" panose="020B0604020202020204" pitchFamily="34" charset="0"/>
              </a:rPr>
              <a:t>Gibbsovy</a:t>
            </a:r>
            <a:r>
              <a:rPr kumimoji="0" lang="cs-CZ" altLang="cs-CZ" sz="1600" b="0" i="0" u="none" strike="noStrike" kern="0" cap="none" spc="0" normalizeH="0" baseline="0" noProof="0" dirty="0">
                <a:ln>
                  <a:noFill/>
                </a:ln>
                <a:solidFill>
                  <a:schemeClr val="bg1"/>
                </a:solidFill>
                <a:effectLst/>
                <a:uLnTx/>
                <a:uFillTx/>
                <a:latin typeface="+mn-lt"/>
                <a:cs typeface="Arial" panose="020B0604020202020204" pitchFamily="34" charset="0"/>
              </a:rPr>
              <a:t> funkce a tedy rovnováhy bude dosaženo v bodě, kdy bude mít tato směrnice nulovou hodnotu.</a:t>
            </a:r>
            <a:endParaRPr kumimoji="0" lang="el-GR" altLang="cs-CZ" sz="1600" b="0" i="0" u="none" strike="noStrike" kern="0" cap="none" spc="0" normalizeH="0" baseline="0" noProof="0" dirty="0">
              <a:ln>
                <a:noFill/>
              </a:ln>
              <a:solidFill>
                <a:schemeClr val="bg1"/>
              </a:solidFill>
              <a:effectLst/>
              <a:uLnTx/>
              <a:uFillTx/>
              <a:latin typeface="+mn-lt"/>
              <a:cs typeface="Arial" panose="020B0604020202020204" pitchFamily="34" charset="0"/>
            </a:endParaRPr>
          </a:p>
        </p:txBody>
      </p:sp>
      <p:sp>
        <p:nvSpPr>
          <p:cNvPr id="68617" name="Rectangle 24"/>
          <p:cNvSpPr>
            <a:spLocks noChangeArrowheads="1"/>
          </p:cNvSpPr>
          <p:nvPr/>
        </p:nvSpPr>
        <p:spPr bwMode="auto">
          <a:xfrm>
            <a:off x="611188" y="5004813"/>
            <a:ext cx="5545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altLang="cs-CZ" sz="1600" b="0" i="0" u="none" strike="noStrike" kern="0" cap="none" spc="0" normalizeH="0" baseline="0" noProof="0">
                <a:ln>
                  <a:noFill/>
                </a:ln>
                <a:solidFill>
                  <a:schemeClr val="bg1"/>
                </a:solidFill>
                <a:effectLst/>
                <a:uLnTx/>
                <a:uFillTx/>
                <a:latin typeface="+mn-lt"/>
              </a:rPr>
              <a:t>Směrnice závislosti hodnoty </a:t>
            </a:r>
            <a:r>
              <a:rPr kumimoji="0" lang="cs-CZ" altLang="cs-CZ" sz="1600" b="0" i="0" u="none" strike="noStrike" kern="0" cap="none" spc="0" normalizeH="0" baseline="0" noProof="0" dirty="0" err="1">
                <a:ln>
                  <a:noFill/>
                </a:ln>
                <a:solidFill>
                  <a:schemeClr val="bg1"/>
                </a:solidFill>
                <a:effectLst/>
                <a:uLnTx/>
                <a:uFillTx/>
                <a:latin typeface="+mn-lt"/>
              </a:rPr>
              <a:t>Gibbsovy</a:t>
            </a:r>
            <a:r>
              <a:rPr kumimoji="0" lang="cs-CZ" altLang="cs-CZ" sz="1600" b="0" i="0" u="none" strike="noStrike" kern="0" cap="none" spc="0" normalizeH="0" baseline="0" noProof="0" dirty="0">
                <a:ln>
                  <a:noFill/>
                </a:ln>
                <a:solidFill>
                  <a:schemeClr val="bg1"/>
                </a:solidFill>
                <a:effectLst/>
                <a:uLnTx/>
                <a:uFillTx/>
                <a:latin typeface="+mn-lt"/>
              </a:rPr>
              <a:t> funkce na pokročilosti reakce se označuje jako reakční </a:t>
            </a:r>
            <a:r>
              <a:rPr kumimoji="0" lang="cs-CZ" altLang="cs-CZ" sz="1600" b="0" i="0" u="none" strike="noStrike" kern="0" cap="none" spc="0" normalizeH="0" baseline="0" noProof="0" dirty="0" err="1">
                <a:ln>
                  <a:noFill/>
                </a:ln>
                <a:solidFill>
                  <a:schemeClr val="bg1"/>
                </a:solidFill>
                <a:effectLst/>
                <a:uLnTx/>
                <a:uFillTx/>
                <a:latin typeface="+mn-lt"/>
              </a:rPr>
              <a:t>Gibbsova</a:t>
            </a:r>
            <a:r>
              <a:rPr kumimoji="0" lang="cs-CZ" altLang="cs-CZ" sz="1600" b="0" i="0" u="none" strike="noStrike" kern="0" cap="none" spc="0" normalizeH="0" baseline="0" noProof="0" dirty="0">
                <a:ln>
                  <a:noFill/>
                </a:ln>
                <a:solidFill>
                  <a:schemeClr val="bg1"/>
                </a:solidFill>
                <a:effectLst/>
                <a:uLnTx/>
                <a:uFillTx/>
                <a:latin typeface="+mn-lt"/>
              </a:rPr>
              <a:t> funkce </a:t>
            </a:r>
            <a:r>
              <a:rPr kumimoji="0" lang="el-GR" altLang="cs-CZ" sz="1600" b="0" i="0" u="none" strike="noStrike" kern="0" cap="none" spc="0" normalizeH="0" baseline="0" noProof="0" dirty="0">
                <a:ln>
                  <a:noFill/>
                </a:ln>
                <a:solidFill>
                  <a:schemeClr val="bg1"/>
                </a:solidFill>
                <a:effectLst/>
                <a:uLnTx/>
                <a:uFillTx/>
                <a:latin typeface="+mn-lt"/>
              </a:rPr>
              <a:t>Δ</a:t>
            </a:r>
            <a:r>
              <a:rPr kumimoji="0" lang="cs-CZ" altLang="cs-CZ" sz="1600" b="0" i="1" u="none" strike="noStrike" kern="0" cap="none" spc="0" normalizeH="0" baseline="0" noProof="0" dirty="0" err="1">
                <a:ln>
                  <a:noFill/>
                </a:ln>
                <a:solidFill>
                  <a:schemeClr val="bg1"/>
                </a:solidFill>
                <a:effectLst/>
                <a:uLnTx/>
                <a:uFillTx/>
                <a:latin typeface="+mn-lt"/>
              </a:rPr>
              <a:t>G</a:t>
            </a:r>
            <a:r>
              <a:rPr kumimoji="0" lang="cs-CZ" altLang="cs-CZ" sz="1600" b="0" i="1" u="none" strike="noStrike" kern="0" cap="none" spc="0" normalizeH="0" baseline="-25000" noProof="0" dirty="0" err="1">
                <a:ln>
                  <a:noFill/>
                </a:ln>
                <a:solidFill>
                  <a:schemeClr val="bg1"/>
                </a:solidFill>
                <a:effectLst/>
                <a:uLnTx/>
                <a:uFillTx/>
                <a:latin typeface="+mn-lt"/>
              </a:rPr>
              <a:t>r</a:t>
            </a:r>
            <a:r>
              <a:rPr kumimoji="0" lang="cs-CZ" altLang="cs-CZ" sz="1600" b="0" i="0" u="none" strike="noStrike" kern="0" cap="none" spc="0" normalizeH="0" baseline="0" noProof="0" dirty="0">
                <a:ln>
                  <a:noFill/>
                </a:ln>
                <a:solidFill>
                  <a:schemeClr val="bg1"/>
                </a:solidFill>
                <a:effectLst/>
                <a:uLnTx/>
                <a:uFillTx/>
                <a:latin typeface="+mn-lt"/>
              </a:rPr>
              <a:t> </a:t>
            </a:r>
          </a:p>
        </p:txBody>
      </p:sp>
      <p:pic>
        <p:nvPicPr>
          <p:cNvPr id="68619" name="Picture 32" descr="o60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6988" y="3860800"/>
            <a:ext cx="2767012"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0" name="Picture 33" descr="Eqn2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5589588"/>
            <a:ext cx="3884612"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1" name="Picture 34" descr="Eqn2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765175"/>
            <a:ext cx="31813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2" name="Picture 35" descr="Eqn2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1085" y="3334216"/>
            <a:ext cx="2989262"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3" name="Picture 36" descr="Eqn2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8819" y="3334216"/>
            <a:ext cx="2989262"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4" name="Picture 37" descr="Eqn2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9112" y="4160830"/>
            <a:ext cx="25908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5017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0">
              <a:schemeClr val="tx2">
                <a:lumMod val="60000"/>
                <a:lumOff val="40000"/>
              </a:schemeClr>
            </a:gs>
            <a:gs pos="100000">
              <a:schemeClr val="tx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1" name="Obdélník 20"/>
          <p:cNvSpPr/>
          <p:nvPr/>
        </p:nvSpPr>
        <p:spPr>
          <a:xfrm>
            <a:off x="2227026" y="6129651"/>
            <a:ext cx="2993045" cy="427305"/>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23" name="Obdélník 22"/>
          <p:cNvSpPr/>
          <p:nvPr/>
        </p:nvSpPr>
        <p:spPr>
          <a:xfrm>
            <a:off x="6227763" y="6006563"/>
            <a:ext cx="1152550" cy="79057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20" name="Obdélník 19"/>
          <p:cNvSpPr/>
          <p:nvPr/>
        </p:nvSpPr>
        <p:spPr>
          <a:xfrm>
            <a:off x="3322002" y="3429581"/>
            <a:ext cx="2664296" cy="121094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Text" lastClr="000000"/>
              </a:solidFill>
              <a:effectLst/>
              <a:uLnTx/>
              <a:uFillTx/>
            </a:endParaRPr>
          </a:p>
        </p:txBody>
      </p:sp>
      <p:sp>
        <p:nvSpPr>
          <p:cNvPr id="69634" name="Rectangle 3"/>
          <p:cNvSpPr>
            <a:spLocks noChangeArrowheads="1"/>
          </p:cNvSpPr>
          <p:nvPr/>
        </p:nvSpPr>
        <p:spPr bwMode="auto">
          <a:xfrm>
            <a:off x="611188" y="387936"/>
            <a:ext cx="8207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altLang="cs-CZ" sz="1600" b="0" i="0" u="none" strike="noStrike" kern="0" cap="none" spc="0" normalizeH="0" baseline="0" noProof="0">
                <a:ln>
                  <a:noFill/>
                </a:ln>
                <a:solidFill>
                  <a:schemeClr val="bg1"/>
                </a:solidFill>
                <a:effectLst/>
                <a:uLnTx/>
                <a:uFillTx/>
                <a:latin typeface="+mn-lt"/>
              </a:rPr>
              <a:t>Dosazením za chemické potenciály a další úpravou</a:t>
            </a:r>
          </a:p>
        </p:txBody>
      </p:sp>
      <p:sp>
        <p:nvSpPr>
          <p:cNvPr id="69640" name="Rectangle 27"/>
          <p:cNvSpPr>
            <a:spLocks noChangeArrowheads="1"/>
          </p:cNvSpPr>
          <p:nvPr/>
        </p:nvSpPr>
        <p:spPr bwMode="auto">
          <a:xfrm>
            <a:off x="538510" y="4683124"/>
            <a:ext cx="835273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altLang="cs-CZ" sz="1600" b="0" i="0" u="none" strike="noStrike" kern="0" cap="none" spc="0" normalizeH="0" baseline="0" noProof="0" dirty="0">
                <a:ln>
                  <a:noFill/>
                </a:ln>
                <a:solidFill>
                  <a:schemeClr val="bg1"/>
                </a:solidFill>
                <a:effectLst/>
                <a:uLnTx/>
                <a:uFillTx/>
                <a:latin typeface="+mn-lt"/>
              </a:rPr>
              <a:t>Δ</a:t>
            </a:r>
            <a:r>
              <a:rPr kumimoji="0" lang="cs-CZ" altLang="cs-CZ" sz="1600" b="0" i="1" u="none" strike="noStrike" kern="0" cap="none" spc="0" normalizeH="0" baseline="0" noProof="0" dirty="0" err="1">
                <a:ln>
                  <a:noFill/>
                </a:ln>
                <a:solidFill>
                  <a:schemeClr val="bg1"/>
                </a:solidFill>
                <a:effectLst/>
                <a:uLnTx/>
                <a:uFillTx/>
                <a:latin typeface="+mn-lt"/>
              </a:rPr>
              <a:t>G°</a:t>
            </a:r>
            <a:r>
              <a:rPr kumimoji="0" lang="cs-CZ" altLang="cs-CZ" sz="1600" b="0" i="1" u="none" strike="noStrike" kern="0" cap="none" spc="0" normalizeH="0" baseline="-25000" noProof="0" dirty="0" err="1">
                <a:ln>
                  <a:noFill/>
                </a:ln>
                <a:solidFill>
                  <a:schemeClr val="bg1"/>
                </a:solidFill>
                <a:effectLst/>
                <a:uLnTx/>
                <a:uFillTx/>
                <a:latin typeface="+mn-lt"/>
              </a:rPr>
              <a:t>r</a:t>
            </a:r>
            <a:r>
              <a:rPr kumimoji="0" lang="cs-CZ" altLang="cs-CZ" sz="1600" b="0" i="1" u="none" strike="noStrike" kern="0" cap="none" spc="0" normalizeH="0" baseline="-25000" noProof="0" dirty="0">
                <a:ln>
                  <a:noFill/>
                </a:ln>
                <a:solidFill>
                  <a:schemeClr val="bg1"/>
                </a:solidFill>
                <a:effectLst/>
                <a:uLnTx/>
                <a:uFillTx/>
                <a:latin typeface="+mn-lt"/>
              </a:rPr>
              <a:t>  </a:t>
            </a:r>
            <a:r>
              <a:rPr kumimoji="0" lang="cs-CZ" altLang="cs-CZ" sz="1600" b="0" i="0" u="none" strike="noStrike" kern="0" cap="none" spc="0" normalizeH="0" baseline="0" noProof="0" dirty="0">
                <a:ln>
                  <a:noFill/>
                </a:ln>
                <a:solidFill>
                  <a:schemeClr val="bg1"/>
                </a:solidFill>
                <a:effectLst/>
                <a:uLnTx/>
                <a:uFillTx/>
                <a:latin typeface="+mn-lt"/>
              </a:rPr>
              <a:t>je </a:t>
            </a:r>
            <a:r>
              <a:rPr kumimoji="0" lang="cs-CZ" altLang="cs-CZ" sz="1600" b="1" i="0" u="none" strike="noStrike" kern="0" cap="none" spc="0" normalizeH="0" baseline="0" noProof="0" dirty="0">
                <a:ln>
                  <a:noFill/>
                </a:ln>
                <a:solidFill>
                  <a:schemeClr val="bg1"/>
                </a:solidFill>
                <a:effectLst/>
                <a:uLnTx/>
                <a:uFillTx/>
                <a:latin typeface="+mn-lt"/>
              </a:rPr>
              <a:t>standardní </a:t>
            </a:r>
            <a:r>
              <a:rPr kumimoji="0" lang="cs-CZ" altLang="cs-CZ" sz="1600" b="1" i="0" u="none" strike="noStrike" kern="0" cap="none" spc="0" normalizeH="0" baseline="0" noProof="0" dirty="0" err="1">
                <a:ln>
                  <a:noFill/>
                </a:ln>
                <a:solidFill>
                  <a:schemeClr val="bg1"/>
                </a:solidFill>
                <a:effectLst/>
                <a:uLnTx/>
                <a:uFillTx/>
                <a:latin typeface="+mn-lt"/>
              </a:rPr>
              <a:t>Gibbsova</a:t>
            </a:r>
            <a:r>
              <a:rPr kumimoji="0" lang="cs-CZ" altLang="cs-CZ" sz="1600" b="1" i="0" u="none" strike="noStrike" kern="0" cap="none" spc="0" normalizeH="0" baseline="0" noProof="0" dirty="0">
                <a:ln>
                  <a:noFill/>
                </a:ln>
                <a:solidFill>
                  <a:schemeClr val="bg1"/>
                </a:solidFill>
                <a:effectLst/>
                <a:uLnTx/>
                <a:uFillTx/>
                <a:latin typeface="+mn-lt"/>
              </a:rPr>
              <a:t> reakční funkce </a:t>
            </a:r>
            <a:r>
              <a:rPr kumimoji="0" lang="cs-CZ" altLang="cs-CZ" sz="1600" b="0" i="0" u="none" strike="noStrike" kern="0" cap="none" spc="0" normalizeH="0" baseline="0" noProof="0" dirty="0">
                <a:ln>
                  <a:noFill/>
                </a:ln>
                <a:solidFill>
                  <a:schemeClr val="bg1"/>
                </a:solidFill>
                <a:effectLst/>
                <a:uLnTx/>
                <a:uFillTx/>
                <a:latin typeface="+mn-lt"/>
              </a:rPr>
              <a:t>(nebo standardní hodnota reakční </a:t>
            </a:r>
            <a:r>
              <a:rPr kumimoji="0" lang="cs-CZ" altLang="cs-CZ" sz="1600" b="0" i="0" u="none" strike="noStrike" kern="0" cap="none" spc="0" normalizeH="0" baseline="0" noProof="0" dirty="0" err="1">
                <a:ln>
                  <a:noFill/>
                </a:ln>
                <a:solidFill>
                  <a:schemeClr val="bg1"/>
                </a:solidFill>
                <a:effectLst/>
                <a:uLnTx/>
                <a:uFillTx/>
                <a:latin typeface="+mn-lt"/>
              </a:rPr>
              <a:t>Gibbsovy</a:t>
            </a:r>
            <a:r>
              <a:rPr kumimoji="0" lang="cs-CZ" altLang="cs-CZ" sz="1600" b="0" i="0" u="none" strike="noStrike" kern="0" cap="none" spc="0" normalizeH="0" baseline="0" noProof="0" dirty="0">
                <a:ln>
                  <a:noFill/>
                </a:ln>
                <a:solidFill>
                  <a:schemeClr val="bg1"/>
                </a:solidFill>
                <a:effectLst/>
                <a:uLnTx/>
                <a:uFillTx/>
                <a:latin typeface="+mn-lt"/>
              </a:rPr>
              <a:t> funkce) a je rovna rozdílu standardních hodnot </a:t>
            </a:r>
            <a:r>
              <a:rPr kumimoji="0" lang="cs-CZ" altLang="cs-CZ" sz="1600" b="0" i="0" u="none" strike="noStrike" kern="0" cap="none" spc="0" normalizeH="0" baseline="0" noProof="0" dirty="0" err="1">
                <a:ln>
                  <a:noFill/>
                </a:ln>
                <a:solidFill>
                  <a:schemeClr val="bg1"/>
                </a:solidFill>
                <a:effectLst/>
                <a:uLnTx/>
                <a:uFillTx/>
                <a:latin typeface="+mn-lt"/>
              </a:rPr>
              <a:t>Gibbsovy</a:t>
            </a:r>
            <a:r>
              <a:rPr kumimoji="0" lang="cs-CZ" altLang="cs-CZ" sz="1600" b="0" i="0" u="none" strike="noStrike" kern="0" cap="none" spc="0" normalizeH="0" baseline="0" noProof="0" dirty="0">
                <a:ln>
                  <a:noFill/>
                </a:ln>
                <a:solidFill>
                  <a:schemeClr val="bg1"/>
                </a:solidFill>
                <a:effectLst/>
                <a:uLnTx/>
                <a:uFillTx/>
                <a:latin typeface="+mn-lt"/>
              </a:rPr>
              <a:t> funkce látek na pravé straně a látek na levé straně chemické reakce. Koeficient </a:t>
            </a:r>
            <a:r>
              <a:rPr kumimoji="0" lang="cs-CZ" altLang="cs-CZ" sz="1600" b="0" i="1" u="none" strike="noStrike" kern="0" cap="none" spc="0" normalizeH="0" baseline="0" noProof="0" dirty="0">
                <a:ln>
                  <a:noFill/>
                </a:ln>
                <a:solidFill>
                  <a:schemeClr val="bg1"/>
                </a:solidFill>
                <a:effectLst/>
                <a:uLnTx/>
                <a:uFillTx/>
                <a:latin typeface="+mn-lt"/>
              </a:rPr>
              <a:t>Q</a:t>
            </a:r>
            <a:r>
              <a:rPr kumimoji="0" lang="cs-CZ" altLang="cs-CZ" sz="1600" b="0" i="0" u="none" strike="noStrike" kern="0" cap="none" spc="0" normalizeH="0" baseline="0" noProof="0" dirty="0">
                <a:ln>
                  <a:noFill/>
                </a:ln>
                <a:solidFill>
                  <a:schemeClr val="bg1"/>
                </a:solidFill>
                <a:effectLst/>
                <a:uLnTx/>
                <a:uFillTx/>
                <a:latin typeface="+mn-lt"/>
              </a:rPr>
              <a:t> se označuje jako </a:t>
            </a:r>
            <a:r>
              <a:rPr kumimoji="0" lang="cs-CZ" altLang="cs-CZ" sz="1600" b="1" i="0" u="none" strike="noStrike" kern="0" cap="none" spc="0" normalizeH="0" baseline="0" noProof="0" dirty="0">
                <a:ln>
                  <a:noFill/>
                </a:ln>
                <a:solidFill>
                  <a:schemeClr val="bg1"/>
                </a:solidFill>
                <a:effectLst/>
                <a:uLnTx/>
                <a:uFillTx/>
                <a:latin typeface="+mn-lt"/>
              </a:rPr>
              <a:t>reakční kvocient </a:t>
            </a:r>
            <a:r>
              <a:rPr kumimoji="0" lang="cs-CZ" altLang="cs-CZ" sz="1600" b="0" i="0" u="none" strike="noStrike" kern="0" cap="none" spc="0" normalizeH="0" baseline="0" noProof="0" dirty="0">
                <a:ln>
                  <a:noFill/>
                </a:ln>
                <a:solidFill>
                  <a:schemeClr val="bg1"/>
                </a:solidFill>
                <a:effectLst/>
                <a:uLnTx/>
                <a:uFillTx/>
                <a:latin typeface="+mn-lt"/>
              </a:rPr>
              <a:t>a je roven součinu okamžitých aktivit (koncentrací) produktů umocněných na příslušné koeficienty, děleného součinem aktivit (koncentrací) reaktantů umocněných na příslušné koeficienty. </a:t>
            </a:r>
          </a:p>
        </p:txBody>
      </p:sp>
      <p:pic>
        <p:nvPicPr>
          <p:cNvPr id="69644" name="Picture 34" descr="Eqn2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5949950"/>
            <a:ext cx="1503362"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5" name="Picture 35" descr="Eqn2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908050"/>
            <a:ext cx="8112125"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6" name="Picture 36" descr="Eqn2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628775"/>
            <a:ext cx="7673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7" name="Picture 37" descr="Eqn229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2276475"/>
            <a:ext cx="77517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8" name="Picture 38" descr="Eqn2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2997200"/>
            <a:ext cx="57499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9" name="Picture 39" descr="Eqn2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2956" y="3419744"/>
            <a:ext cx="3006725"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0" name="Picture 40" descr="Eqn2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2499" y="4150307"/>
            <a:ext cx="2687638"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1" name="Picture 41" descr="Eqn2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5513" y="6092825"/>
            <a:ext cx="34099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94363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0">
              <a:schemeClr val="tx2">
                <a:lumMod val="60000"/>
                <a:lumOff val="40000"/>
              </a:schemeClr>
            </a:gs>
            <a:gs pos="100000">
              <a:schemeClr val="tx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611188" y="387937"/>
            <a:ext cx="12938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altLang="cs-CZ" sz="1600" b="0" i="0" u="none" strike="noStrike" kern="0" cap="none" spc="0" normalizeH="0" baseline="0" noProof="0">
                <a:ln>
                  <a:noFill/>
                </a:ln>
                <a:solidFill>
                  <a:schemeClr val="bg1"/>
                </a:solidFill>
                <a:effectLst/>
                <a:uLnTx/>
                <a:uFillTx/>
                <a:latin typeface="+mn-lt"/>
              </a:rPr>
              <a:t>Za rovnováhy</a:t>
            </a:r>
          </a:p>
        </p:txBody>
      </p:sp>
      <p:sp>
        <p:nvSpPr>
          <p:cNvPr id="70660" name="Rectangle 4"/>
          <p:cNvSpPr>
            <a:spLocks noChangeArrowheads="1"/>
          </p:cNvSpPr>
          <p:nvPr/>
        </p:nvSpPr>
        <p:spPr bwMode="auto">
          <a:xfrm>
            <a:off x="395288" y="3937228"/>
            <a:ext cx="82073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altLang="cs-CZ" sz="1200" b="0" i="0" u="none" strike="noStrike" kern="0" cap="none" spc="0" normalizeH="0" baseline="0" noProof="0" dirty="0">
                <a:ln>
                  <a:noFill/>
                </a:ln>
                <a:solidFill>
                  <a:schemeClr val="bg1"/>
                </a:solidFill>
                <a:effectLst/>
                <a:uLnTx/>
                <a:uFillTx/>
                <a:latin typeface="+mn-lt"/>
              </a:rPr>
              <a:t>Za rovnováhy je reakční </a:t>
            </a:r>
            <a:r>
              <a:rPr kumimoji="0" lang="cs-CZ" altLang="cs-CZ" sz="1200" b="0" i="0" u="none" strike="noStrike" kern="0" cap="none" spc="0" normalizeH="0" baseline="0" noProof="0" dirty="0" err="1">
                <a:ln>
                  <a:noFill/>
                </a:ln>
                <a:solidFill>
                  <a:schemeClr val="bg1"/>
                </a:solidFill>
                <a:effectLst/>
                <a:uLnTx/>
                <a:uFillTx/>
                <a:latin typeface="+mn-lt"/>
              </a:rPr>
              <a:t>Gibbsova</a:t>
            </a:r>
            <a:r>
              <a:rPr kumimoji="0" lang="cs-CZ" altLang="cs-CZ" sz="1200" b="0" i="0" u="none" strike="noStrike" kern="0" cap="none" spc="0" normalizeH="0" baseline="0" noProof="0" dirty="0">
                <a:ln>
                  <a:noFill/>
                </a:ln>
                <a:solidFill>
                  <a:schemeClr val="bg1"/>
                </a:solidFill>
                <a:effectLst/>
                <a:uLnTx/>
                <a:uFillTx/>
                <a:latin typeface="+mn-lt"/>
              </a:rPr>
              <a:t> funkce rovna nule, systém má tendenci v tomto stavu s nejnižší hodnotou </a:t>
            </a:r>
            <a:r>
              <a:rPr kumimoji="0" lang="cs-CZ" altLang="cs-CZ" sz="1200" b="0" i="0" u="none" strike="noStrike" kern="0" cap="none" spc="0" normalizeH="0" baseline="0" noProof="0" dirty="0" err="1">
                <a:ln>
                  <a:noFill/>
                </a:ln>
                <a:solidFill>
                  <a:schemeClr val="bg1"/>
                </a:solidFill>
                <a:effectLst/>
                <a:uLnTx/>
                <a:uFillTx/>
                <a:latin typeface="+mn-lt"/>
              </a:rPr>
              <a:t>Gibbsovy</a:t>
            </a:r>
            <a:r>
              <a:rPr kumimoji="0" lang="cs-CZ" altLang="cs-CZ" sz="1200" b="0" i="0" u="none" strike="noStrike" kern="0" cap="none" spc="0" normalizeH="0" baseline="0" noProof="0" dirty="0">
                <a:ln>
                  <a:noFill/>
                </a:ln>
                <a:solidFill>
                  <a:schemeClr val="bg1"/>
                </a:solidFill>
                <a:effectLst/>
                <a:uLnTx/>
                <a:uFillTx/>
                <a:latin typeface="+mn-lt"/>
              </a:rPr>
              <a:t> funkce setrvávat. Reakční kvocient </a:t>
            </a:r>
            <a:r>
              <a:rPr kumimoji="0" lang="cs-CZ" altLang="cs-CZ" sz="1200" b="0" i="1" u="none" strike="noStrike" kern="0" cap="none" spc="0" normalizeH="0" baseline="0" noProof="0" dirty="0">
                <a:ln>
                  <a:noFill/>
                </a:ln>
                <a:solidFill>
                  <a:schemeClr val="bg1"/>
                </a:solidFill>
                <a:effectLst/>
                <a:uLnTx/>
                <a:uFillTx/>
                <a:latin typeface="+mn-lt"/>
              </a:rPr>
              <a:t>Q</a:t>
            </a:r>
            <a:r>
              <a:rPr kumimoji="0" lang="cs-CZ" altLang="cs-CZ" sz="1200" b="0" i="0" u="none" strike="noStrike" kern="0" cap="none" spc="0" normalizeH="0" baseline="0" noProof="0" dirty="0">
                <a:ln>
                  <a:noFill/>
                </a:ln>
                <a:solidFill>
                  <a:schemeClr val="bg1"/>
                </a:solidFill>
                <a:effectLst/>
                <a:uLnTx/>
                <a:uFillTx/>
                <a:latin typeface="+mn-lt"/>
              </a:rPr>
              <a:t> se za těchto podmínek stává rovnovážnou konstantou </a:t>
            </a:r>
            <a:r>
              <a:rPr kumimoji="0" lang="cs-CZ" altLang="cs-CZ" sz="1200" b="0" i="1" u="none" strike="noStrike" kern="0" cap="none" spc="0" normalizeH="0" baseline="0" noProof="0" dirty="0">
                <a:ln>
                  <a:noFill/>
                </a:ln>
                <a:solidFill>
                  <a:schemeClr val="bg1"/>
                </a:solidFill>
                <a:effectLst/>
                <a:uLnTx/>
                <a:uFillTx/>
                <a:latin typeface="+mn-lt"/>
              </a:rPr>
              <a:t>K</a:t>
            </a:r>
            <a:r>
              <a:rPr kumimoji="0" lang="cs-CZ" altLang="cs-CZ" sz="1200" b="0" i="0" u="none" strike="noStrike" kern="0" cap="none" spc="0" normalizeH="0" baseline="0" noProof="0" dirty="0">
                <a:ln>
                  <a:noFill/>
                </a:ln>
                <a:solidFill>
                  <a:schemeClr val="bg1"/>
                </a:solidFill>
                <a:effectLst/>
                <a:uLnTx/>
                <a:uFillTx/>
                <a:latin typeface="+mn-lt"/>
              </a:rPr>
              <a:t>. Rovnovážná konstanta je jednoznačně určena rozdílem standardních hodnot </a:t>
            </a:r>
            <a:r>
              <a:rPr kumimoji="0" lang="cs-CZ" altLang="cs-CZ" sz="1200" b="0" i="0" u="none" strike="noStrike" kern="0" cap="none" spc="0" normalizeH="0" baseline="0" noProof="0" dirty="0" err="1">
                <a:ln>
                  <a:noFill/>
                </a:ln>
                <a:solidFill>
                  <a:schemeClr val="bg1"/>
                </a:solidFill>
                <a:effectLst/>
                <a:uLnTx/>
                <a:uFillTx/>
                <a:latin typeface="+mn-lt"/>
              </a:rPr>
              <a:t>Gibbsovy</a:t>
            </a:r>
            <a:r>
              <a:rPr kumimoji="0" lang="cs-CZ" altLang="cs-CZ" sz="1200" b="0" i="0" u="none" strike="noStrike" kern="0" cap="none" spc="0" normalizeH="0" baseline="0" noProof="0" dirty="0">
                <a:ln>
                  <a:noFill/>
                </a:ln>
                <a:solidFill>
                  <a:schemeClr val="bg1"/>
                </a:solidFill>
                <a:effectLst/>
                <a:uLnTx/>
                <a:uFillTx/>
                <a:latin typeface="+mn-lt"/>
              </a:rPr>
              <a:t> funkce látek, které se zúčastňují reakce.</a:t>
            </a:r>
          </a:p>
          <a:p>
            <a:pPr marL="0" marR="0" lvl="0" indent="0" defTabSz="914400" eaLnBrk="1" fontAlgn="auto" latinLnBrk="0" hangingPunct="1">
              <a:lnSpc>
                <a:spcPct val="100000"/>
              </a:lnSpc>
              <a:spcBef>
                <a:spcPts val="0"/>
              </a:spcBef>
              <a:spcAft>
                <a:spcPts val="0"/>
              </a:spcAft>
              <a:buClrTx/>
              <a:buSzTx/>
              <a:buFontTx/>
              <a:buNone/>
              <a:tabLst/>
              <a:defRPr/>
            </a:pPr>
            <a:r>
              <a:rPr kumimoji="0" lang="cs-CZ" altLang="cs-CZ" sz="1200" b="0" i="0" u="none" strike="noStrike" kern="0" cap="none" spc="0" normalizeH="0" baseline="0" noProof="0" dirty="0">
                <a:ln>
                  <a:noFill/>
                </a:ln>
                <a:solidFill>
                  <a:schemeClr val="bg1"/>
                </a:solidFill>
                <a:effectLst/>
                <a:uLnTx/>
                <a:uFillTx/>
                <a:latin typeface="+mn-lt"/>
              </a:rPr>
              <a:t>Tento klíčový vztah platí pro jakékoliv přeměny, jejichž výsledkem je změna koncentrací některých nebo všech složek systému. V podstatě změny hodnoty </a:t>
            </a:r>
            <a:r>
              <a:rPr kumimoji="0" lang="cs-CZ" altLang="cs-CZ" sz="1200" b="0" i="0" u="none" strike="noStrike" kern="0" cap="none" spc="0" normalizeH="0" baseline="0" noProof="0" dirty="0" err="1">
                <a:ln>
                  <a:noFill/>
                </a:ln>
                <a:solidFill>
                  <a:schemeClr val="bg1"/>
                </a:solidFill>
                <a:effectLst/>
                <a:uLnTx/>
                <a:uFillTx/>
                <a:latin typeface="+mn-lt"/>
              </a:rPr>
              <a:t>Gibbsovy</a:t>
            </a:r>
            <a:r>
              <a:rPr kumimoji="0" lang="cs-CZ" altLang="cs-CZ" sz="1200" b="0" i="0" u="none" strike="noStrike" kern="0" cap="none" spc="0" normalizeH="0" baseline="0" noProof="0" dirty="0">
                <a:ln>
                  <a:noFill/>
                </a:ln>
                <a:solidFill>
                  <a:schemeClr val="bg1"/>
                </a:solidFill>
                <a:effectLst/>
                <a:uLnTx/>
                <a:uFillTx/>
                <a:latin typeface="+mn-lt"/>
              </a:rPr>
              <a:t> funkce systému není samotné „spojování“ a „rozpojování“ složek systému (atomů, iontů, molekul), ale změna jejich koncentrací v důsledku tohoto „spojování“ a „rozpojování“, tedy změna zředění a s tím spojená změna </a:t>
            </a:r>
            <a:r>
              <a:rPr kumimoji="0" lang="cs-CZ" altLang="cs-CZ" sz="1200" b="0" i="0" u="none" strike="noStrike" kern="0" cap="none" spc="0" normalizeH="0" baseline="0" noProof="0" dirty="0" err="1">
                <a:ln>
                  <a:noFill/>
                </a:ln>
                <a:solidFill>
                  <a:schemeClr val="bg1"/>
                </a:solidFill>
                <a:effectLst/>
                <a:uLnTx/>
                <a:uFillTx/>
                <a:latin typeface="+mn-lt"/>
              </a:rPr>
              <a:t>Gibbsovy</a:t>
            </a:r>
            <a:r>
              <a:rPr kumimoji="0" lang="cs-CZ" altLang="cs-CZ" sz="1200" b="0" i="0" u="none" strike="noStrike" kern="0" cap="none" spc="0" normalizeH="0" baseline="0" noProof="0" dirty="0">
                <a:ln>
                  <a:noFill/>
                </a:ln>
                <a:solidFill>
                  <a:schemeClr val="bg1"/>
                </a:solidFill>
                <a:effectLst/>
                <a:uLnTx/>
                <a:uFillTx/>
                <a:latin typeface="+mn-lt"/>
              </a:rPr>
              <a:t> funkce příslušné složky v podobě členu </a:t>
            </a:r>
            <a:r>
              <a:rPr kumimoji="0" lang="cs-CZ" altLang="cs-CZ" sz="1200" b="0" i="1" u="none" strike="noStrike" kern="0" cap="none" spc="0" normalizeH="0" baseline="0" noProof="0" dirty="0">
                <a:ln>
                  <a:noFill/>
                </a:ln>
                <a:solidFill>
                  <a:schemeClr val="bg1"/>
                </a:solidFill>
                <a:effectLst/>
                <a:uLnTx/>
                <a:uFillTx/>
                <a:latin typeface="+mn-lt"/>
              </a:rPr>
              <a:t>RT</a:t>
            </a:r>
            <a:r>
              <a:rPr kumimoji="0" lang="cs-CZ" altLang="cs-CZ" sz="1200" b="0" i="0" u="none" strike="noStrike" kern="0" cap="none" spc="0" normalizeH="0" baseline="0" noProof="0" dirty="0">
                <a:ln>
                  <a:noFill/>
                </a:ln>
                <a:solidFill>
                  <a:schemeClr val="bg1"/>
                </a:solidFill>
                <a:effectLst/>
                <a:uLnTx/>
                <a:uFillTx/>
                <a:latin typeface="+mn-lt"/>
              </a:rPr>
              <a:t> </a:t>
            </a:r>
            <a:r>
              <a:rPr kumimoji="0" lang="cs-CZ" altLang="cs-CZ" sz="1200" b="0" i="0" u="none" strike="noStrike" kern="0" cap="none" spc="0" normalizeH="0" baseline="0" noProof="0" dirty="0" err="1">
                <a:ln>
                  <a:noFill/>
                </a:ln>
                <a:solidFill>
                  <a:schemeClr val="bg1"/>
                </a:solidFill>
                <a:effectLst/>
                <a:uLnTx/>
                <a:uFillTx/>
                <a:latin typeface="+mn-lt"/>
              </a:rPr>
              <a:t>ln</a:t>
            </a:r>
            <a:r>
              <a:rPr kumimoji="0" lang="cs-CZ" altLang="cs-CZ" sz="1200" b="0" i="0" u="none" strike="noStrike" kern="0" cap="none" spc="0" normalizeH="0" baseline="0" noProof="0" dirty="0">
                <a:ln>
                  <a:noFill/>
                </a:ln>
                <a:solidFill>
                  <a:schemeClr val="bg1"/>
                </a:solidFill>
                <a:effectLst/>
                <a:uLnTx/>
                <a:uFillTx/>
                <a:latin typeface="+mn-lt"/>
              </a:rPr>
              <a:t> </a:t>
            </a:r>
            <a:r>
              <a:rPr kumimoji="0" lang="cs-CZ" altLang="cs-CZ" sz="1200" b="0" i="1" u="none" strike="noStrike" kern="0" cap="none" spc="0" normalizeH="0" baseline="0" noProof="0" dirty="0">
                <a:ln>
                  <a:noFill/>
                </a:ln>
                <a:solidFill>
                  <a:schemeClr val="bg1"/>
                </a:solidFill>
                <a:effectLst/>
                <a:uLnTx/>
                <a:uFillTx/>
                <a:latin typeface="+mn-lt"/>
              </a:rPr>
              <a:t>a</a:t>
            </a:r>
            <a:r>
              <a:rPr kumimoji="0" lang="cs-CZ" altLang="cs-CZ" sz="1200" b="0" i="0" u="none" strike="noStrike" kern="0" cap="none" spc="0" normalizeH="0" baseline="0" noProof="0" dirty="0">
                <a:ln>
                  <a:noFill/>
                </a:ln>
                <a:solidFill>
                  <a:schemeClr val="bg1"/>
                </a:solidFill>
                <a:effectLst/>
                <a:uLnTx/>
                <a:uFillTx/>
                <a:latin typeface="+mn-lt"/>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cs-CZ" altLang="cs-CZ" sz="1200" b="0" i="0" u="none" strike="noStrike" kern="0" cap="none" spc="0" normalizeH="0" baseline="0" noProof="0" dirty="0">
              <a:ln>
                <a:noFill/>
              </a:ln>
              <a:solidFill>
                <a:schemeClr val="bg1"/>
              </a:solidFill>
              <a:effectLst/>
              <a:uLnTx/>
              <a:uFillTx/>
              <a:latin typeface="+mn-l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cs-CZ" altLang="cs-CZ" sz="1200" b="0" i="0" u="none" strike="noStrike" kern="0" cap="none" spc="0" normalizeH="0" baseline="0" noProof="0" dirty="0">
                <a:ln>
                  <a:noFill/>
                </a:ln>
                <a:solidFill>
                  <a:schemeClr val="bg1"/>
                </a:solidFill>
                <a:effectLst/>
                <a:uLnTx/>
                <a:uFillTx/>
                <a:latin typeface="+mn-lt"/>
              </a:rPr>
              <a:t>Pokud by modelová reakce neprobíhala v prostředí, kde alespoň některé složky vytvářejí roztok – nedocházelo by ke změně koncentrace, hodnoty </a:t>
            </a:r>
            <a:r>
              <a:rPr kumimoji="0" lang="cs-CZ" altLang="cs-CZ" sz="1200" b="0" i="0" u="none" strike="noStrike" kern="0" cap="none" spc="0" normalizeH="0" baseline="0" noProof="0" dirty="0" err="1">
                <a:ln>
                  <a:noFill/>
                </a:ln>
                <a:solidFill>
                  <a:schemeClr val="bg1"/>
                </a:solidFill>
                <a:effectLst/>
                <a:uLnTx/>
                <a:uFillTx/>
                <a:latin typeface="+mn-lt"/>
              </a:rPr>
              <a:t>Gibbsovy</a:t>
            </a:r>
            <a:r>
              <a:rPr kumimoji="0" lang="cs-CZ" altLang="cs-CZ" sz="1200" b="0" i="0" u="none" strike="noStrike" kern="0" cap="none" spc="0" normalizeH="0" baseline="0" noProof="0" dirty="0">
                <a:ln>
                  <a:noFill/>
                </a:ln>
                <a:solidFill>
                  <a:schemeClr val="bg1"/>
                </a:solidFill>
                <a:effectLst/>
                <a:uLnTx/>
                <a:uFillTx/>
                <a:latin typeface="+mn-lt"/>
              </a:rPr>
              <a:t> funkce by zůstávaly konstantní. Za daných podmínek teploty a tlaku by dostala jednoznačně přednost kombinace látek, které mají při dané teplotě a tlaku nižší hodnotu </a:t>
            </a:r>
            <a:r>
              <a:rPr kumimoji="0" lang="cs-CZ" altLang="cs-CZ" sz="1200" b="0" i="0" u="none" strike="noStrike" kern="0" cap="none" spc="0" normalizeH="0" baseline="0" noProof="0" dirty="0" err="1">
                <a:ln>
                  <a:noFill/>
                </a:ln>
                <a:solidFill>
                  <a:schemeClr val="bg1"/>
                </a:solidFill>
                <a:effectLst/>
                <a:uLnTx/>
                <a:uFillTx/>
                <a:latin typeface="+mn-lt"/>
              </a:rPr>
              <a:t>Gibbsovy</a:t>
            </a:r>
            <a:r>
              <a:rPr kumimoji="0" lang="cs-CZ" altLang="cs-CZ" sz="1200" b="0" i="0" u="none" strike="noStrike" kern="0" cap="none" spc="0" normalizeH="0" baseline="0" noProof="0" dirty="0">
                <a:ln>
                  <a:noFill/>
                </a:ln>
                <a:solidFill>
                  <a:schemeClr val="bg1"/>
                </a:solidFill>
                <a:effectLst/>
                <a:uLnTx/>
                <a:uFillTx/>
                <a:latin typeface="+mn-lt"/>
              </a:rPr>
              <a:t> funkce (A </a:t>
            </a:r>
            <a:r>
              <a:rPr kumimoji="0" lang="cs-CZ" altLang="cs-CZ" sz="1200" b="0" i="0" u="none" strike="noStrike" kern="0" cap="none" spc="0" normalizeH="0" baseline="0" noProof="0" dirty="0" err="1">
                <a:ln>
                  <a:noFill/>
                </a:ln>
                <a:solidFill>
                  <a:schemeClr val="bg1"/>
                </a:solidFill>
                <a:effectLst/>
                <a:uLnTx/>
                <a:uFillTx/>
                <a:latin typeface="+mn-lt"/>
              </a:rPr>
              <a:t>a</a:t>
            </a:r>
            <a:r>
              <a:rPr kumimoji="0" lang="cs-CZ" altLang="cs-CZ" sz="1200" b="0" i="0" u="none" strike="noStrike" kern="0" cap="none" spc="0" normalizeH="0" baseline="0" noProof="0" dirty="0">
                <a:ln>
                  <a:noFill/>
                </a:ln>
                <a:solidFill>
                  <a:schemeClr val="bg1"/>
                </a:solidFill>
                <a:effectLst/>
                <a:uLnTx/>
                <a:uFillTx/>
                <a:latin typeface="+mn-lt"/>
              </a:rPr>
              <a:t> B nebo C a D). Jen změnou vnějších podmínek (teploty, tlaku nebo obou) lze dosáhnout stavu, kdy mohou být uvedené látky ve vzájemné rovnováze. V případě, že dané látky vytvářejí roztok, pak může systém dosáhnout minima </a:t>
            </a:r>
            <a:r>
              <a:rPr kumimoji="0" lang="cs-CZ" altLang="cs-CZ" sz="1200" b="0" i="0" u="none" strike="noStrike" kern="0" cap="none" spc="0" normalizeH="0" baseline="0" noProof="0" dirty="0" err="1">
                <a:ln>
                  <a:noFill/>
                </a:ln>
                <a:solidFill>
                  <a:schemeClr val="bg1"/>
                </a:solidFill>
                <a:effectLst/>
                <a:uLnTx/>
                <a:uFillTx/>
                <a:latin typeface="+mn-lt"/>
              </a:rPr>
              <a:t>Gibbsovy</a:t>
            </a:r>
            <a:r>
              <a:rPr kumimoji="0" lang="cs-CZ" altLang="cs-CZ" sz="1200" b="0" i="0" u="none" strike="noStrike" kern="0" cap="none" spc="0" normalizeH="0" baseline="0" noProof="0" dirty="0">
                <a:ln>
                  <a:noFill/>
                </a:ln>
                <a:solidFill>
                  <a:schemeClr val="bg1"/>
                </a:solidFill>
                <a:effectLst/>
                <a:uLnTx/>
                <a:uFillTx/>
                <a:latin typeface="+mn-lt"/>
              </a:rPr>
              <a:t> funkce i vnitřními změnami v systému změnou koncentrace složek v důsledku chemických reakcí, rozpouštění nebo tavení a krystalizace.</a:t>
            </a:r>
          </a:p>
        </p:txBody>
      </p:sp>
      <p:sp>
        <p:nvSpPr>
          <p:cNvPr id="70663" name="Rectangle 10"/>
          <p:cNvSpPr>
            <a:spLocks noChangeArrowheads="1"/>
          </p:cNvSpPr>
          <p:nvPr/>
        </p:nvSpPr>
        <p:spPr bwMode="auto">
          <a:xfrm>
            <a:off x="3997107" y="3533715"/>
            <a:ext cx="10037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altLang="cs-CZ" sz="2000" b="0" i="0" u="none" strike="noStrike" kern="0" cap="none" spc="0" normalizeH="0" baseline="0" noProof="0" dirty="0">
                <a:ln>
                  <a:noFill/>
                </a:ln>
                <a:solidFill>
                  <a:schemeClr val="bg1"/>
                </a:solidFill>
                <a:effectLst/>
                <a:uLnTx/>
                <a:uFillTx/>
                <a:latin typeface="+mn-lt"/>
              </a:rPr>
              <a:t>Význam</a:t>
            </a:r>
          </a:p>
        </p:txBody>
      </p:sp>
      <p:pic>
        <p:nvPicPr>
          <p:cNvPr id="70664" name="Picture 11" descr="o60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8438" y="188913"/>
            <a:ext cx="3644900"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6" name="Picture 13" descr="Eqn2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2420938"/>
            <a:ext cx="1906587"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7" name="Picture 14" descr="Eqn2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755650"/>
            <a:ext cx="2001837"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8" name="Picture 15" descr="Eqn2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557338"/>
            <a:ext cx="4378325"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54013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0">
              <a:schemeClr val="tx2">
                <a:lumMod val="60000"/>
                <a:lumOff val="40000"/>
              </a:schemeClr>
            </a:gs>
            <a:gs pos="100000">
              <a:schemeClr val="tx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1683" name="Rectangle 4"/>
          <p:cNvSpPr>
            <a:spLocks noChangeArrowheads="1"/>
          </p:cNvSpPr>
          <p:nvPr/>
        </p:nvSpPr>
        <p:spPr bwMode="auto">
          <a:xfrm>
            <a:off x="611188" y="3500438"/>
            <a:ext cx="8207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altLang="cs-CZ" sz="1200" b="0" i="0" u="none" strike="noStrike" kern="0" cap="none" spc="0" normalizeH="0" baseline="0" noProof="0">
                <a:ln>
                  <a:noFill/>
                </a:ln>
                <a:solidFill>
                  <a:srgbClr val="FFFFCC"/>
                </a:solidFill>
                <a:effectLst/>
                <a:uLnTx/>
                <a:uFillTx/>
                <a:latin typeface="Arial" panose="020B0604020202020204" pitchFamily="34" charset="0"/>
              </a:rPr>
              <a:t>Uvedený vztah ukazuje, jak se změní rovnovážná konstanta </a:t>
            </a:r>
            <a:r>
              <a:rPr kumimoji="0" lang="cs-CZ" altLang="cs-CZ" sz="1200" b="0" i="1" u="none" strike="noStrike" kern="0" cap="none" spc="0" normalizeH="0" baseline="0" noProof="0">
                <a:ln>
                  <a:noFill/>
                </a:ln>
                <a:solidFill>
                  <a:srgbClr val="FFFFCC"/>
                </a:solidFill>
                <a:effectLst/>
                <a:uLnTx/>
                <a:uFillTx/>
                <a:latin typeface="Arial" panose="020B0604020202020204" pitchFamily="34" charset="0"/>
              </a:rPr>
              <a:t>K</a:t>
            </a:r>
            <a:r>
              <a:rPr kumimoji="0" lang="cs-CZ" altLang="cs-CZ" sz="1200" b="0" i="0" u="none" strike="noStrike" kern="0" cap="none" spc="0" normalizeH="0" baseline="0" noProof="0">
                <a:ln>
                  <a:noFill/>
                </a:ln>
                <a:solidFill>
                  <a:srgbClr val="FFFFCC"/>
                </a:solidFill>
                <a:effectLst/>
                <a:uLnTx/>
                <a:uFillTx/>
                <a:latin typeface="Arial" panose="020B0604020202020204" pitchFamily="34" charset="0"/>
              </a:rPr>
              <a:t> (přesněji ln </a:t>
            </a:r>
            <a:r>
              <a:rPr kumimoji="0" lang="cs-CZ" altLang="cs-CZ" sz="1200" b="0" i="1" u="none" strike="noStrike" kern="0" cap="none" spc="0" normalizeH="0" baseline="0" noProof="0">
                <a:ln>
                  <a:noFill/>
                </a:ln>
                <a:solidFill>
                  <a:srgbClr val="FFFFCC"/>
                </a:solidFill>
                <a:effectLst/>
                <a:uLnTx/>
                <a:uFillTx/>
                <a:latin typeface="Arial" panose="020B0604020202020204" pitchFamily="34" charset="0"/>
              </a:rPr>
              <a:t>K</a:t>
            </a:r>
            <a:r>
              <a:rPr kumimoji="0" lang="cs-CZ" altLang="cs-CZ" sz="1200" b="0" i="0" u="none" strike="noStrike" kern="0" cap="none" spc="0" normalizeH="0" baseline="0" noProof="0">
                <a:ln>
                  <a:noFill/>
                </a:ln>
                <a:solidFill>
                  <a:srgbClr val="FFFFCC"/>
                </a:solidFill>
                <a:effectLst/>
                <a:uLnTx/>
                <a:uFillTx/>
                <a:latin typeface="Arial" panose="020B0604020202020204" pitchFamily="34" charset="0"/>
              </a:rPr>
              <a:t>), když se změní teplota o hodnotu d</a:t>
            </a:r>
            <a:r>
              <a:rPr kumimoji="0" lang="cs-CZ" altLang="cs-CZ" sz="1200" b="0" i="1" u="none" strike="noStrike" kern="0" cap="none" spc="0" normalizeH="0" baseline="0" noProof="0">
                <a:ln>
                  <a:noFill/>
                </a:ln>
                <a:solidFill>
                  <a:srgbClr val="FFFFCC"/>
                </a:solidFill>
                <a:effectLst/>
                <a:uLnTx/>
                <a:uFillTx/>
                <a:latin typeface="Arial" panose="020B0604020202020204" pitchFamily="34" charset="0"/>
              </a:rPr>
              <a:t>T</a:t>
            </a:r>
            <a:r>
              <a:rPr kumimoji="0" lang="cs-CZ" altLang="cs-CZ" sz="1200" b="0" i="0" u="none" strike="noStrike" kern="0" cap="none" spc="0" normalizeH="0" baseline="0" noProof="0">
                <a:ln>
                  <a:noFill/>
                </a:ln>
                <a:solidFill>
                  <a:srgbClr val="FFFFCC"/>
                </a:solidFill>
                <a:effectLst/>
                <a:uLnTx/>
                <a:uFillTx/>
                <a:latin typeface="Arial" panose="020B0604020202020204" pitchFamily="34" charset="0"/>
              </a:rPr>
              <a:t>. Hodnota </a:t>
            </a:r>
            <a:r>
              <a:rPr kumimoji="0" lang="el-GR" altLang="cs-CZ" sz="1200" b="0" i="0" u="none" strike="noStrike" kern="0" cap="none" spc="0" normalizeH="0" baseline="0" noProof="0">
                <a:ln>
                  <a:noFill/>
                </a:ln>
                <a:solidFill>
                  <a:srgbClr val="FFFFCC"/>
                </a:solidFill>
                <a:effectLst/>
                <a:uLnTx/>
                <a:uFillTx/>
                <a:latin typeface="Arial" panose="020B0604020202020204" pitchFamily="34" charset="0"/>
                <a:cs typeface="Arial" panose="020B0604020202020204" pitchFamily="34" charset="0"/>
              </a:rPr>
              <a:t>Δ</a:t>
            </a:r>
            <a:r>
              <a:rPr kumimoji="0" lang="cs-CZ" altLang="cs-CZ" sz="1200" b="0" i="1" u="none" strike="noStrike" kern="0" cap="none" spc="0" normalizeH="0" baseline="0" noProof="0">
                <a:ln>
                  <a:noFill/>
                </a:ln>
                <a:solidFill>
                  <a:srgbClr val="FFFFCC"/>
                </a:solidFill>
                <a:effectLst/>
                <a:uLnTx/>
                <a:uFillTx/>
                <a:latin typeface="Arial" panose="020B0604020202020204" pitchFamily="34" charset="0"/>
              </a:rPr>
              <a:t>H</a:t>
            </a:r>
            <a:r>
              <a:rPr kumimoji="0" lang="cs-CZ" altLang="cs-CZ" sz="1200" b="0" i="0" u="none" strike="noStrike" kern="0" cap="none" spc="0" normalizeH="0" baseline="0" noProof="0">
                <a:ln>
                  <a:noFill/>
                </a:ln>
                <a:solidFill>
                  <a:srgbClr val="FFFFCC"/>
                </a:solidFill>
                <a:effectLst/>
                <a:uLnTx/>
                <a:uFillTx/>
                <a:latin typeface="Arial" panose="020B0604020202020204" pitchFamily="34" charset="0"/>
              </a:rPr>
              <a:t>°</a:t>
            </a:r>
            <a:r>
              <a:rPr kumimoji="0" lang="cs-CZ" altLang="cs-CZ" sz="1200" b="0" i="1" u="none" strike="noStrike" kern="0" cap="none" spc="0" normalizeH="0" baseline="-25000" noProof="0">
                <a:ln>
                  <a:noFill/>
                </a:ln>
                <a:solidFill>
                  <a:srgbClr val="FFFFCC"/>
                </a:solidFill>
                <a:effectLst/>
                <a:uLnTx/>
                <a:uFillTx/>
                <a:latin typeface="Arial" panose="020B0604020202020204" pitchFamily="34" charset="0"/>
              </a:rPr>
              <a:t>r</a:t>
            </a:r>
            <a:r>
              <a:rPr kumimoji="0" lang="cs-CZ" altLang="cs-CZ" sz="1200" b="0" i="0" u="none" strike="noStrike" kern="0" cap="none" spc="0" normalizeH="0" baseline="0" noProof="0">
                <a:ln>
                  <a:noFill/>
                </a:ln>
                <a:solidFill>
                  <a:srgbClr val="FFFFCC"/>
                </a:solidFill>
                <a:effectLst/>
                <a:uLnTx/>
                <a:uFillTx/>
                <a:latin typeface="Arial" panose="020B0604020202020204" pitchFamily="34" charset="0"/>
              </a:rPr>
              <a:t> je standardní reakční entalpie - rozdíl entalpií látek na pravé a levé straně reakce. </a:t>
            </a:r>
          </a:p>
        </p:txBody>
      </p:sp>
      <p:sp>
        <p:nvSpPr>
          <p:cNvPr id="262156" name="Rectangle 12"/>
          <p:cNvSpPr>
            <a:spLocks noGrp="1" noChangeArrowheads="1"/>
          </p:cNvSpPr>
          <p:nvPr>
            <p:ph type="title"/>
          </p:nvPr>
        </p:nvSpPr>
        <p:spPr>
          <a:xfrm>
            <a:off x="995548" y="41782"/>
            <a:ext cx="7151317" cy="584775"/>
          </a:xfrm>
        </p:spPr>
        <p:txBody>
          <a:bodyPr wrap="none">
            <a:spAutoFit/>
          </a:bodyPr>
          <a:lstStyle/>
          <a:p>
            <a:pPr eaLnBrk="1" hangingPunct="1">
              <a:defRPr/>
            </a:pPr>
            <a:r>
              <a:rPr lang="cs-CZ" sz="3200">
                <a:solidFill>
                  <a:schemeClr val="bg1"/>
                </a:solidFill>
                <a:latin typeface="+mn-lt"/>
              </a:rPr>
              <a:t>Závislost rovnovážné konstanty na teplotě</a:t>
            </a:r>
          </a:p>
        </p:txBody>
      </p:sp>
      <p:pic>
        <p:nvPicPr>
          <p:cNvPr id="71687" name="Picture 25" descr="Eqn2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714625"/>
            <a:ext cx="2249488"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8" name="Picture 26" descr="Eqn2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450" y="981075"/>
            <a:ext cx="1906588"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9" name="Picture 27" descr="Eqn2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1844675"/>
            <a:ext cx="25908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1" name="Picture 31" descr="Eqn2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0" y="4071938"/>
            <a:ext cx="335121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70458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Van‘t</a:t>
            </a:r>
            <a:r>
              <a:rPr lang="cs-CZ" dirty="0"/>
              <a:t> </a:t>
            </a:r>
            <a:r>
              <a:rPr lang="cs-CZ" dirty="0" err="1"/>
              <a:t>Hoffova</a:t>
            </a:r>
            <a:r>
              <a:rPr lang="cs-CZ" dirty="0"/>
              <a:t> rovnice</a:t>
            </a:r>
          </a:p>
        </p:txBody>
      </p:sp>
      <p:pic>
        <p:nvPicPr>
          <p:cNvPr id="4" name="Obrázek 3"/>
          <p:cNvPicPr>
            <a:picLocks noChangeAspect="1"/>
          </p:cNvPicPr>
          <p:nvPr/>
        </p:nvPicPr>
        <p:blipFill>
          <a:blip r:embed="rId2"/>
          <a:stretch>
            <a:fillRect/>
          </a:stretch>
        </p:blipFill>
        <p:spPr>
          <a:xfrm>
            <a:off x="551377" y="2744065"/>
            <a:ext cx="3019425" cy="1123950"/>
          </a:xfrm>
          <a:prstGeom prst="rect">
            <a:avLst/>
          </a:prstGeom>
        </p:spPr>
      </p:pic>
      <p:pic>
        <p:nvPicPr>
          <p:cNvPr id="5" name="Obrázek 4"/>
          <p:cNvPicPr>
            <a:picLocks noChangeAspect="1"/>
          </p:cNvPicPr>
          <p:nvPr/>
        </p:nvPicPr>
        <p:blipFill>
          <a:blip r:embed="rId3"/>
          <a:stretch>
            <a:fillRect/>
          </a:stretch>
        </p:blipFill>
        <p:spPr>
          <a:xfrm>
            <a:off x="551377" y="4513689"/>
            <a:ext cx="7572375" cy="1628775"/>
          </a:xfrm>
          <a:prstGeom prst="rect">
            <a:avLst/>
          </a:prstGeom>
        </p:spPr>
      </p:pic>
      <p:sp>
        <p:nvSpPr>
          <p:cNvPr id="6" name="TextovéPole 5"/>
          <p:cNvSpPr txBox="1"/>
          <p:nvPr/>
        </p:nvSpPr>
        <p:spPr>
          <a:xfrm>
            <a:off x="551377" y="4144357"/>
            <a:ext cx="2298193" cy="369332"/>
          </a:xfrm>
          <a:prstGeom prst="rect">
            <a:avLst/>
          </a:prstGeom>
          <a:noFill/>
        </p:spPr>
        <p:txBody>
          <a:bodyPr wrap="none" rtlCol="0">
            <a:spAutoFit/>
          </a:bodyPr>
          <a:lstStyle/>
          <a:p>
            <a:r>
              <a:rPr lang="cs-CZ" dirty="0"/>
              <a:t>Můžeme integrovat na</a:t>
            </a:r>
          </a:p>
        </p:txBody>
      </p:sp>
      <p:sp>
        <p:nvSpPr>
          <p:cNvPr id="7" name="TextovéPole 6"/>
          <p:cNvSpPr txBox="1"/>
          <p:nvPr/>
        </p:nvSpPr>
        <p:spPr>
          <a:xfrm>
            <a:off x="551376" y="1967031"/>
            <a:ext cx="4045338" cy="369332"/>
          </a:xfrm>
          <a:prstGeom prst="rect">
            <a:avLst/>
          </a:prstGeom>
          <a:noFill/>
        </p:spPr>
        <p:txBody>
          <a:bodyPr wrap="none" rtlCol="0">
            <a:spAutoFit/>
          </a:bodyPr>
          <a:lstStyle/>
          <a:p>
            <a:r>
              <a:rPr lang="cs-CZ" dirty="0"/>
              <a:t>Pro vyjádření změny K se změnou teploty</a:t>
            </a:r>
          </a:p>
        </p:txBody>
      </p:sp>
    </p:spTree>
    <p:extLst>
      <p:ext uri="{BB962C8B-B14F-4D97-AF65-F5344CB8AC3E}">
        <p14:creationId xmlns:p14="http://schemas.microsoft.com/office/powerpoint/2010/main" val="789079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a:t>
            </a:r>
          </a:p>
        </p:txBody>
      </p:sp>
      <p:sp>
        <p:nvSpPr>
          <p:cNvPr id="3" name="Zástupný symbol pro obsah 2"/>
          <p:cNvSpPr>
            <a:spLocks noGrp="1"/>
          </p:cNvSpPr>
          <p:nvPr>
            <p:ph idx="1"/>
          </p:nvPr>
        </p:nvSpPr>
        <p:spPr/>
        <p:txBody>
          <a:bodyPr/>
          <a:lstStyle/>
          <a:p>
            <a:r>
              <a:rPr lang="cs-CZ" dirty="0"/>
              <a:t>Jaká je hodnota součinu rozpustnosti (= rovnovážná konstanta rozpouštění) kalcitu při 25 °C a 1 </a:t>
            </a:r>
            <a:r>
              <a:rPr lang="cs-CZ" dirty="0" err="1"/>
              <a:t>atm</a:t>
            </a:r>
            <a:r>
              <a:rPr lang="cs-CZ" dirty="0"/>
              <a:t>?</a:t>
            </a:r>
          </a:p>
          <a:p>
            <a:endParaRPr lang="cs-CZ" dirty="0"/>
          </a:p>
        </p:txBody>
      </p:sp>
      <p:pic>
        <p:nvPicPr>
          <p:cNvPr id="4" name="Obrázek 3"/>
          <p:cNvPicPr>
            <a:picLocks noChangeAspect="1"/>
          </p:cNvPicPr>
          <p:nvPr/>
        </p:nvPicPr>
        <p:blipFill>
          <a:blip r:embed="rId2"/>
          <a:stretch>
            <a:fillRect/>
          </a:stretch>
        </p:blipFill>
        <p:spPr>
          <a:xfrm>
            <a:off x="2210672" y="3578296"/>
            <a:ext cx="4436556" cy="2059289"/>
          </a:xfrm>
          <a:prstGeom prst="rect">
            <a:avLst/>
          </a:prstGeom>
        </p:spPr>
      </p:pic>
    </p:spTree>
    <p:extLst>
      <p:ext uri="{BB962C8B-B14F-4D97-AF65-F5344CB8AC3E}">
        <p14:creationId xmlns:p14="http://schemas.microsoft.com/office/powerpoint/2010/main" val="40161259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a:t>
            </a:r>
          </a:p>
        </p:txBody>
      </p:sp>
      <p:sp>
        <p:nvSpPr>
          <p:cNvPr id="3" name="Zástupný symbol pro obsah 2"/>
          <p:cNvSpPr>
            <a:spLocks noGrp="1"/>
          </p:cNvSpPr>
          <p:nvPr>
            <p:ph idx="1"/>
          </p:nvPr>
        </p:nvSpPr>
        <p:spPr/>
        <p:txBody>
          <a:bodyPr/>
          <a:lstStyle/>
          <a:p>
            <a:r>
              <a:rPr lang="cs-CZ" dirty="0"/>
              <a:t>V podzemních krasových systémech je průměrná teplota 10 °C. Jaká bude odpovídající disociační konstanta pro kalcit?</a:t>
            </a:r>
          </a:p>
        </p:txBody>
      </p:sp>
      <p:pic>
        <p:nvPicPr>
          <p:cNvPr id="4" name="Obrázek 3"/>
          <p:cNvPicPr>
            <a:picLocks noChangeAspect="1"/>
          </p:cNvPicPr>
          <p:nvPr/>
        </p:nvPicPr>
        <p:blipFill>
          <a:blip r:embed="rId2"/>
          <a:stretch>
            <a:fillRect/>
          </a:stretch>
        </p:blipFill>
        <p:spPr>
          <a:xfrm>
            <a:off x="2508295" y="3390833"/>
            <a:ext cx="4138168" cy="1812232"/>
          </a:xfrm>
          <a:prstGeom prst="rect">
            <a:avLst/>
          </a:prstGeom>
        </p:spPr>
      </p:pic>
    </p:spTree>
    <p:extLst>
      <p:ext uri="{BB962C8B-B14F-4D97-AF65-F5344CB8AC3E}">
        <p14:creationId xmlns:p14="http://schemas.microsoft.com/office/powerpoint/2010/main" val="35782460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0">
              <a:schemeClr val="tx2">
                <a:lumMod val="60000"/>
                <a:lumOff val="40000"/>
              </a:schemeClr>
            </a:gs>
            <a:gs pos="100000">
              <a:schemeClr val="tx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129" name="Rectangle 2"/>
          <p:cNvSpPr>
            <a:spLocks noGrp="1" noChangeArrowheads="1"/>
          </p:cNvSpPr>
          <p:nvPr>
            <p:ph type="title"/>
          </p:nvPr>
        </p:nvSpPr>
        <p:spPr>
          <a:xfrm>
            <a:off x="0" y="0"/>
            <a:ext cx="9144000" cy="1143000"/>
          </a:xfrm>
        </p:spPr>
        <p:txBody>
          <a:bodyPr/>
          <a:lstStyle/>
          <a:p>
            <a:pPr eaLnBrk="1" hangingPunct="1"/>
            <a:r>
              <a:rPr lang="cs-CZ" altLang="cs-CZ" sz="4000" dirty="0">
                <a:solidFill>
                  <a:schemeClr val="bg1"/>
                </a:solidFill>
                <a:effectLst/>
                <a:latin typeface="+mn-lt"/>
              </a:rPr>
              <a:t>Souhrn</a:t>
            </a:r>
            <a:endParaRPr lang="cs-CZ" altLang="cs-CZ" dirty="0">
              <a:solidFill>
                <a:schemeClr val="bg1"/>
              </a:solidFill>
              <a:effectLst/>
              <a:latin typeface="+mn-lt"/>
            </a:endParaRPr>
          </a:p>
        </p:txBody>
      </p:sp>
      <p:sp>
        <p:nvSpPr>
          <p:cNvPr id="5130" name="Rectangle 3"/>
          <p:cNvSpPr>
            <a:spLocks noChangeArrowheads="1"/>
          </p:cNvSpPr>
          <p:nvPr/>
        </p:nvSpPr>
        <p:spPr bwMode="auto">
          <a:xfrm>
            <a:off x="0" y="312893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cs-CZ" altLang="cs-CZ" sz="2000" b="0" i="0" u="none" strike="noStrike" kern="0" cap="none" spc="0" normalizeH="0" baseline="0" noProof="0">
              <a:ln>
                <a:noFill/>
              </a:ln>
              <a:solidFill>
                <a:schemeClr val="bg1"/>
              </a:solidFill>
              <a:effectLst/>
              <a:uLnTx/>
              <a:uFillTx/>
              <a:latin typeface="+mn-lt"/>
            </a:endParaRPr>
          </a:p>
        </p:txBody>
      </p:sp>
      <p:sp>
        <p:nvSpPr>
          <p:cNvPr id="132103" name="Rectangle 7"/>
          <p:cNvSpPr>
            <a:spLocks noChangeArrowheads="1"/>
          </p:cNvSpPr>
          <p:nvPr/>
        </p:nvSpPr>
        <p:spPr bwMode="auto">
          <a:xfrm>
            <a:off x="857250" y="978884"/>
            <a:ext cx="5741123" cy="1569660"/>
          </a:xfrm>
          <a:prstGeom prst="rect">
            <a:avLst/>
          </a:prstGeom>
          <a:noFill/>
          <a:ln w="9525">
            <a:noFill/>
            <a:miter lim="800000"/>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1600" b="0" i="0" u="none" strike="noStrike" kern="0" cap="none" spc="0" normalizeH="0" baseline="0" noProof="0" dirty="0">
                <a:ln>
                  <a:noFill/>
                </a:ln>
                <a:solidFill>
                  <a:schemeClr val="bg1"/>
                </a:solidFill>
                <a:effectLst/>
                <a:uLnTx/>
                <a:uFillTx/>
              </a:rPr>
              <a:t>Základní principy platné při posuzování stability a přeměn systémů:</a:t>
            </a:r>
          </a:p>
          <a:p>
            <a:pPr marL="0" marR="0" lvl="0" indent="0" defTabSz="914400" eaLnBrk="1" fontAlgn="auto" latinLnBrk="0" hangingPunct="1">
              <a:lnSpc>
                <a:spcPct val="100000"/>
              </a:lnSpc>
              <a:spcBef>
                <a:spcPts val="0"/>
              </a:spcBef>
              <a:spcAft>
                <a:spcPts val="0"/>
              </a:spcAft>
              <a:buClrTx/>
              <a:buSzTx/>
              <a:buFontTx/>
              <a:buNone/>
              <a:tabLst/>
              <a:defRPr/>
            </a:pPr>
            <a:endParaRPr kumimoji="0" lang="cs-CZ" sz="1600" b="0" i="0" u="none" strike="noStrike" kern="0" cap="none" spc="0" normalizeH="0" baseline="0" noProof="0" dirty="0">
              <a:ln>
                <a:noFill/>
              </a:ln>
              <a:solidFill>
                <a:schemeClr val="bg1"/>
              </a:solidFill>
              <a:effectLst/>
              <a:uLnTx/>
              <a:uFillTx/>
            </a:endParaRP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kumimoji="0" lang="cs-CZ" sz="1600" b="0" i="0" u="none" strike="noStrike" kern="0" cap="none" spc="0" normalizeH="0" baseline="0" noProof="0" dirty="0">
                <a:ln>
                  <a:noFill/>
                </a:ln>
                <a:solidFill>
                  <a:schemeClr val="bg1"/>
                </a:solidFill>
                <a:effectLst/>
                <a:uLnTx/>
                <a:uFillTx/>
              </a:rPr>
              <a:t>při jakémkoliv procesu se energie zachovává</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kumimoji="0" lang="cs-CZ" sz="1600" b="0" i="0" u="none" strike="noStrike" kern="0" cap="none" spc="0" normalizeH="0" baseline="0" noProof="0" dirty="0">
                <a:ln>
                  <a:noFill/>
                </a:ln>
                <a:solidFill>
                  <a:schemeClr val="bg1"/>
                </a:solidFill>
                <a:effectLst/>
                <a:uLnTx/>
                <a:uFillTx/>
              </a:rPr>
              <a:t>při jakémkoliv procesu celková entropie roste</a:t>
            </a:r>
          </a:p>
          <a:p>
            <a:pPr marL="342900" marR="0" lvl="0" indent="-342900" defTabSz="914400" eaLnBrk="1" fontAlgn="auto" latinLnBrk="0" hangingPunct="1">
              <a:lnSpc>
                <a:spcPct val="100000"/>
              </a:lnSpc>
              <a:spcBef>
                <a:spcPts val="0"/>
              </a:spcBef>
              <a:spcAft>
                <a:spcPts val="0"/>
              </a:spcAft>
              <a:buClrTx/>
              <a:buSzTx/>
              <a:buFontTx/>
              <a:buNone/>
              <a:tabLst/>
              <a:defRPr/>
            </a:pPr>
            <a:endParaRPr kumimoji="0" lang="cs-CZ" sz="1600" b="0" i="0" u="none" strike="noStrike" kern="0" cap="none" spc="0" normalizeH="0" baseline="0" noProof="0" dirty="0">
              <a:ln>
                <a:noFill/>
              </a:ln>
              <a:solidFill>
                <a:schemeClr val="bg1"/>
              </a:solidFill>
              <a:effectLst/>
              <a:uLnTx/>
              <a:uFillTx/>
            </a:endParaRPr>
          </a:p>
          <a:p>
            <a:pPr marL="342900" marR="0" lvl="0" indent="-342900" defTabSz="914400" eaLnBrk="1" fontAlgn="auto" latinLnBrk="0" hangingPunct="1">
              <a:lnSpc>
                <a:spcPct val="100000"/>
              </a:lnSpc>
              <a:spcBef>
                <a:spcPts val="0"/>
              </a:spcBef>
              <a:spcAft>
                <a:spcPts val="0"/>
              </a:spcAft>
              <a:buClrTx/>
              <a:buSzTx/>
              <a:buFontTx/>
              <a:buNone/>
              <a:tabLst/>
              <a:defRPr/>
            </a:pPr>
            <a:r>
              <a:rPr kumimoji="0" lang="cs-CZ" sz="1600" b="0" i="0" u="none" strike="noStrike" kern="0" cap="none" spc="0" normalizeH="0" baseline="0" noProof="0" dirty="0">
                <a:ln>
                  <a:noFill/>
                </a:ln>
                <a:solidFill>
                  <a:schemeClr val="bg1"/>
                </a:solidFill>
                <a:effectLst/>
                <a:uLnTx/>
                <a:uFillTx/>
              </a:rPr>
              <a:t>Z těchto dvou principů pak vyplývá</a:t>
            </a:r>
          </a:p>
        </p:txBody>
      </p:sp>
      <p:sp>
        <p:nvSpPr>
          <p:cNvPr id="5135" name="Rectangle 8"/>
          <p:cNvSpPr>
            <a:spLocks noChangeArrowheads="1"/>
          </p:cNvSpPr>
          <p:nvPr/>
        </p:nvSpPr>
        <p:spPr bwMode="auto">
          <a:xfrm>
            <a:off x="884238" y="3199399"/>
            <a:ext cx="42962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altLang="cs-CZ" sz="1600" b="0" i="0" u="none" strike="noStrike" kern="0" cap="none" spc="0" normalizeH="0" baseline="0" noProof="0">
                <a:ln>
                  <a:noFill/>
                </a:ln>
                <a:solidFill>
                  <a:schemeClr val="bg1"/>
                </a:solidFill>
                <a:effectLst/>
                <a:uLnTx/>
                <a:uFillTx/>
                <a:latin typeface="+mn-lt"/>
              </a:rPr>
              <a:t>Pro Gibbsovu funkci a související veličiny pak platí</a:t>
            </a:r>
          </a:p>
        </p:txBody>
      </p:sp>
      <p:graphicFrame>
        <p:nvGraphicFramePr>
          <p:cNvPr id="5122" name="Object 2"/>
          <p:cNvGraphicFramePr>
            <a:graphicFrameLocks noChangeAspect="1"/>
          </p:cNvGraphicFramePr>
          <p:nvPr>
            <p:extLst/>
          </p:nvPr>
        </p:nvGraphicFramePr>
        <p:xfrm>
          <a:off x="4800097" y="4459340"/>
          <a:ext cx="1614487" cy="341313"/>
        </p:xfrm>
        <a:graphic>
          <a:graphicData uri="http://schemas.openxmlformats.org/presentationml/2006/ole">
            <mc:AlternateContent xmlns:mc="http://schemas.openxmlformats.org/markup-compatibility/2006">
              <mc:Choice xmlns:v="urn:schemas-microsoft-com:vml" Requires="v">
                <p:oleObj spid="_x0000_s5269" name="Equation" r:id="rId3" imgW="1079280" imgH="228600" progId="Equation.DSMT4">
                  <p:embed/>
                </p:oleObj>
              </mc:Choice>
              <mc:Fallback>
                <p:oleObj name="Equation" r:id="rId3" imgW="1079280" imgH="228600" progId="Equation.DSMT4">
                  <p:embed/>
                  <p:pic>
                    <p:nvPicPr>
                      <p:cNvPr id="512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097" y="4459340"/>
                        <a:ext cx="1614487"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3" name="Object 2"/>
          <p:cNvGraphicFramePr>
            <a:graphicFrameLocks noChangeAspect="1"/>
          </p:cNvGraphicFramePr>
          <p:nvPr>
            <p:extLst/>
          </p:nvPr>
        </p:nvGraphicFramePr>
        <p:xfrm>
          <a:off x="4800097" y="3959278"/>
          <a:ext cx="1120775" cy="265112"/>
        </p:xfrm>
        <a:graphic>
          <a:graphicData uri="http://schemas.openxmlformats.org/presentationml/2006/ole">
            <mc:AlternateContent xmlns:mc="http://schemas.openxmlformats.org/markup-compatibility/2006">
              <mc:Choice xmlns:v="urn:schemas-microsoft-com:vml" Requires="v">
                <p:oleObj spid="_x0000_s5270" name="Equation" r:id="rId5" imgW="749160" imgH="177480" progId="Equation.DSMT4">
                  <p:embed/>
                </p:oleObj>
              </mc:Choice>
              <mc:Fallback>
                <p:oleObj name="Equation" r:id="rId5" imgW="749160" imgH="177480" progId="Equation.DSMT4">
                  <p:embed/>
                  <p:pic>
                    <p:nvPicPr>
                      <p:cNvPr id="5123"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097" y="3959278"/>
                        <a:ext cx="112077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4" name="Object 4"/>
          <p:cNvGraphicFramePr>
            <a:graphicFrameLocks noChangeAspect="1"/>
          </p:cNvGraphicFramePr>
          <p:nvPr>
            <p:extLst/>
          </p:nvPr>
        </p:nvGraphicFramePr>
        <p:xfrm>
          <a:off x="2371222" y="4959403"/>
          <a:ext cx="1254125" cy="625475"/>
        </p:xfrm>
        <a:graphic>
          <a:graphicData uri="http://schemas.openxmlformats.org/presentationml/2006/ole">
            <mc:AlternateContent xmlns:mc="http://schemas.openxmlformats.org/markup-compatibility/2006">
              <mc:Choice xmlns:v="urn:schemas-microsoft-com:vml" Requires="v">
                <p:oleObj spid="_x0000_s5271" name="Equation" r:id="rId7" imgW="838080" imgH="419040" progId="Equation.DSMT4">
                  <p:embed/>
                </p:oleObj>
              </mc:Choice>
              <mc:Fallback>
                <p:oleObj name="Equation" r:id="rId7" imgW="838080" imgH="419040" progId="Equation.DSMT4">
                  <p:embed/>
                  <p:pic>
                    <p:nvPicPr>
                      <p:cNvPr id="5124"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71222" y="4959403"/>
                        <a:ext cx="125412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5" name="Object 5"/>
          <p:cNvGraphicFramePr>
            <a:graphicFrameLocks noChangeAspect="1"/>
          </p:cNvGraphicFramePr>
          <p:nvPr>
            <p:extLst/>
          </p:nvPr>
        </p:nvGraphicFramePr>
        <p:xfrm>
          <a:off x="2371222" y="3800528"/>
          <a:ext cx="1254125" cy="587375"/>
        </p:xfrm>
        <a:graphic>
          <a:graphicData uri="http://schemas.openxmlformats.org/presentationml/2006/ole">
            <mc:AlternateContent xmlns:mc="http://schemas.openxmlformats.org/markup-compatibility/2006">
              <mc:Choice xmlns:v="urn:schemas-microsoft-com:vml" Requires="v">
                <p:oleObj spid="_x0000_s5272" name="Equation" r:id="rId9" imgW="838080" imgH="393480" progId="Equation.DSMT4">
                  <p:embed/>
                </p:oleObj>
              </mc:Choice>
              <mc:Fallback>
                <p:oleObj name="Equation" r:id="rId9" imgW="838080" imgH="393480" progId="Equation.DSMT4">
                  <p:embed/>
                  <p:pic>
                    <p:nvPicPr>
                      <p:cNvPr id="5125"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71222" y="3800528"/>
                        <a:ext cx="12541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6" name="Object 6"/>
          <p:cNvGraphicFramePr>
            <a:graphicFrameLocks noChangeAspect="1"/>
          </p:cNvGraphicFramePr>
          <p:nvPr>
            <p:extLst/>
          </p:nvPr>
        </p:nvGraphicFramePr>
        <p:xfrm>
          <a:off x="2371222" y="4530778"/>
          <a:ext cx="2109787" cy="303212"/>
        </p:xfrm>
        <a:graphic>
          <a:graphicData uri="http://schemas.openxmlformats.org/presentationml/2006/ole">
            <mc:AlternateContent xmlns:mc="http://schemas.openxmlformats.org/markup-compatibility/2006">
              <mc:Choice xmlns:v="urn:schemas-microsoft-com:vml" Requires="v">
                <p:oleObj spid="_x0000_s5273" name="Equation" r:id="rId11" imgW="1409400" imgH="203040" progId="Equation.DSMT4">
                  <p:embed/>
                </p:oleObj>
              </mc:Choice>
              <mc:Fallback>
                <p:oleObj name="Equation" r:id="rId11" imgW="1409400" imgH="203040" progId="Equation.DSMT4">
                  <p:embed/>
                  <p:pic>
                    <p:nvPicPr>
                      <p:cNvPr id="5126"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71222" y="4530778"/>
                        <a:ext cx="210978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7" name="Object 5"/>
          <p:cNvGraphicFramePr>
            <a:graphicFrameLocks noChangeAspect="1"/>
          </p:cNvGraphicFramePr>
          <p:nvPr>
            <p:extLst/>
          </p:nvPr>
        </p:nvGraphicFramePr>
        <p:xfrm>
          <a:off x="3775075" y="2643188"/>
          <a:ext cx="2297113" cy="377825"/>
        </p:xfrm>
        <a:graphic>
          <a:graphicData uri="http://schemas.openxmlformats.org/presentationml/2006/ole">
            <mc:AlternateContent xmlns:mc="http://schemas.openxmlformats.org/markup-compatibility/2006">
              <mc:Choice xmlns:v="urn:schemas-microsoft-com:vml" Requires="v">
                <p:oleObj spid="_x0000_s5274" name="Equation" r:id="rId13" imgW="1536480" imgH="228600" progId="Equation.DSMT4">
                  <p:embed/>
                </p:oleObj>
              </mc:Choice>
              <mc:Fallback>
                <p:oleObj name="Equation" r:id="rId13" imgW="1536480" imgH="228600" progId="Equation.DSMT4">
                  <p:embed/>
                  <p:pic>
                    <p:nvPicPr>
                      <p:cNvPr id="5127" name="Object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5075" y="2643188"/>
                        <a:ext cx="229711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8" name="Object 4"/>
          <p:cNvGraphicFramePr>
            <a:graphicFrameLocks noChangeAspect="1"/>
          </p:cNvGraphicFramePr>
          <p:nvPr>
            <p:extLst/>
          </p:nvPr>
        </p:nvGraphicFramePr>
        <p:xfrm>
          <a:off x="4800097" y="4976280"/>
          <a:ext cx="1824037" cy="587375"/>
        </p:xfrm>
        <a:graphic>
          <a:graphicData uri="http://schemas.openxmlformats.org/presentationml/2006/ole">
            <mc:AlternateContent xmlns:mc="http://schemas.openxmlformats.org/markup-compatibility/2006">
              <mc:Choice xmlns:v="urn:schemas-microsoft-com:vml" Requires="v">
                <p:oleObj spid="_x0000_s5275" name="Equation" r:id="rId15" imgW="1218960" imgH="393480" progId="Equation.DSMT4">
                  <p:embed/>
                </p:oleObj>
              </mc:Choice>
              <mc:Fallback>
                <p:oleObj name="Equation" r:id="rId15" imgW="1218960" imgH="393480" progId="Equation.DSMT4">
                  <p:embed/>
                  <p:pic>
                    <p:nvPicPr>
                      <p:cNvPr id="5128" name="Object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00097" y="4976280"/>
                        <a:ext cx="1824037"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36" name="Rectangle 8"/>
          <p:cNvSpPr>
            <a:spLocks noChangeArrowheads="1"/>
          </p:cNvSpPr>
          <p:nvPr/>
        </p:nvSpPr>
        <p:spPr bwMode="auto">
          <a:xfrm>
            <a:off x="1000125" y="5842586"/>
            <a:ext cx="61396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altLang="cs-CZ" sz="1600" b="0" i="0" u="none" strike="noStrike" kern="0" cap="none" spc="0" normalizeH="0" baseline="0" noProof="0">
                <a:ln>
                  <a:noFill/>
                </a:ln>
                <a:solidFill>
                  <a:schemeClr val="bg1"/>
                </a:solidFill>
                <a:effectLst/>
                <a:uLnTx/>
                <a:uFillTx/>
                <a:latin typeface="+mn-lt"/>
              </a:rPr>
              <a:t>S pomocí těchto vztahů lze řešit jakýkoliv problém rovnováhy a přeměn.</a:t>
            </a:r>
          </a:p>
        </p:txBody>
      </p:sp>
    </p:spTree>
    <p:extLst>
      <p:ext uri="{BB962C8B-B14F-4D97-AF65-F5344CB8AC3E}">
        <p14:creationId xmlns:p14="http://schemas.microsoft.com/office/powerpoint/2010/main" val="268284032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a:t>Zdroje</a:t>
            </a:r>
          </a:p>
        </p:txBody>
      </p:sp>
      <p:sp>
        <p:nvSpPr>
          <p:cNvPr id="6" name="Zástupný symbol pro obsah 5"/>
          <p:cNvSpPr>
            <a:spLocks noGrp="1"/>
          </p:cNvSpPr>
          <p:nvPr>
            <p:ph idx="1"/>
          </p:nvPr>
        </p:nvSpPr>
        <p:spPr/>
        <p:txBody>
          <a:bodyPr/>
          <a:lstStyle/>
          <a:p>
            <a:r>
              <a:rPr lang="cs-CZ" dirty="0"/>
              <a:t>Necitované obrázky jsou použity se svolením autora – doc. Josefa Zemana</a:t>
            </a:r>
          </a:p>
        </p:txBody>
      </p:sp>
    </p:spTree>
    <p:extLst>
      <p:ext uri="{BB962C8B-B14F-4D97-AF65-F5344CB8AC3E}">
        <p14:creationId xmlns:p14="http://schemas.microsoft.com/office/powerpoint/2010/main" val="2988265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Pozn.</a:t>
            </a:r>
            <a:endParaRPr lang="en-US" dirty="0"/>
          </a:p>
        </p:txBody>
      </p:sp>
      <p:sp>
        <p:nvSpPr>
          <p:cNvPr id="3" name="Zástupný symbol pro obsah 2"/>
          <p:cNvSpPr>
            <a:spLocks noGrp="1"/>
          </p:cNvSpPr>
          <p:nvPr>
            <p:ph idx="1"/>
          </p:nvPr>
        </p:nvSpPr>
        <p:spPr/>
        <p:txBody>
          <a:bodyPr>
            <a:normAutofit fontScale="92500" lnSpcReduction="20000"/>
          </a:bodyPr>
          <a:lstStyle/>
          <a:p>
            <a:r>
              <a:rPr lang="cs-CZ" dirty="0"/>
              <a:t>Konvenčně se do rovnice počítá pouze s koncentracemi plynů a kapalin (roztoků), protože pevné látky mají konstantní koncentraci, která je už zahrnuta v K.</a:t>
            </a:r>
          </a:p>
          <a:p>
            <a:endParaRPr lang="cs-CZ" dirty="0"/>
          </a:p>
          <a:p>
            <a:endParaRPr lang="cs-CZ" dirty="0"/>
          </a:p>
          <a:p>
            <a:endParaRPr lang="cs-CZ" dirty="0"/>
          </a:p>
          <a:p>
            <a:endParaRPr lang="cs-CZ" dirty="0"/>
          </a:p>
          <a:p>
            <a:r>
              <a:rPr lang="cs-CZ" dirty="0"/>
              <a:t>Rovnovážná konstanta je závislá na teplotě (a v mnohem menší míře i na tlaku).</a:t>
            </a:r>
            <a:endParaRPr lang="en-US" dirty="0"/>
          </a:p>
        </p:txBody>
      </p:sp>
      <mc:AlternateContent xmlns:mc="http://schemas.openxmlformats.org/markup-compatibility/2006" xmlns:a14="http://schemas.microsoft.com/office/drawing/2010/main">
        <mc:Choice Requires="a14">
          <p:sp>
            <p:nvSpPr>
              <p:cNvPr id="4" name="TextovéPole 3"/>
              <p:cNvSpPr txBox="1"/>
              <p:nvPr/>
            </p:nvSpPr>
            <p:spPr>
              <a:xfrm>
                <a:off x="1975289" y="3373066"/>
                <a:ext cx="5193422" cy="37619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sz="2400" i="1">
                              <a:latin typeface="Cambria Math" panose="02040503050406030204" pitchFamily="18" charset="0"/>
                              <a:ea typeface="Cambria Math" panose="02040503050406030204" pitchFamily="18" charset="0"/>
                            </a:rPr>
                          </m:ctrlPr>
                        </m:sSubPr>
                        <m:e>
                          <m:r>
                            <m:rPr>
                              <m:sty m:val="p"/>
                            </m:rPr>
                            <a:rPr lang="cs-CZ" sz="2400">
                              <a:latin typeface="Cambria Math" panose="02040503050406030204" pitchFamily="18" charset="0"/>
                              <a:ea typeface="Cambria Math" panose="02040503050406030204" pitchFamily="18" charset="0"/>
                            </a:rPr>
                            <m:t>CaCO</m:t>
                          </m:r>
                        </m:e>
                        <m:sub>
                          <m:r>
                            <a:rPr lang="cs-CZ" sz="2400" i="1">
                              <a:latin typeface="Cambria Math" panose="02040503050406030204" pitchFamily="18" charset="0"/>
                              <a:ea typeface="Cambria Math" panose="02040503050406030204" pitchFamily="18" charset="0"/>
                            </a:rPr>
                            <m:t>3</m:t>
                          </m:r>
                        </m:sub>
                      </m:sSub>
                      <m:r>
                        <a:rPr lang="cs-CZ" sz="2400" i="1">
                          <a:latin typeface="Cambria Math" panose="02040503050406030204" pitchFamily="18" charset="0"/>
                          <a:ea typeface="Cambria Math" panose="02040503050406030204" pitchFamily="18" charset="0"/>
                        </a:rPr>
                        <m:t>(</m:t>
                      </m:r>
                      <m:r>
                        <a:rPr lang="cs-CZ" sz="2400" i="1">
                          <a:latin typeface="Cambria Math" panose="02040503050406030204" pitchFamily="18" charset="0"/>
                          <a:ea typeface="Cambria Math" panose="02040503050406030204" pitchFamily="18" charset="0"/>
                        </a:rPr>
                        <m:t>𝑠</m:t>
                      </m:r>
                      <m:r>
                        <a:rPr lang="cs-CZ" sz="2400" i="1">
                          <a:latin typeface="Cambria Math" panose="02040503050406030204" pitchFamily="18" charset="0"/>
                          <a:ea typeface="Cambria Math" panose="02040503050406030204" pitchFamily="18" charset="0"/>
                        </a:rPr>
                        <m:t>)↔</m:t>
                      </m:r>
                      <m:sSup>
                        <m:sSupPr>
                          <m:ctrlPr>
                            <a:rPr lang="cs-CZ" sz="2400" i="1">
                              <a:solidFill>
                                <a:prstClr val="black"/>
                              </a:solidFill>
                              <a:latin typeface="Cambria Math" panose="02040503050406030204" pitchFamily="18" charset="0"/>
                            </a:rPr>
                          </m:ctrlPr>
                        </m:sSupPr>
                        <m:e>
                          <m:r>
                            <m:rPr>
                              <m:sty m:val="p"/>
                            </m:rPr>
                            <a:rPr lang="cs-CZ" sz="2400">
                              <a:solidFill>
                                <a:prstClr val="black"/>
                              </a:solidFill>
                              <a:latin typeface="Cambria Math" panose="02040503050406030204" pitchFamily="18" charset="0"/>
                            </a:rPr>
                            <m:t>Ca</m:t>
                          </m:r>
                        </m:e>
                        <m:sup>
                          <m:r>
                            <a:rPr lang="cs-CZ" sz="2400" i="1">
                              <a:solidFill>
                                <a:prstClr val="black"/>
                              </a:solidFill>
                              <a:latin typeface="Cambria Math" panose="02040503050406030204" pitchFamily="18" charset="0"/>
                            </a:rPr>
                            <m:t>2+</m:t>
                          </m:r>
                        </m:sup>
                      </m:sSup>
                      <m:d>
                        <m:dPr>
                          <m:ctrlPr>
                            <a:rPr lang="cs-CZ" sz="2400" i="1">
                              <a:solidFill>
                                <a:prstClr val="black"/>
                              </a:solidFill>
                              <a:latin typeface="Cambria Math" panose="02040503050406030204" pitchFamily="18" charset="0"/>
                            </a:rPr>
                          </m:ctrlPr>
                        </m:dPr>
                        <m:e>
                          <m:r>
                            <a:rPr lang="cs-CZ" sz="2400" i="1">
                              <a:solidFill>
                                <a:prstClr val="black"/>
                              </a:solidFill>
                              <a:latin typeface="Cambria Math" panose="02040503050406030204" pitchFamily="18" charset="0"/>
                            </a:rPr>
                            <m:t>𝑎𝑞</m:t>
                          </m:r>
                        </m:e>
                      </m:d>
                      <m:r>
                        <a:rPr lang="cs-CZ" sz="2400" i="1">
                          <a:solidFill>
                            <a:prstClr val="black"/>
                          </a:solidFill>
                          <a:latin typeface="Cambria Math" panose="02040503050406030204" pitchFamily="18" charset="0"/>
                        </a:rPr>
                        <m:t>+</m:t>
                      </m:r>
                      <m:sSubSup>
                        <m:sSubSupPr>
                          <m:ctrlPr>
                            <a:rPr lang="cs-CZ" sz="2400" i="1">
                              <a:solidFill>
                                <a:prstClr val="black"/>
                              </a:solidFill>
                              <a:latin typeface="Cambria Math" panose="02040503050406030204" pitchFamily="18" charset="0"/>
                            </a:rPr>
                          </m:ctrlPr>
                        </m:sSubSupPr>
                        <m:e>
                          <m:r>
                            <m:rPr>
                              <m:sty m:val="p"/>
                            </m:rPr>
                            <a:rPr lang="cs-CZ" sz="2400">
                              <a:solidFill>
                                <a:prstClr val="black"/>
                              </a:solidFill>
                              <a:latin typeface="Cambria Math" panose="02040503050406030204" pitchFamily="18" charset="0"/>
                            </a:rPr>
                            <m:t>CO</m:t>
                          </m:r>
                        </m:e>
                        <m:sub>
                          <m:r>
                            <a:rPr lang="cs-CZ" sz="2400" i="1">
                              <a:solidFill>
                                <a:prstClr val="black"/>
                              </a:solidFill>
                              <a:latin typeface="Cambria Math" panose="02040503050406030204" pitchFamily="18" charset="0"/>
                            </a:rPr>
                            <m:t>3</m:t>
                          </m:r>
                        </m:sub>
                        <m:sup>
                          <m:r>
                            <a:rPr lang="cs-CZ" sz="2400" i="1">
                              <a:solidFill>
                                <a:prstClr val="black"/>
                              </a:solidFill>
                              <a:latin typeface="Cambria Math" panose="02040503050406030204" pitchFamily="18" charset="0"/>
                            </a:rPr>
                            <m:t>2−</m:t>
                          </m:r>
                        </m:sup>
                      </m:sSubSup>
                      <m:d>
                        <m:dPr>
                          <m:ctrlPr>
                            <a:rPr lang="cs-CZ" sz="2400" i="1">
                              <a:solidFill>
                                <a:prstClr val="black"/>
                              </a:solidFill>
                              <a:latin typeface="Cambria Math" panose="02040503050406030204" pitchFamily="18" charset="0"/>
                            </a:rPr>
                          </m:ctrlPr>
                        </m:dPr>
                        <m:e>
                          <m:r>
                            <a:rPr lang="cs-CZ" sz="2400" i="1">
                              <a:solidFill>
                                <a:prstClr val="black"/>
                              </a:solidFill>
                              <a:latin typeface="Cambria Math" panose="02040503050406030204" pitchFamily="18" charset="0"/>
                            </a:rPr>
                            <m:t>𝑔</m:t>
                          </m:r>
                        </m:e>
                      </m:d>
                    </m:oMath>
                  </m:oMathPara>
                </a14:m>
                <a:endParaRPr lang="en-US"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1975289" y="3373066"/>
                <a:ext cx="5193422" cy="376193"/>
              </a:xfrm>
              <a:prstGeom prst="rect">
                <a:avLst/>
              </a:prstGeom>
              <a:blipFill>
                <a:blip r:embed="rId2"/>
                <a:stretch>
                  <a:fillRect b="-33871"/>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 name="TextovéPole 4"/>
              <p:cNvSpPr txBox="1"/>
              <p:nvPr/>
            </p:nvSpPr>
            <p:spPr>
              <a:xfrm>
                <a:off x="3234935" y="3931821"/>
                <a:ext cx="2674130" cy="4110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sz="2400" b="0" i="1" smtClean="0">
                              <a:latin typeface="Cambria Math" panose="02040503050406030204" pitchFamily="18" charset="0"/>
                            </a:rPr>
                          </m:ctrlPr>
                        </m:sSubPr>
                        <m:e>
                          <m:r>
                            <a:rPr lang="cs-CZ" sz="2400" b="0" i="1" smtClean="0">
                              <a:latin typeface="Cambria Math" panose="02040503050406030204" pitchFamily="18" charset="0"/>
                            </a:rPr>
                            <m:t>𝐾</m:t>
                          </m:r>
                        </m:e>
                        <m:sub>
                          <m:r>
                            <a:rPr lang="cs-CZ" sz="2400" b="0" i="1" smtClean="0">
                              <a:latin typeface="Cambria Math" panose="02040503050406030204" pitchFamily="18" charset="0"/>
                            </a:rPr>
                            <m:t>𝑒𝑞</m:t>
                          </m:r>
                        </m:sub>
                      </m:sSub>
                      <m:r>
                        <a:rPr lang="cs-CZ" sz="2400" b="0" i="1" smtClean="0">
                          <a:latin typeface="Cambria Math" panose="02040503050406030204" pitchFamily="18" charset="0"/>
                        </a:rPr>
                        <m:t>=</m:t>
                      </m:r>
                      <m:d>
                        <m:dPr>
                          <m:begChr m:val="["/>
                          <m:endChr m:val="]"/>
                          <m:ctrlPr>
                            <a:rPr lang="cs-CZ" sz="2400" b="0" i="1" smtClean="0">
                              <a:latin typeface="Cambria Math" panose="02040503050406030204" pitchFamily="18" charset="0"/>
                            </a:rPr>
                          </m:ctrlPr>
                        </m:dPr>
                        <m:e>
                          <m:sSup>
                            <m:sSupPr>
                              <m:ctrlPr>
                                <a:rPr lang="cs-CZ" sz="2400" i="1">
                                  <a:solidFill>
                                    <a:prstClr val="black"/>
                                  </a:solidFill>
                                  <a:latin typeface="Cambria Math" panose="02040503050406030204" pitchFamily="18" charset="0"/>
                                </a:rPr>
                              </m:ctrlPr>
                            </m:sSupPr>
                            <m:e>
                              <m:r>
                                <m:rPr>
                                  <m:sty m:val="p"/>
                                </m:rPr>
                                <a:rPr lang="cs-CZ" sz="2400">
                                  <a:solidFill>
                                    <a:prstClr val="black"/>
                                  </a:solidFill>
                                  <a:latin typeface="Cambria Math" panose="02040503050406030204" pitchFamily="18" charset="0"/>
                                </a:rPr>
                                <m:t>Ca</m:t>
                              </m:r>
                            </m:e>
                            <m:sup>
                              <m:r>
                                <a:rPr lang="cs-CZ" sz="2400" i="1">
                                  <a:solidFill>
                                    <a:prstClr val="black"/>
                                  </a:solidFill>
                                  <a:latin typeface="Cambria Math" panose="02040503050406030204" pitchFamily="18" charset="0"/>
                                </a:rPr>
                                <m:t>2+</m:t>
                              </m:r>
                            </m:sup>
                          </m:sSup>
                        </m:e>
                      </m:d>
                      <m:d>
                        <m:dPr>
                          <m:begChr m:val="["/>
                          <m:endChr m:val="]"/>
                          <m:ctrlPr>
                            <a:rPr lang="cs-CZ" sz="2400" b="0" i="1" smtClean="0">
                              <a:latin typeface="Cambria Math" panose="02040503050406030204" pitchFamily="18" charset="0"/>
                            </a:rPr>
                          </m:ctrlPr>
                        </m:dPr>
                        <m:e>
                          <m:sSubSup>
                            <m:sSubSupPr>
                              <m:ctrlPr>
                                <a:rPr lang="cs-CZ" sz="2400" i="1">
                                  <a:solidFill>
                                    <a:prstClr val="black"/>
                                  </a:solidFill>
                                  <a:latin typeface="Cambria Math" panose="02040503050406030204" pitchFamily="18" charset="0"/>
                                </a:rPr>
                              </m:ctrlPr>
                            </m:sSubSupPr>
                            <m:e>
                              <m:r>
                                <m:rPr>
                                  <m:sty m:val="p"/>
                                </m:rPr>
                                <a:rPr lang="cs-CZ" sz="2400">
                                  <a:solidFill>
                                    <a:prstClr val="black"/>
                                  </a:solidFill>
                                  <a:latin typeface="Cambria Math" panose="02040503050406030204" pitchFamily="18" charset="0"/>
                                </a:rPr>
                                <m:t>CO</m:t>
                              </m:r>
                            </m:e>
                            <m:sub>
                              <m:r>
                                <a:rPr lang="cs-CZ" sz="2400" i="1">
                                  <a:solidFill>
                                    <a:prstClr val="black"/>
                                  </a:solidFill>
                                  <a:latin typeface="Cambria Math" panose="02040503050406030204" pitchFamily="18" charset="0"/>
                                </a:rPr>
                                <m:t>3</m:t>
                              </m:r>
                            </m:sub>
                            <m:sup>
                              <m:r>
                                <a:rPr lang="cs-CZ" sz="2400" i="1">
                                  <a:solidFill>
                                    <a:prstClr val="black"/>
                                  </a:solidFill>
                                  <a:latin typeface="Cambria Math" panose="02040503050406030204" pitchFamily="18" charset="0"/>
                                </a:rPr>
                                <m:t>2−</m:t>
                              </m:r>
                            </m:sup>
                          </m:sSubSup>
                        </m:e>
                      </m:d>
                    </m:oMath>
                  </m:oMathPara>
                </a14:m>
                <a:endParaRPr lang="en-US" dirty="0"/>
              </a:p>
            </p:txBody>
          </p:sp>
        </mc:Choice>
        <mc:Fallback xmlns="">
          <p:sp>
            <p:nvSpPr>
              <p:cNvPr id="5" name="TextovéPole 4"/>
              <p:cNvSpPr txBox="1">
                <a:spLocks noRot="1" noChangeAspect="1" noMove="1" noResize="1" noEditPoints="1" noAdjustHandles="1" noChangeArrowheads="1" noChangeShapeType="1" noTextEdit="1"/>
              </p:cNvSpPr>
              <p:nvPr/>
            </p:nvSpPr>
            <p:spPr>
              <a:xfrm>
                <a:off x="3234935" y="3931821"/>
                <a:ext cx="2674130" cy="411075"/>
              </a:xfrm>
              <a:prstGeom prst="rect">
                <a:avLst/>
              </a:prstGeom>
              <a:blipFill>
                <a:blip r:embed="rId3"/>
                <a:stretch>
                  <a:fillRect l="-2283" b="-19403"/>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6" name="TextovéPole 5"/>
              <p:cNvSpPr txBox="1"/>
              <p:nvPr/>
            </p:nvSpPr>
            <p:spPr>
              <a:xfrm>
                <a:off x="3201013" y="4342896"/>
                <a:ext cx="1757597" cy="4053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sz="2400" b="0" i="1" smtClean="0">
                              <a:latin typeface="Cambria Math" panose="02040503050406030204" pitchFamily="18" charset="0"/>
                            </a:rPr>
                          </m:ctrlPr>
                        </m:sSubPr>
                        <m:e>
                          <m:r>
                            <a:rPr lang="cs-CZ" sz="2400" b="0" i="1" smtClean="0">
                              <a:latin typeface="Cambria Math" panose="02040503050406030204" pitchFamily="18" charset="0"/>
                            </a:rPr>
                            <m:t>𝐾</m:t>
                          </m:r>
                        </m:e>
                        <m:sub>
                          <m:r>
                            <a:rPr lang="cs-CZ" sz="2400" b="0" i="1" smtClean="0">
                              <a:latin typeface="Cambria Math" panose="02040503050406030204" pitchFamily="18" charset="0"/>
                            </a:rPr>
                            <m:t>𝑒𝑞</m:t>
                          </m:r>
                        </m:sub>
                      </m:sSub>
                      <m:r>
                        <a:rPr lang="cs-CZ" sz="2400" b="0" i="1" smtClean="0">
                          <a:latin typeface="Cambria Math" panose="02040503050406030204" pitchFamily="18" charset="0"/>
                        </a:rPr>
                        <m:t>=</m:t>
                      </m:r>
                      <m:sSup>
                        <m:sSupPr>
                          <m:ctrlPr>
                            <a:rPr lang="cs-CZ" sz="2400" b="0" i="1" smtClean="0">
                              <a:latin typeface="Cambria Math" panose="02040503050406030204" pitchFamily="18" charset="0"/>
                            </a:rPr>
                          </m:ctrlPr>
                        </m:sSupPr>
                        <m:e>
                          <m:r>
                            <a:rPr lang="cs-CZ" sz="2400" i="1">
                              <a:latin typeface="Cambria Math" panose="02040503050406030204" pitchFamily="18" charset="0"/>
                            </a:rPr>
                            <m:t>10</m:t>
                          </m:r>
                        </m:e>
                        <m:sup>
                          <m:r>
                            <a:rPr lang="cs-CZ" sz="2400" i="1">
                              <a:latin typeface="Cambria Math" panose="02040503050406030204" pitchFamily="18" charset="0"/>
                            </a:rPr>
                            <m:t>−8.4</m:t>
                          </m:r>
                        </m:sup>
                      </m:sSup>
                    </m:oMath>
                  </m:oMathPara>
                </a14:m>
                <a:endParaRPr lang="en-US"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3201013" y="4342896"/>
                <a:ext cx="1757597" cy="405304"/>
              </a:xfrm>
              <a:prstGeom prst="rect">
                <a:avLst/>
              </a:prstGeom>
              <a:blipFill>
                <a:blip r:embed="rId4"/>
                <a:stretch>
                  <a:fillRect l="-3472" r="-1389" b="-17910"/>
                </a:stretch>
              </a:blipFill>
            </p:spPr>
            <p:txBody>
              <a:bodyPr/>
              <a:lstStyle/>
              <a:p>
                <a:r>
                  <a:rPr lang="cs-CZ">
                    <a:noFill/>
                  </a:rPr>
                  <a:t> </a:t>
                </a:r>
              </a:p>
            </p:txBody>
          </p:sp>
        </mc:Fallback>
      </mc:AlternateContent>
    </p:spTree>
    <p:extLst>
      <p:ext uri="{BB962C8B-B14F-4D97-AF65-F5344CB8AC3E}">
        <p14:creationId xmlns:p14="http://schemas.microsoft.com/office/powerpoint/2010/main" val="4083978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ovéPole 3"/>
              <p:cNvSpPr txBox="1"/>
              <p:nvPr/>
            </p:nvSpPr>
            <p:spPr>
              <a:xfrm>
                <a:off x="2882732" y="1935644"/>
                <a:ext cx="391363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sz="2400" b="0" i="1" smtClean="0">
                              <a:latin typeface="Cambria Math" panose="02040503050406030204" pitchFamily="18" charset="0"/>
                            </a:rPr>
                          </m:ctrlPr>
                        </m:sSubPr>
                        <m:e>
                          <m:r>
                            <a:rPr lang="cs-CZ" sz="2400" b="0" i="0" smtClean="0">
                              <a:latin typeface="Cambria Math" panose="02040503050406030204" pitchFamily="18" charset="0"/>
                            </a:rPr>
                            <m:t>3</m:t>
                          </m:r>
                          <m:r>
                            <m:rPr>
                              <m:sty m:val="p"/>
                            </m:rPr>
                            <a:rPr lang="cs-CZ" sz="2400">
                              <a:latin typeface="Cambria Math" panose="02040503050406030204" pitchFamily="18" charset="0"/>
                            </a:rPr>
                            <m:t>H</m:t>
                          </m:r>
                        </m:e>
                        <m:sub>
                          <m:r>
                            <a:rPr lang="cs-CZ" sz="2400" b="0" i="1" smtClean="0">
                              <a:latin typeface="Cambria Math" panose="02040503050406030204" pitchFamily="18" charset="0"/>
                            </a:rPr>
                            <m:t>2</m:t>
                          </m:r>
                        </m:sub>
                      </m:sSub>
                      <m:d>
                        <m:dPr>
                          <m:ctrlPr>
                            <a:rPr lang="cs-CZ" sz="2400" b="0" i="1" smtClean="0">
                              <a:latin typeface="Cambria Math" panose="02040503050406030204" pitchFamily="18" charset="0"/>
                            </a:rPr>
                          </m:ctrlPr>
                        </m:dPr>
                        <m:e>
                          <m:r>
                            <a:rPr lang="cs-CZ" sz="2400" b="0" i="1" smtClean="0">
                              <a:latin typeface="Cambria Math" panose="02040503050406030204" pitchFamily="18" charset="0"/>
                            </a:rPr>
                            <m:t>𝑔</m:t>
                          </m:r>
                        </m:e>
                      </m:d>
                      <m:r>
                        <a:rPr lang="cs-CZ" sz="2400" b="0" i="1" smtClean="0">
                          <a:latin typeface="Cambria Math" panose="02040503050406030204" pitchFamily="18" charset="0"/>
                        </a:rPr>
                        <m:t>+</m:t>
                      </m:r>
                      <m:sSub>
                        <m:sSubPr>
                          <m:ctrlPr>
                            <a:rPr lang="cs-CZ" sz="2400" i="1">
                              <a:latin typeface="Cambria Math" panose="02040503050406030204" pitchFamily="18" charset="0"/>
                            </a:rPr>
                          </m:ctrlPr>
                        </m:sSubPr>
                        <m:e>
                          <m:r>
                            <m:rPr>
                              <m:sty m:val="p"/>
                            </m:rPr>
                            <a:rPr lang="cs-CZ" sz="2400" b="0" i="0" smtClean="0">
                              <a:latin typeface="Cambria Math" panose="02040503050406030204" pitchFamily="18" charset="0"/>
                            </a:rPr>
                            <m:t>N</m:t>
                          </m:r>
                        </m:e>
                        <m:sub>
                          <m:r>
                            <a:rPr lang="cs-CZ" sz="2400" i="1">
                              <a:latin typeface="Cambria Math" panose="02040503050406030204" pitchFamily="18" charset="0"/>
                            </a:rPr>
                            <m:t>2</m:t>
                          </m:r>
                        </m:sub>
                      </m:sSub>
                      <m:d>
                        <m:dPr>
                          <m:ctrlPr>
                            <a:rPr lang="cs-CZ" sz="2400" b="0" i="1" smtClean="0">
                              <a:latin typeface="Cambria Math" panose="02040503050406030204" pitchFamily="18" charset="0"/>
                            </a:rPr>
                          </m:ctrlPr>
                        </m:dPr>
                        <m:e>
                          <m:r>
                            <a:rPr lang="cs-CZ" sz="2400" b="0" i="1" smtClean="0">
                              <a:latin typeface="Cambria Math" panose="02040503050406030204" pitchFamily="18" charset="0"/>
                            </a:rPr>
                            <m:t>𝑔</m:t>
                          </m:r>
                        </m:e>
                      </m:d>
                      <m:r>
                        <a:rPr lang="cs-CZ" sz="2400" b="0" i="1" smtClean="0">
                          <a:latin typeface="Cambria Math" panose="02040503050406030204" pitchFamily="18" charset="0"/>
                          <a:ea typeface="Cambria Math" panose="02040503050406030204" pitchFamily="18" charset="0"/>
                        </a:rPr>
                        <m:t>↔</m:t>
                      </m:r>
                      <m:sSub>
                        <m:sSubPr>
                          <m:ctrlPr>
                            <a:rPr lang="cs-CZ" sz="2400" b="0" i="1" smtClean="0">
                              <a:latin typeface="Cambria Math" panose="02040503050406030204" pitchFamily="18" charset="0"/>
                              <a:ea typeface="Cambria Math" panose="02040503050406030204" pitchFamily="18" charset="0"/>
                            </a:rPr>
                          </m:ctrlPr>
                        </m:sSubPr>
                        <m:e>
                          <m:r>
                            <a:rPr lang="cs-CZ" sz="2400" i="1">
                              <a:latin typeface="Cambria Math" panose="02040503050406030204" pitchFamily="18" charset="0"/>
                              <a:ea typeface="Cambria Math" panose="02040503050406030204" pitchFamily="18" charset="0"/>
                            </a:rPr>
                            <m:t>2</m:t>
                          </m:r>
                          <m:r>
                            <m:rPr>
                              <m:sty m:val="p"/>
                            </m:rPr>
                            <a:rPr lang="cs-CZ" sz="2400">
                              <a:latin typeface="Cambria Math" panose="02040503050406030204" pitchFamily="18" charset="0"/>
                              <a:ea typeface="Cambria Math" panose="02040503050406030204" pitchFamily="18" charset="0"/>
                            </a:rPr>
                            <m:t>NH</m:t>
                          </m:r>
                        </m:e>
                        <m:sub>
                          <m:r>
                            <a:rPr lang="cs-CZ" sz="2400">
                              <a:latin typeface="Cambria Math" panose="02040503050406030204" pitchFamily="18" charset="0"/>
                              <a:ea typeface="Cambria Math" panose="02040503050406030204" pitchFamily="18" charset="0"/>
                            </a:rPr>
                            <m:t>3</m:t>
                          </m:r>
                        </m:sub>
                      </m:sSub>
                      <m:r>
                        <a:rPr lang="cs-CZ" sz="2400" b="0" i="1" smtClean="0">
                          <a:latin typeface="Cambria Math" panose="02040503050406030204" pitchFamily="18" charset="0"/>
                          <a:ea typeface="Cambria Math" panose="02040503050406030204" pitchFamily="18" charset="0"/>
                        </a:rPr>
                        <m:t> (</m:t>
                      </m:r>
                      <m:r>
                        <a:rPr lang="cs-CZ" sz="2400" b="0" i="1" smtClean="0">
                          <a:latin typeface="Cambria Math" panose="02040503050406030204" pitchFamily="18" charset="0"/>
                          <a:ea typeface="Cambria Math" panose="02040503050406030204" pitchFamily="18" charset="0"/>
                        </a:rPr>
                        <m:t>𝑔</m:t>
                      </m:r>
                      <m:r>
                        <a:rPr lang="cs-CZ" sz="2400"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2882732" y="1935644"/>
                <a:ext cx="3913635" cy="369332"/>
              </a:xfrm>
              <a:prstGeom prst="rect">
                <a:avLst/>
              </a:prstGeom>
              <a:blipFill>
                <a:blip r:embed="rId2"/>
                <a:stretch>
                  <a:fillRect l="-1402" r="-2181" b="-3500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6" name="TextovéPole 5"/>
              <p:cNvSpPr txBox="1"/>
              <p:nvPr/>
            </p:nvSpPr>
            <p:spPr>
              <a:xfrm>
                <a:off x="4048491" y="2507667"/>
                <a:ext cx="1047017" cy="3978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sz="2400" b="0" i="1" smtClean="0">
                              <a:latin typeface="Cambria Math" panose="02040503050406030204" pitchFamily="18" charset="0"/>
                            </a:rPr>
                          </m:ctrlPr>
                        </m:sSubPr>
                        <m:e>
                          <m:r>
                            <a:rPr lang="cs-CZ" sz="2400" b="0" i="1" smtClean="0">
                              <a:latin typeface="Cambria Math" panose="02040503050406030204" pitchFamily="18" charset="0"/>
                            </a:rPr>
                            <m:t>𝐾</m:t>
                          </m:r>
                        </m:e>
                        <m:sub>
                          <m:r>
                            <a:rPr lang="cs-CZ" sz="2400" b="0" i="1" smtClean="0">
                              <a:latin typeface="Cambria Math" panose="02040503050406030204" pitchFamily="18" charset="0"/>
                            </a:rPr>
                            <m:t>𝑒𝑞</m:t>
                          </m:r>
                        </m:sub>
                      </m:sSub>
                      <m:r>
                        <a:rPr lang="cs-CZ" sz="2400" b="0" i="1" smtClean="0">
                          <a:latin typeface="Cambria Math" panose="02040503050406030204" pitchFamily="18" charset="0"/>
                        </a:rPr>
                        <m:t>= ?</m:t>
                      </m:r>
                    </m:oMath>
                  </m:oMathPara>
                </a14:m>
                <a:endParaRPr lang="en-US"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4048491" y="2507667"/>
                <a:ext cx="1047017" cy="397866"/>
              </a:xfrm>
              <a:prstGeom prst="rect">
                <a:avLst/>
              </a:prstGeom>
              <a:blipFill>
                <a:blip r:embed="rId3"/>
                <a:stretch>
                  <a:fillRect l="-6395" r="-6395" b="-18182"/>
                </a:stretch>
              </a:blipFill>
            </p:spPr>
            <p:txBody>
              <a:bodyPr/>
              <a:lstStyle/>
              <a:p>
                <a:r>
                  <a:rPr lang="cs-CZ">
                    <a:noFill/>
                  </a:rPr>
                  <a:t> </a:t>
                </a:r>
              </a:p>
            </p:txBody>
          </p:sp>
        </mc:Fallback>
      </mc:AlternateContent>
      <p:sp>
        <p:nvSpPr>
          <p:cNvPr id="7" name="Nadpis 6"/>
          <p:cNvSpPr>
            <a:spLocks noGrp="1"/>
          </p:cNvSpPr>
          <p:nvPr>
            <p:ph type="title"/>
          </p:nvPr>
        </p:nvSpPr>
        <p:spPr/>
        <p:txBody>
          <a:bodyPr>
            <a:normAutofit fontScale="90000"/>
          </a:bodyPr>
          <a:lstStyle/>
          <a:p>
            <a:r>
              <a:rPr lang="cs-CZ" dirty="0"/>
              <a:t>Slučování vodíku a dusíku na amoniak</a:t>
            </a:r>
            <a:endParaRPr lang="en-US" dirty="0"/>
          </a:p>
        </p:txBody>
      </p:sp>
      <p:sp>
        <p:nvSpPr>
          <p:cNvPr id="9" name="Obdélník 8"/>
          <p:cNvSpPr/>
          <p:nvPr/>
        </p:nvSpPr>
        <p:spPr>
          <a:xfrm>
            <a:off x="169158" y="3212976"/>
            <a:ext cx="8863388" cy="646331"/>
          </a:xfrm>
          <a:prstGeom prst="rect">
            <a:avLst/>
          </a:prstGeom>
        </p:spPr>
        <p:txBody>
          <a:bodyPr wrap="none">
            <a:spAutoFit/>
          </a:bodyPr>
          <a:lstStyle/>
          <a:p>
            <a:r>
              <a:rPr lang="cs-CZ" dirty="0"/>
              <a:t>Při teplotě 350 °C jsou rovnovážné molární koncentrace N</a:t>
            </a:r>
            <a:r>
              <a:rPr lang="cs-CZ" baseline="-25000" dirty="0"/>
              <a:t>2</a:t>
            </a:r>
            <a:r>
              <a:rPr lang="cs-CZ" dirty="0"/>
              <a:t> = 0,885; H</a:t>
            </a:r>
            <a:r>
              <a:rPr lang="cs-CZ" baseline="-25000" dirty="0"/>
              <a:t>2</a:t>
            </a:r>
            <a:r>
              <a:rPr lang="cs-CZ" dirty="0"/>
              <a:t> = 0,665; NH</a:t>
            </a:r>
            <a:r>
              <a:rPr lang="cs-CZ" baseline="-25000" dirty="0"/>
              <a:t>3</a:t>
            </a:r>
            <a:r>
              <a:rPr lang="cs-CZ" dirty="0"/>
              <a:t> = 1,230.</a:t>
            </a:r>
          </a:p>
          <a:p>
            <a:r>
              <a:rPr lang="cs-CZ" dirty="0"/>
              <a:t>Jaká je hodnota rovnovážné konstanty?</a:t>
            </a:r>
            <a:endParaRPr lang="en-US" dirty="0"/>
          </a:p>
        </p:txBody>
      </p:sp>
    </p:spTree>
    <p:extLst>
      <p:ext uri="{BB962C8B-B14F-4D97-AF65-F5344CB8AC3E}">
        <p14:creationId xmlns:p14="http://schemas.microsoft.com/office/powerpoint/2010/main" val="378521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a:t>
            </a:r>
          </a:p>
        </p:txBody>
      </p:sp>
      <p:sp>
        <p:nvSpPr>
          <p:cNvPr id="3" name="Zástupný symbol pro obsah 2"/>
          <p:cNvSpPr>
            <a:spLocks noGrp="1"/>
          </p:cNvSpPr>
          <p:nvPr>
            <p:ph idx="1"/>
          </p:nvPr>
        </p:nvSpPr>
        <p:spPr/>
        <p:txBody>
          <a:bodyPr/>
          <a:lstStyle/>
          <a:p>
            <a:r>
              <a:rPr lang="en-US" dirty="0"/>
              <a:t>Calculate the value of the equilibrium constant, K</a:t>
            </a:r>
            <a:r>
              <a:rPr lang="en-US" baseline="-25000" dirty="0"/>
              <a:t>c</a:t>
            </a:r>
            <a:r>
              <a:rPr lang="en-US" dirty="0"/>
              <a:t> , for the system shown, if 0.1908 moles of CO</a:t>
            </a:r>
            <a:r>
              <a:rPr lang="en-US" baseline="-25000" dirty="0"/>
              <a:t>2</a:t>
            </a:r>
            <a:r>
              <a:rPr lang="en-US" dirty="0"/>
              <a:t>, 0.0908 moles of H</a:t>
            </a:r>
            <a:r>
              <a:rPr lang="en-US" baseline="-25000" dirty="0"/>
              <a:t>2</a:t>
            </a:r>
            <a:r>
              <a:rPr lang="en-US" dirty="0"/>
              <a:t>, 0.0092 moles of CO, and 0.0092 moles of H</a:t>
            </a:r>
            <a:r>
              <a:rPr lang="en-US" baseline="-25000" dirty="0"/>
              <a:t>2</a:t>
            </a:r>
            <a:r>
              <a:rPr lang="en-US" dirty="0"/>
              <a:t>O vapor were present in a 2.00 L reaction vessel were present at equilibrium.</a:t>
            </a:r>
            <a:endParaRPr lang="cs-CZ" dirty="0"/>
          </a:p>
          <a:p>
            <a:endParaRPr lang="cs-CZ" dirty="0"/>
          </a:p>
        </p:txBody>
      </p:sp>
      <p:pic>
        <p:nvPicPr>
          <p:cNvPr id="7172" name="Picture 4" descr="CO2 + H2 -- &gt; CO + H2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032" y="4624873"/>
            <a:ext cx="4531384" cy="534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209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0">
              <a:schemeClr val="tx2">
                <a:lumMod val="60000"/>
                <a:lumOff val="40000"/>
              </a:schemeClr>
            </a:gs>
            <a:gs pos="100000">
              <a:schemeClr val="tx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1"/>
                </a:solidFill>
              </a:rPr>
              <a:t>Posouzení </a:t>
            </a:r>
          </a:p>
        </p:txBody>
      </p:sp>
      <p:sp>
        <p:nvSpPr>
          <p:cNvPr id="3" name="Zástupný symbol pro obsah 2"/>
          <p:cNvSpPr>
            <a:spLocks noGrp="1"/>
          </p:cNvSpPr>
          <p:nvPr>
            <p:ph idx="1"/>
          </p:nvPr>
        </p:nvSpPr>
        <p:spPr/>
        <p:txBody>
          <a:bodyPr/>
          <a:lstStyle/>
          <a:p>
            <a:r>
              <a:rPr lang="cs-CZ" dirty="0">
                <a:solidFill>
                  <a:schemeClr val="bg1"/>
                </a:solidFill>
              </a:rPr>
              <a:t>Které procesy budou probíhat samovolně?</a:t>
            </a:r>
          </a:p>
          <a:p>
            <a:endParaRPr lang="cs-CZ" dirty="0">
              <a:solidFill>
                <a:schemeClr val="bg1"/>
              </a:solidFill>
            </a:endParaRPr>
          </a:p>
        </p:txBody>
      </p:sp>
    </p:spTree>
    <p:extLst>
      <p:ext uri="{BB962C8B-B14F-4D97-AF65-F5344CB8AC3E}">
        <p14:creationId xmlns:p14="http://schemas.microsoft.com/office/powerpoint/2010/main" val="1118198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0">
              <a:schemeClr val="tx2">
                <a:lumMod val="60000"/>
                <a:lumOff val="40000"/>
              </a:schemeClr>
            </a:gs>
            <a:gs pos="100000">
              <a:schemeClr val="tx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1"/>
                </a:solidFill>
              </a:rPr>
              <a:t>Posouzení </a:t>
            </a:r>
          </a:p>
        </p:txBody>
      </p:sp>
      <p:sp>
        <p:nvSpPr>
          <p:cNvPr id="3" name="Zástupný symbol pro obsah 2"/>
          <p:cNvSpPr>
            <a:spLocks noGrp="1"/>
          </p:cNvSpPr>
          <p:nvPr>
            <p:ph idx="1"/>
          </p:nvPr>
        </p:nvSpPr>
        <p:spPr/>
        <p:txBody>
          <a:bodyPr/>
          <a:lstStyle/>
          <a:p>
            <a:r>
              <a:rPr lang="cs-CZ" dirty="0">
                <a:solidFill>
                  <a:schemeClr val="bg1"/>
                </a:solidFill>
              </a:rPr>
              <a:t>Které procesy budou probíhat samovolně?</a:t>
            </a:r>
          </a:p>
          <a:p>
            <a:pPr lvl="1"/>
            <a:r>
              <a:rPr lang="cs-CZ" dirty="0">
                <a:solidFill>
                  <a:schemeClr val="bg1"/>
                </a:solidFill>
              </a:rPr>
              <a:t>Roste celková entropie (</a:t>
            </a:r>
            <a:r>
              <a:rPr lang="el-GR" dirty="0">
                <a:solidFill>
                  <a:schemeClr val="bg1"/>
                </a:solidFill>
              </a:rPr>
              <a:t>Δ</a:t>
            </a:r>
            <a:r>
              <a:rPr lang="cs-CZ" dirty="0">
                <a:solidFill>
                  <a:schemeClr val="bg1"/>
                </a:solidFill>
              </a:rPr>
              <a:t>S &gt; 0)</a:t>
            </a:r>
          </a:p>
          <a:p>
            <a:pPr lvl="1"/>
            <a:r>
              <a:rPr lang="cs-CZ" dirty="0">
                <a:solidFill>
                  <a:schemeClr val="bg1"/>
                </a:solidFill>
              </a:rPr>
              <a:t>Uvolňuje se energie (</a:t>
            </a:r>
            <a:r>
              <a:rPr lang="el-GR" dirty="0">
                <a:solidFill>
                  <a:schemeClr val="bg1"/>
                </a:solidFill>
              </a:rPr>
              <a:t>Δ</a:t>
            </a:r>
            <a:r>
              <a:rPr lang="cs-CZ" dirty="0">
                <a:solidFill>
                  <a:schemeClr val="bg1"/>
                </a:solidFill>
              </a:rPr>
              <a:t>H &lt; 0)</a:t>
            </a:r>
          </a:p>
          <a:p>
            <a:endParaRPr lang="cs-CZ" dirty="0">
              <a:solidFill>
                <a:schemeClr val="bg1"/>
              </a:solidFill>
            </a:endParaRPr>
          </a:p>
          <a:p>
            <a:r>
              <a:rPr lang="cs-CZ" dirty="0">
                <a:solidFill>
                  <a:schemeClr val="bg1"/>
                </a:solidFill>
              </a:rPr>
              <a:t>Při posouzení tedy můžeme vycházet z </a:t>
            </a:r>
            <a:r>
              <a:rPr lang="el-GR" dirty="0">
                <a:solidFill>
                  <a:schemeClr val="bg1"/>
                </a:solidFill>
              </a:rPr>
              <a:t>Δ</a:t>
            </a:r>
            <a:r>
              <a:rPr lang="cs-CZ" b="1" dirty="0">
                <a:solidFill>
                  <a:schemeClr val="bg1"/>
                </a:solidFill>
              </a:rPr>
              <a:t>H</a:t>
            </a:r>
            <a:r>
              <a:rPr lang="cs-CZ" dirty="0">
                <a:solidFill>
                  <a:schemeClr val="bg1"/>
                </a:solidFill>
              </a:rPr>
              <a:t>, </a:t>
            </a:r>
            <a:r>
              <a:rPr lang="el-GR" dirty="0">
                <a:solidFill>
                  <a:schemeClr val="bg1"/>
                </a:solidFill>
              </a:rPr>
              <a:t>Δ</a:t>
            </a:r>
            <a:r>
              <a:rPr lang="cs-CZ" b="1" dirty="0">
                <a:solidFill>
                  <a:schemeClr val="bg1"/>
                </a:solidFill>
              </a:rPr>
              <a:t>S</a:t>
            </a:r>
            <a:r>
              <a:rPr lang="cs-CZ" dirty="0">
                <a:solidFill>
                  <a:schemeClr val="bg1"/>
                </a:solidFill>
              </a:rPr>
              <a:t> a </a:t>
            </a:r>
            <a:r>
              <a:rPr lang="cs-CZ" b="1" dirty="0">
                <a:solidFill>
                  <a:schemeClr val="bg1"/>
                </a:solidFill>
              </a:rPr>
              <a:t>T </a:t>
            </a:r>
            <a:r>
              <a:rPr lang="cs-CZ" dirty="0">
                <a:solidFill>
                  <a:schemeClr val="bg1"/>
                </a:solidFill>
              </a:rPr>
              <a:t>(energie částic).</a:t>
            </a:r>
          </a:p>
        </p:txBody>
      </p:sp>
    </p:spTree>
    <p:extLst>
      <p:ext uri="{BB962C8B-B14F-4D97-AF65-F5344CB8AC3E}">
        <p14:creationId xmlns:p14="http://schemas.microsoft.com/office/powerpoint/2010/main" val="2515973947"/>
      </p:ext>
    </p:extLst>
  </p:cSld>
  <p:clrMapOvr>
    <a:masterClrMapping/>
  </p:clrMapOvr>
</p:sld>
</file>

<file path=ppt/theme/theme1.xml><?xml version="1.0" encoding="utf-8"?>
<a:theme xmlns:a="http://schemas.openxmlformats.org/drawingml/2006/main" name="simple3-4">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mple3-4" id="{D94A6B00-76AA-4E9B-B6BF-CBAC299D0681}" vid="{10741EE3-0E3D-40D6-BE46-D27A3EB0D0FC}"/>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simple3-4</Template>
  <TotalTime>2320</TotalTime>
  <Words>2340</Words>
  <Application>Microsoft Office PowerPoint</Application>
  <PresentationFormat>Předvádění na obrazovce (4:3)</PresentationFormat>
  <Paragraphs>202</Paragraphs>
  <Slides>48</Slides>
  <Notes>9</Notes>
  <HiddenSlides>0</HiddenSlides>
  <MMClips>0</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1</vt:i4>
      </vt:variant>
      <vt:variant>
        <vt:lpstr>Nadpisy snímků</vt:lpstr>
      </vt:variant>
      <vt:variant>
        <vt:i4>48</vt:i4>
      </vt:variant>
    </vt:vector>
  </HeadingPairs>
  <TitlesOfParts>
    <vt:vector size="54" baseType="lpstr">
      <vt:lpstr>Arial</vt:lpstr>
      <vt:lpstr>Calibri</vt:lpstr>
      <vt:lpstr>Cambria Math</vt:lpstr>
      <vt:lpstr>Times New Roman</vt:lpstr>
      <vt:lpstr>simple3-4</vt:lpstr>
      <vt:lpstr>Equation</vt:lpstr>
      <vt:lpstr>Geochemie exogenních procesů</vt:lpstr>
      <vt:lpstr>Rovnovážná konstanta</vt:lpstr>
      <vt:lpstr>Rovnovážná konstanta</vt:lpstr>
      <vt:lpstr>Rovnovážná konstanta</vt:lpstr>
      <vt:lpstr>Pozn.</vt:lpstr>
      <vt:lpstr>Slučování vodíku a dusíku na amoniak</vt:lpstr>
      <vt:lpstr>Příklad</vt:lpstr>
      <vt:lpstr>Posouzení </vt:lpstr>
      <vt:lpstr>Posouzení </vt:lpstr>
      <vt:lpstr>Gibbsova funkce</vt:lpstr>
      <vt:lpstr>Gibbsova funkce</vt:lpstr>
      <vt:lpstr>Gibbsova funkce</vt:lpstr>
      <vt:lpstr>Zhodnocení Gibbsovy funkce</vt:lpstr>
      <vt:lpstr>Gibbsova funkce</vt:lpstr>
      <vt:lpstr>Gibbsova funkce</vt:lpstr>
      <vt:lpstr>Závislost Gibbsovy funkce na teplotě a tlaku</vt:lpstr>
      <vt:lpstr>Závislost Gibbsovy funkce na složení</vt:lpstr>
      <vt:lpstr>Závislost chemického potenciálu na složení</vt:lpstr>
      <vt:lpstr>Plynné roztoky</vt:lpstr>
      <vt:lpstr>Plynné roztoky</vt:lpstr>
      <vt:lpstr>Souhrn</vt:lpstr>
      <vt:lpstr>Souhrn</vt:lpstr>
      <vt:lpstr>Jiný pohled</vt:lpstr>
      <vt:lpstr>Příklad 1a</vt:lpstr>
      <vt:lpstr>Příklad 1b</vt:lpstr>
      <vt:lpstr>Příklad 1c</vt:lpstr>
      <vt:lpstr>Příklad 1 finále</vt:lpstr>
      <vt:lpstr>Příklad 2</vt:lpstr>
      <vt:lpstr>Stabilita</vt:lpstr>
      <vt:lpstr>Stabilita</vt:lpstr>
      <vt:lpstr>Stabilita</vt:lpstr>
      <vt:lpstr>Porovnání celkových entropií </vt:lpstr>
      <vt:lpstr>Celkové entropie systému s H2O</vt:lpstr>
      <vt:lpstr>Porovnání entropie systému při krystalizaci</vt:lpstr>
      <vt:lpstr>Závislost stability fází na teplotě a tlaku</vt:lpstr>
      <vt:lpstr>Závislost stability fází na teplotě a tlaku</vt:lpstr>
      <vt:lpstr>Systémy s proměnlivým složením fází</vt:lpstr>
      <vt:lpstr>Prezentace aplikace PowerPoint</vt:lpstr>
      <vt:lpstr>Závislost Gibbsovy funkce na pokročilosti reakce</vt:lpstr>
      <vt:lpstr>Prezentace aplikace PowerPoint</vt:lpstr>
      <vt:lpstr>Prezentace aplikace PowerPoint</vt:lpstr>
      <vt:lpstr>Prezentace aplikace PowerPoint</vt:lpstr>
      <vt:lpstr>Závislost rovnovážné konstanty na teplotě</vt:lpstr>
      <vt:lpstr>Van‘t Hoffova rovnice</vt:lpstr>
      <vt:lpstr>Příklad</vt:lpstr>
      <vt:lpstr>Příklad</vt:lpstr>
      <vt:lpstr>Souhrn</vt:lpstr>
      <vt:lpstr>Zdroje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ExPr 3 Stabilita a Gibbsova funkce</dc:title>
  <dc:creator>Pavel Pracný</dc:creator>
  <cp:lastModifiedBy>Pavel Pracný</cp:lastModifiedBy>
  <cp:revision>65</cp:revision>
  <dcterms:created xsi:type="dcterms:W3CDTF">2016-08-29T13:52:22Z</dcterms:created>
  <dcterms:modified xsi:type="dcterms:W3CDTF">2016-10-12T14:24:06Z</dcterms:modified>
</cp:coreProperties>
</file>