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66"/>
  </p:notesMasterIdLst>
  <p:sldIdLst>
    <p:sldId id="256" r:id="rId2"/>
    <p:sldId id="340" r:id="rId3"/>
    <p:sldId id="259" r:id="rId4"/>
    <p:sldId id="261" r:id="rId5"/>
    <p:sldId id="265" r:id="rId6"/>
    <p:sldId id="266" r:id="rId7"/>
    <p:sldId id="267" r:id="rId8"/>
    <p:sldId id="320" r:id="rId9"/>
    <p:sldId id="341" r:id="rId10"/>
    <p:sldId id="318" r:id="rId11"/>
    <p:sldId id="270" r:id="rId12"/>
    <p:sldId id="321" r:id="rId13"/>
    <p:sldId id="351" r:id="rId14"/>
    <p:sldId id="312" r:id="rId15"/>
    <p:sldId id="323" r:id="rId16"/>
    <p:sldId id="314" r:id="rId17"/>
    <p:sldId id="315" r:id="rId18"/>
    <p:sldId id="316" r:id="rId19"/>
    <p:sldId id="317" r:id="rId20"/>
    <p:sldId id="324" r:id="rId21"/>
    <p:sldId id="322" r:id="rId22"/>
    <p:sldId id="274" r:id="rId23"/>
    <p:sldId id="264" r:id="rId24"/>
    <p:sldId id="275" r:id="rId25"/>
    <p:sldId id="276" r:id="rId26"/>
    <p:sldId id="325" r:id="rId27"/>
    <p:sldId id="277" r:id="rId28"/>
    <p:sldId id="278" r:id="rId29"/>
    <p:sldId id="281" r:id="rId30"/>
    <p:sldId id="326" r:id="rId31"/>
    <p:sldId id="328" r:id="rId32"/>
    <p:sldId id="279" r:id="rId33"/>
    <p:sldId id="329" r:id="rId34"/>
    <p:sldId id="334" r:id="rId35"/>
    <p:sldId id="335" r:id="rId36"/>
    <p:sldId id="290" r:id="rId37"/>
    <p:sldId id="332" r:id="rId38"/>
    <p:sldId id="291" r:id="rId39"/>
    <p:sldId id="292" r:id="rId40"/>
    <p:sldId id="293" r:id="rId41"/>
    <p:sldId id="336" r:id="rId42"/>
    <p:sldId id="294" r:id="rId43"/>
    <p:sldId id="295" r:id="rId44"/>
    <p:sldId id="337" r:id="rId45"/>
    <p:sldId id="296" r:id="rId46"/>
    <p:sldId id="297" r:id="rId47"/>
    <p:sldId id="298" r:id="rId48"/>
    <p:sldId id="299" r:id="rId49"/>
    <p:sldId id="338" r:id="rId50"/>
    <p:sldId id="300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53" r:id="rId59"/>
    <p:sldId id="352" r:id="rId60"/>
    <p:sldId id="357" r:id="rId61"/>
    <p:sldId id="309" r:id="rId62"/>
    <p:sldId id="339" r:id="rId63"/>
    <p:sldId id="356" r:id="rId64"/>
    <p:sldId id="258" r:id="rId6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4A6C58EB-3DBA-444D-9F8D-4E948FACF682}">
          <p14:sldIdLst>
            <p14:sldId id="256"/>
          </p14:sldIdLst>
        </p14:section>
        <p14:section name="Atomy" id="{2159617B-B1D8-4D55-A898-96C455788D3B}">
          <p14:sldIdLst>
            <p14:sldId id="340"/>
            <p14:sldId id="259"/>
            <p14:sldId id="261"/>
            <p14:sldId id="265"/>
            <p14:sldId id="266"/>
            <p14:sldId id="267"/>
            <p14:sldId id="320"/>
            <p14:sldId id="341"/>
            <p14:sldId id="318"/>
          </p14:sldIdLst>
        </p14:section>
        <p14:section name="Iontové vazby" id="{D08EC061-2E2D-4C80-9487-1FCF9E8DBFCE}">
          <p14:sldIdLst>
            <p14:sldId id="270"/>
            <p14:sldId id="321"/>
            <p14:sldId id="351"/>
            <p14:sldId id="312"/>
            <p14:sldId id="323"/>
            <p14:sldId id="314"/>
            <p14:sldId id="315"/>
            <p14:sldId id="316"/>
            <p14:sldId id="317"/>
            <p14:sldId id="324"/>
            <p14:sldId id="322"/>
          </p14:sldIdLst>
        </p14:section>
        <p14:section name="Kovalentní vazby" id="{8BD4E153-E513-4992-AA98-270F60F35F1A}">
          <p14:sldIdLst>
            <p14:sldId id="274"/>
            <p14:sldId id="264"/>
            <p14:sldId id="275"/>
            <p14:sldId id="276"/>
            <p14:sldId id="325"/>
            <p14:sldId id="277"/>
          </p14:sldIdLst>
        </p14:section>
        <p14:section name="Vazby v minerálech" id="{81B7711B-C8AC-4F34-A087-AEE9B6BAE05C}">
          <p14:sldIdLst>
            <p14:sldId id="278"/>
            <p14:sldId id="281"/>
            <p14:sldId id="326"/>
            <p14:sldId id="328"/>
            <p14:sldId id="279"/>
            <p14:sldId id="329"/>
            <p14:sldId id="334"/>
            <p14:sldId id="335"/>
            <p14:sldId id="290"/>
            <p14:sldId id="332"/>
            <p14:sldId id="291"/>
            <p14:sldId id="292"/>
            <p14:sldId id="293"/>
            <p14:sldId id="336"/>
            <p14:sldId id="294"/>
            <p14:sldId id="295"/>
            <p14:sldId id="337"/>
            <p14:sldId id="296"/>
            <p14:sldId id="297"/>
            <p14:sldId id="298"/>
            <p14:sldId id="299"/>
            <p14:sldId id="338"/>
            <p14:sldId id="300"/>
            <p14:sldId id="302"/>
            <p14:sldId id="303"/>
            <p14:sldId id="304"/>
            <p14:sldId id="305"/>
            <p14:sldId id="306"/>
            <p14:sldId id="307"/>
            <p14:sldId id="308"/>
            <p14:sldId id="353"/>
            <p14:sldId id="352"/>
            <p14:sldId id="357"/>
            <p14:sldId id="309"/>
            <p14:sldId id="339"/>
            <p14:sldId id="356"/>
          </p14:sldIdLst>
        </p14:section>
        <p14:section name="Jílové minerály" id="{3574AB85-6E75-42D7-A084-D40F2CA5EF70}">
          <p14:sldIdLst/>
        </p14:section>
        <p14:section name="Tiráž" id="{F763EDBD-CCEC-48CD-B319-F494C844F24B}">
          <p14:sldIdLst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09" autoAdjust="0"/>
  </p:normalViewPr>
  <p:slideViewPr>
    <p:cSldViewPr>
      <p:cViewPr varScale="1">
        <p:scale>
          <a:sx n="80" d="100"/>
          <a:sy n="80" d="100"/>
        </p:scale>
        <p:origin x="108" y="4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3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1514.18665" units="1/cm"/>
          <inkml:channelProperty channel="Y" name="resolution" value="2391.75171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16-04-21T12:15:19.85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526C8EF-A912-4FFC-8D86-936763511152}" emma:medium="tactile" emma:mode="ink">
          <msink:context xmlns:msink="http://schemas.microsoft.com/ink/2010/main" type="writingRegion" rotatedBoundingBox="16311,17752 16326,17752 16326,17780 16311,17780"/>
        </emma:interpretation>
      </emma:emma>
    </inkml:annotationXML>
    <inkml:traceGroup>
      <inkml:annotationXML>
        <emma:emma xmlns:emma="http://www.w3.org/2003/04/emma" version="1.0">
          <emma:interpretation id="{6FB13F33-F469-4C39-96E1-74D7B5B5B5D7}" emma:medium="tactile" emma:mode="ink">
            <msink:context xmlns:msink="http://schemas.microsoft.com/ink/2010/main" type="paragraph" rotatedBoundingBox="16311,17752 16326,17752 16326,17780 16311,177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E8913AD-BD9D-470D-A9DD-9D8BB82D7CB6}" emma:medium="tactile" emma:mode="ink">
              <msink:context xmlns:msink="http://schemas.microsoft.com/ink/2010/main" type="line" rotatedBoundingBox="16311,17752 16326,17752 16326,17780 16311,17780"/>
            </emma:interpretation>
          </emma:emma>
        </inkml:annotationXML>
        <inkml:traceGroup>
          <inkml:annotationXML>
            <emma:emma xmlns:emma="http://www.w3.org/2003/04/emma" version="1.0">
              <emma:interpretation id="{68567983-DA3E-4A4A-9282-C4872F2113FA}" emma:medium="tactile" emma:mode="ink">
                <msink:context xmlns:msink="http://schemas.microsoft.com/ink/2010/main" type="inkWord" rotatedBoundingBox="16311,17752 16326,17752 16326,17780 16311,17780"/>
              </emma:interpretation>
              <emma:one-of disjunction-type="recognition" id="oneOf0">
                <emma:interpretation id="interp0" emma:lang="cs-CZ" emma:confidence="0">
                  <emma:literal>/</emma:literal>
                </emma:interpretation>
                <emma:interpretation id="interp1" emma:lang="cs-CZ" emma:confidence="0">
                  <emma:literal>'</emma:literal>
                </emma:interpretation>
                <emma:interpretation id="interp2" emma:lang="cs-CZ" emma:confidence="0">
                  <emma:literal>,</emma:literal>
                </emma:interpretation>
                <emma:interpretation id="interp3" emma:lang="cs-CZ" emma:confidence="0">
                  <emma:literal>I</emma:literal>
                </emma:interpretation>
                <emma:interpretation id="interp4" emma:lang="cs-CZ" emma:confidence="0">
                  <emma:literal>l</emma:literal>
                </emma:interpretation>
              </emma:one-of>
            </emma:emma>
          </inkml:annotationXML>
          <inkml:trace contextRef="#ctx0" brushRef="#br0">949 667 6 0,'-6'9'1'16,"3"-4"-4"-1,0 3 4-15,0-2-5 0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EFA8B-BF31-469C-9360-9A3B67FB56E2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F5A1A-3411-4F44-B378-DC96253D984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4498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Bavili jsme se o atomech, jejich původu, izotopech, využití…</a:t>
            </a:r>
          </a:p>
          <a:p>
            <a:r>
              <a:rPr lang="cs-CZ" dirty="0"/>
              <a:t>Atomy se vyskytují v chemických vazbách a minerálních strukturách a na ty se podíváme dnes.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F5A1A-3411-4F44-B378-DC96253D9848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9810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Elektronový orbital je teoreticky nekonečný – není nulová</a:t>
            </a:r>
            <a:r>
              <a:rPr lang="cs-CZ" baseline="0" dirty="0"/>
              <a:t> pravděpodobnost výskytu elektronů (jen blížící se nule).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F5A1A-3411-4F44-B378-DC96253D9848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5931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Tetraedry si můžeme představit jako cihly a hořčíky jako maltu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F5A1A-3411-4F44-B378-DC96253D9848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2940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03D9-A3EB-4C01-947D-3EF653CDDC5E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4F4D-3B72-4AD2-B418-C45691A5E95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7485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03D9-A3EB-4C01-947D-3EF653CDDC5E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4F4D-3B72-4AD2-B418-C45691A5E95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2552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03D9-A3EB-4C01-947D-3EF653CDDC5E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4F4D-3B72-4AD2-B418-C45691A5E95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6178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5FEFE6-3158-4653-8DE5-1085F119973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71038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03D9-A3EB-4C01-947D-3EF653CDDC5E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4F4D-3B72-4AD2-B418-C45691A5E95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3217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03D9-A3EB-4C01-947D-3EF653CDDC5E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4F4D-3B72-4AD2-B418-C45691A5E95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4491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03D9-A3EB-4C01-947D-3EF653CDDC5E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4F4D-3B72-4AD2-B418-C45691A5E95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089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03D9-A3EB-4C01-947D-3EF653CDDC5E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4F4D-3B72-4AD2-B418-C45691A5E95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286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03D9-A3EB-4C01-947D-3EF653CDDC5E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4F4D-3B72-4AD2-B418-C45691A5E95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6449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03D9-A3EB-4C01-947D-3EF653CDDC5E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4F4D-3B72-4AD2-B418-C45691A5E95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5222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03D9-A3EB-4C01-947D-3EF653CDDC5E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4F4D-3B72-4AD2-B418-C45691A5E95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192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903D9-A3EB-4C01-947D-3EF653CDDC5E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E4F4D-3B72-4AD2-B418-C45691A5E95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9067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903D9-A3EB-4C01-947D-3EF653CDDC5E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E4F4D-3B72-4AD2-B418-C45691A5E95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317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Geochemie exogenních procesů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4. Vazby, struktury a minerály na povrchu Země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effectLst/>
                <a:latin typeface="+mn-lt"/>
              </a:rPr>
              <a:t>Vazby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Známe dva typy sil působících ve vazbách – jedná se pravděpodobně o dva způsoby popisu vazebných situací stejného původu. Tj. v pozadí je pravděpodobně jeden sjednocující mechanismus.</a:t>
            </a:r>
          </a:p>
          <a:p>
            <a:r>
              <a:rPr lang="cs-CZ" dirty="0"/>
              <a:t>Vazba vzniká, pokud energie vzniklé částice je nižší než celková energie reaktantů (celkový pokles G a nárůst S).</a:t>
            </a:r>
          </a:p>
          <a:p>
            <a:r>
              <a:rPr lang="cs-CZ" dirty="0"/>
              <a:t>Několik typů vazeb</a:t>
            </a:r>
          </a:p>
          <a:p>
            <a:pPr lvl="1"/>
            <a:r>
              <a:rPr lang="cs-CZ" altLang="cs-CZ" dirty="0"/>
              <a:t>kovalentní, iontová, koordinačně-kovalentní, kovová, Van der </a:t>
            </a:r>
            <a:r>
              <a:rPr lang="cs-CZ" altLang="cs-CZ" dirty="0" err="1"/>
              <a:t>Waalsova</a:t>
            </a:r>
            <a:r>
              <a:rPr lang="cs-CZ" altLang="cs-CZ" dirty="0"/>
              <a:t>, vodíková – ve strukturách minerálů se většinou setkáváme s jejich kombinacemi.</a:t>
            </a:r>
          </a:p>
          <a:p>
            <a:pPr lvl="1"/>
            <a:r>
              <a:rPr lang="cs-CZ" altLang="cs-CZ" b="1" dirty="0"/>
              <a:t>Iontová vazba </a:t>
            </a:r>
            <a:r>
              <a:rPr lang="cs-CZ" altLang="cs-CZ" dirty="0"/>
              <a:t>– mezi atomy s velkým rozdílem elektronegativit.</a:t>
            </a:r>
          </a:p>
          <a:p>
            <a:pPr lvl="1"/>
            <a:r>
              <a:rPr lang="cs-CZ" altLang="cs-CZ" b="1" dirty="0"/>
              <a:t>Kovalentní vazba </a:t>
            </a:r>
            <a:r>
              <a:rPr lang="cs-CZ" altLang="cs-CZ" dirty="0"/>
              <a:t>– mezi atomy s malým rozdílem elektronegativit.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4806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Iontový model chemických vazeb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6124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Iontové krystaly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Předpokládáme, že ionty jsou kulově symetrické částice</a:t>
            </a:r>
          </a:p>
          <a:p>
            <a:r>
              <a:rPr lang="cs-CZ" dirty="0"/>
              <a:t>Vnitřní struktura iontových krystalů je pak dána skládáním kulových částic ve třech rozměrech</a:t>
            </a:r>
          </a:p>
          <a:p>
            <a:r>
              <a:rPr lang="cs-CZ" dirty="0"/>
              <a:t>Platí tři pravidla vedoucí k maximální stabilizaci: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dirty="0"/>
              <a:t>Ionty se musí kombinovat v poměrech vedoucích k elektricky neutrálnímu krystalu.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dirty="0"/>
              <a:t>Čím blíže má vzdálenost sousedících jader opačně nabitých iontů k rovnovážné vzdálenosti s nejnižší energií, tím stabilnější uspořádání (příliš daleko se nepřitahují a příliš blízko se odpuzují).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dirty="0"/>
              <a:t>Každý iont by měl být obklopen co nejvíce opačně nabitými ionty – </a:t>
            </a:r>
            <a:r>
              <a:rPr lang="cs-CZ" i="1" dirty="0"/>
              <a:t>koordinační číslo</a:t>
            </a:r>
            <a:r>
              <a:rPr lang="cs-CZ" dirty="0"/>
              <a:t>.</a:t>
            </a:r>
          </a:p>
          <a:p>
            <a:pPr marL="342000" indent="-342000"/>
            <a:r>
              <a:rPr lang="cs-CZ" dirty="0"/>
              <a:t>Rozhodující vliv velikosti a náboje stavebních částic – </a:t>
            </a:r>
            <a:r>
              <a:rPr lang="cs-CZ" b="1" dirty="0"/>
              <a:t>iontový potenciál</a:t>
            </a:r>
            <a:r>
              <a:rPr lang="cs-CZ" dirty="0"/>
              <a:t> (poměr náboje ku velikosti).</a:t>
            </a:r>
          </a:p>
        </p:txBody>
      </p:sp>
    </p:spTree>
    <p:extLst>
      <p:ext uri="{BB962C8B-B14F-4D97-AF65-F5344CB8AC3E}">
        <p14:creationId xmlns:p14="http://schemas.microsoft.com/office/powerpoint/2010/main" val="3116481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Energie uspořádání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9100" y="1556792"/>
            <a:ext cx="4457700" cy="48577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556792"/>
            <a:ext cx="2209800" cy="78105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11560" y="3212976"/>
            <a:ext cx="3136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 … rozdíl v nábojích</a:t>
            </a:r>
          </a:p>
          <a:p>
            <a:r>
              <a:rPr lang="cs-CZ" dirty="0"/>
              <a:t>r … vzdálenost mezi jádry iontů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229100" y="6414542"/>
            <a:ext cx="3630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Převzato z </a:t>
            </a:r>
            <a:r>
              <a:rPr lang="en-US" sz="1000" dirty="0"/>
              <a:t>Gill</a:t>
            </a:r>
            <a:r>
              <a:rPr lang="cs-CZ" sz="1000" dirty="0"/>
              <a:t> (2015)</a:t>
            </a:r>
            <a:endParaRPr lang="en-US" sz="1000" dirty="0"/>
          </a:p>
        </p:txBody>
      </p:sp>
      <p:sp>
        <p:nvSpPr>
          <p:cNvPr id="9" name="Obdélník 8"/>
          <p:cNvSpPr/>
          <p:nvPr/>
        </p:nvSpPr>
        <p:spPr>
          <a:xfrm>
            <a:off x="323528" y="4189561"/>
            <a:ext cx="39055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Celková </a:t>
            </a:r>
            <a:r>
              <a:rPr lang="cs-CZ" i="1" dirty="0"/>
              <a:t>potenciální energie</a:t>
            </a:r>
            <a:r>
              <a:rPr lang="cs-CZ" dirty="0"/>
              <a:t> </a:t>
            </a:r>
            <a:r>
              <a:rPr lang="cs-CZ" b="1" dirty="0" err="1"/>
              <a:t>E</a:t>
            </a:r>
            <a:r>
              <a:rPr lang="cs-CZ" b="1" baseline="-25000" dirty="0" err="1"/>
              <a:t>p</a:t>
            </a:r>
            <a:r>
              <a:rPr lang="cs-CZ" dirty="0"/>
              <a:t> uspořádání je suma</a:t>
            </a:r>
          </a:p>
          <a:p>
            <a:pPr marL="800100" lvl="1" indent="-342900">
              <a:buFont typeface="+mj-lt"/>
              <a:buAutoNum type="alphaUcPeriod"/>
            </a:pPr>
            <a:r>
              <a:rPr lang="cs-CZ" dirty="0"/>
              <a:t>Přitažlivých sil mezi ionty s opačným nábojem (záporné členy)</a:t>
            </a:r>
          </a:p>
          <a:p>
            <a:pPr marL="800100" lvl="1" indent="-342900">
              <a:buFont typeface="+mj-lt"/>
              <a:buAutoNum type="alphaUcPeriod"/>
            </a:pPr>
            <a:r>
              <a:rPr lang="cs-CZ" dirty="0"/>
              <a:t>Odpudivých sil mezi ionty se stejným nábojem (kladné členy)</a:t>
            </a:r>
          </a:p>
        </p:txBody>
      </p:sp>
    </p:spTree>
    <p:extLst>
      <p:ext uri="{BB962C8B-B14F-4D97-AF65-F5344CB8AC3E}">
        <p14:creationId xmlns:p14="http://schemas.microsoft.com/office/powerpoint/2010/main" val="3707523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bg1"/>
                </a:solidFill>
                <a:effectLst/>
              </a:rPr>
              <a:t>Velikosti</a:t>
            </a:r>
          </a:p>
        </p:txBody>
      </p:sp>
      <p:graphicFrame>
        <p:nvGraphicFramePr>
          <p:cNvPr id="1026" name="Object 33"/>
          <p:cNvGraphicFramePr>
            <a:graphicFrameLocks noChangeAspect="1"/>
          </p:cNvGraphicFramePr>
          <p:nvPr/>
        </p:nvGraphicFramePr>
        <p:xfrm>
          <a:off x="5508625" y="1196975"/>
          <a:ext cx="3683000" cy="549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Chart" r:id="rId3" imgW="3876568" imgH="5781446" progId="Excel.Chart.8">
                  <p:embed/>
                </p:oleObj>
              </mc:Choice>
              <mc:Fallback>
                <p:oleObj name="Chart" r:id="rId3" imgW="3876568" imgH="5781446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1196975"/>
                        <a:ext cx="3683000" cy="549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36" descr="o4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967288" cy="300672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Obdélník 1"/>
          <p:cNvSpPr/>
          <p:nvPr/>
        </p:nvSpPr>
        <p:spPr>
          <a:xfrm>
            <a:off x="107504" y="1404165"/>
            <a:ext cx="56166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Čím vyšší kladný náboj, tím jsou ionty menší</a:t>
            </a:r>
          </a:p>
          <a:p>
            <a:pPr lvl="1"/>
            <a:r>
              <a:rPr lang="cs-CZ" sz="2000" dirty="0">
                <a:solidFill>
                  <a:schemeClr val="bg1"/>
                </a:solidFill>
              </a:rPr>
              <a:t>- výrazné přitahování kladným nábojem jádra.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Čím vyšší záporný náboj, tím jsou ionty větší </a:t>
            </a:r>
          </a:p>
          <a:p>
            <a:pPr lvl="1"/>
            <a:r>
              <a:rPr lang="cs-CZ" sz="2000" dirty="0">
                <a:solidFill>
                  <a:schemeClr val="bg1"/>
                </a:solidFill>
              </a:rPr>
              <a:t>- vzájemné odpuzování elektronů.</a:t>
            </a:r>
          </a:p>
        </p:txBody>
      </p:sp>
    </p:spTree>
    <p:extLst>
      <p:ext uri="{BB962C8B-B14F-4D97-AF65-F5344CB8AC3E}">
        <p14:creationId xmlns:p14="http://schemas.microsoft.com/office/powerpoint/2010/main" val="3384393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Uspořádání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600200"/>
            <a:ext cx="5410944" cy="4565104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Při skládání kulových částic o stejné velikosti je nejtěsnějším uspořádáním stoh pravidelných vrstev.</a:t>
            </a:r>
          </a:p>
          <a:p>
            <a:r>
              <a:rPr lang="cs-CZ" dirty="0"/>
              <a:t>Každá vrstva má hexagonální symetrii.</a:t>
            </a:r>
          </a:p>
          <a:p>
            <a:r>
              <a:rPr lang="cs-CZ" dirty="0"/>
              <a:t>Další vrstva je umístěna na ni s každou částicí umístěnou do </a:t>
            </a:r>
            <a:r>
              <a:rPr lang="cs-CZ" dirty="0" err="1"/>
              <a:t>ďolíku</a:t>
            </a:r>
            <a:r>
              <a:rPr lang="cs-CZ" dirty="0"/>
              <a:t> mezi třemi částicemi v nižší vrstvě</a:t>
            </a:r>
          </a:p>
        </p:txBody>
      </p:sp>
      <p:pic>
        <p:nvPicPr>
          <p:cNvPr id="7" name="Picture 35" descr="o4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08920"/>
            <a:ext cx="327257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316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bg1"/>
                </a:solidFill>
                <a:effectLst/>
              </a:rPr>
              <a:t>Uspořádání – 2 vrstvy</a:t>
            </a:r>
          </a:p>
        </p:txBody>
      </p:sp>
      <p:pic>
        <p:nvPicPr>
          <p:cNvPr id="21511" name="Picture 32" descr="o4 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557338"/>
            <a:ext cx="3894137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33" descr="o4 7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462463"/>
            <a:ext cx="4084637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34" descr="o4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437063"/>
            <a:ext cx="3548062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35" descr="o4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44675"/>
            <a:ext cx="2741612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3675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chemeClr val="bg1"/>
                </a:solidFill>
                <a:effectLst/>
              </a:rPr>
              <a:t>Uspořádání – 2 vrstvy</a:t>
            </a:r>
          </a:p>
        </p:txBody>
      </p:sp>
      <p:pic>
        <p:nvPicPr>
          <p:cNvPr id="22535" name="Picture 27" descr="o4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773238"/>
            <a:ext cx="3548062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28" descr="o4 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628775"/>
            <a:ext cx="40989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29" descr="o4 8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4076700"/>
            <a:ext cx="473233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30" descr="o4 8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81525"/>
            <a:ext cx="344805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547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76602" y="13246"/>
            <a:ext cx="8229600" cy="132819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>
                <a:solidFill>
                  <a:schemeClr val="bg1"/>
                </a:solidFill>
                <a:effectLst/>
              </a:rPr>
              <a:t>Uspořádání – 3 vrstvy</a:t>
            </a:r>
          </a:p>
        </p:txBody>
      </p:sp>
      <p:pic>
        <p:nvPicPr>
          <p:cNvPr id="23557" name="Picture 28" descr="o4 9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1341438"/>
            <a:ext cx="8824031" cy="194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9" descr="o4 11 bile lin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3861048"/>
            <a:ext cx="8613692" cy="245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240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28600"/>
            <a:ext cx="8229600" cy="1328738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>
                <a:solidFill>
                  <a:schemeClr val="bg1"/>
                </a:solidFill>
                <a:effectLst/>
              </a:rPr>
              <a:t>Uspořádání – 3 vrstvy</a:t>
            </a:r>
          </a:p>
        </p:txBody>
      </p:sp>
      <p:pic>
        <p:nvPicPr>
          <p:cNvPr id="24581" name="Picture 12" descr="o4 11a bilr lin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813593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3" descr="o4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08500"/>
            <a:ext cx="8680450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187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Částice a vazby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1935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Uspořádání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13" y="4005064"/>
            <a:ext cx="8229600" cy="2692896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Oba typy dutin jsou významně větší než prostory mezi částicemi v jedné vrstvě.</a:t>
            </a:r>
          </a:p>
          <a:p>
            <a:r>
              <a:rPr lang="cs-CZ" dirty="0"/>
              <a:t>Ve většině krystalů jsou v těchto dutinách kationty.</a:t>
            </a:r>
          </a:p>
          <a:p>
            <a:r>
              <a:rPr lang="cs-CZ" altLang="cs-CZ" dirty="0"/>
              <a:t>C</a:t>
            </a:r>
            <a:r>
              <a:rPr lang="cs-CZ" altLang="cs-CZ" baseline="30000" dirty="0"/>
              <a:t>4+</a:t>
            </a:r>
            <a:r>
              <a:rPr lang="cs-CZ" altLang="cs-CZ" dirty="0"/>
              <a:t> vždy obsazuje mezery mezi třemi kyslíky (karbonáty)</a:t>
            </a:r>
          </a:p>
          <a:p>
            <a:r>
              <a:rPr lang="cs-CZ" altLang="cs-CZ" dirty="0"/>
              <a:t>Si</a:t>
            </a:r>
            <a:r>
              <a:rPr lang="cs-CZ" altLang="cs-CZ" baseline="30000" dirty="0"/>
              <a:t>4+</a:t>
            </a:r>
            <a:r>
              <a:rPr lang="cs-CZ" altLang="cs-CZ" dirty="0"/>
              <a:t> obsazuje pozice v tetraedrických dutinách (může být zastoupen také Al</a:t>
            </a:r>
            <a:r>
              <a:rPr lang="cs-CZ" altLang="cs-CZ" baseline="30000" dirty="0"/>
              <a:t>3+</a:t>
            </a:r>
            <a:r>
              <a:rPr lang="cs-CZ" altLang="cs-CZ" dirty="0"/>
              <a:t> – alumosilikáty, výjimečně Ti</a:t>
            </a:r>
            <a:r>
              <a:rPr lang="cs-CZ" altLang="cs-CZ" baseline="30000" dirty="0"/>
              <a:t>4+</a:t>
            </a:r>
            <a:r>
              <a:rPr lang="cs-CZ" altLang="cs-CZ" dirty="0"/>
              <a:t> – pyroxeny, amfiboly)</a:t>
            </a:r>
          </a:p>
          <a:p>
            <a:r>
              <a:rPr lang="cs-CZ" altLang="cs-CZ" dirty="0"/>
              <a:t>další ionty (Fe</a:t>
            </a:r>
            <a:r>
              <a:rPr lang="cs-CZ" altLang="cs-CZ" baseline="30000" dirty="0"/>
              <a:t>3+</a:t>
            </a:r>
            <a:r>
              <a:rPr lang="cs-CZ" altLang="cs-CZ" dirty="0"/>
              <a:t>, Mg</a:t>
            </a:r>
            <a:r>
              <a:rPr lang="cs-CZ" altLang="cs-CZ" baseline="30000" dirty="0"/>
              <a:t>2+</a:t>
            </a:r>
            <a:r>
              <a:rPr lang="cs-CZ" altLang="cs-CZ" dirty="0"/>
              <a:t>, Fe</a:t>
            </a:r>
            <a:r>
              <a:rPr lang="cs-CZ" altLang="cs-CZ" baseline="30000" dirty="0"/>
              <a:t>2+</a:t>
            </a:r>
            <a:r>
              <a:rPr lang="cs-CZ" altLang="cs-CZ" dirty="0"/>
              <a:t>, Mn</a:t>
            </a:r>
            <a:r>
              <a:rPr lang="cs-CZ" altLang="cs-CZ" baseline="30000" dirty="0"/>
              <a:t>2+</a:t>
            </a:r>
            <a:r>
              <a:rPr lang="cs-CZ" altLang="cs-CZ" dirty="0"/>
              <a:t>, Ca</a:t>
            </a:r>
            <a:r>
              <a:rPr lang="cs-CZ" altLang="cs-CZ" baseline="30000" dirty="0"/>
              <a:t>2+</a:t>
            </a:r>
            <a:r>
              <a:rPr lang="cs-CZ" altLang="cs-CZ" dirty="0"/>
              <a:t>, Na</a:t>
            </a:r>
            <a:r>
              <a:rPr lang="cs-CZ" altLang="cs-CZ" baseline="30000" dirty="0"/>
              <a:t>+</a:t>
            </a:r>
            <a:r>
              <a:rPr lang="cs-CZ" altLang="cs-CZ" dirty="0"/>
              <a:t>) obsazují oktaedrické dutiny v nejtěsnějším uspořádání kyslíků, přičemž se ve strukturách dobře zastupují (obsazují strukturně stejné pozice): Fe</a:t>
            </a:r>
            <a:r>
              <a:rPr lang="cs-CZ" altLang="cs-CZ" baseline="30000" dirty="0"/>
              <a:t>3+</a:t>
            </a:r>
            <a:r>
              <a:rPr lang="cs-CZ" altLang="cs-CZ" dirty="0"/>
              <a:t>–Mg</a:t>
            </a:r>
            <a:r>
              <a:rPr lang="cs-CZ" altLang="cs-CZ" baseline="30000" dirty="0"/>
              <a:t>2+</a:t>
            </a:r>
            <a:r>
              <a:rPr lang="cs-CZ" altLang="cs-CZ" dirty="0"/>
              <a:t>–Fe</a:t>
            </a:r>
            <a:r>
              <a:rPr lang="cs-CZ" altLang="cs-CZ" baseline="30000" dirty="0"/>
              <a:t>2+</a:t>
            </a:r>
            <a:r>
              <a:rPr lang="cs-CZ" altLang="cs-CZ" dirty="0"/>
              <a:t>–Mn</a:t>
            </a:r>
            <a:r>
              <a:rPr lang="cs-CZ" altLang="cs-CZ" baseline="30000" dirty="0"/>
              <a:t>2+</a:t>
            </a:r>
            <a:r>
              <a:rPr lang="cs-CZ" altLang="cs-CZ" dirty="0"/>
              <a:t>, Ca</a:t>
            </a:r>
            <a:r>
              <a:rPr lang="cs-CZ" altLang="cs-CZ" baseline="30000" dirty="0"/>
              <a:t>2+</a:t>
            </a:r>
            <a:r>
              <a:rPr lang="cs-CZ" altLang="cs-CZ" dirty="0"/>
              <a:t>–Na</a:t>
            </a:r>
            <a:r>
              <a:rPr lang="cs-CZ" altLang="cs-CZ" baseline="30000" dirty="0"/>
              <a:t>+</a:t>
            </a:r>
          </a:p>
          <a:p>
            <a:r>
              <a:rPr lang="cs-CZ" altLang="cs-CZ" dirty="0"/>
              <a:t>K</a:t>
            </a:r>
            <a:r>
              <a:rPr lang="cs-CZ" altLang="cs-CZ" baseline="30000" dirty="0"/>
              <a:t>+</a:t>
            </a:r>
            <a:r>
              <a:rPr lang="cs-CZ" altLang="cs-CZ" dirty="0"/>
              <a:t> obsazuje pozice kyslíků, stejně jako skupiny OH</a:t>
            </a:r>
            <a:r>
              <a:rPr lang="cs-CZ" altLang="cs-CZ" baseline="30000" dirty="0"/>
              <a:t>–</a:t>
            </a:r>
          </a:p>
        </p:txBody>
      </p:sp>
      <p:graphicFrame>
        <p:nvGraphicFramePr>
          <p:cNvPr id="4" name="Group 1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7359546"/>
              </p:ext>
            </p:extLst>
          </p:nvPr>
        </p:nvGraphicFramePr>
        <p:xfrm>
          <a:off x="468313" y="1268413"/>
          <a:ext cx="8229600" cy="2411520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2598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5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5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031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poměr </a:t>
                      </a:r>
                      <a:r>
                        <a:rPr kumimoji="0" lang="cs-CZ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r</a:t>
                      </a:r>
                      <a:r>
                        <a:rPr kumimoji="0" lang="cs-CZ" sz="1800" u="none" strike="noStrike" cap="none" normalizeH="0" baseline="-30000" dirty="0" err="1">
                          <a:ln>
                            <a:noFill/>
                          </a:ln>
                          <a:effectLst/>
                        </a:rPr>
                        <a:t>kat</a:t>
                      </a:r>
                      <a:r>
                        <a:rPr kumimoji="0" lang="cs-CZ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/r</a:t>
                      </a:r>
                      <a:r>
                        <a:rPr kumimoji="0" lang="cs-CZ" sz="1800" u="none" strike="noStrike" cap="none" normalizeH="0" baseline="-30000" dirty="0">
                          <a:ln>
                            <a:noFill/>
                          </a:ln>
                          <a:effectLst/>
                        </a:rPr>
                        <a:t>O2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koordinační číslo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koord. polyedr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74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středy hran krychle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1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0,73 – 1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hexaedr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1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0,41 –0,73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oktaedr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21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0,22 – 0,41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tetraedr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1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0,15 – 0,22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uprostřed trojúhelníka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8186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Iontová substituce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Ionty jednoho prvku mohou běžně nahrazovat ionty jiného prvku, pokud se jejich velikost liší o méně než cca. 15 %.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Pokud se náboj iontů liší o 1, mohou se běžně zastupovat je-li zachovaná </a:t>
            </a:r>
            <a:r>
              <a:rPr lang="cs-CZ" dirty="0" err="1"/>
              <a:t>elektroneutralita</a:t>
            </a:r>
            <a:r>
              <a:rPr lang="cs-CZ" dirty="0"/>
              <a:t> krystalu. Při větším rozdílu nábojů dochází k substituci v mnohem menším rozsahu.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Pokud mohou pozici obsadit dva různé ionty, iont s vyšším iontovým potenciálem tvoří silnější vazbu s okolními ionty.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Vzájemná substituce podobných iontů může být omezena odlišnou elektronegativitou a tvorbou vazeb rozdílné iontové povahy.</a:t>
            </a:r>
          </a:p>
        </p:txBody>
      </p:sp>
    </p:spTree>
    <p:extLst>
      <p:ext uri="{BB962C8B-B14F-4D97-AF65-F5344CB8AC3E}">
        <p14:creationId xmlns:p14="http://schemas.microsoft.com/office/powerpoint/2010/main" val="184828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Kovalentní vazby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5288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Elektron</a:t>
            </a:r>
            <a:endParaRPr lang="en-GB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Kovalentní vazba vzniká výměnou/sdílením elektronů mezi atomy.</a:t>
            </a:r>
          </a:p>
          <a:p>
            <a:r>
              <a:rPr lang="cs-CZ" dirty="0"/>
              <a:t>Proto můžeme rozdělit elektrony na dvě hlavní skupiny:</a:t>
            </a:r>
          </a:p>
          <a:p>
            <a:pPr marL="971550" lvl="1" indent="-514350">
              <a:buFont typeface="+mj-lt"/>
              <a:buAutoNum type="alphaLcPeriod"/>
            </a:pPr>
            <a:r>
              <a:rPr lang="cs-CZ" b="1" dirty="0"/>
              <a:t>Valenční elektrony </a:t>
            </a:r>
            <a:r>
              <a:rPr lang="cs-CZ" dirty="0"/>
              <a:t>– představují elektrony dostupné pro interakce mezi atomy a</a:t>
            </a:r>
          </a:p>
          <a:p>
            <a:pPr marL="971550" lvl="1" indent="-514350">
              <a:buFont typeface="+mj-lt"/>
              <a:buAutoNum type="alphaLcPeriod"/>
            </a:pPr>
            <a:r>
              <a:rPr lang="cs-CZ" b="1" dirty="0"/>
              <a:t>vnitřní elektrony </a:t>
            </a:r>
            <a:r>
              <a:rPr lang="cs-CZ" dirty="0"/>
              <a:t>– příliš pevně vázány k jádru, aby mohly vstupovat to vazeb (blíž k jádru, hlouběji ve struktuře).</a:t>
            </a:r>
          </a:p>
          <a:p>
            <a:pPr marL="571500" indent="-514350"/>
            <a:r>
              <a:rPr lang="cs-CZ" dirty="0"/>
              <a:t>Rozdělení je založeno na energetické úrovni elektronů.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9102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Kovalentní vazba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Princip sdílení nepárových elektronů mezi sousedními atomy.</a:t>
            </a:r>
          </a:p>
          <a:p>
            <a:r>
              <a:rPr lang="cs-CZ" dirty="0"/>
              <a:t>Pokud se orbitaly překryjí, vznikne molekulární orbital.</a:t>
            </a:r>
          </a:p>
          <a:p>
            <a:pPr lvl="1"/>
            <a:r>
              <a:rPr lang="cs-CZ" dirty="0"/>
              <a:t>Sdílené orbitaly mají nižší celkovou energii než každý zvlášť</a:t>
            </a:r>
          </a:p>
          <a:p>
            <a:r>
              <a:rPr lang="cs-CZ" dirty="0"/>
              <a:t>Vazby pevnější, směrové</a:t>
            </a:r>
          </a:p>
          <a:p>
            <a:r>
              <a:rPr lang="cs-CZ" dirty="0"/>
              <a:t>Malé stabilní molekuly (O</a:t>
            </a:r>
            <a:r>
              <a:rPr lang="cs-CZ" baseline="-25000" dirty="0"/>
              <a:t>2</a:t>
            </a:r>
            <a:r>
              <a:rPr lang="cs-CZ" dirty="0"/>
              <a:t>, H</a:t>
            </a:r>
            <a:r>
              <a:rPr lang="cs-CZ" baseline="-25000" dirty="0"/>
              <a:t>2</a:t>
            </a:r>
            <a:r>
              <a:rPr lang="cs-CZ" dirty="0"/>
              <a:t>O, CH</a:t>
            </a:r>
            <a:r>
              <a:rPr lang="cs-CZ" baseline="-25000" dirty="0"/>
              <a:t>4</a:t>
            </a:r>
            <a:r>
              <a:rPr lang="cs-CZ" dirty="0"/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117055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Vazby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cs-CZ" dirty="0"/>
              <a:t> a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781128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Orbital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cs typeface="Times New Roman" panose="02020603050405020304" pitchFamily="18" charset="0"/>
              </a:rPr>
              <a:t>je souměrný podle spojnice jader vázaných atomů.</a:t>
            </a:r>
          </a:p>
          <a:p>
            <a:pPr lvl="1"/>
            <a:r>
              <a:rPr lang="cs-CZ" dirty="0">
                <a:cs typeface="Times New Roman" panose="02020603050405020304" pitchFamily="18" charset="0"/>
              </a:rPr>
              <a:t>Velká hustota elektronů mezi jádry</a:t>
            </a:r>
          </a:p>
          <a:p>
            <a:pPr lvl="1"/>
            <a:r>
              <a:rPr lang="cs-CZ" dirty="0">
                <a:cs typeface="Times New Roman" panose="02020603050405020304" pitchFamily="18" charset="0"/>
              </a:rPr>
              <a:t>Jednoduchá vazba</a:t>
            </a:r>
          </a:p>
          <a:p>
            <a:r>
              <a:rPr lang="cs-CZ" dirty="0">
                <a:cs typeface="Times New Roman" panose="02020603050405020304" pitchFamily="18" charset="0"/>
              </a:rPr>
              <a:t>Osy orbitalů jsou rovnoběžné a leží nad a pod spojnicí jader (uzlová rovina)</a:t>
            </a:r>
          </a:p>
          <a:p>
            <a:pPr lvl="1"/>
            <a:r>
              <a:rPr lang="cs-CZ" dirty="0">
                <a:cs typeface="Times New Roman" panose="02020603050405020304" pitchFamily="18" charset="0"/>
              </a:rPr>
              <a:t>Elektrony nad uzlovou rovinou</a:t>
            </a:r>
          </a:p>
          <a:p>
            <a:pPr lvl="1"/>
            <a:r>
              <a:rPr lang="cs-CZ" dirty="0">
                <a:cs typeface="Times New Roman" panose="02020603050405020304" pitchFamily="18" charset="0"/>
              </a:rPr>
              <a:t>Dvojná vazba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421492"/>
            <a:ext cx="3718335" cy="524085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293095" y="6615689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Převzato z </a:t>
            </a:r>
            <a:r>
              <a:rPr lang="cs-CZ" sz="1100" dirty="0" err="1"/>
              <a:t>Misra</a:t>
            </a:r>
            <a:r>
              <a:rPr lang="cs-CZ" sz="1100" dirty="0"/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3474890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Koordinační vazba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Vazba mezi donorem a akceptorem:</a:t>
            </a:r>
          </a:p>
          <a:p>
            <a:pPr lvl="1"/>
            <a:r>
              <a:rPr lang="cs-CZ" dirty="0"/>
              <a:t>Donor má elektronový pár.</a:t>
            </a:r>
          </a:p>
          <a:p>
            <a:pPr lvl="1"/>
            <a:r>
              <a:rPr lang="cs-CZ" dirty="0"/>
              <a:t>Akceptor má prázdný orbital.</a:t>
            </a:r>
          </a:p>
          <a:p>
            <a:r>
              <a:rPr lang="cs-CZ" dirty="0"/>
              <a:t>Překryvem vznikají komplexní sloučeniny.</a:t>
            </a:r>
          </a:p>
          <a:p>
            <a:r>
              <a:rPr lang="cs-CZ" dirty="0"/>
              <a:t>Centrální atom (často přechodný kov – akceptor) a kolem něj několik ligandů (donoři).</a:t>
            </a:r>
          </a:p>
          <a:p>
            <a:r>
              <a:rPr lang="cs-CZ" dirty="0"/>
              <a:t>Komplexy jsou důležité pro mobilitu kovů v životním prostředí.</a:t>
            </a:r>
          </a:p>
        </p:txBody>
      </p:sp>
    </p:spTree>
    <p:extLst>
      <p:ext uri="{BB962C8B-B14F-4D97-AF65-F5344CB8AC3E}">
        <p14:creationId xmlns:p14="http://schemas.microsoft.com/office/powerpoint/2010/main" val="1378641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Kovalentní krystaly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525963"/>
          </a:xfrm>
        </p:spPr>
        <p:txBody>
          <a:bodyPr/>
          <a:lstStyle/>
          <a:p>
            <a:r>
              <a:rPr lang="cs-CZ" dirty="0"/>
              <a:t>Struktura dána tvarem vazeb (hybridizace orbitalů).</a:t>
            </a:r>
          </a:p>
          <a:p>
            <a:r>
              <a:rPr lang="cs-CZ" dirty="0"/>
              <a:t>V diamantu každý uhlík vázán se 4 dalšími do mřížky z tetraedrů.</a:t>
            </a:r>
          </a:p>
          <a:p>
            <a:pPr lvl="1"/>
            <a:r>
              <a:rPr lang="cs-CZ" dirty="0"/>
              <a:t>Pevné vazby, pevné materiály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" t="4666" r="6302" b="18348"/>
          <a:stretch/>
        </p:blipFill>
        <p:spPr>
          <a:xfrm>
            <a:off x="5220072" y="1916832"/>
            <a:ext cx="3384376" cy="23762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ovéPole 17"/>
          <p:cNvSpPr txBox="1"/>
          <p:nvPr/>
        </p:nvSpPr>
        <p:spPr>
          <a:xfrm>
            <a:off x="5220072" y="4437112"/>
            <a:ext cx="338437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Nepravidelný tvar molekuly vody</a:t>
            </a:r>
            <a:endParaRPr lang="cs-CZ" dirty="0"/>
          </a:p>
          <a:p>
            <a:r>
              <a:rPr lang="cs-CZ" sz="1600" dirty="0"/>
              <a:t>Volné elektronové páry v molekule vody způsobují deformaci tvaru – molekula není lineární H-O-H, elektronové páry a vodíky se snaží umístit do vrcholů tetraedru. Výsledkem je částečně deformovaný (všechny úhly nejsou stejné) tetraedr.</a:t>
            </a:r>
          </a:p>
        </p:txBody>
      </p:sp>
      <p:sp>
        <p:nvSpPr>
          <p:cNvPr id="20" name="Obdélník 19"/>
          <p:cNvSpPr/>
          <p:nvPr/>
        </p:nvSpPr>
        <p:spPr>
          <a:xfrm rot="16200000">
            <a:off x="7317663" y="2773141"/>
            <a:ext cx="29285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700" dirty="0"/>
              <a:t>Upraveno z obrázku By </a:t>
            </a:r>
            <a:r>
              <a:rPr lang="cs-CZ" sz="700" dirty="0" err="1"/>
              <a:t>Thebiologyprimer</a:t>
            </a:r>
            <a:r>
              <a:rPr lang="cs-CZ" sz="700" dirty="0"/>
              <a:t> - </a:t>
            </a:r>
            <a:r>
              <a:rPr lang="cs-CZ" sz="700" dirty="0" err="1"/>
              <a:t>Own</a:t>
            </a:r>
            <a:r>
              <a:rPr lang="cs-CZ" sz="700" dirty="0"/>
              <a:t> </a:t>
            </a:r>
            <a:r>
              <a:rPr lang="cs-CZ" sz="700" dirty="0" err="1"/>
              <a:t>work</a:t>
            </a:r>
            <a:r>
              <a:rPr lang="cs-CZ" sz="700" dirty="0"/>
              <a:t>, CC0, https://commons.wikimedia.org/w/index.php?curid=32361523</a:t>
            </a:r>
          </a:p>
        </p:txBody>
      </p:sp>
    </p:spTree>
    <p:extLst>
      <p:ext uri="{BB962C8B-B14F-4D97-AF65-F5344CB8AC3E}">
        <p14:creationId xmlns:p14="http://schemas.microsoft.com/office/powerpoint/2010/main" val="1478339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Vazby v minerálech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6383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Neideální vazby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Většina sloučenin spadá vazbou mezi extrémy iontové a kovalentní vazby.</a:t>
            </a:r>
          </a:p>
          <a:p>
            <a:r>
              <a:rPr lang="cs-CZ" dirty="0"/>
              <a:t>Reálné vazby se liší od ideálních modelů.</a:t>
            </a:r>
          </a:p>
          <a:p>
            <a:r>
              <a:rPr lang="cs-CZ" dirty="0"/>
              <a:t>V každé </a:t>
            </a:r>
            <a:r>
              <a:rPr lang="cs-CZ" b="1" dirty="0"/>
              <a:t>iontové vazbě </a:t>
            </a:r>
            <a:r>
              <a:rPr lang="cs-CZ" dirty="0"/>
              <a:t>dochází k vychýlení výskytu elektronu vlivem elektrostatické síly.</a:t>
            </a:r>
          </a:p>
          <a:p>
            <a:pPr lvl="1"/>
            <a:r>
              <a:rPr lang="cs-CZ" dirty="0"/>
              <a:t>Čím menší kationt, tím blíže je aniontu a tím větší vliv (Si</a:t>
            </a:r>
            <a:r>
              <a:rPr lang="cs-CZ" baseline="30000" dirty="0"/>
              <a:t>4+</a:t>
            </a:r>
            <a:r>
              <a:rPr lang="cs-CZ" dirty="0"/>
              <a:t> </a:t>
            </a:r>
            <a:r>
              <a:rPr lang="cs-CZ" dirty="0" err="1"/>
              <a:t>vs</a:t>
            </a:r>
            <a:r>
              <a:rPr lang="cs-CZ" dirty="0"/>
              <a:t> K</a:t>
            </a:r>
            <a:r>
              <a:rPr lang="cs-CZ" baseline="30000" dirty="0"/>
              <a:t>+</a:t>
            </a:r>
            <a:r>
              <a:rPr lang="cs-CZ" dirty="0"/>
              <a:t>).</a:t>
            </a:r>
          </a:p>
          <a:p>
            <a:pPr lvl="1"/>
            <a:r>
              <a:rPr lang="cs-CZ" dirty="0"/>
              <a:t>Vliv velikosti náboje kationtu.</a:t>
            </a:r>
          </a:p>
          <a:p>
            <a:r>
              <a:rPr lang="cs-CZ" dirty="0"/>
              <a:t>Rozdíl v elektronegativitě způsobuje, že jeden atom si vazebné elektrony </a:t>
            </a:r>
            <a:r>
              <a:rPr lang="cs-CZ" b="1" dirty="0"/>
              <a:t>kovalentní vazby </a:t>
            </a:r>
            <a:r>
              <a:rPr lang="cs-CZ" dirty="0"/>
              <a:t>přitahuje více.</a:t>
            </a:r>
          </a:p>
          <a:p>
            <a:pPr lvl="1"/>
            <a:r>
              <a:rPr lang="cs-CZ" dirty="0"/>
              <a:t>Polarizace vazby – vykazuje pak určitý stupeň „</a:t>
            </a:r>
            <a:r>
              <a:rPr lang="cs-CZ" dirty="0" err="1"/>
              <a:t>iontovosti</a:t>
            </a:r>
            <a:r>
              <a:rPr lang="cs-CZ" dirty="0"/>
              <a:t>“.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5311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Stavba atomu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18"/>
            <a:ext cx="4637890" cy="4676502"/>
          </a:xfrm>
        </p:spPr>
      </p:pic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Kladně nabitá jádra</a:t>
            </a:r>
          </a:p>
          <a:p>
            <a:pPr lvl="1"/>
            <a:r>
              <a:rPr lang="cs-CZ" dirty="0"/>
              <a:t>Hmotnost atomu</a:t>
            </a:r>
          </a:p>
          <a:p>
            <a:r>
              <a:rPr lang="cs-CZ" dirty="0"/>
              <a:t>Záporně nabité elektrony</a:t>
            </a:r>
          </a:p>
          <a:p>
            <a:pPr lvl="1"/>
            <a:r>
              <a:rPr lang="cs-CZ" dirty="0"/>
              <a:t>Objem atomu</a:t>
            </a:r>
          </a:p>
          <a:p>
            <a:r>
              <a:rPr lang="cs-CZ" dirty="0"/>
              <a:t>Elektronový orbital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24797" y="6318720"/>
            <a:ext cx="43882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"Helium atom QM" by </a:t>
            </a:r>
            <a:r>
              <a:rPr lang="en-US" sz="800" dirty="0" err="1"/>
              <a:t>User:Yzmo</a:t>
            </a:r>
            <a:r>
              <a:rPr lang="en-US" sz="800" dirty="0"/>
              <a:t> - Own work. Licensed under CC BY-SA 3.0 via Wikimedia Commons - https://commons.wikimedia.org/wiki/File:Helium_atom_QM.svg#/media/File:Helium_atom_QM.svg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3038154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Charakter vazeb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457200"/>
            <a:r>
              <a:rPr lang="cs-CZ" dirty="0"/>
              <a:t>Povaha vazeb je spojitá a iontové a kovalentní vazby představují extrémy.</a:t>
            </a:r>
          </a:p>
        </p:txBody>
      </p:sp>
      <p:pic>
        <p:nvPicPr>
          <p:cNvPr id="26" name="Picture 1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2" t="2223" r="29846" b="65552"/>
          <a:stretch/>
        </p:blipFill>
        <p:spPr>
          <a:xfrm>
            <a:off x="0" y="2688884"/>
            <a:ext cx="7044368" cy="4169116"/>
          </a:xfrm>
          <a:prstGeom prst="rect">
            <a:avLst/>
          </a:prstGeom>
        </p:spPr>
      </p:pic>
      <p:sp>
        <p:nvSpPr>
          <p:cNvPr id="27" name="TextovéPole 26"/>
          <p:cNvSpPr txBox="1"/>
          <p:nvPr/>
        </p:nvSpPr>
        <p:spPr>
          <a:xfrm>
            <a:off x="7050502" y="2996952"/>
            <a:ext cx="1800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Korelace mezi iontovým charakterem vazby a rozdílem elektronegativit atomů podle </a:t>
            </a:r>
            <a:r>
              <a:rPr lang="cs-CZ" dirty="0" err="1"/>
              <a:t>Paulinga</a:t>
            </a:r>
            <a:r>
              <a:rPr lang="cs-CZ" dirty="0"/>
              <a:t>.</a:t>
            </a:r>
          </a:p>
          <a:p>
            <a:r>
              <a:rPr lang="cs-CZ" dirty="0"/>
              <a:t>Vyznačeny jsou geologicky významné vazby.</a:t>
            </a:r>
          </a:p>
          <a:p>
            <a:r>
              <a:rPr lang="cs-CZ" dirty="0"/>
              <a:t>Převzato z Gill (2015)</a:t>
            </a:r>
          </a:p>
        </p:txBody>
      </p:sp>
    </p:spTree>
    <p:extLst>
      <p:ext uri="{BB962C8B-B14F-4D97-AF65-F5344CB8AC3E}">
        <p14:creationId xmlns:p14="http://schemas.microsoft.com/office/powerpoint/2010/main" val="26273699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Kyslíkaté sloučeniny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Karbonáty, fosfáty, dusičnany…</a:t>
            </a:r>
          </a:p>
          <a:p>
            <a:r>
              <a:rPr lang="cs-CZ" dirty="0"/>
              <a:t>Iontová vazba mezi aniontem a kationtem (např. Ca</a:t>
            </a:r>
            <a:r>
              <a:rPr lang="cs-CZ" baseline="30000" dirty="0"/>
              <a:t>2+</a:t>
            </a:r>
            <a:r>
              <a:rPr lang="cs-CZ" dirty="0"/>
              <a:t> a CO</a:t>
            </a:r>
            <a:r>
              <a:rPr lang="cs-CZ" baseline="-25000" dirty="0"/>
              <a:t>3</a:t>
            </a:r>
            <a:r>
              <a:rPr lang="cs-CZ" baseline="30000" dirty="0"/>
              <a:t>2-</a:t>
            </a:r>
            <a:r>
              <a:rPr lang="cs-CZ" dirty="0"/>
              <a:t>).</a:t>
            </a:r>
          </a:p>
          <a:p>
            <a:r>
              <a:rPr lang="cs-CZ" dirty="0"/>
              <a:t>Kovalentní vazby v aniontu (v karbonátech mezi uhlíkem a kyslíky).</a:t>
            </a:r>
          </a:p>
        </p:txBody>
      </p:sp>
    </p:spTree>
    <p:extLst>
      <p:ext uri="{BB962C8B-B14F-4D97-AF65-F5344CB8AC3E}">
        <p14:creationId xmlns:p14="http://schemas.microsoft.com/office/powerpoint/2010/main" val="897568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Silikátové krystaly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Velmi velká skupina, která si zaslouží svou vlastní kapitolu</a:t>
            </a:r>
          </a:p>
        </p:txBody>
      </p:sp>
    </p:spTree>
    <p:extLst>
      <p:ext uri="{BB962C8B-B14F-4D97-AF65-F5344CB8AC3E}">
        <p14:creationId xmlns:p14="http://schemas.microsoft.com/office/powerpoint/2010/main" val="697820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Silikátové vazby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Vazba Si-O má iontový charakter cca 50 % a vykazuje tak zhruba stejně intenzivní iontový a kovalentní charakter.</a:t>
            </a:r>
          </a:p>
          <a:p>
            <a:r>
              <a:rPr lang="cs-CZ" dirty="0"/>
              <a:t>V reálné stavbě silikátů připadá na kationt Si zhruba poloviční náboj (Si</a:t>
            </a:r>
            <a:r>
              <a:rPr lang="cs-CZ" baseline="30000" dirty="0"/>
              <a:t>2+</a:t>
            </a:r>
            <a:r>
              <a:rPr lang="cs-CZ" dirty="0"/>
              <a:t>).</a:t>
            </a:r>
          </a:p>
          <a:p>
            <a:r>
              <a:rPr lang="cs-CZ" dirty="0"/>
              <a:t>Kovalentní povaha vazby umožňuje strukturní pevnost silikátových řetězců a struktur.</a:t>
            </a:r>
          </a:p>
          <a:p>
            <a:pPr lvl="1"/>
            <a:r>
              <a:rPr lang="cs-CZ" dirty="0"/>
              <a:t>Křemíky určují stavbu silikátových struktur.</a:t>
            </a:r>
          </a:p>
          <a:p>
            <a:r>
              <a:rPr lang="cs-CZ" dirty="0"/>
              <a:t>Ostatní vazby v silikátových minerálech jsou </a:t>
            </a:r>
            <a:r>
              <a:rPr lang="cs-CZ" dirty="0" err="1"/>
              <a:t>iontovějšího</a:t>
            </a:r>
            <a:r>
              <a:rPr lang="cs-CZ" dirty="0"/>
              <a:t> </a:t>
            </a:r>
            <a:r>
              <a:rPr lang="cs-CZ" dirty="0" err="1"/>
              <a:t>chrakteru</a:t>
            </a:r>
            <a:r>
              <a:rPr lang="cs-CZ" dirty="0"/>
              <a:t> (Al-O, Mg-O, Na-O, Ca-O, K-O) – jejich strukturu dobře popisuje iontový model.</a:t>
            </a:r>
          </a:p>
          <a:p>
            <a:pPr lvl="1"/>
            <a:r>
              <a:rPr lang="cs-CZ" dirty="0"/>
              <a:t>Ionty omezují vzájemné uspořádání Si-O struktur v minerálu.</a:t>
            </a:r>
          </a:p>
          <a:p>
            <a:r>
              <a:rPr lang="cs-CZ" dirty="0"/>
              <a:t>Hliník díky své velikosti může vstupovat do oktaedrických i tetraedrických poloh.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5136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chemeClr val="bg1"/>
                </a:solidFill>
                <a:effectLst/>
              </a:rPr>
              <a:t>Polymerizace</a:t>
            </a:r>
            <a:endParaRPr lang="cs-CZ" altLang="cs-CZ" sz="3600" b="1" baseline="-25000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Tetraedry SiO</a:t>
            </a:r>
            <a:r>
              <a:rPr lang="cs-CZ" baseline="-25000" dirty="0">
                <a:solidFill>
                  <a:schemeClr val="bg1"/>
                </a:solidFill>
              </a:rPr>
              <a:t>4</a:t>
            </a:r>
            <a:r>
              <a:rPr lang="cs-CZ" dirty="0">
                <a:solidFill>
                  <a:schemeClr val="bg1"/>
                </a:solidFill>
              </a:rPr>
              <a:t> mezi sebou sdílejí kyslíky.</a:t>
            </a:r>
          </a:p>
          <a:p>
            <a:r>
              <a:rPr lang="cs-CZ" dirty="0">
                <a:solidFill>
                  <a:schemeClr val="bg1"/>
                </a:solidFill>
              </a:rPr>
              <a:t>Dochází k vzniku polymerové struktury s řetězci.</a:t>
            </a:r>
          </a:p>
          <a:p>
            <a:r>
              <a:rPr lang="cs-CZ" dirty="0">
                <a:solidFill>
                  <a:schemeClr val="bg1"/>
                </a:solidFill>
              </a:rPr>
              <a:t>-Si-O-Si-O-Si-O-</a:t>
            </a:r>
          </a:p>
          <a:p>
            <a:r>
              <a:rPr lang="cs-CZ" dirty="0">
                <a:solidFill>
                  <a:schemeClr val="bg1"/>
                </a:solidFill>
              </a:rPr>
              <a:t>Zatímco v olivínu není křemíky sdílen žádný kyslík, v křemeni jsou sdíleny všechny kyslíky.</a:t>
            </a:r>
          </a:p>
          <a:p>
            <a:r>
              <a:rPr lang="cs-CZ" dirty="0">
                <a:solidFill>
                  <a:schemeClr val="bg1"/>
                </a:solidFill>
              </a:rPr>
              <a:t>Velká strukturní diverzita silikátových minerálů.</a:t>
            </a:r>
          </a:p>
        </p:txBody>
      </p:sp>
    </p:spTree>
    <p:extLst>
      <p:ext uri="{BB962C8B-B14F-4D97-AF65-F5344CB8AC3E}">
        <p14:creationId xmlns:p14="http://schemas.microsoft.com/office/powerpoint/2010/main" val="10172009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3600" b="1" dirty="0">
                <a:solidFill>
                  <a:schemeClr val="bg1"/>
                </a:solidFill>
              </a:rPr>
              <a:t>Uspořádání</a:t>
            </a:r>
            <a:endParaRPr lang="cs-CZ" altLang="cs-CZ" sz="3600" b="1" baseline="-25000" dirty="0">
              <a:solidFill>
                <a:schemeClr val="bg1"/>
              </a:solidFill>
              <a:effectLst/>
            </a:endParaRPr>
          </a:p>
        </p:txBody>
      </p:sp>
      <p:graphicFrame>
        <p:nvGraphicFramePr>
          <p:cNvPr id="4" name="Group 76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8444150"/>
              </p:ext>
            </p:extLst>
          </p:nvPr>
        </p:nvGraphicFramePr>
        <p:xfrm>
          <a:off x="282575" y="2276872"/>
          <a:ext cx="8578850" cy="3371851"/>
        </p:xfrm>
        <a:graphic>
          <a:graphicData uri="http://schemas.openxmlformats.org/drawingml/2006/table">
            <a:tbl>
              <a:tblPr firstRow="1" firstCol="1">
                <a:tableStyleId>{3C2FFA5D-87B4-456A-9821-1D502468CF0F}</a:tableStyleId>
              </a:tblPr>
              <a:tblGrid>
                <a:gridCol w="766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2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58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589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19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skupi</a:t>
                      </a: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-</a:t>
                      </a:r>
                      <a:b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na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obecný vzorec*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valence O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Si vyvazuje</a:t>
                      </a:r>
                      <a:endParaRPr kumimoji="0" lang="cs-CZ" sz="16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kat. </a:t>
                      </a:r>
                      <a:r>
                        <a:rPr kumimoji="0" lang="cs-CZ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vyváz</a:t>
                      </a: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cs-CZ" sz="1600" b="0" i="0" u="none" strike="noStrike" cap="none" normalizeH="0" baseline="-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poměr</a:t>
                      </a:r>
                      <a:endParaRPr kumimoji="0" lang="cs-CZ" sz="1600" b="0" i="0" u="none" strike="noStrike" cap="none" normalizeH="0" baseline="-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minerál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vzorec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SiO</a:t>
                      </a:r>
                      <a:r>
                        <a:rPr kumimoji="0" lang="cs-CZ" sz="1600" u="none" strike="noStrike" cap="none" normalizeH="0" baseline="-3000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4:0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křemen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SiO</a:t>
                      </a:r>
                      <a:r>
                        <a:rPr kumimoji="0" lang="cs-CZ" sz="1600" u="none" strike="noStrike" cap="none" normalizeH="0" baseline="-3000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tekto-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</a:t>
                      </a:r>
                      <a:r>
                        <a:rPr kumimoji="0" lang="cs-CZ" sz="16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I</a:t>
                      </a: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Si</a:t>
                      </a:r>
                      <a:r>
                        <a:rPr kumimoji="0" lang="cs-CZ" sz="1600" u="none" strike="noStrike" cap="none" normalizeH="0" baseline="-3000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AlO</a:t>
                      </a:r>
                      <a:r>
                        <a:rPr kumimoji="0" lang="cs-CZ" sz="1600" u="none" strike="noStrike" cap="none" normalizeH="0" baseline="-30000" dirty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16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3:1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albit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NaSi</a:t>
                      </a:r>
                      <a:r>
                        <a:rPr kumimoji="0" lang="cs-CZ" sz="1600" u="none" strike="noStrike" cap="none" normalizeH="0" baseline="-3000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AlO</a:t>
                      </a:r>
                      <a:r>
                        <a:rPr kumimoji="0" lang="cs-CZ" sz="1600" u="none" strike="noStrike" cap="none" normalizeH="0" baseline="-30000" dirty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fylo-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</a:t>
                      </a:r>
                      <a:r>
                        <a:rPr kumimoji="0" lang="cs-CZ" sz="1600" u="none" strike="noStrike" cap="none" normalizeH="0" baseline="-3000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Si</a:t>
                      </a:r>
                      <a:r>
                        <a:rPr kumimoji="0" lang="cs-CZ" sz="1600" u="none" strike="noStrike" cap="none" normalizeH="0" baseline="-3000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O</a:t>
                      </a:r>
                      <a:r>
                        <a:rPr kumimoji="0" lang="cs-CZ" sz="1600" u="none" strike="noStrike" cap="none" normalizeH="0" baseline="-3000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(OH)</a:t>
                      </a:r>
                      <a:r>
                        <a:rPr kumimoji="0" lang="cs-CZ" sz="1600" u="none" strike="noStrike" cap="none" normalizeH="0" baseline="-3000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22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2,7:1,3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mastek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Mg</a:t>
                      </a:r>
                      <a:r>
                        <a:rPr kumimoji="0" lang="cs-CZ" sz="1600" u="none" strike="noStrike" cap="none" normalizeH="0" baseline="-3000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Si</a:t>
                      </a:r>
                      <a:r>
                        <a:rPr kumimoji="0" lang="cs-CZ" sz="1600" u="none" strike="noStrike" cap="none" normalizeH="0" baseline="-3000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</a:t>
                      </a:r>
                      <a:r>
                        <a:rPr kumimoji="0" lang="cs-CZ" sz="1600" u="none" strike="noStrike" cap="none" normalizeH="0" baseline="-3000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(OH)</a:t>
                      </a:r>
                      <a:r>
                        <a:rPr kumimoji="0" lang="cs-CZ" sz="1600" u="none" strike="noStrike" cap="none" normalizeH="0" baseline="-3000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ino</a:t>
                      </a: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</a:t>
                      </a:r>
                      <a:r>
                        <a:rPr kumimoji="0" lang="cs-CZ" sz="1600" u="none" strike="noStrike" cap="none" normalizeH="0" baseline="-2500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Si</a:t>
                      </a:r>
                      <a:r>
                        <a:rPr kumimoji="0" lang="cs-CZ" sz="1600" u="none" strike="noStrike" cap="none" normalizeH="0" baseline="-2500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</a:t>
                      </a:r>
                      <a:r>
                        <a:rPr kumimoji="0" lang="cs-CZ" sz="1600" u="none" strike="noStrike" cap="none" normalizeH="0" baseline="-30000" dirty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2:1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diopsid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CaMgSi</a:t>
                      </a:r>
                      <a:r>
                        <a:rPr kumimoji="0" lang="cs-CZ" sz="1600" u="none" strike="noStrike" cap="none" normalizeH="0" baseline="-3000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</a:t>
                      </a:r>
                      <a:r>
                        <a:rPr kumimoji="0" lang="cs-CZ" sz="1600" u="none" strike="noStrike" cap="none" normalizeH="0" baseline="-30000" dirty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8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neso</a:t>
                      </a: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-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M</a:t>
                      </a:r>
                      <a:r>
                        <a:rPr kumimoji="0" lang="cs-CZ" sz="1600" u="none" strike="noStrike" cap="none" normalizeH="0" baseline="-3000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cs-CZ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SiO</a:t>
                      </a:r>
                      <a:r>
                        <a:rPr kumimoji="0" lang="cs-CZ" sz="1600" u="none" strike="noStrike" cap="none" normalizeH="0" baseline="-3000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8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1:1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olivín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0" lang="cs-CZ" sz="16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Fe</a:t>
                      </a: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,Mg)</a:t>
                      </a:r>
                      <a:r>
                        <a:rPr kumimoji="0" lang="cs-CZ" sz="1600" u="none" strike="noStrike" cap="none" normalizeH="0" baseline="-3000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cs-CZ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SiO</a:t>
                      </a:r>
                      <a:r>
                        <a:rPr kumimoji="0" lang="cs-CZ" sz="1600" u="none" strike="noStrike" cap="none" normalizeH="0" baseline="-3000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8576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dirty="0" err="1">
                <a:solidFill>
                  <a:schemeClr val="bg1"/>
                </a:solidFill>
              </a:rPr>
              <a:t>Neso</a:t>
            </a:r>
            <a:r>
              <a:rPr lang="cs-CZ" altLang="cs-CZ" sz="3600" b="1" dirty="0" err="1">
                <a:solidFill>
                  <a:schemeClr val="bg1"/>
                </a:solidFill>
                <a:effectLst/>
              </a:rPr>
              <a:t>silikáty</a:t>
            </a:r>
            <a:endParaRPr lang="cs-CZ" altLang="cs-CZ" sz="36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Jednoduché tetraedry SiO</a:t>
            </a:r>
            <a:r>
              <a:rPr lang="cs-CZ" baseline="-25000" dirty="0">
                <a:solidFill>
                  <a:schemeClr val="bg1"/>
                </a:solidFill>
              </a:rPr>
              <a:t>4</a:t>
            </a:r>
            <a:r>
              <a:rPr lang="cs-CZ" dirty="0">
                <a:solidFill>
                  <a:schemeClr val="bg1"/>
                </a:solidFill>
              </a:rPr>
              <a:t> mají vyvázánu pouze polovinu kyslíkových vazeb:</a:t>
            </a:r>
          </a:p>
          <a:p>
            <a:r>
              <a:rPr lang="cs-CZ" dirty="0">
                <a:solidFill>
                  <a:schemeClr val="bg1"/>
                </a:solidFill>
              </a:rPr>
              <a:t>Jeden Si</a:t>
            </a:r>
            <a:r>
              <a:rPr lang="cs-CZ" baseline="30000" dirty="0">
                <a:solidFill>
                  <a:schemeClr val="bg1"/>
                </a:solidFill>
              </a:rPr>
              <a:t>4+</a:t>
            </a:r>
            <a:r>
              <a:rPr lang="cs-CZ" dirty="0">
                <a:solidFill>
                  <a:schemeClr val="bg1"/>
                </a:solidFill>
              </a:rPr>
              <a:t> na čtyři O</a:t>
            </a:r>
            <a:r>
              <a:rPr lang="cs-CZ" baseline="30000" dirty="0">
                <a:solidFill>
                  <a:schemeClr val="bg1"/>
                </a:solidFill>
              </a:rPr>
              <a:t>2- </a:t>
            </a:r>
            <a:r>
              <a:rPr lang="cs-CZ" dirty="0">
                <a:solidFill>
                  <a:schemeClr val="bg1"/>
                </a:solidFill>
              </a:rPr>
              <a:t>=&gt; SiO</a:t>
            </a:r>
            <a:r>
              <a:rPr lang="cs-CZ" baseline="-25000" dirty="0">
                <a:solidFill>
                  <a:schemeClr val="bg1"/>
                </a:solidFill>
              </a:rPr>
              <a:t>4</a:t>
            </a:r>
            <a:r>
              <a:rPr lang="cs-CZ" baseline="30000" dirty="0">
                <a:solidFill>
                  <a:schemeClr val="bg1"/>
                </a:solidFill>
              </a:rPr>
              <a:t>4-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Je-li v tavenině hojně přítomný volný elektropozitivní iont (typicky Mg</a:t>
            </a:r>
            <a:r>
              <a:rPr lang="cs-CZ" baseline="30000" dirty="0">
                <a:solidFill>
                  <a:schemeClr val="bg1"/>
                </a:solidFill>
              </a:rPr>
              <a:t>2+</a:t>
            </a:r>
            <a:r>
              <a:rPr lang="cs-CZ" dirty="0">
                <a:solidFill>
                  <a:schemeClr val="bg1"/>
                </a:solidFill>
              </a:rPr>
              <a:t>), bude vyvazovat tetraedry SiO</a:t>
            </a:r>
            <a:r>
              <a:rPr lang="cs-CZ" baseline="-25000" dirty="0">
                <a:solidFill>
                  <a:schemeClr val="bg1"/>
                </a:solidFill>
              </a:rPr>
              <a:t>4</a:t>
            </a:r>
            <a:r>
              <a:rPr lang="cs-CZ" baseline="30000" dirty="0">
                <a:solidFill>
                  <a:schemeClr val="bg1"/>
                </a:solidFill>
              </a:rPr>
              <a:t>4-</a:t>
            </a:r>
          </a:p>
          <a:p>
            <a:r>
              <a:rPr lang="cs-CZ" dirty="0">
                <a:solidFill>
                  <a:schemeClr val="bg1"/>
                </a:solidFill>
              </a:rPr>
              <a:t>Vzniká typická olivínová struktura (zejm. </a:t>
            </a:r>
            <a:r>
              <a:rPr lang="cs-CZ" dirty="0" err="1">
                <a:solidFill>
                  <a:schemeClr val="bg1"/>
                </a:solidFill>
              </a:rPr>
              <a:t>forsterit</a:t>
            </a:r>
            <a:r>
              <a:rPr lang="cs-CZ" dirty="0">
                <a:solidFill>
                  <a:schemeClr val="bg1"/>
                </a:solidFill>
              </a:rPr>
              <a:t> Mg</a:t>
            </a:r>
            <a:r>
              <a:rPr lang="cs-CZ" baseline="-25000" dirty="0">
                <a:solidFill>
                  <a:schemeClr val="bg1"/>
                </a:solidFill>
              </a:rPr>
              <a:t>2</a:t>
            </a:r>
            <a:r>
              <a:rPr lang="cs-CZ" dirty="0">
                <a:solidFill>
                  <a:schemeClr val="bg1"/>
                </a:solidFill>
              </a:rPr>
              <a:t>SiO</a:t>
            </a:r>
            <a:r>
              <a:rPr lang="cs-CZ" baseline="-25000" dirty="0">
                <a:solidFill>
                  <a:schemeClr val="bg1"/>
                </a:solidFill>
              </a:rPr>
              <a:t>4</a:t>
            </a:r>
            <a:r>
              <a:rPr lang="cs-CZ" dirty="0">
                <a:solidFill>
                  <a:schemeClr val="bg1"/>
                </a:solidFill>
              </a:rPr>
              <a:t>), která neobsahuje žádné přímé vazby mezi sousedícími tetraedry.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Soudržnost krystalu je dána iontovou vazbou mezi Mg</a:t>
            </a:r>
            <a:r>
              <a:rPr lang="cs-CZ" baseline="30000" dirty="0">
                <a:solidFill>
                  <a:schemeClr val="bg1"/>
                </a:solidFill>
              </a:rPr>
              <a:t>2+</a:t>
            </a:r>
            <a:r>
              <a:rPr lang="cs-CZ" dirty="0">
                <a:solidFill>
                  <a:schemeClr val="bg1"/>
                </a:solidFill>
              </a:rPr>
              <a:t> a SiO</a:t>
            </a:r>
            <a:r>
              <a:rPr lang="cs-CZ" baseline="-25000" dirty="0">
                <a:solidFill>
                  <a:schemeClr val="bg1"/>
                </a:solidFill>
              </a:rPr>
              <a:t>4</a:t>
            </a:r>
            <a:r>
              <a:rPr lang="cs-CZ" baseline="30000" dirty="0">
                <a:solidFill>
                  <a:schemeClr val="bg1"/>
                </a:solidFill>
              </a:rPr>
              <a:t>4-</a:t>
            </a:r>
          </a:p>
          <a:p>
            <a:r>
              <a:rPr lang="cs-CZ" dirty="0">
                <a:solidFill>
                  <a:schemeClr val="bg1"/>
                </a:solidFill>
              </a:rPr>
              <a:t>Dalšími příklady jsou granáty (např. Ca</a:t>
            </a:r>
            <a:r>
              <a:rPr lang="cs-CZ" baseline="-25000" dirty="0">
                <a:solidFill>
                  <a:schemeClr val="bg1"/>
                </a:solidFill>
              </a:rPr>
              <a:t>3</a:t>
            </a:r>
            <a:r>
              <a:rPr lang="cs-CZ" dirty="0">
                <a:solidFill>
                  <a:schemeClr val="bg1"/>
                </a:solidFill>
              </a:rPr>
              <a:t>Al</a:t>
            </a:r>
            <a:r>
              <a:rPr lang="cs-CZ" baseline="-25000" dirty="0">
                <a:solidFill>
                  <a:schemeClr val="bg1"/>
                </a:solidFill>
              </a:rPr>
              <a:t>2</a:t>
            </a:r>
            <a:r>
              <a:rPr lang="cs-CZ" dirty="0">
                <a:solidFill>
                  <a:schemeClr val="bg1"/>
                </a:solidFill>
              </a:rPr>
              <a:t>Si</a:t>
            </a:r>
            <a:r>
              <a:rPr lang="cs-CZ" baseline="-25000" dirty="0">
                <a:solidFill>
                  <a:schemeClr val="bg1"/>
                </a:solidFill>
              </a:rPr>
              <a:t>3</a:t>
            </a:r>
            <a:r>
              <a:rPr lang="cs-CZ" dirty="0">
                <a:solidFill>
                  <a:schemeClr val="bg1"/>
                </a:solidFill>
              </a:rPr>
              <a:t>O</a:t>
            </a:r>
            <a:r>
              <a:rPr lang="cs-CZ" baseline="-25000" dirty="0">
                <a:solidFill>
                  <a:schemeClr val="bg1"/>
                </a:solidFill>
              </a:rPr>
              <a:t>12</a:t>
            </a:r>
            <a:r>
              <a:rPr lang="cs-CZ" dirty="0">
                <a:solidFill>
                  <a:schemeClr val="bg1"/>
                </a:solidFill>
              </a:rPr>
              <a:t>), zirkon (ZrSiO</a:t>
            </a:r>
            <a:r>
              <a:rPr lang="cs-CZ" baseline="-25000" dirty="0">
                <a:solidFill>
                  <a:schemeClr val="bg1"/>
                </a:solidFill>
              </a:rPr>
              <a:t>4</a:t>
            </a:r>
            <a:r>
              <a:rPr lang="cs-CZ" dirty="0">
                <a:solidFill>
                  <a:schemeClr val="bg1"/>
                </a:solidFill>
              </a:rPr>
              <a:t>) nebo topaz (AlSiO</a:t>
            </a:r>
            <a:r>
              <a:rPr lang="cs-CZ" baseline="-25000" dirty="0">
                <a:solidFill>
                  <a:schemeClr val="bg1"/>
                </a:solidFill>
              </a:rPr>
              <a:t>4</a:t>
            </a:r>
            <a:r>
              <a:rPr lang="cs-CZ" dirty="0">
                <a:solidFill>
                  <a:schemeClr val="bg1"/>
                </a:solidFill>
              </a:rPr>
              <a:t>F</a:t>
            </a:r>
            <a:r>
              <a:rPr lang="cs-CZ" baseline="-25000" dirty="0">
                <a:solidFill>
                  <a:schemeClr val="bg1"/>
                </a:solidFill>
              </a:rPr>
              <a:t>2</a:t>
            </a:r>
            <a:r>
              <a:rPr lang="cs-CZ" dirty="0">
                <a:solidFill>
                  <a:schemeClr val="bg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345703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chemeClr val="bg1"/>
                </a:solidFill>
                <a:effectLst/>
              </a:rPr>
              <a:t>Olivín – (Mg, </a:t>
            </a:r>
            <a:r>
              <a:rPr lang="cs-CZ" altLang="cs-CZ" sz="3600" b="1" dirty="0" err="1">
                <a:solidFill>
                  <a:schemeClr val="bg1"/>
                </a:solidFill>
                <a:effectLst/>
              </a:rPr>
              <a:t>Fe</a:t>
            </a:r>
            <a:r>
              <a:rPr lang="cs-CZ" altLang="cs-CZ" sz="3600" b="1" dirty="0">
                <a:solidFill>
                  <a:schemeClr val="bg1"/>
                </a:solidFill>
                <a:effectLst/>
              </a:rPr>
              <a:t>)</a:t>
            </a:r>
            <a:r>
              <a:rPr lang="cs-CZ" altLang="cs-CZ" sz="3600" b="1" baseline="-25000" dirty="0">
                <a:solidFill>
                  <a:schemeClr val="bg1"/>
                </a:solidFill>
                <a:effectLst/>
              </a:rPr>
              <a:t>2</a:t>
            </a:r>
            <a:r>
              <a:rPr lang="cs-CZ" altLang="cs-CZ" sz="3600" b="1" dirty="0">
                <a:solidFill>
                  <a:schemeClr val="bg1"/>
                </a:solidFill>
                <a:effectLst/>
              </a:rPr>
              <a:t>SiO</a:t>
            </a:r>
            <a:r>
              <a:rPr lang="cs-CZ" altLang="cs-CZ" sz="3600" b="1" baseline="-25000" dirty="0">
                <a:solidFill>
                  <a:schemeClr val="bg1"/>
                </a:solidFill>
                <a:effectLst/>
              </a:rPr>
              <a:t>4</a:t>
            </a:r>
          </a:p>
        </p:txBody>
      </p:sp>
      <p:pic>
        <p:nvPicPr>
          <p:cNvPr id="26628" name="Picture 9" descr="o4 1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2" y="1196975"/>
            <a:ext cx="8970133" cy="525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298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chemeClr val="bg1"/>
                </a:solidFill>
                <a:effectLst/>
              </a:rPr>
              <a:t>Olivín – (Mg, </a:t>
            </a:r>
            <a:r>
              <a:rPr lang="cs-CZ" altLang="cs-CZ" sz="3600" b="1" dirty="0" err="1">
                <a:solidFill>
                  <a:schemeClr val="bg1"/>
                </a:solidFill>
                <a:effectLst/>
              </a:rPr>
              <a:t>Fe</a:t>
            </a:r>
            <a:r>
              <a:rPr lang="cs-CZ" altLang="cs-CZ" sz="3600" b="1" dirty="0">
                <a:solidFill>
                  <a:schemeClr val="bg1"/>
                </a:solidFill>
                <a:effectLst/>
              </a:rPr>
              <a:t>)</a:t>
            </a:r>
            <a:r>
              <a:rPr lang="cs-CZ" altLang="cs-CZ" sz="3600" b="1" baseline="-25000" dirty="0">
                <a:solidFill>
                  <a:schemeClr val="bg1"/>
                </a:solidFill>
                <a:effectLst/>
              </a:rPr>
              <a:t>2</a:t>
            </a:r>
            <a:r>
              <a:rPr lang="cs-CZ" altLang="cs-CZ" sz="3600" b="1" dirty="0">
                <a:solidFill>
                  <a:schemeClr val="bg1"/>
                </a:solidFill>
                <a:effectLst/>
              </a:rPr>
              <a:t>SiO</a:t>
            </a:r>
            <a:r>
              <a:rPr lang="cs-CZ" altLang="cs-CZ" sz="3600" b="1" baseline="-25000" dirty="0">
                <a:solidFill>
                  <a:schemeClr val="bg1"/>
                </a:solidFill>
                <a:effectLst/>
              </a:rPr>
              <a:t>4</a:t>
            </a:r>
          </a:p>
        </p:txBody>
      </p:sp>
      <p:pic>
        <p:nvPicPr>
          <p:cNvPr id="27652" name="Picture 18" descr="o4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54" y="980728"/>
            <a:ext cx="8840490" cy="566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9274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36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cs-CZ" altLang="cs-CZ" sz="3600" b="1">
                <a:solidFill>
                  <a:schemeClr val="bg1"/>
                </a:solidFill>
                <a:effectLst/>
              </a:rPr>
              <a:t>Olivín – (Mg, </a:t>
            </a:r>
            <a:r>
              <a:rPr lang="cs-CZ" altLang="cs-CZ" sz="3600" b="1" dirty="0" err="1">
                <a:solidFill>
                  <a:schemeClr val="bg1"/>
                </a:solidFill>
                <a:effectLst/>
              </a:rPr>
              <a:t>Fe</a:t>
            </a:r>
            <a:r>
              <a:rPr lang="cs-CZ" altLang="cs-CZ" sz="3600" b="1" dirty="0">
                <a:solidFill>
                  <a:schemeClr val="bg1"/>
                </a:solidFill>
                <a:effectLst/>
              </a:rPr>
              <a:t>)</a:t>
            </a:r>
            <a:r>
              <a:rPr lang="cs-CZ" altLang="cs-CZ" sz="3600" b="1" baseline="-25000" dirty="0">
                <a:solidFill>
                  <a:schemeClr val="bg1"/>
                </a:solidFill>
                <a:effectLst/>
              </a:rPr>
              <a:t>2</a:t>
            </a:r>
            <a:r>
              <a:rPr lang="cs-CZ" altLang="cs-CZ" sz="3600" b="1" dirty="0">
                <a:solidFill>
                  <a:schemeClr val="bg1"/>
                </a:solidFill>
                <a:effectLst/>
              </a:rPr>
              <a:t>SiO</a:t>
            </a:r>
            <a:r>
              <a:rPr lang="cs-CZ" altLang="cs-CZ" sz="3600" b="1" baseline="-25000" dirty="0">
                <a:solidFill>
                  <a:schemeClr val="bg1"/>
                </a:solidFill>
                <a:effectLst/>
              </a:rPr>
              <a:t>4</a:t>
            </a:r>
          </a:p>
        </p:txBody>
      </p:sp>
      <p:pic>
        <p:nvPicPr>
          <p:cNvPr id="28676" name="Picture 8" descr="o4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54" y="1528764"/>
            <a:ext cx="8644949" cy="470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517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Elektronová hustota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>
            <a:off x="1092325" y="1600200"/>
            <a:ext cx="6959349" cy="452596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99592" y="1473331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Molekula </a:t>
            </a:r>
            <a:r>
              <a:rPr lang="cs-CZ" dirty="0" err="1"/>
              <a:t>NaCl</a:t>
            </a:r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Rukopis 3"/>
              <p14:cNvContentPartPr/>
              <p14:nvPr/>
            </p14:nvContentPartPr>
            <p14:xfrm>
              <a:off x="5872271" y="6390798"/>
              <a:ext cx="5760" cy="10440"/>
            </p14:xfrm>
          </p:contentPart>
        </mc:Choice>
        <mc:Fallback xmlns="">
          <p:pic>
            <p:nvPicPr>
              <p:cNvPr id="4" name="Rukopis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70111" y="6388638"/>
                <a:ext cx="10080" cy="1476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ovéPole 20"/>
          <p:cNvSpPr txBox="1"/>
          <p:nvPr/>
        </p:nvSpPr>
        <p:spPr>
          <a:xfrm>
            <a:off x="1078424" y="6120544"/>
            <a:ext cx="3630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Převzato z </a:t>
            </a:r>
            <a:r>
              <a:rPr lang="en-US" sz="1000" dirty="0"/>
              <a:t>Gill</a:t>
            </a:r>
            <a:r>
              <a:rPr lang="cs-CZ" sz="1000" dirty="0"/>
              <a:t> (2015)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929209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dirty="0" err="1">
                <a:solidFill>
                  <a:schemeClr val="bg1"/>
                </a:solidFill>
                <a:effectLst/>
              </a:rPr>
              <a:t>Inosilikáty</a:t>
            </a:r>
            <a:endParaRPr lang="cs-CZ" altLang="cs-CZ" sz="3600" b="1" baseline="-25000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Pyroxeny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Každý Si sdílí dva kyslíky s vedlejšími tetraedry.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Strukturně můžeme zapsat jako (SiO</a:t>
            </a:r>
            <a:r>
              <a:rPr lang="cs-CZ" baseline="-25000" dirty="0">
                <a:solidFill>
                  <a:schemeClr val="bg1"/>
                </a:solidFill>
              </a:rPr>
              <a:t>3</a:t>
            </a:r>
            <a:r>
              <a:rPr lang="cs-CZ" dirty="0">
                <a:solidFill>
                  <a:schemeClr val="bg1"/>
                </a:solidFill>
              </a:rPr>
              <a:t>)</a:t>
            </a:r>
            <a:r>
              <a:rPr lang="cs-CZ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cs-CZ" dirty="0">
                <a:solidFill>
                  <a:schemeClr val="bg1"/>
                </a:solidFill>
              </a:rPr>
              <a:t>, kde </a:t>
            </a:r>
            <a:r>
              <a:rPr lang="cs-CZ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cs-CZ" dirty="0">
                <a:solidFill>
                  <a:schemeClr val="bg1"/>
                </a:solidFill>
              </a:rPr>
              <a:t> je počet tetraedrů v řetězci.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0400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chemeClr val="bg1"/>
                </a:solidFill>
                <a:effectLst/>
              </a:rPr>
              <a:t>Pyroxeny – diopsid Ca(Mg, </a:t>
            </a:r>
            <a:r>
              <a:rPr lang="cs-CZ" altLang="cs-CZ" sz="3600" b="1" dirty="0" err="1">
                <a:solidFill>
                  <a:schemeClr val="bg1"/>
                </a:solidFill>
                <a:effectLst/>
              </a:rPr>
              <a:t>Fe</a:t>
            </a:r>
            <a:r>
              <a:rPr lang="cs-CZ" altLang="cs-CZ" sz="3600" b="1" dirty="0">
                <a:solidFill>
                  <a:schemeClr val="bg1"/>
                </a:solidFill>
                <a:effectLst/>
              </a:rPr>
              <a:t>)Si</a:t>
            </a:r>
            <a:r>
              <a:rPr lang="cs-CZ" altLang="cs-CZ" sz="3600" b="1" baseline="-25000" dirty="0">
                <a:solidFill>
                  <a:schemeClr val="bg1"/>
                </a:solidFill>
                <a:effectLst/>
              </a:rPr>
              <a:t>2</a:t>
            </a:r>
            <a:r>
              <a:rPr lang="cs-CZ" altLang="cs-CZ" sz="3600" b="1" dirty="0">
                <a:solidFill>
                  <a:schemeClr val="bg1"/>
                </a:solidFill>
                <a:effectLst/>
              </a:rPr>
              <a:t>O</a:t>
            </a:r>
            <a:r>
              <a:rPr lang="cs-CZ" altLang="cs-CZ" sz="3600" b="1" baseline="-25000" dirty="0">
                <a:solidFill>
                  <a:schemeClr val="bg1"/>
                </a:solidFill>
                <a:effectLst/>
              </a:rPr>
              <a:t>6</a:t>
            </a:r>
          </a:p>
        </p:txBody>
      </p:sp>
      <p:pic>
        <p:nvPicPr>
          <p:cNvPr id="29700" name="Picture 6" descr="o4 1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4" y="1620986"/>
            <a:ext cx="8935672" cy="4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056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b="1">
                <a:solidFill>
                  <a:schemeClr val="bg1"/>
                </a:solidFill>
                <a:effectLst/>
              </a:rPr>
              <a:t>Pyroxeny – diopsid Ca(Mg, </a:t>
            </a:r>
            <a:r>
              <a:rPr lang="cs-CZ" altLang="cs-CZ" sz="3600" b="1" dirty="0" err="1">
                <a:solidFill>
                  <a:schemeClr val="bg1"/>
                </a:solidFill>
                <a:effectLst/>
              </a:rPr>
              <a:t>Fe</a:t>
            </a:r>
            <a:r>
              <a:rPr lang="cs-CZ" altLang="cs-CZ" sz="3600" b="1" dirty="0">
                <a:solidFill>
                  <a:schemeClr val="bg1"/>
                </a:solidFill>
                <a:effectLst/>
              </a:rPr>
              <a:t>)Si</a:t>
            </a:r>
            <a:r>
              <a:rPr lang="cs-CZ" altLang="cs-CZ" sz="3600" b="1" baseline="-25000" dirty="0">
                <a:solidFill>
                  <a:schemeClr val="bg1"/>
                </a:solidFill>
                <a:effectLst/>
              </a:rPr>
              <a:t>2</a:t>
            </a:r>
            <a:r>
              <a:rPr lang="cs-CZ" altLang="cs-CZ" sz="3600" b="1" dirty="0">
                <a:solidFill>
                  <a:schemeClr val="bg1"/>
                </a:solidFill>
                <a:effectLst/>
              </a:rPr>
              <a:t>O</a:t>
            </a:r>
            <a:r>
              <a:rPr lang="cs-CZ" altLang="cs-CZ" sz="3600" b="1" baseline="-25000" dirty="0">
                <a:solidFill>
                  <a:schemeClr val="bg1"/>
                </a:solidFill>
                <a:effectLst/>
              </a:rPr>
              <a:t>6</a:t>
            </a:r>
          </a:p>
        </p:txBody>
      </p:sp>
      <p:pic>
        <p:nvPicPr>
          <p:cNvPr id="30724" name="Picture 16" descr="o4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95" y="836712"/>
            <a:ext cx="8779436" cy="588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0152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>
                <a:solidFill>
                  <a:schemeClr val="bg1"/>
                </a:solidFill>
                <a:effectLst/>
              </a:rPr>
              <a:t>Pyroxeny – diopsid Ca(Mg, </a:t>
            </a:r>
            <a:r>
              <a:rPr lang="cs-CZ" altLang="cs-CZ" sz="3600" b="1" dirty="0" err="1">
                <a:solidFill>
                  <a:schemeClr val="bg1"/>
                </a:solidFill>
                <a:effectLst/>
              </a:rPr>
              <a:t>Fe</a:t>
            </a:r>
            <a:r>
              <a:rPr lang="cs-CZ" altLang="cs-CZ" sz="3600" b="1" dirty="0">
                <a:solidFill>
                  <a:schemeClr val="bg1"/>
                </a:solidFill>
                <a:effectLst/>
              </a:rPr>
              <a:t>)Si</a:t>
            </a:r>
            <a:r>
              <a:rPr lang="cs-CZ" altLang="cs-CZ" sz="3600" b="1" baseline="-25000" dirty="0">
                <a:solidFill>
                  <a:schemeClr val="bg1"/>
                </a:solidFill>
                <a:effectLst/>
              </a:rPr>
              <a:t>2</a:t>
            </a:r>
            <a:r>
              <a:rPr lang="cs-CZ" altLang="cs-CZ" sz="3600" b="1" dirty="0">
                <a:solidFill>
                  <a:schemeClr val="bg1"/>
                </a:solidFill>
                <a:effectLst/>
              </a:rPr>
              <a:t>O</a:t>
            </a:r>
            <a:r>
              <a:rPr lang="cs-CZ" altLang="cs-CZ" sz="3600" b="1" baseline="-25000" dirty="0">
                <a:solidFill>
                  <a:schemeClr val="bg1"/>
                </a:solidFill>
                <a:effectLst/>
              </a:rPr>
              <a:t>6</a:t>
            </a:r>
          </a:p>
        </p:txBody>
      </p:sp>
      <p:pic>
        <p:nvPicPr>
          <p:cNvPr id="31748" name="Picture 11" descr="o4 1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33600"/>
            <a:ext cx="885666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182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dirty="0" err="1">
                <a:solidFill>
                  <a:schemeClr val="bg1"/>
                </a:solidFill>
                <a:effectLst/>
              </a:rPr>
              <a:t>Inosilikáty</a:t>
            </a:r>
            <a:endParaRPr lang="cs-CZ" altLang="cs-CZ" sz="3600" b="1" baseline="-25000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Amfiboly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Každý druhý Si sdílí tři kyslíky s vedlejšími tetraedry.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Dva spojené pyroxenové řetězce, mezi kterými vznikají větší dutiny, do kterých se vlezou velké anionty (OH</a:t>
            </a:r>
            <a:r>
              <a:rPr lang="cs-CZ" baseline="30000" dirty="0">
                <a:solidFill>
                  <a:schemeClr val="bg1"/>
                </a:solidFill>
              </a:rPr>
              <a:t>-</a:t>
            </a:r>
            <a:r>
              <a:rPr lang="cs-CZ" dirty="0">
                <a:solidFill>
                  <a:schemeClr val="bg1"/>
                </a:solidFill>
              </a:rPr>
              <a:t> nebo F</a:t>
            </a:r>
            <a:r>
              <a:rPr lang="cs-CZ" baseline="30000" dirty="0">
                <a:solidFill>
                  <a:schemeClr val="bg1"/>
                </a:solidFill>
              </a:rPr>
              <a:t>-</a:t>
            </a:r>
            <a:r>
              <a:rPr lang="cs-CZ" dirty="0">
                <a:solidFill>
                  <a:schemeClr val="bg1"/>
                </a:solidFill>
              </a:rPr>
              <a:t>).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Díky nim nižší stabilita za vysokých teplot.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Strukturně můžeme zapsat jako (Si</a:t>
            </a:r>
            <a:r>
              <a:rPr lang="cs-CZ" baseline="-25000" dirty="0">
                <a:solidFill>
                  <a:schemeClr val="bg1"/>
                </a:solidFill>
              </a:rPr>
              <a:t>4</a:t>
            </a:r>
            <a:r>
              <a:rPr lang="cs-CZ" dirty="0">
                <a:solidFill>
                  <a:schemeClr val="bg1"/>
                </a:solidFill>
              </a:rPr>
              <a:t>O</a:t>
            </a:r>
            <a:r>
              <a:rPr lang="cs-CZ" baseline="-25000" dirty="0">
                <a:solidFill>
                  <a:schemeClr val="bg1"/>
                </a:solidFill>
              </a:rPr>
              <a:t>11</a:t>
            </a:r>
            <a:r>
              <a:rPr lang="cs-CZ" dirty="0">
                <a:solidFill>
                  <a:schemeClr val="bg1"/>
                </a:solidFill>
              </a:rPr>
              <a:t>)</a:t>
            </a:r>
            <a:r>
              <a:rPr lang="cs-CZ" i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655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bg1"/>
                </a:solidFill>
                <a:effectLst/>
              </a:rPr>
              <a:t>Amfiboly – NaCa</a:t>
            </a:r>
            <a:r>
              <a:rPr lang="cs-CZ" altLang="cs-CZ" sz="3200" b="1" baseline="-25000" dirty="0">
                <a:solidFill>
                  <a:schemeClr val="bg1"/>
                </a:solidFill>
                <a:effectLst/>
              </a:rPr>
              <a:t>2</a:t>
            </a:r>
            <a:r>
              <a:rPr lang="cs-CZ" altLang="cs-CZ" sz="3200" b="1" dirty="0">
                <a:solidFill>
                  <a:schemeClr val="bg1"/>
                </a:solidFill>
                <a:effectLst/>
              </a:rPr>
              <a:t>(Mg, </a:t>
            </a:r>
            <a:r>
              <a:rPr lang="cs-CZ" altLang="cs-CZ" sz="3200" b="1" dirty="0" err="1">
                <a:solidFill>
                  <a:schemeClr val="bg1"/>
                </a:solidFill>
                <a:effectLst/>
              </a:rPr>
              <a:t>Fe</a:t>
            </a:r>
            <a:r>
              <a:rPr lang="cs-CZ" altLang="cs-CZ" sz="3200" b="1" dirty="0">
                <a:solidFill>
                  <a:schemeClr val="bg1"/>
                </a:solidFill>
                <a:effectLst/>
              </a:rPr>
              <a:t>, Al)</a:t>
            </a:r>
            <a:r>
              <a:rPr lang="cs-CZ" altLang="cs-CZ" sz="3200" b="1" baseline="-25000" dirty="0">
                <a:solidFill>
                  <a:schemeClr val="bg1"/>
                </a:solidFill>
                <a:effectLst/>
              </a:rPr>
              <a:t>5</a:t>
            </a:r>
            <a:r>
              <a:rPr lang="cs-CZ" altLang="cs-CZ" sz="3200" b="1" dirty="0">
                <a:solidFill>
                  <a:schemeClr val="bg1"/>
                </a:solidFill>
                <a:effectLst/>
              </a:rPr>
              <a:t>(OH)</a:t>
            </a:r>
            <a:r>
              <a:rPr lang="cs-CZ" altLang="cs-CZ" sz="3200" b="1" baseline="-25000" dirty="0">
                <a:solidFill>
                  <a:schemeClr val="bg1"/>
                </a:solidFill>
                <a:effectLst/>
              </a:rPr>
              <a:t>2</a:t>
            </a:r>
            <a:r>
              <a:rPr lang="cs-CZ" altLang="cs-CZ" sz="3200" b="1" dirty="0">
                <a:solidFill>
                  <a:schemeClr val="bg1"/>
                </a:solidFill>
                <a:effectLst/>
              </a:rPr>
              <a:t>(Si, Al)</a:t>
            </a:r>
            <a:r>
              <a:rPr lang="cs-CZ" altLang="cs-CZ" sz="3200" b="1" baseline="-25000" dirty="0">
                <a:solidFill>
                  <a:schemeClr val="bg1"/>
                </a:solidFill>
                <a:effectLst/>
              </a:rPr>
              <a:t>8</a:t>
            </a:r>
            <a:r>
              <a:rPr lang="cs-CZ" altLang="cs-CZ" sz="3200" b="1" dirty="0">
                <a:solidFill>
                  <a:schemeClr val="bg1"/>
                </a:solidFill>
                <a:effectLst/>
              </a:rPr>
              <a:t>O</a:t>
            </a:r>
            <a:r>
              <a:rPr lang="cs-CZ" altLang="cs-CZ" sz="3200" b="1" baseline="-25000" dirty="0">
                <a:solidFill>
                  <a:schemeClr val="bg1"/>
                </a:solidFill>
                <a:effectLst/>
              </a:rPr>
              <a:t>22</a:t>
            </a:r>
          </a:p>
        </p:txBody>
      </p:sp>
      <p:pic>
        <p:nvPicPr>
          <p:cNvPr id="32772" name="Picture 9" descr="o4 1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72816"/>
            <a:ext cx="8929047" cy="446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8695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bg1"/>
                </a:solidFill>
                <a:effectLst/>
              </a:rPr>
              <a:t>Amfiboly – NaCa</a:t>
            </a:r>
            <a:r>
              <a:rPr lang="cs-CZ" altLang="cs-CZ" sz="3200" b="1" baseline="-25000" dirty="0">
                <a:solidFill>
                  <a:schemeClr val="bg1"/>
                </a:solidFill>
                <a:effectLst/>
              </a:rPr>
              <a:t>2</a:t>
            </a:r>
            <a:r>
              <a:rPr lang="cs-CZ" altLang="cs-CZ" sz="3200" b="1" dirty="0">
                <a:solidFill>
                  <a:schemeClr val="bg1"/>
                </a:solidFill>
                <a:effectLst/>
              </a:rPr>
              <a:t>(Mg, </a:t>
            </a:r>
            <a:r>
              <a:rPr lang="cs-CZ" altLang="cs-CZ" sz="3200" b="1" dirty="0" err="1">
                <a:solidFill>
                  <a:schemeClr val="bg1"/>
                </a:solidFill>
                <a:effectLst/>
              </a:rPr>
              <a:t>Fe</a:t>
            </a:r>
            <a:r>
              <a:rPr lang="cs-CZ" altLang="cs-CZ" sz="3200" b="1" dirty="0">
                <a:solidFill>
                  <a:schemeClr val="bg1"/>
                </a:solidFill>
                <a:effectLst/>
              </a:rPr>
              <a:t>, Al)</a:t>
            </a:r>
            <a:r>
              <a:rPr lang="cs-CZ" altLang="cs-CZ" sz="3200" b="1" baseline="-25000" dirty="0">
                <a:solidFill>
                  <a:schemeClr val="bg1"/>
                </a:solidFill>
                <a:effectLst/>
              </a:rPr>
              <a:t>5</a:t>
            </a:r>
            <a:r>
              <a:rPr lang="cs-CZ" altLang="cs-CZ" sz="3200" b="1" dirty="0">
                <a:solidFill>
                  <a:schemeClr val="bg1"/>
                </a:solidFill>
                <a:effectLst/>
              </a:rPr>
              <a:t>(OH)</a:t>
            </a:r>
            <a:r>
              <a:rPr lang="cs-CZ" altLang="cs-CZ" sz="3200" b="1" baseline="-25000" dirty="0">
                <a:solidFill>
                  <a:schemeClr val="bg1"/>
                </a:solidFill>
                <a:effectLst/>
              </a:rPr>
              <a:t>2</a:t>
            </a:r>
            <a:r>
              <a:rPr lang="cs-CZ" altLang="cs-CZ" sz="3200" b="1" dirty="0">
                <a:solidFill>
                  <a:schemeClr val="bg1"/>
                </a:solidFill>
                <a:effectLst/>
              </a:rPr>
              <a:t>(Si, Al)</a:t>
            </a:r>
            <a:r>
              <a:rPr lang="cs-CZ" altLang="cs-CZ" sz="3200" b="1" baseline="-25000" dirty="0">
                <a:solidFill>
                  <a:schemeClr val="bg1"/>
                </a:solidFill>
                <a:effectLst/>
              </a:rPr>
              <a:t>8</a:t>
            </a:r>
            <a:r>
              <a:rPr lang="cs-CZ" altLang="cs-CZ" sz="3200" b="1" dirty="0">
                <a:solidFill>
                  <a:schemeClr val="bg1"/>
                </a:solidFill>
                <a:effectLst/>
              </a:rPr>
              <a:t>O</a:t>
            </a:r>
            <a:r>
              <a:rPr lang="cs-CZ" altLang="cs-CZ" sz="3200" b="1" baseline="-25000" dirty="0">
                <a:solidFill>
                  <a:schemeClr val="bg1"/>
                </a:solidFill>
                <a:effectLst/>
              </a:rPr>
              <a:t>22</a:t>
            </a:r>
          </a:p>
        </p:txBody>
      </p:sp>
      <p:pic>
        <p:nvPicPr>
          <p:cNvPr id="33796" name="Picture 7" descr="o4 16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16113"/>
            <a:ext cx="89281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731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chemeClr val="bg1"/>
                </a:solidFill>
                <a:effectLst/>
              </a:rPr>
              <a:t>Amfiboly – NaCa</a:t>
            </a:r>
            <a:r>
              <a:rPr lang="cs-CZ" altLang="cs-CZ" sz="3200" b="1" baseline="-25000" dirty="0">
                <a:solidFill>
                  <a:schemeClr val="bg1"/>
                </a:solidFill>
                <a:effectLst/>
              </a:rPr>
              <a:t>2</a:t>
            </a:r>
            <a:r>
              <a:rPr lang="cs-CZ" altLang="cs-CZ" sz="3200" b="1" dirty="0">
                <a:solidFill>
                  <a:schemeClr val="bg1"/>
                </a:solidFill>
                <a:effectLst/>
              </a:rPr>
              <a:t>(Mg, </a:t>
            </a:r>
            <a:r>
              <a:rPr lang="cs-CZ" altLang="cs-CZ" sz="3200" b="1" dirty="0" err="1">
                <a:solidFill>
                  <a:schemeClr val="bg1"/>
                </a:solidFill>
                <a:effectLst/>
              </a:rPr>
              <a:t>Fe</a:t>
            </a:r>
            <a:r>
              <a:rPr lang="cs-CZ" altLang="cs-CZ" sz="3200" b="1" dirty="0">
                <a:solidFill>
                  <a:schemeClr val="bg1"/>
                </a:solidFill>
                <a:effectLst/>
              </a:rPr>
              <a:t>, Al)</a:t>
            </a:r>
            <a:r>
              <a:rPr lang="cs-CZ" altLang="cs-CZ" sz="3200" b="1" baseline="-25000" dirty="0">
                <a:solidFill>
                  <a:schemeClr val="bg1"/>
                </a:solidFill>
                <a:effectLst/>
              </a:rPr>
              <a:t>5</a:t>
            </a:r>
            <a:r>
              <a:rPr lang="cs-CZ" altLang="cs-CZ" sz="3200" b="1" dirty="0">
                <a:solidFill>
                  <a:schemeClr val="bg1"/>
                </a:solidFill>
                <a:effectLst/>
              </a:rPr>
              <a:t>(OH)</a:t>
            </a:r>
            <a:r>
              <a:rPr lang="cs-CZ" altLang="cs-CZ" sz="3200" b="1" baseline="-25000" dirty="0">
                <a:solidFill>
                  <a:schemeClr val="bg1"/>
                </a:solidFill>
                <a:effectLst/>
              </a:rPr>
              <a:t>2</a:t>
            </a:r>
            <a:r>
              <a:rPr lang="cs-CZ" altLang="cs-CZ" sz="3200" b="1" dirty="0">
                <a:solidFill>
                  <a:schemeClr val="bg1"/>
                </a:solidFill>
                <a:effectLst/>
              </a:rPr>
              <a:t>(Si, Al)</a:t>
            </a:r>
            <a:r>
              <a:rPr lang="cs-CZ" altLang="cs-CZ" sz="3200" b="1" baseline="-25000" dirty="0">
                <a:solidFill>
                  <a:schemeClr val="bg1"/>
                </a:solidFill>
                <a:effectLst/>
              </a:rPr>
              <a:t>8</a:t>
            </a:r>
            <a:r>
              <a:rPr lang="cs-CZ" altLang="cs-CZ" sz="3200" b="1" dirty="0">
                <a:solidFill>
                  <a:schemeClr val="bg1"/>
                </a:solidFill>
                <a:effectLst/>
              </a:rPr>
              <a:t>O</a:t>
            </a:r>
            <a:r>
              <a:rPr lang="cs-CZ" altLang="cs-CZ" sz="3200" b="1" baseline="-25000" dirty="0">
                <a:solidFill>
                  <a:schemeClr val="bg1"/>
                </a:solidFill>
                <a:effectLst/>
              </a:rPr>
              <a:t>22</a:t>
            </a:r>
          </a:p>
        </p:txBody>
      </p:sp>
      <p:pic>
        <p:nvPicPr>
          <p:cNvPr id="34820" name="Picture 5" descr="o4 16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19" y="981075"/>
            <a:ext cx="6913562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8136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dirty="0" err="1">
                <a:solidFill>
                  <a:schemeClr val="bg1"/>
                </a:solidFill>
                <a:effectLst/>
              </a:rPr>
              <a:t>Fylosilikáty</a:t>
            </a:r>
            <a:endParaRPr lang="cs-CZ" altLang="cs-CZ" sz="3600" b="1" baseline="-25000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Pokud všechny tetraedry sdílí tři kyslíky s vedlejšími tetraedry, vzniká souvislá rovinná struktura.</a:t>
            </a:r>
          </a:p>
          <a:p>
            <a:r>
              <a:rPr lang="cs-CZ" dirty="0">
                <a:solidFill>
                  <a:schemeClr val="bg1"/>
                </a:solidFill>
              </a:rPr>
              <a:t>Do ok v síti opět mohou vstupovat anionty.</a:t>
            </a:r>
          </a:p>
          <a:p>
            <a:r>
              <a:rPr lang="cs-CZ" dirty="0">
                <a:solidFill>
                  <a:schemeClr val="bg1"/>
                </a:solidFill>
              </a:rPr>
              <a:t>Obecný vzorec je Si</a:t>
            </a:r>
            <a:r>
              <a:rPr lang="cs-CZ" baseline="-25000" dirty="0">
                <a:solidFill>
                  <a:schemeClr val="bg1"/>
                </a:solidFill>
              </a:rPr>
              <a:t>4</a:t>
            </a:r>
            <a:r>
              <a:rPr lang="cs-CZ" dirty="0">
                <a:solidFill>
                  <a:schemeClr val="bg1"/>
                </a:solidFill>
              </a:rPr>
              <a:t>O</a:t>
            </a:r>
            <a:r>
              <a:rPr lang="cs-CZ" baseline="-25000" dirty="0">
                <a:solidFill>
                  <a:schemeClr val="bg1"/>
                </a:solidFill>
              </a:rPr>
              <a:t>10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r>
              <a:rPr lang="cs-CZ" dirty="0">
                <a:solidFill>
                  <a:schemeClr val="bg1"/>
                </a:solidFill>
              </a:rPr>
              <a:t>Různé typy </a:t>
            </a:r>
            <a:r>
              <a:rPr lang="cs-CZ" dirty="0" err="1">
                <a:solidFill>
                  <a:schemeClr val="bg1"/>
                </a:solidFill>
              </a:rPr>
              <a:t>fylosilikátů</a:t>
            </a:r>
            <a:r>
              <a:rPr lang="cs-CZ" dirty="0">
                <a:solidFill>
                  <a:schemeClr val="bg1"/>
                </a:solidFill>
              </a:rPr>
              <a:t> (živce, chlority, jílové minerály) se liší „výplní“ mezi silikátovými vrstvami.</a:t>
            </a:r>
          </a:p>
          <a:p>
            <a:r>
              <a:rPr lang="cs-CZ" dirty="0">
                <a:solidFill>
                  <a:schemeClr val="bg1"/>
                </a:solidFill>
              </a:rPr>
              <a:t>Silikátové vrstvy jsou mnohem soudržnější než výplň – proto jsou plošně štěpné (typicky slídy).</a:t>
            </a:r>
          </a:p>
        </p:txBody>
      </p:sp>
    </p:spTree>
    <p:extLst>
      <p:ext uri="{BB962C8B-B14F-4D97-AF65-F5344CB8AC3E}">
        <p14:creationId xmlns:p14="http://schemas.microsoft.com/office/powerpoint/2010/main" val="1985687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b="1">
                <a:solidFill>
                  <a:schemeClr val="bg1"/>
                </a:solidFill>
                <a:effectLst/>
              </a:rPr>
              <a:t>Fylosilikáty</a:t>
            </a:r>
            <a:r>
              <a:rPr lang="cs-CZ" altLang="cs-CZ" sz="3600" b="1" dirty="0">
                <a:solidFill>
                  <a:schemeClr val="bg1"/>
                </a:solidFill>
                <a:effectLst/>
              </a:rPr>
              <a:t> – mastek Mg</a:t>
            </a:r>
            <a:r>
              <a:rPr lang="cs-CZ" altLang="cs-CZ" sz="3600" b="1" baseline="-25000" dirty="0">
                <a:solidFill>
                  <a:schemeClr val="bg1"/>
                </a:solidFill>
                <a:effectLst/>
              </a:rPr>
              <a:t>3</a:t>
            </a:r>
            <a:r>
              <a:rPr lang="cs-CZ" altLang="cs-CZ" sz="3600" b="1" dirty="0">
                <a:solidFill>
                  <a:schemeClr val="bg1"/>
                </a:solidFill>
                <a:effectLst/>
              </a:rPr>
              <a:t>(OH)</a:t>
            </a:r>
            <a:r>
              <a:rPr lang="cs-CZ" altLang="cs-CZ" sz="3600" b="1" baseline="-25000" dirty="0">
                <a:solidFill>
                  <a:schemeClr val="bg1"/>
                </a:solidFill>
                <a:effectLst/>
              </a:rPr>
              <a:t>2</a:t>
            </a:r>
            <a:r>
              <a:rPr lang="cs-CZ" altLang="cs-CZ" sz="3600" b="1" dirty="0">
                <a:solidFill>
                  <a:schemeClr val="bg1"/>
                </a:solidFill>
                <a:effectLst/>
              </a:rPr>
              <a:t>Si</a:t>
            </a:r>
            <a:r>
              <a:rPr lang="cs-CZ" altLang="cs-CZ" sz="3600" b="1" baseline="-25000" dirty="0">
                <a:solidFill>
                  <a:schemeClr val="bg1"/>
                </a:solidFill>
                <a:effectLst/>
              </a:rPr>
              <a:t>4</a:t>
            </a:r>
            <a:r>
              <a:rPr lang="cs-CZ" altLang="cs-CZ" sz="3600" b="1" dirty="0">
                <a:solidFill>
                  <a:schemeClr val="bg1"/>
                </a:solidFill>
                <a:effectLst/>
              </a:rPr>
              <a:t>O</a:t>
            </a:r>
            <a:r>
              <a:rPr lang="cs-CZ" altLang="cs-CZ" sz="3600" b="1" baseline="-25000" dirty="0">
                <a:solidFill>
                  <a:schemeClr val="bg1"/>
                </a:solidFill>
                <a:effectLst/>
              </a:rPr>
              <a:t>10</a:t>
            </a:r>
          </a:p>
        </p:txBody>
      </p:sp>
      <p:pic>
        <p:nvPicPr>
          <p:cNvPr id="35844" name="Picture 9" descr="o4 1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8569325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577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Orbitaly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5544616" cy="4853136"/>
          </a:xfrm>
        </p:spPr>
        <p:txBody>
          <a:bodyPr>
            <a:normAutofit/>
          </a:bodyPr>
          <a:lstStyle/>
          <a:p>
            <a:r>
              <a:rPr lang="cs-CZ" sz="2400" dirty="0"/>
              <a:t>Předpokládáme, že každý elektron se v atomu pohybuje v určité oblasti blízko jádra = atomový orbital.</a:t>
            </a:r>
          </a:p>
          <a:p>
            <a:r>
              <a:rPr lang="cs-CZ" sz="2400" dirty="0"/>
              <a:t>Oblast, kde se vyskytuje s pravděpodobností 95 %.</a:t>
            </a:r>
          </a:p>
          <a:p>
            <a:r>
              <a:rPr lang="cs-CZ" sz="2400" dirty="0"/>
              <a:t>Každý orbital může obsahovat až 2 elektrony.</a:t>
            </a:r>
          </a:p>
          <a:p>
            <a:r>
              <a:rPr lang="cs-CZ" sz="2400" dirty="0"/>
              <a:t>Orbitaly se liší ve tvaru a symetrii, což ovlivňuje i chemické vazby a struktury.</a:t>
            </a:r>
          </a:p>
          <a:p>
            <a:r>
              <a:rPr lang="cs-CZ" sz="2400" dirty="0"/>
              <a:t>Protože je elektron zároveň i částice, jeho stav (a tím i orbital) popisuje jednoelektronová </a:t>
            </a:r>
            <a:r>
              <a:rPr lang="cs-CZ" sz="2400" b="1" dirty="0"/>
              <a:t>vlnová funkce</a:t>
            </a:r>
            <a:r>
              <a:rPr lang="cs-CZ" sz="2400" dirty="0"/>
              <a:t>.</a:t>
            </a:r>
          </a:p>
        </p:txBody>
      </p:sp>
      <p:pic>
        <p:nvPicPr>
          <p:cNvPr id="26626" name="Picture 2" descr="C:\Users\Pavel\Disk Google\Výuka\GA801 Chemické základy geologických procesů\Prezentace\Pics\2_orbitals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2601119"/>
            <a:ext cx="4038600" cy="2524125"/>
          </a:xfrm>
          <a:prstGeom prst="rect">
            <a:avLst/>
          </a:prstGeom>
          <a:noFill/>
        </p:spPr>
      </p:pic>
      <p:sp>
        <p:nvSpPr>
          <p:cNvPr id="11" name="Obdélník 10"/>
          <p:cNvSpPr/>
          <p:nvPr/>
        </p:nvSpPr>
        <p:spPr>
          <a:xfrm rot="16200000">
            <a:off x="6723857" y="3792686"/>
            <a:ext cx="464400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By </a:t>
            </a:r>
            <a:r>
              <a:rPr lang="en-US" sz="800" dirty="0" err="1"/>
              <a:t>Inigo.quilez</a:t>
            </a:r>
            <a:r>
              <a:rPr lang="en-US" sz="800" dirty="0"/>
              <a:t> - Own work, CC BY-SA 3.0, https://commons.wikimedia.org/w/index.php?curid=32782753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7174684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 b="1" dirty="0" err="1">
                <a:solidFill>
                  <a:schemeClr val="bg1"/>
                </a:solidFill>
                <a:effectLst/>
              </a:rPr>
              <a:t>Fylosilikáty</a:t>
            </a:r>
            <a:r>
              <a:rPr lang="cs-CZ" altLang="cs-CZ" sz="3600" b="1" dirty="0">
                <a:solidFill>
                  <a:schemeClr val="bg1"/>
                </a:solidFill>
                <a:effectLst/>
              </a:rPr>
              <a:t> – mastek Mg</a:t>
            </a:r>
            <a:r>
              <a:rPr lang="cs-CZ" altLang="cs-CZ" sz="3600" b="1" baseline="-25000" dirty="0">
                <a:solidFill>
                  <a:schemeClr val="bg1"/>
                </a:solidFill>
                <a:effectLst/>
              </a:rPr>
              <a:t>3</a:t>
            </a:r>
            <a:r>
              <a:rPr lang="cs-CZ" altLang="cs-CZ" sz="3600" b="1" dirty="0">
                <a:solidFill>
                  <a:schemeClr val="bg1"/>
                </a:solidFill>
                <a:effectLst/>
              </a:rPr>
              <a:t>(OH)</a:t>
            </a:r>
            <a:r>
              <a:rPr lang="cs-CZ" altLang="cs-CZ" sz="3600" b="1" baseline="-25000" dirty="0">
                <a:solidFill>
                  <a:schemeClr val="bg1"/>
                </a:solidFill>
                <a:effectLst/>
              </a:rPr>
              <a:t>2</a:t>
            </a:r>
            <a:r>
              <a:rPr lang="cs-CZ" altLang="cs-CZ" sz="3600" b="1" dirty="0">
                <a:solidFill>
                  <a:schemeClr val="bg1"/>
                </a:solidFill>
                <a:effectLst/>
              </a:rPr>
              <a:t>Si</a:t>
            </a:r>
            <a:r>
              <a:rPr lang="cs-CZ" altLang="cs-CZ" sz="3600" b="1" baseline="-25000" dirty="0">
                <a:solidFill>
                  <a:schemeClr val="bg1"/>
                </a:solidFill>
                <a:effectLst/>
              </a:rPr>
              <a:t>4</a:t>
            </a:r>
            <a:r>
              <a:rPr lang="cs-CZ" altLang="cs-CZ" sz="3600" b="1" dirty="0">
                <a:solidFill>
                  <a:schemeClr val="bg1"/>
                </a:solidFill>
                <a:effectLst/>
              </a:rPr>
              <a:t>O</a:t>
            </a:r>
            <a:r>
              <a:rPr lang="cs-CZ" altLang="cs-CZ" sz="3600" b="1" baseline="-25000" dirty="0">
                <a:solidFill>
                  <a:schemeClr val="bg1"/>
                </a:solidFill>
                <a:effectLst/>
              </a:rPr>
              <a:t>10</a:t>
            </a:r>
          </a:p>
        </p:txBody>
      </p:sp>
      <p:pic>
        <p:nvPicPr>
          <p:cNvPr id="36868" name="Picture 5" descr="o4 17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65279"/>
            <a:ext cx="8640068" cy="56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4820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4" descr="o4 17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987" y="980728"/>
            <a:ext cx="5198252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468313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600" b="1" dirty="0" err="1">
                <a:solidFill>
                  <a:schemeClr val="bg1"/>
                </a:solidFill>
              </a:rPr>
              <a:t>Fylosilikáty</a:t>
            </a:r>
            <a:r>
              <a:rPr lang="cs-CZ" altLang="cs-CZ" sz="3600" b="1" dirty="0">
                <a:solidFill>
                  <a:schemeClr val="bg1"/>
                </a:solidFill>
              </a:rPr>
              <a:t> – mastek Mg</a:t>
            </a:r>
            <a:r>
              <a:rPr lang="cs-CZ" altLang="cs-CZ" sz="3600" b="1" baseline="-25000" dirty="0">
                <a:solidFill>
                  <a:schemeClr val="bg1"/>
                </a:solidFill>
              </a:rPr>
              <a:t>3</a:t>
            </a:r>
            <a:r>
              <a:rPr lang="cs-CZ" altLang="cs-CZ" sz="3600" b="1" dirty="0">
                <a:solidFill>
                  <a:schemeClr val="bg1"/>
                </a:solidFill>
              </a:rPr>
              <a:t>(OH)</a:t>
            </a:r>
            <a:r>
              <a:rPr lang="cs-CZ" altLang="cs-CZ" sz="3600" b="1" baseline="-25000" dirty="0">
                <a:solidFill>
                  <a:schemeClr val="bg1"/>
                </a:solidFill>
              </a:rPr>
              <a:t>2</a:t>
            </a:r>
            <a:r>
              <a:rPr lang="cs-CZ" altLang="cs-CZ" sz="3600" b="1" dirty="0">
                <a:solidFill>
                  <a:schemeClr val="bg1"/>
                </a:solidFill>
              </a:rPr>
              <a:t>Si</a:t>
            </a:r>
            <a:r>
              <a:rPr lang="cs-CZ" altLang="cs-CZ" sz="3600" b="1" baseline="-25000" dirty="0">
                <a:solidFill>
                  <a:schemeClr val="bg1"/>
                </a:solidFill>
              </a:rPr>
              <a:t>4</a:t>
            </a:r>
            <a:r>
              <a:rPr lang="cs-CZ" altLang="cs-CZ" sz="3600" b="1" dirty="0">
                <a:solidFill>
                  <a:schemeClr val="bg1"/>
                </a:solidFill>
              </a:rPr>
              <a:t>O</a:t>
            </a:r>
            <a:r>
              <a:rPr lang="cs-CZ" altLang="cs-CZ" sz="3600" b="1" baseline="-25000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365606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6"/>
          <p:cNvSpPr>
            <a:spLocks noChangeArrowheads="1"/>
          </p:cNvSpPr>
          <p:nvPr/>
        </p:nvSpPr>
        <p:spPr bwMode="auto">
          <a:xfrm>
            <a:off x="611188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600" b="1" dirty="0" err="1">
                <a:solidFill>
                  <a:schemeClr val="bg1"/>
                </a:solidFill>
              </a:rPr>
              <a:t>Fylosilikáty</a:t>
            </a:r>
            <a:r>
              <a:rPr lang="cs-CZ" altLang="cs-CZ" sz="3600" b="1" dirty="0">
                <a:solidFill>
                  <a:schemeClr val="bg1"/>
                </a:solidFill>
              </a:rPr>
              <a:t> – </a:t>
            </a:r>
            <a:r>
              <a:rPr lang="cs-CZ" altLang="cs-CZ" sz="3600" b="1" dirty="0" err="1">
                <a:solidFill>
                  <a:schemeClr val="bg1"/>
                </a:solidFill>
              </a:rPr>
              <a:t>pyrofillit</a:t>
            </a:r>
            <a:r>
              <a:rPr lang="cs-CZ" altLang="cs-CZ" sz="3600" b="1" dirty="0">
                <a:solidFill>
                  <a:schemeClr val="bg1"/>
                </a:solidFill>
              </a:rPr>
              <a:t> Al</a:t>
            </a:r>
            <a:r>
              <a:rPr lang="cs-CZ" altLang="cs-CZ" sz="3600" b="1" baseline="-25000" dirty="0">
                <a:solidFill>
                  <a:schemeClr val="bg1"/>
                </a:solidFill>
              </a:rPr>
              <a:t>2</a:t>
            </a:r>
            <a:r>
              <a:rPr lang="cs-CZ" altLang="cs-CZ" sz="3600" b="1" dirty="0">
                <a:solidFill>
                  <a:schemeClr val="bg1"/>
                </a:solidFill>
              </a:rPr>
              <a:t>(OH)</a:t>
            </a:r>
            <a:r>
              <a:rPr lang="cs-CZ" altLang="cs-CZ" sz="3600" b="1" baseline="-25000" dirty="0">
                <a:solidFill>
                  <a:schemeClr val="bg1"/>
                </a:solidFill>
              </a:rPr>
              <a:t>2</a:t>
            </a:r>
            <a:r>
              <a:rPr lang="cs-CZ" altLang="cs-CZ" sz="3600" b="1" dirty="0">
                <a:solidFill>
                  <a:schemeClr val="bg1"/>
                </a:solidFill>
              </a:rPr>
              <a:t>Si</a:t>
            </a:r>
            <a:r>
              <a:rPr lang="cs-CZ" altLang="cs-CZ" sz="3600" b="1" baseline="-25000" dirty="0">
                <a:solidFill>
                  <a:schemeClr val="bg1"/>
                </a:solidFill>
              </a:rPr>
              <a:t>4</a:t>
            </a:r>
            <a:r>
              <a:rPr lang="cs-CZ" altLang="cs-CZ" sz="3600" b="1" dirty="0">
                <a:solidFill>
                  <a:schemeClr val="bg1"/>
                </a:solidFill>
              </a:rPr>
              <a:t>O</a:t>
            </a:r>
            <a:r>
              <a:rPr lang="cs-CZ" altLang="cs-CZ" sz="3600" b="1" baseline="-25000" dirty="0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39940" name="Picture 11" descr="o4 1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890197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9266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611188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600" b="1" dirty="0" err="1">
                <a:solidFill>
                  <a:schemeClr val="bg1"/>
                </a:solidFill>
              </a:rPr>
              <a:t>Fylosilikáty</a:t>
            </a:r>
            <a:r>
              <a:rPr lang="cs-CZ" altLang="cs-CZ" sz="3600" b="1" dirty="0">
                <a:solidFill>
                  <a:schemeClr val="bg1"/>
                </a:solidFill>
              </a:rPr>
              <a:t> – </a:t>
            </a:r>
            <a:r>
              <a:rPr lang="cs-CZ" altLang="cs-CZ" sz="3600" b="1" dirty="0" err="1">
                <a:solidFill>
                  <a:schemeClr val="bg1"/>
                </a:solidFill>
              </a:rPr>
              <a:t>pyrofillit</a:t>
            </a:r>
            <a:r>
              <a:rPr lang="cs-CZ" altLang="cs-CZ" sz="3600" b="1" dirty="0">
                <a:solidFill>
                  <a:schemeClr val="bg1"/>
                </a:solidFill>
              </a:rPr>
              <a:t> Al</a:t>
            </a:r>
            <a:r>
              <a:rPr lang="cs-CZ" altLang="cs-CZ" sz="3600" b="1" baseline="-25000" dirty="0">
                <a:solidFill>
                  <a:schemeClr val="bg1"/>
                </a:solidFill>
              </a:rPr>
              <a:t>2</a:t>
            </a:r>
            <a:r>
              <a:rPr lang="cs-CZ" altLang="cs-CZ" sz="3600" b="1" dirty="0">
                <a:solidFill>
                  <a:schemeClr val="bg1"/>
                </a:solidFill>
              </a:rPr>
              <a:t>(OH)</a:t>
            </a:r>
            <a:r>
              <a:rPr lang="cs-CZ" altLang="cs-CZ" sz="3600" b="1" baseline="-25000" dirty="0">
                <a:solidFill>
                  <a:schemeClr val="bg1"/>
                </a:solidFill>
              </a:rPr>
              <a:t>2</a:t>
            </a:r>
            <a:r>
              <a:rPr lang="cs-CZ" altLang="cs-CZ" sz="3600" b="1" dirty="0">
                <a:solidFill>
                  <a:schemeClr val="bg1"/>
                </a:solidFill>
              </a:rPr>
              <a:t>Si</a:t>
            </a:r>
            <a:r>
              <a:rPr lang="cs-CZ" altLang="cs-CZ" sz="3600" b="1" baseline="-25000" dirty="0">
                <a:solidFill>
                  <a:schemeClr val="bg1"/>
                </a:solidFill>
              </a:rPr>
              <a:t>4</a:t>
            </a:r>
            <a:r>
              <a:rPr lang="cs-CZ" altLang="cs-CZ" sz="3600" b="1" dirty="0">
                <a:solidFill>
                  <a:schemeClr val="bg1"/>
                </a:solidFill>
              </a:rPr>
              <a:t>O</a:t>
            </a:r>
            <a:r>
              <a:rPr lang="cs-CZ" altLang="cs-CZ" sz="3600" b="1" baseline="-25000" dirty="0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40964" name="Picture 8" descr="o4 18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497068" cy="566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6570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468313" y="0"/>
            <a:ext cx="82296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3600" b="1">
                <a:solidFill>
                  <a:schemeClr val="bg1"/>
                </a:solidFill>
              </a:rPr>
              <a:t>Fylosilikáty</a:t>
            </a:r>
            <a:r>
              <a:rPr lang="cs-CZ" altLang="cs-CZ" sz="3600" b="1" dirty="0">
                <a:solidFill>
                  <a:schemeClr val="bg1"/>
                </a:solidFill>
              </a:rPr>
              <a:t> – </a:t>
            </a:r>
            <a:r>
              <a:rPr lang="cs-CZ" altLang="cs-CZ" sz="3600" b="1" dirty="0" err="1">
                <a:solidFill>
                  <a:schemeClr val="bg1"/>
                </a:solidFill>
              </a:rPr>
              <a:t>pyrofillit</a:t>
            </a:r>
            <a:r>
              <a:rPr lang="cs-CZ" altLang="cs-CZ" sz="3600" b="1" dirty="0">
                <a:solidFill>
                  <a:schemeClr val="bg1"/>
                </a:solidFill>
              </a:rPr>
              <a:t> Al</a:t>
            </a:r>
            <a:r>
              <a:rPr lang="cs-CZ" altLang="cs-CZ" sz="3600" b="1" baseline="-25000" dirty="0">
                <a:solidFill>
                  <a:schemeClr val="bg1"/>
                </a:solidFill>
              </a:rPr>
              <a:t>2</a:t>
            </a:r>
            <a:r>
              <a:rPr lang="cs-CZ" altLang="cs-CZ" sz="3600" b="1" dirty="0">
                <a:solidFill>
                  <a:schemeClr val="bg1"/>
                </a:solidFill>
              </a:rPr>
              <a:t>(OH)</a:t>
            </a:r>
            <a:r>
              <a:rPr lang="cs-CZ" altLang="cs-CZ" sz="3600" b="1" baseline="-25000" dirty="0">
                <a:solidFill>
                  <a:schemeClr val="bg1"/>
                </a:solidFill>
              </a:rPr>
              <a:t>2</a:t>
            </a:r>
            <a:r>
              <a:rPr lang="cs-CZ" altLang="cs-CZ" sz="3600" b="1" dirty="0">
                <a:solidFill>
                  <a:schemeClr val="bg1"/>
                </a:solidFill>
              </a:rPr>
              <a:t>Si</a:t>
            </a:r>
            <a:r>
              <a:rPr lang="cs-CZ" altLang="cs-CZ" sz="3600" b="1" baseline="-25000" dirty="0">
                <a:solidFill>
                  <a:schemeClr val="bg1"/>
                </a:solidFill>
              </a:rPr>
              <a:t>4</a:t>
            </a:r>
            <a:r>
              <a:rPr lang="cs-CZ" altLang="cs-CZ" sz="3600" b="1" dirty="0">
                <a:solidFill>
                  <a:schemeClr val="bg1"/>
                </a:solidFill>
              </a:rPr>
              <a:t>O</a:t>
            </a:r>
            <a:r>
              <a:rPr lang="cs-CZ" altLang="cs-CZ" sz="3600" b="1" baseline="-25000" dirty="0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41988" name="Picture 4" descr="o4 18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052513"/>
            <a:ext cx="499745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9684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b="1" dirty="0" err="1">
                <a:solidFill>
                  <a:schemeClr val="bg1"/>
                </a:solidFill>
                <a:effectLst/>
              </a:rPr>
              <a:t>Fylosilikáty</a:t>
            </a:r>
            <a:endParaRPr lang="cs-CZ" altLang="cs-CZ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43012" name="Rectangle 9"/>
          <p:cNvSpPr>
            <a:spLocks noChangeArrowheads="1"/>
          </p:cNvSpPr>
          <p:nvPr/>
        </p:nvSpPr>
        <p:spPr bwMode="auto">
          <a:xfrm>
            <a:off x="539750" y="6092825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600" b="1">
                <a:solidFill>
                  <a:schemeClr val="bg1"/>
                </a:solidFill>
              </a:rPr>
              <a:t>kaolinit Al</a:t>
            </a:r>
            <a:r>
              <a:rPr lang="cs-CZ" altLang="cs-CZ" sz="1600" b="1" baseline="-25000">
                <a:solidFill>
                  <a:schemeClr val="bg1"/>
                </a:solidFill>
              </a:rPr>
              <a:t>4</a:t>
            </a:r>
            <a:r>
              <a:rPr lang="cs-CZ" altLang="cs-CZ" sz="1600" b="1">
                <a:solidFill>
                  <a:schemeClr val="bg1"/>
                </a:solidFill>
              </a:rPr>
              <a:t>(OH)</a:t>
            </a:r>
            <a:r>
              <a:rPr lang="cs-CZ" altLang="cs-CZ" sz="1600" b="1" baseline="-25000">
                <a:solidFill>
                  <a:schemeClr val="bg1"/>
                </a:solidFill>
              </a:rPr>
              <a:t>8</a:t>
            </a:r>
            <a:r>
              <a:rPr lang="cs-CZ" altLang="cs-CZ" sz="1600" b="1">
                <a:solidFill>
                  <a:schemeClr val="bg1"/>
                </a:solidFill>
              </a:rPr>
              <a:t>Si</a:t>
            </a:r>
            <a:r>
              <a:rPr lang="cs-CZ" altLang="cs-CZ" sz="1600" b="1" baseline="-25000">
                <a:solidFill>
                  <a:schemeClr val="bg1"/>
                </a:solidFill>
              </a:rPr>
              <a:t>4</a:t>
            </a:r>
            <a:r>
              <a:rPr lang="cs-CZ" altLang="cs-CZ" sz="1600" b="1">
                <a:solidFill>
                  <a:schemeClr val="bg1"/>
                </a:solidFill>
              </a:rPr>
              <a:t>O</a:t>
            </a:r>
            <a:r>
              <a:rPr lang="cs-CZ" altLang="cs-CZ" sz="1600" b="1" baseline="-25000">
                <a:solidFill>
                  <a:schemeClr val="bg1"/>
                </a:solidFill>
              </a:rPr>
              <a:t>10</a:t>
            </a:r>
            <a:r>
              <a:rPr lang="cs-CZ" altLang="cs-CZ" sz="1600" b="1">
                <a:solidFill>
                  <a:schemeClr val="bg1"/>
                </a:solidFill>
              </a:rPr>
              <a:t> (dioktaedrický), serpentin Mg</a:t>
            </a:r>
            <a:r>
              <a:rPr lang="cs-CZ" altLang="cs-CZ" sz="1600" b="1" baseline="-25000">
                <a:solidFill>
                  <a:schemeClr val="bg1"/>
                </a:solidFill>
              </a:rPr>
              <a:t>6</a:t>
            </a:r>
            <a:r>
              <a:rPr lang="cs-CZ" altLang="cs-CZ" sz="1600" b="1">
                <a:solidFill>
                  <a:schemeClr val="bg1"/>
                </a:solidFill>
              </a:rPr>
              <a:t>(OH)</a:t>
            </a:r>
            <a:r>
              <a:rPr lang="cs-CZ" altLang="cs-CZ" sz="1600" b="1" baseline="-25000">
                <a:solidFill>
                  <a:schemeClr val="bg1"/>
                </a:solidFill>
              </a:rPr>
              <a:t>8</a:t>
            </a:r>
            <a:r>
              <a:rPr lang="cs-CZ" altLang="cs-CZ" sz="1600" b="1">
                <a:solidFill>
                  <a:schemeClr val="bg1"/>
                </a:solidFill>
              </a:rPr>
              <a:t>Si</a:t>
            </a:r>
            <a:r>
              <a:rPr lang="cs-CZ" altLang="cs-CZ" sz="1600" b="1" baseline="-25000">
                <a:solidFill>
                  <a:schemeClr val="bg1"/>
                </a:solidFill>
              </a:rPr>
              <a:t>4</a:t>
            </a:r>
            <a:r>
              <a:rPr lang="cs-CZ" altLang="cs-CZ" sz="1600" b="1">
                <a:solidFill>
                  <a:schemeClr val="bg1"/>
                </a:solidFill>
              </a:rPr>
              <a:t>O</a:t>
            </a:r>
            <a:r>
              <a:rPr lang="cs-CZ" altLang="cs-CZ" sz="1600" b="1" baseline="-25000">
                <a:solidFill>
                  <a:schemeClr val="bg1"/>
                </a:solidFill>
              </a:rPr>
              <a:t>10</a:t>
            </a:r>
            <a:r>
              <a:rPr lang="cs-CZ" altLang="cs-CZ" sz="1600" b="1">
                <a:solidFill>
                  <a:schemeClr val="bg1"/>
                </a:solidFill>
              </a:rPr>
              <a:t> (trioktaedrický)</a:t>
            </a:r>
            <a:endParaRPr lang="cs-CZ" altLang="cs-CZ" sz="1600" b="1" baseline="-25000">
              <a:solidFill>
                <a:schemeClr val="bg1"/>
              </a:solidFill>
            </a:endParaRPr>
          </a:p>
        </p:txBody>
      </p:sp>
      <p:pic>
        <p:nvPicPr>
          <p:cNvPr id="43014" name="Picture 11" descr="o4 19 1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773238"/>
            <a:ext cx="17653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12" descr="o4 19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773238"/>
            <a:ext cx="7129463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17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bg1"/>
                </a:solidFill>
                <a:effectLst/>
              </a:rPr>
              <a:t>Fylosilikáty</a:t>
            </a:r>
            <a:endParaRPr lang="cs-CZ" altLang="cs-CZ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539750" y="6381750"/>
            <a:ext cx="8229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1600" b="1">
                <a:solidFill>
                  <a:schemeClr val="bg1"/>
                </a:solidFill>
              </a:rPr>
              <a:t>pyrofilit Al</a:t>
            </a:r>
            <a:r>
              <a:rPr lang="cs-CZ" altLang="cs-CZ" sz="1600" b="1" baseline="-25000">
                <a:solidFill>
                  <a:schemeClr val="bg1"/>
                </a:solidFill>
              </a:rPr>
              <a:t>2</a:t>
            </a:r>
            <a:r>
              <a:rPr lang="cs-CZ" altLang="cs-CZ" sz="1600" b="1">
                <a:solidFill>
                  <a:schemeClr val="bg1"/>
                </a:solidFill>
              </a:rPr>
              <a:t>(OH)</a:t>
            </a:r>
            <a:r>
              <a:rPr lang="cs-CZ" altLang="cs-CZ" sz="1600" b="1" baseline="-25000">
                <a:solidFill>
                  <a:schemeClr val="bg1"/>
                </a:solidFill>
              </a:rPr>
              <a:t>2</a:t>
            </a:r>
            <a:r>
              <a:rPr lang="cs-CZ" altLang="cs-CZ" sz="1600" b="1">
                <a:solidFill>
                  <a:schemeClr val="bg1"/>
                </a:solidFill>
              </a:rPr>
              <a:t>Si</a:t>
            </a:r>
            <a:r>
              <a:rPr lang="cs-CZ" altLang="cs-CZ" sz="1600" b="1" baseline="-25000">
                <a:solidFill>
                  <a:schemeClr val="bg1"/>
                </a:solidFill>
              </a:rPr>
              <a:t>4</a:t>
            </a:r>
            <a:r>
              <a:rPr lang="cs-CZ" altLang="cs-CZ" sz="1600" b="1">
                <a:solidFill>
                  <a:schemeClr val="bg1"/>
                </a:solidFill>
              </a:rPr>
              <a:t>O</a:t>
            </a:r>
            <a:r>
              <a:rPr lang="cs-CZ" altLang="cs-CZ" sz="1600" b="1" baseline="-25000">
                <a:solidFill>
                  <a:schemeClr val="bg1"/>
                </a:solidFill>
              </a:rPr>
              <a:t>10</a:t>
            </a:r>
            <a:r>
              <a:rPr lang="cs-CZ" altLang="cs-CZ" sz="1600" b="1">
                <a:solidFill>
                  <a:schemeClr val="bg1"/>
                </a:solidFill>
              </a:rPr>
              <a:t> (dioktaedrický), mastek Mg</a:t>
            </a:r>
            <a:r>
              <a:rPr lang="cs-CZ" altLang="cs-CZ" sz="1600" b="1" baseline="-25000">
                <a:solidFill>
                  <a:schemeClr val="bg1"/>
                </a:solidFill>
              </a:rPr>
              <a:t>3</a:t>
            </a:r>
            <a:r>
              <a:rPr lang="cs-CZ" altLang="cs-CZ" sz="1600" b="1">
                <a:solidFill>
                  <a:schemeClr val="bg1"/>
                </a:solidFill>
              </a:rPr>
              <a:t>(OH)</a:t>
            </a:r>
            <a:r>
              <a:rPr lang="cs-CZ" altLang="cs-CZ" sz="1600" b="1" baseline="-25000">
                <a:solidFill>
                  <a:schemeClr val="bg1"/>
                </a:solidFill>
              </a:rPr>
              <a:t>2</a:t>
            </a:r>
            <a:r>
              <a:rPr lang="cs-CZ" altLang="cs-CZ" sz="1600" b="1">
                <a:solidFill>
                  <a:schemeClr val="bg1"/>
                </a:solidFill>
              </a:rPr>
              <a:t>Si</a:t>
            </a:r>
            <a:r>
              <a:rPr lang="cs-CZ" altLang="cs-CZ" sz="1600" b="1" baseline="-25000">
                <a:solidFill>
                  <a:schemeClr val="bg1"/>
                </a:solidFill>
              </a:rPr>
              <a:t>4</a:t>
            </a:r>
            <a:r>
              <a:rPr lang="cs-CZ" altLang="cs-CZ" sz="1600" b="1">
                <a:solidFill>
                  <a:schemeClr val="bg1"/>
                </a:solidFill>
              </a:rPr>
              <a:t>O</a:t>
            </a:r>
            <a:r>
              <a:rPr lang="cs-CZ" altLang="cs-CZ" sz="1600" b="1" baseline="-25000">
                <a:solidFill>
                  <a:schemeClr val="bg1"/>
                </a:solidFill>
              </a:rPr>
              <a:t>10</a:t>
            </a:r>
            <a:r>
              <a:rPr lang="cs-CZ" altLang="cs-CZ" sz="1600" b="1">
                <a:solidFill>
                  <a:schemeClr val="bg1"/>
                </a:solidFill>
              </a:rPr>
              <a:t> (trioktaedrický)</a:t>
            </a:r>
            <a:endParaRPr lang="cs-CZ" altLang="cs-CZ" sz="1600" b="1" baseline="-25000">
              <a:solidFill>
                <a:schemeClr val="bg1"/>
              </a:solidFill>
            </a:endParaRPr>
          </a:p>
        </p:txBody>
      </p:sp>
      <p:pic>
        <p:nvPicPr>
          <p:cNvPr id="44037" name="Picture 7" descr="o4 19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84313"/>
            <a:ext cx="6911975" cy="431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8" descr="o4 19 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517650"/>
            <a:ext cx="1744662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5381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921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4000" b="1">
                <a:solidFill>
                  <a:schemeClr val="bg1"/>
                </a:solidFill>
                <a:effectLst/>
              </a:rPr>
              <a:t>Fylosilikáty</a:t>
            </a:r>
            <a:endParaRPr lang="cs-CZ" altLang="cs-CZ" sz="40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45060" name="Picture 7" descr="o4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279" y="692150"/>
            <a:ext cx="6467668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3733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704" y="1394014"/>
            <a:ext cx="5040560" cy="459192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912640" y="5985938"/>
            <a:ext cx="14943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Převzato z Ryan (2014)</a:t>
            </a:r>
          </a:p>
        </p:txBody>
      </p:sp>
    </p:spTree>
    <p:extLst>
      <p:ext uri="{BB962C8B-B14F-4D97-AF65-F5344CB8AC3E}">
        <p14:creationId xmlns:p14="http://schemas.microsoft.com/office/powerpoint/2010/main" val="40324342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87" y="1624806"/>
            <a:ext cx="7439025" cy="447675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43608" y="6047115"/>
            <a:ext cx="14943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Převzato z Ryan (2014)</a:t>
            </a:r>
          </a:p>
        </p:txBody>
      </p:sp>
    </p:spTree>
    <p:extLst>
      <p:ext uri="{BB962C8B-B14F-4D97-AF65-F5344CB8AC3E}">
        <p14:creationId xmlns:p14="http://schemas.microsoft.com/office/powerpoint/2010/main" val="1149680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Kvantová čísla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Charakterizují vlnovou funkci elektronu a tím orbital, ve kterém se nachází. Udávají energii, moment hybnosti, složku momentu hybnosti elektronů.</a:t>
            </a:r>
          </a:p>
          <a:p>
            <a:endParaRPr lang="cs-CZ" dirty="0"/>
          </a:p>
          <a:p>
            <a:r>
              <a:rPr lang="cs-CZ" dirty="0"/>
              <a:t>Hlavní kvantové číslo </a:t>
            </a:r>
            <a:r>
              <a:rPr lang="cs-CZ" b="1" i="1" dirty="0"/>
              <a:t>n</a:t>
            </a:r>
          </a:p>
          <a:p>
            <a:pPr lvl="1"/>
            <a:r>
              <a:rPr lang="cs-CZ" dirty="0"/>
              <a:t>Hodnoty 1, 2, 3, 4, 5…</a:t>
            </a:r>
          </a:p>
          <a:p>
            <a:r>
              <a:rPr lang="cs-CZ" dirty="0"/>
              <a:t>Vedlejší kvantové číslo </a:t>
            </a:r>
            <a:r>
              <a:rPr lang="cs-CZ" b="1" i="1" dirty="0"/>
              <a:t>l</a:t>
            </a:r>
          </a:p>
          <a:p>
            <a:pPr lvl="1"/>
            <a:r>
              <a:rPr lang="cs-CZ" dirty="0"/>
              <a:t>Hodnoty </a:t>
            </a:r>
            <a:r>
              <a:rPr lang="cs-CZ" b="1" i="1" dirty="0"/>
              <a:t>n-1</a:t>
            </a:r>
            <a:r>
              <a:rPr lang="cs-CZ" dirty="0"/>
              <a:t>, tj. 0, 1, 2…</a:t>
            </a:r>
          </a:p>
          <a:p>
            <a:pPr lvl="1"/>
            <a:r>
              <a:rPr lang="cs-CZ" dirty="0"/>
              <a:t>Přiřazují se jim písmena (0=s, 1=p, 2=d, 3=f) </a:t>
            </a:r>
          </a:p>
          <a:p>
            <a:r>
              <a:rPr lang="cs-CZ" dirty="0"/>
              <a:t>Magnetické kvantové číslo </a:t>
            </a:r>
            <a:r>
              <a:rPr lang="cs-CZ" b="1" i="1" dirty="0"/>
              <a:t>m</a:t>
            </a:r>
          </a:p>
          <a:p>
            <a:pPr lvl="1"/>
            <a:r>
              <a:rPr lang="cs-CZ" dirty="0"/>
              <a:t>Rozmezí</a:t>
            </a:r>
            <a:r>
              <a:rPr lang="cs-CZ" b="1" i="1" dirty="0"/>
              <a:t> –l </a:t>
            </a:r>
            <a:r>
              <a:rPr lang="cs-CZ" dirty="0"/>
              <a:t>až</a:t>
            </a:r>
            <a:r>
              <a:rPr lang="cs-CZ" b="1" i="1" dirty="0"/>
              <a:t> +l</a:t>
            </a:r>
          </a:p>
          <a:p>
            <a:r>
              <a:rPr lang="cs-CZ" dirty="0"/>
              <a:t>Spinové kvantové číslo</a:t>
            </a:r>
          </a:p>
          <a:p>
            <a:pPr lvl="1"/>
            <a:r>
              <a:rPr lang="cs-CZ" dirty="0"/>
              <a:t>Hodnoty +1/2 a -1/2</a:t>
            </a:r>
          </a:p>
        </p:txBody>
      </p:sp>
    </p:spTree>
    <p:extLst>
      <p:ext uri="{BB962C8B-B14F-4D97-AF65-F5344CB8AC3E}">
        <p14:creationId xmlns:p14="http://schemas.microsoft.com/office/powerpoint/2010/main" val="6703359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" y="1230313"/>
            <a:ext cx="7343775" cy="489585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900112" y="6125235"/>
            <a:ext cx="14943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Převzato z Ryan (2014)</a:t>
            </a:r>
          </a:p>
        </p:txBody>
      </p:sp>
    </p:spTree>
    <p:extLst>
      <p:ext uri="{BB962C8B-B14F-4D97-AF65-F5344CB8AC3E}">
        <p14:creationId xmlns:p14="http://schemas.microsoft.com/office/powerpoint/2010/main" val="30384458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 err="1">
                <a:solidFill>
                  <a:schemeClr val="bg1"/>
                </a:solidFill>
                <a:effectLst/>
              </a:rPr>
              <a:t>Tektosilikáty</a:t>
            </a:r>
            <a:endParaRPr lang="cs-CZ" altLang="cs-CZ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>
                <a:solidFill>
                  <a:schemeClr val="bg1"/>
                </a:solidFill>
              </a:rPr>
              <a:t>Tetraedry sdílí všechny kyslíky – každý kyslík je sdílen dvěma tetraedry.</a:t>
            </a:r>
          </a:p>
          <a:p>
            <a:r>
              <a:rPr lang="cs-CZ" dirty="0">
                <a:solidFill>
                  <a:schemeClr val="bg1"/>
                </a:solidFill>
              </a:rPr>
              <a:t>Objem krystalů je dán zcela kovalentní vazbou a ne uložením iontů.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Špatná štěpnost.</a:t>
            </a:r>
          </a:p>
          <a:p>
            <a:r>
              <a:rPr lang="cs-CZ" dirty="0">
                <a:solidFill>
                  <a:schemeClr val="bg1"/>
                </a:solidFill>
              </a:rPr>
              <a:t>Struktura obsahuje velké prostory a kanály, kterými mohou difundovat kationty i celé molekuly.</a:t>
            </a:r>
          </a:p>
          <a:p>
            <a:r>
              <a:rPr lang="cs-CZ" dirty="0">
                <a:solidFill>
                  <a:schemeClr val="bg1"/>
                </a:solidFill>
              </a:rPr>
              <a:t>Základní struktura je SiO</a:t>
            </a:r>
            <a:r>
              <a:rPr lang="cs-CZ" baseline="-25000" dirty="0">
                <a:solidFill>
                  <a:schemeClr val="bg1"/>
                </a:solidFill>
              </a:rPr>
              <a:t>2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r>
              <a:rPr lang="cs-CZ" dirty="0">
                <a:solidFill>
                  <a:schemeClr val="bg1"/>
                </a:solidFill>
              </a:rPr>
              <a:t>Při nahrazení křemíku hliníkem (Al3+) mohou do struktury vstupovat poměrně velké ionty (Na</a:t>
            </a:r>
            <a:r>
              <a:rPr lang="cs-CZ" baseline="30000" dirty="0">
                <a:solidFill>
                  <a:schemeClr val="bg1"/>
                </a:solidFill>
              </a:rPr>
              <a:t>+</a:t>
            </a:r>
            <a:r>
              <a:rPr lang="cs-CZ" dirty="0">
                <a:solidFill>
                  <a:schemeClr val="bg1"/>
                </a:solidFill>
              </a:rPr>
              <a:t>, K</a:t>
            </a:r>
            <a:r>
              <a:rPr lang="cs-CZ" baseline="30000" dirty="0">
                <a:solidFill>
                  <a:schemeClr val="bg1"/>
                </a:solidFill>
              </a:rPr>
              <a:t>+</a:t>
            </a:r>
            <a:r>
              <a:rPr lang="cs-CZ" dirty="0">
                <a:solidFill>
                  <a:schemeClr val="bg1"/>
                </a:solidFill>
              </a:rPr>
              <a:t>, Ba</a:t>
            </a:r>
            <a:r>
              <a:rPr lang="cs-CZ" baseline="30000" dirty="0">
                <a:solidFill>
                  <a:schemeClr val="bg1"/>
                </a:solidFill>
              </a:rPr>
              <a:t>2+</a:t>
            </a:r>
            <a:r>
              <a:rPr lang="cs-CZ" dirty="0">
                <a:solidFill>
                  <a:schemeClr val="bg1"/>
                </a:solidFill>
              </a:rPr>
              <a:t>) – živce.</a:t>
            </a:r>
          </a:p>
        </p:txBody>
      </p:sp>
    </p:spTree>
    <p:extLst>
      <p:ext uri="{BB962C8B-B14F-4D97-AF65-F5344CB8AC3E}">
        <p14:creationId xmlns:p14="http://schemas.microsoft.com/office/powerpoint/2010/main" val="9809594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tx2">
                <a:lumMod val="60000"/>
                <a:lumOff val="40000"/>
              </a:schemeClr>
            </a:gs>
            <a:gs pos="100000">
              <a:schemeClr val="tx2">
                <a:lumMod val="7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/>
          <p:cNvSpPr>
            <a:spLocks noGrp="1" noChangeArrowheads="1"/>
          </p:cNvSpPr>
          <p:nvPr>
            <p:ph type="title"/>
          </p:nvPr>
        </p:nvSpPr>
        <p:spPr>
          <a:xfrm>
            <a:off x="428625" y="0"/>
            <a:ext cx="8229600" cy="1000125"/>
          </a:xfrm>
        </p:spPr>
        <p:txBody>
          <a:bodyPr/>
          <a:lstStyle/>
          <a:p>
            <a:pPr eaLnBrk="1" hangingPunct="1"/>
            <a:r>
              <a:rPr lang="cs-CZ" altLang="cs-CZ" b="1" dirty="0" err="1">
                <a:solidFill>
                  <a:schemeClr val="bg1"/>
                </a:solidFill>
                <a:effectLst/>
              </a:rPr>
              <a:t>Tektosilikáty</a:t>
            </a:r>
            <a:endParaRPr lang="cs-CZ" altLang="cs-CZ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46085" name="Picture 6" descr="D:\Vyuka\Prednasky\Geochemie\2006\Podklady\o4 20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85875"/>
            <a:ext cx="3240088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7" descr="D:\Vyuka\Prednasky\Geochemie\2006\Podklady\o4 20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428750"/>
            <a:ext cx="3948112" cy="469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3947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Smektity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5976" y="1598672"/>
            <a:ext cx="3609975" cy="26955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598672"/>
            <a:ext cx="3571875" cy="466725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83568" y="6265922"/>
            <a:ext cx="14943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Převzato z Ryan (2014)</a:t>
            </a:r>
          </a:p>
        </p:txBody>
      </p:sp>
    </p:spTree>
    <p:extLst>
      <p:ext uri="{BB962C8B-B14F-4D97-AF65-F5344CB8AC3E}">
        <p14:creationId xmlns:p14="http://schemas.microsoft.com/office/powerpoint/2010/main" val="19981333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Neozdrojované obrázky jsou převzaté se svolením doc. Zemana nebo autorské.</a:t>
            </a:r>
          </a:p>
          <a:p>
            <a:r>
              <a:rPr lang="cs-CZ" dirty="0"/>
              <a:t>Některé ilustrace dále pochází z učebnic:</a:t>
            </a:r>
          </a:p>
          <a:p>
            <a:pPr marL="742950" lvl="2" indent="-342900"/>
            <a:r>
              <a:rPr lang="cs-CZ" sz="2800" dirty="0"/>
              <a:t>Gill, R. (2015). </a:t>
            </a:r>
            <a:r>
              <a:rPr lang="cs-CZ" sz="2800" dirty="0" err="1"/>
              <a:t>Chemical</a:t>
            </a:r>
            <a:r>
              <a:rPr lang="cs-CZ" sz="2800" dirty="0"/>
              <a:t> Fundamentals </a:t>
            </a:r>
            <a:r>
              <a:rPr lang="cs-CZ" sz="2800" dirty="0" err="1"/>
              <a:t>of</a:t>
            </a:r>
            <a:r>
              <a:rPr lang="cs-CZ" sz="2800" dirty="0"/>
              <a:t> Geology and </a:t>
            </a:r>
            <a:r>
              <a:rPr lang="cs-CZ" sz="2800" dirty="0" err="1"/>
              <a:t>Environmental</a:t>
            </a:r>
            <a:r>
              <a:rPr lang="cs-CZ" sz="2800" dirty="0"/>
              <a:t> </a:t>
            </a:r>
            <a:r>
              <a:rPr lang="cs-CZ" sz="2800" dirty="0" err="1"/>
              <a:t>Geoscience</a:t>
            </a:r>
            <a:r>
              <a:rPr lang="cs-CZ" sz="2800" dirty="0"/>
              <a:t>. 3rd </a:t>
            </a:r>
            <a:r>
              <a:rPr lang="cs-CZ" sz="2800" dirty="0" err="1"/>
              <a:t>Edition</a:t>
            </a:r>
            <a:r>
              <a:rPr lang="cs-CZ" sz="2800" dirty="0"/>
              <a:t>. John </a:t>
            </a:r>
            <a:r>
              <a:rPr lang="cs-CZ" sz="2800" dirty="0" err="1"/>
              <a:t>Wiley</a:t>
            </a:r>
            <a:r>
              <a:rPr lang="cs-CZ" sz="2800" dirty="0"/>
              <a:t> and </a:t>
            </a:r>
            <a:r>
              <a:rPr lang="cs-CZ" sz="2800" dirty="0" err="1"/>
              <a:t>Sons</a:t>
            </a:r>
            <a:r>
              <a:rPr lang="cs-CZ" sz="2800" dirty="0"/>
              <a:t>. 288p. ISBN: 978-0-470-65665-5</a:t>
            </a:r>
          </a:p>
          <a:p>
            <a:pPr marL="742950" lvl="2" indent="-342900"/>
            <a:r>
              <a:rPr lang="cs-CZ" sz="2800" dirty="0" err="1"/>
              <a:t>Misra</a:t>
            </a:r>
            <a:r>
              <a:rPr lang="cs-CZ" sz="2800" dirty="0"/>
              <a:t>, K. (2012). </a:t>
            </a:r>
            <a:r>
              <a:rPr lang="en-US" sz="2800" dirty="0"/>
              <a:t>Introduction to geochemistry: principles and applications. Wiley-Blackwell.</a:t>
            </a:r>
            <a:r>
              <a:rPr lang="cs-CZ" sz="2800" dirty="0"/>
              <a:t> 438p.</a:t>
            </a:r>
            <a:r>
              <a:rPr lang="en-US" sz="2800" dirty="0"/>
              <a:t> ISBN 978-1-4443-5095-1.</a:t>
            </a:r>
            <a:endParaRPr lang="cs-CZ" sz="2800" dirty="0"/>
          </a:p>
          <a:p>
            <a:pPr marL="742950" lvl="2" indent="-342900"/>
            <a:r>
              <a:rPr lang="en-US" sz="2800" dirty="0"/>
              <a:t>Ryan, P</a:t>
            </a:r>
            <a:r>
              <a:rPr lang="cs-CZ" sz="2800" dirty="0"/>
              <a:t>.</a:t>
            </a:r>
            <a:r>
              <a:rPr lang="en-US" sz="2800" dirty="0"/>
              <a:t> </a:t>
            </a:r>
            <a:r>
              <a:rPr lang="cs-CZ" sz="2800" dirty="0"/>
              <a:t>(2014). </a:t>
            </a:r>
            <a:r>
              <a:rPr lang="en-US" sz="2800" dirty="0"/>
              <a:t>Environmental and low temperature geochemistry</a:t>
            </a:r>
            <a:r>
              <a:rPr lang="cs-CZ" sz="2800" dirty="0"/>
              <a:t>. John </a:t>
            </a:r>
            <a:r>
              <a:rPr lang="cs-CZ" sz="2800" dirty="0" err="1"/>
              <a:t>Wiley</a:t>
            </a:r>
            <a:r>
              <a:rPr lang="cs-CZ" sz="2800" dirty="0"/>
              <a:t> and </a:t>
            </a:r>
            <a:r>
              <a:rPr lang="cs-CZ" sz="2800" dirty="0" err="1"/>
              <a:t>Sons</a:t>
            </a:r>
            <a:r>
              <a:rPr lang="cs-CZ" sz="2800" dirty="0"/>
              <a:t>. 402p. </a:t>
            </a:r>
            <a:r>
              <a:rPr lang="en-US" sz="2800" dirty="0"/>
              <a:t>ISBN 978-1-4051-8612-4 (</a:t>
            </a:r>
            <a:r>
              <a:rPr lang="en-US" sz="2800" dirty="0" err="1"/>
              <a:t>pbk</a:t>
            </a:r>
            <a:r>
              <a:rPr lang="en-US" sz="2800" dirty="0"/>
              <a:t>.)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9659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Energie slupek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Elektrony ve stavech se stejným hlavním kvantovým číslem </a:t>
            </a:r>
            <a:r>
              <a:rPr lang="cs-CZ" b="1" i="1" dirty="0"/>
              <a:t>n</a:t>
            </a:r>
            <a:r>
              <a:rPr lang="cs-CZ" dirty="0"/>
              <a:t> tvoří elektronovou slupku (vrstvu) – např. 2</a:t>
            </a:r>
            <a:r>
              <a:rPr lang="cs-CZ" i="1" dirty="0"/>
              <a:t>s</a:t>
            </a:r>
            <a:r>
              <a:rPr lang="cs-CZ" dirty="0"/>
              <a:t> a 2</a:t>
            </a:r>
            <a:r>
              <a:rPr lang="cs-CZ" i="1" dirty="0"/>
              <a:t>p</a:t>
            </a:r>
            <a:r>
              <a:rPr lang="cs-CZ" dirty="0"/>
              <a:t>.</a:t>
            </a:r>
          </a:p>
          <a:p>
            <a:r>
              <a:rPr lang="cs-CZ" dirty="0"/>
              <a:t>Elektrony se stejným hlavním a stejným vedlejším číslem tvoří </a:t>
            </a:r>
            <a:r>
              <a:rPr lang="cs-CZ" dirty="0" err="1"/>
              <a:t>podslupku</a:t>
            </a:r>
            <a:r>
              <a:rPr lang="cs-CZ" dirty="0"/>
              <a:t> (hladinu, např. 3</a:t>
            </a:r>
            <a:r>
              <a:rPr lang="cs-CZ" i="1" dirty="0"/>
              <a:t>p</a:t>
            </a:r>
            <a:r>
              <a:rPr lang="cs-CZ" dirty="0"/>
              <a:t>) a elektrony jedné </a:t>
            </a:r>
            <a:r>
              <a:rPr lang="cs-CZ" dirty="0" err="1"/>
              <a:t>podslupky</a:t>
            </a:r>
            <a:r>
              <a:rPr lang="cs-CZ" dirty="0"/>
              <a:t> mají stejnou energii.</a:t>
            </a:r>
          </a:p>
          <a:p>
            <a:r>
              <a:rPr lang="cs-CZ" dirty="0"/>
              <a:t>Energie roste s </a:t>
            </a:r>
            <a:r>
              <a:rPr lang="cs-CZ" b="1" i="1" dirty="0"/>
              <a:t>n</a:t>
            </a:r>
            <a:r>
              <a:rPr lang="cs-CZ" dirty="0"/>
              <a:t> a v rámci vrstvy s rostoucím </a:t>
            </a:r>
            <a:r>
              <a:rPr lang="cs-CZ" b="1" i="1" dirty="0"/>
              <a:t>l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0223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Velikosti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Velikosti stavebních částic minerálů</a:t>
            </a:r>
          </a:p>
          <a:p>
            <a:pPr lvl="1"/>
            <a:r>
              <a:rPr lang="cs-CZ" dirty="0"/>
              <a:t>U neutrálních atomů závisí poloměr na atomovém čísle, tedy na počtu elektronů v elektronovém obalu atomu.</a:t>
            </a:r>
          </a:p>
          <a:p>
            <a:pPr lvl="1"/>
            <a:r>
              <a:rPr lang="cs-CZ" dirty="0"/>
              <a:t>U nabitých částic – iontů – závisí na jejich náboji. </a:t>
            </a:r>
          </a:p>
        </p:txBody>
      </p:sp>
    </p:spTree>
    <p:extLst>
      <p:ext uri="{BB962C8B-B14F-4D97-AF65-F5344CB8AC3E}">
        <p14:creationId xmlns:p14="http://schemas.microsoft.com/office/powerpoint/2010/main" val="1201158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tretch>
            <a:fillRect/>
          </a:stretch>
        </p:blipFill>
        <p:spPr>
          <a:xfrm>
            <a:off x="1092325" y="1600200"/>
            <a:ext cx="6959349" cy="452596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584" y="876192"/>
            <a:ext cx="6912768" cy="5955495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755576" y="6585466"/>
            <a:ext cx="3630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Převzato z </a:t>
            </a:r>
            <a:r>
              <a:rPr lang="en-US" sz="1000" dirty="0"/>
              <a:t>Gill</a:t>
            </a:r>
            <a:r>
              <a:rPr lang="cs-CZ" sz="1000" dirty="0"/>
              <a:t> (2015)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0347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3-4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mple3-4" id="{D94A6B00-76AA-4E9B-B6BF-CBAC299D0681}" vid="{10741EE3-0E3D-40D6-BE46-D27A3EB0D0FC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simple3-4</Template>
  <TotalTime>9045</TotalTime>
  <Words>2120</Words>
  <Application>Microsoft Office PowerPoint</Application>
  <PresentationFormat>Předvádění na obrazovce (4:3)</PresentationFormat>
  <Paragraphs>294</Paragraphs>
  <Slides>64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70" baseType="lpstr">
      <vt:lpstr>Arial</vt:lpstr>
      <vt:lpstr>Calibri</vt:lpstr>
      <vt:lpstr>Symbol</vt:lpstr>
      <vt:lpstr>Times New Roman</vt:lpstr>
      <vt:lpstr>simple3-4</vt:lpstr>
      <vt:lpstr>Chart</vt:lpstr>
      <vt:lpstr>Geochemie exogenních procesů</vt:lpstr>
      <vt:lpstr>Částice a vazby</vt:lpstr>
      <vt:lpstr>Stavba atomu</vt:lpstr>
      <vt:lpstr>Elektronová hustota</vt:lpstr>
      <vt:lpstr>Orbitaly</vt:lpstr>
      <vt:lpstr>Kvantová čísla</vt:lpstr>
      <vt:lpstr>Energie slupek</vt:lpstr>
      <vt:lpstr>Velikosti</vt:lpstr>
      <vt:lpstr>Prezentace aplikace PowerPoint</vt:lpstr>
      <vt:lpstr>Vazby</vt:lpstr>
      <vt:lpstr>Iontový model chemických vazeb</vt:lpstr>
      <vt:lpstr>Iontové krystaly</vt:lpstr>
      <vt:lpstr>Energie uspořádání</vt:lpstr>
      <vt:lpstr>Velikosti</vt:lpstr>
      <vt:lpstr>Uspořádání</vt:lpstr>
      <vt:lpstr>Uspořádání – 2 vrstvy</vt:lpstr>
      <vt:lpstr>Uspořádání – 2 vrstvy</vt:lpstr>
      <vt:lpstr>Uspořádání – 3 vrstvy</vt:lpstr>
      <vt:lpstr>Uspořádání – 3 vrstvy</vt:lpstr>
      <vt:lpstr>Uspořádání</vt:lpstr>
      <vt:lpstr>Iontová substituce</vt:lpstr>
      <vt:lpstr>Kovalentní vazby</vt:lpstr>
      <vt:lpstr>Elektron</vt:lpstr>
      <vt:lpstr>Kovalentní vazba</vt:lpstr>
      <vt:lpstr>Vazby σ a π</vt:lpstr>
      <vt:lpstr>Koordinační vazba</vt:lpstr>
      <vt:lpstr>Kovalentní krystaly</vt:lpstr>
      <vt:lpstr>Vazby v minerálech</vt:lpstr>
      <vt:lpstr>Neideální vazby</vt:lpstr>
      <vt:lpstr>Charakter vazeb</vt:lpstr>
      <vt:lpstr>Kyslíkaté sloučeniny</vt:lpstr>
      <vt:lpstr>Silikátové krystaly</vt:lpstr>
      <vt:lpstr>Silikátové vazby</vt:lpstr>
      <vt:lpstr>Polymerizace</vt:lpstr>
      <vt:lpstr>Uspořádání</vt:lpstr>
      <vt:lpstr>Nesosilikáty</vt:lpstr>
      <vt:lpstr>Olivín – (Mg, Fe)2SiO4</vt:lpstr>
      <vt:lpstr>Olivín – (Mg, Fe)2SiO4</vt:lpstr>
      <vt:lpstr>Olivín – (Mg, Fe)2SiO4</vt:lpstr>
      <vt:lpstr>Inosilikáty</vt:lpstr>
      <vt:lpstr>Pyroxeny – diopsid Ca(Mg, Fe)Si2O6</vt:lpstr>
      <vt:lpstr>Pyroxeny – diopsid Ca(Mg, Fe)Si2O6</vt:lpstr>
      <vt:lpstr>Pyroxeny – diopsid Ca(Mg, Fe)Si2O6</vt:lpstr>
      <vt:lpstr>Inosilikáty</vt:lpstr>
      <vt:lpstr>Amfiboly – NaCa2(Mg, Fe, Al)5(OH)2(Si, Al)8O22</vt:lpstr>
      <vt:lpstr>Amfiboly – NaCa2(Mg, Fe, Al)5(OH)2(Si, Al)8O22</vt:lpstr>
      <vt:lpstr>Amfiboly – NaCa2(Mg, Fe, Al)5(OH)2(Si, Al)8O22</vt:lpstr>
      <vt:lpstr>Fylosilikáty</vt:lpstr>
      <vt:lpstr>Fylosilikáty – mastek Mg3(OH)2Si4O10</vt:lpstr>
      <vt:lpstr>Fylosilikáty – mastek Mg3(OH)2Si4O10</vt:lpstr>
      <vt:lpstr>Prezentace aplikace PowerPoint</vt:lpstr>
      <vt:lpstr>Prezentace aplikace PowerPoint</vt:lpstr>
      <vt:lpstr>Prezentace aplikace PowerPoint</vt:lpstr>
      <vt:lpstr>Prezentace aplikace PowerPoint</vt:lpstr>
      <vt:lpstr>Fylosilikáty</vt:lpstr>
      <vt:lpstr>Fylosilikáty</vt:lpstr>
      <vt:lpstr>Fylosilikáty</vt:lpstr>
      <vt:lpstr>Prezentace aplikace PowerPoint</vt:lpstr>
      <vt:lpstr>Prezentace aplikace PowerPoint</vt:lpstr>
      <vt:lpstr>Prezentace aplikace PowerPoint</vt:lpstr>
      <vt:lpstr>Tektosilikáty</vt:lpstr>
      <vt:lpstr>Tektosilikáty</vt:lpstr>
      <vt:lpstr>Smektity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ExPr 4 Minerály</dc:title>
  <dc:creator>Pavel Pracný</dc:creator>
  <cp:lastModifiedBy>Pavel Pracný</cp:lastModifiedBy>
  <cp:revision>161</cp:revision>
  <dcterms:created xsi:type="dcterms:W3CDTF">2015-06-24T13:28:02Z</dcterms:created>
  <dcterms:modified xsi:type="dcterms:W3CDTF">2016-10-12T14:18:51Z</dcterms:modified>
</cp:coreProperties>
</file>