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9" r:id="rId3"/>
    <p:sldId id="280" r:id="rId4"/>
    <p:sldId id="294" r:id="rId5"/>
    <p:sldId id="281" r:id="rId6"/>
    <p:sldId id="282" r:id="rId7"/>
    <p:sldId id="277" r:id="rId8"/>
    <p:sldId id="261" r:id="rId9"/>
    <p:sldId id="275" r:id="rId10"/>
    <p:sldId id="285" r:id="rId11"/>
    <p:sldId id="278" r:id="rId12"/>
    <p:sldId id="284" r:id="rId13"/>
    <p:sldId id="283" r:id="rId14"/>
    <p:sldId id="274" r:id="rId15"/>
    <p:sldId id="286" r:id="rId16"/>
    <p:sldId id="263" r:id="rId17"/>
    <p:sldId id="310" r:id="rId18"/>
    <p:sldId id="292" r:id="rId19"/>
    <p:sldId id="265" r:id="rId20"/>
    <p:sldId id="297" r:id="rId21"/>
    <p:sldId id="268" r:id="rId22"/>
    <p:sldId id="298" r:id="rId23"/>
    <p:sldId id="291" r:id="rId24"/>
    <p:sldId id="271" r:id="rId25"/>
    <p:sldId id="289" r:id="rId26"/>
    <p:sldId id="269" r:id="rId27"/>
    <p:sldId id="300" r:id="rId28"/>
    <p:sldId id="303" r:id="rId29"/>
    <p:sldId id="304" r:id="rId30"/>
    <p:sldId id="305" r:id="rId31"/>
    <p:sldId id="307" r:id="rId32"/>
    <p:sldId id="258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BBAA15C-7353-44C8-8187-4C8BDABDD0EE}">
          <p14:sldIdLst>
            <p14:sldId id="256"/>
          </p14:sldIdLst>
        </p14:section>
        <p14:section name="Opakování" id="{5585BC1F-F165-4936-B018-79BE1151192A}">
          <p14:sldIdLst>
            <p14:sldId id="279"/>
            <p14:sldId id="280"/>
          </p14:sldIdLst>
        </p14:section>
        <p14:section name="Principy" id="{9959DF8C-6276-4567-B8DE-0FA6C8925387}">
          <p14:sldIdLst>
            <p14:sldId id="294"/>
            <p14:sldId id="281"/>
            <p14:sldId id="282"/>
            <p14:sldId id="277"/>
            <p14:sldId id="261"/>
            <p14:sldId id="275"/>
            <p14:sldId id="285"/>
            <p14:sldId id="278"/>
            <p14:sldId id="284"/>
            <p14:sldId id="283"/>
            <p14:sldId id="274"/>
            <p14:sldId id="286"/>
            <p14:sldId id="263"/>
            <p14:sldId id="310"/>
            <p14:sldId id="292"/>
            <p14:sldId id="265"/>
          </p14:sldIdLst>
        </p14:section>
        <p14:section name="Aplikace" id="{A4422666-B56A-4C3E-A951-7166A6CB4C84}">
          <p14:sldIdLst>
            <p14:sldId id="297"/>
            <p14:sldId id="268"/>
            <p14:sldId id="298"/>
            <p14:sldId id="291"/>
            <p14:sldId id="271"/>
            <p14:sldId id="289"/>
            <p14:sldId id="269"/>
            <p14:sldId id="300"/>
            <p14:sldId id="303"/>
            <p14:sldId id="304"/>
            <p14:sldId id="305"/>
            <p14:sldId id="307"/>
          </p14:sldIdLst>
        </p14:section>
        <p14:section name="Tiráž" id="{1148596F-6DAA-477F-8554-2F3BA2DD932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" y="5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EFA8B-BF31-469C-9360-9A3B67FB56E2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5A1A-3411-4F44-B378-DC96253D98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49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5A1A-3411-4F44-B378-DC96253D984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3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1. Mám</a:t>
            </a:r>
            <a:r>
              <a:rPr lang="cs-CZ" baseline="0" dirty="0"/>
              <a:t> kapalinu složenou z molekul vody s různým izotopickým složením</a:t>
            </a:r>
            <a:endParaRPr lang="cs-CZ" dirty="0"/>
          </a:p>
          <a:p>
            <a:r>
              <a:rPr lang="cs-CZ" dirty="0"/>
              <a:t>2. Mají stejnou </a:t>
            </a:r>
            <a:r>
              <a:rPr lang="cs-CZ" dirty="0" err="1"/>
              <a:t>Ek</a:t>
            </a:r>
            <a:r>
              <a:rPr lang="cs-CZ" dirty="0"/>
              <a:t> ale jinou hmotnost – k čemu to povede?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5A1A-3411-4F44-B378-DC96253D984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70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Důležité i pro porovnání mezi jednotlivými laboratořemi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5A1A-3411-4F44-B378-DC96253D984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9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25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40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9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5FF39F-C8ED-4574-81B0-5AF0203D78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8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62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17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5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16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50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30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1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2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903D9-A3EB-4C01-947D-3EF653CDDC5E}" type="datetimeFigureOut">
              <a:rPr lang="cs-CZ" smtClean="0"/>
              <a:pPr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4F4D-3B72-4AD2-B418-C45691A5E9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6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wbdocuments.env.nm.gov/Los%20Alamos%20National%20Labs/General/14259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0/0016-7606(1951)62%5b399:MOPATO%5d2.0.CO;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Geochemie exogenních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6b. Stabilní izotopy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91680" y="6061672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H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</a:p>
        </p:txBody>
      </p:sp>
      <p:sp>
        <p:nvSpPr>
          <p:cNvPr id="8" name="Slza 7"/>
          <p:cNvSpPr/>
          <p:nvPr/>
        </p:nvSpPr>
        <p:spPr>
          <a:xfrm rot="19017243">
            <a:off x="866952" y="2910000"/>
            <a:ext cx="2585561" cy="2622176"/>
          </a:xfrm>
          <a:prstGeom prst="teardrop">
            <a:avLst>
              <a:gd name="adj" fmla="val 127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755576" y="1417638"/>
            <a:ext cx="2808312" cy="23714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55576" y="4061086"/>
            <a:ext cx="2808312" cy="23714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frakcionace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999432" y="1600200"/>
            <a:ext cx="4687367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 nahrazení lehčího atomu těžším klesne frekvence (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/>
              <a:t>) vibrací vazby.</a:t>
            </a:r>
          </a:p>
          <a:p>
            <a:r>
              <a:rPr lang="cs-CZ" dirty="0"/>
              <a:t>Klesne celková energie vazby podle</a:t>
            </a:r>
          </a:p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f</a:t>
            </a:r>
          </a:p>
          <a:p>
            <a:r>
              <a:rPr lang="cs-CZ" dirty="0"/>
              <a:t>Výsledkem bude nižší vnitřní energie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dirty="0"/>
              <a:t>).</a:t>
            </a:r>
          </a:p>
          <a:p>
            <a:r>
              <a:rPr lang="cs-CZ" dirty="0"/>
              <a:t>Změní se termodynamické a kinetické vlastnosti molekuly.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2" y="4326977"/>
            <a:ext cx="2517440" cy="188350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6" y="1656856"/>
            <a:ext cx="2517440" cy="1883508"/>
          </a:xfrm>
          <a:prstGeom prst="rect">
            <a:avLst/>
          </a:prstGeom>
        </p:spPr>
      </p:pic>
      <p:pic>
        <p:nvPicPr>
          <p:cNvPr id="12" name="Zástupný symbol pro obsah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3" r="61686" b="25049"/>
          <a:stretch/>
        </p:blipFill>
        <p:spPr>
          <a:xfrm>
            <a:off x="1746304" y="5874135"/>
            <a:ext cx="100811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Fyzikální rovnováha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999432" y="1600201"/>
            <a:ext cx="4687367" cy="168478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Všechny molekuly ideální látky mají stejnou kinetickou energii (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/>
              <a:t>).</a:t>
            </a:r>
          </a:p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m × v</a:t>
            </a:r>
            <a:r>
              <a:rPr lang="cs-CZ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Slza 7"/>
          <p:cNvSpPr/>
          <p:nvPr/>
        </p:nvSpPr>
        <p:spPr>
          <a:xfrm rot="19017243">
            <a:off x="1086106" y="4327527"/>
            <a:ext cx="2304067" cy="2392433"/>
          </a:xfrm>
          <a:prstGeom prst="teardrop">
            <a:avLst>
              <a:gd name="adj" fmla="val 127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1210428" y="560761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433078" y="5518408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493465" y="4364420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182625" y="577545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2104661" y="472050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1269830" y="506638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1840973" y="435154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2728273" y="478355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1813711" y="602232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3240888" y="543231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1987487" y="558512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1594055" y="466876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2380338" y="481415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1405677" y="609455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1805227" y="512317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2728273" y="509110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2164739" y="383418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2145070" y="434757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2565034" y="462142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2328771" y="5639518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/>
          <p:cNvSpPr/>
          <p:nvPr/>
        </p:nvSpPr>
        <p:spPr>
          <a:xfrm>
            <a:off x="2622052" y="562450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2139669" y="520749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1808834" y="452907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2066367" y="640381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2714636" y="5924082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2701345" y="450513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1532427" y="554256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2585650" y="598253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1956113" y="598672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2274668" y="616257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1917533" y="62082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2139669" y="6076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2101089" y="62982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1739696" y="6076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1701116" y="62982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69581" y="61767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1591744" y="60451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1553164" y="62667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2233702" y="63046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2055865" y="61730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1846129" y="63119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2486157" y="61710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2618770" y="617748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2440933" y="60458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/>
          <p:cNvSpPr/>
          <p:nvPr/>
        </p:nvSpPr>
        <p:spPr>
          <a:xfrm>
            <a:off x="2402353" y="62674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/>
          <p:cNvSpPr/>
          <p:nvPr/>
        </p:nvSpPr>
        <p:spPr>
          <a:xfrm>
            <a:off x="2747798" y="61854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2880411" y="619186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/>
          <p:cNvSpPr/>
          <p:nvPr/>
        </p:nvSpPr>
        <p:spPr>
          <a:xfrm>
            <a:off x="2702574" y="60602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/>
          <p:cNvSpPr/>
          <p:nvPr/>
        </p:nvSpPr>
        <p:spPr>
          <a:xfrm>
            <a:off x="2663994" y="62818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2612616" y="617748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2741644" y="61854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2874257" y="619186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2696420" y="60602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2657840" y="62818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2340674" y="636657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2295450" y="624140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2467133" y="63730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2596161" y="63809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2728774" y="63873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2550937" y="62557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2169856" y="620134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2336121" y="60846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>
            <a:off x="1875403" y="6099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>
            <a:off x="1639883" y="61710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1988380" y="630922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/>
          <p:cNvSpPr/>
          <p:nvPr/>
        </p:nvSpPr>
        <p:spPr>
          <a:xfrm>
            <a:off x="1987726" y="607773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/>
          <p:cNvSpPr/>
          <p:nvPr/>
        </p:nvSpPr>
        <p:spPr>
          <a:xfrm>
            <a:off x="1705475" y="557392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2024030" y="574977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1666895" y="57954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1889031" y="56638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1850451" y="58854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1489058" y="56638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vál 102"/>
          <p:cNvSpPr/>
          <p:nvPr/>
        </p:nvSpPr>
        <p:spPr>
          <a:xfrm>
            <a:off x="1450478" y="58854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vál 103"/>
          <p:cNvSpPr/>
          <p:nvPr/>
        </p:nvSpPr>
        <p:spPr>
          <a:xfrm>
            <a:off x="1518943" y="57639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/>
          <p:cNvSpPr/>
          <p:nvPr/>
        </p:nvSpPr>
        <p:spPr>
          <a:xfrm>
            <a:off x="1341106" y="56323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vál 105"/>
          <p:cNvSpPr/>
          <p:nvPr/>
        </p:nvSpPr>
        <p:spPr>
          <a:xfrm>
            <a:off x="1302526" y="585395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/>
          <p:cNvSpPr/>
          <p:nvPr/>
        </p:nvSpPr>
        <p:spPr>
          <a:xfrm>
            <a:off x="1983064" y="58918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/>
          <p:cNvSpPr/>
          <p:nvPr/>
        </p:nvSpPr>
        <p:spPr>
          <a:xfrm>
            <a:off x="1805227" y="57602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/>
          <p:cNvSpPr/>
          <p:nvPr/>
        </p:nvSpPr>
        <p:spPr>
          <a:xfrm>
            <a:off x="1595491" y="58991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/>
          <p:cNvSpPr/>
          <p:nvPr/>
        </p:nvSpPr>
        <p:spPr>
          <a:xfrm>
            <a:off x="2235519" y="57582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/>
          <p:cNvSpPr/>
          <p:nvPr/>
        </p:nvSpPr>
        <p:spPr>
          <a:xfrm>
            <a:off x="2368132" y="57646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/>
          <p:cNvSpPr/>
          <p:nvPr/>
        </p:nvSpPr>
        <p:spPr>
          <a:xfrm>
            <a:off x="2190295" y="563308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/>
          <p:cNvSpPr/>
          <p:nvPr/>
        </p:nvSpPr>
        <p:spPr>
          <a:xfrm>
            <a:off x="2151715" y="58546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/>
          <p:cNvSpPr/>
          <p:nvPr/>
        </p:nvSpPr>
        <p:spPr>
          <a:xfrm>
            <a:off x="2497160" y="57726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114"/>
          <p:cNvSpPr/>
          <p:nvPr/>
        </p:nvSpPr>
        <p:spPr>
          <a:xfrm>
            <a:off x="2629773" y="577906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vál 115"/>
          <p:cNvSpPr/>
          <p:nvPr/>
        </p:nvSpPr>
        <p:spPr>
          <a:xfrm>
            <a:off x="2451936" y="56474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/>
          <p:cNvSpPr/>
          <p:nvPr/>
        </p:nvSpPr>
        <p:spPr>
          <a:xfrm>
            <a:off x="2413356" y="58690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vál 117"/>
          <p:cNvSpPr/>
          <p:nvPr/>
        </p:nvSpPr>
        <p:spPr>
          <a:xfrm>
            <a:off x="2361978" y="57646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vál 118"/>
          <p:cNvSpPr/>
          <p:nvPr/>
        </p:nvSpPr>
        <p:spPr>
          <a:xfrm>
            <a:off x="2491006" y="57726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Ovál 119"/>
          <p:cNvSpPr/>
          <p:nvPr/>
        </p:nvSpPr>
        <p:spPr>
          <a:xfrm>
            <a:off x="2623619" y="577906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vál 120"/>
          <p:cNvSpPr/>
          <p:nvPr/>
        </p:nvSpPr>
        <p:spPr>
          <a:xfrm>
            <a:off x="2445782" y="56474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2407202" y="58690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vál 122"/>
          <p:cNvSpPr/>
          <p:nvPr/>
        </p:nvSpPr>
        <p:spPr>
          <a:xfrm>
            <a:off x="2090036" y="595377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2044812" y="58286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vál 124"/>
          <p:cNvSpPr/>
          <p:nvPr/>
        </p:nvSpPr>
        <p:spPr>
          <a:xfrm>
            <a:off x="2216495" y="596020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vál 125"/>
          <p:cNvSpPr/>
          <p:nvPr/>
        </p:nvSpPr>
        <p:spPr>
          <a:xfrm>
            <a:off x="2345523" y="59681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vál 126"/>
          <p:cNvSpPr/>
          <p:nvPr/>
        </p:nvSpPr>
        <p:spPr>
          <a:xfrm>
            <a:off x="2478136" y="59745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vál 127"/>
          <p:cNvSpPr/>
          <p:nvPr/>
        </p:nvSpPr>
        <p:spPr>
          <a:xfrm>
            <a:off x="2300299" y="58429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Ovál 128"/>
          <p:cNvSpPr/>
          <p:nvPr/>
        </p:nvSpPr>
        <p:spPr>
          <a:xfrm>
            <a:off x="1919218" y="578854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Ovál 129"/>
          <p:cNvSpPr/>
          <p:nvPr/>
        </p:nvSpPr>
        <p:spPr>
          <a:xfrm>
            <a:off x="2085483" y="56718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vál 130"/>
          <p:cNvSpPr/>
          <p:nvPr/>
        </p:nvSpPr>
        <p:spPr>
          <a:xfrm>
            <a:off x="1624765" y="56867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vál 131"/>
          <p:cNvSpPr/>
          <p:nvPr/>
        </p:nvSpPr>
        <p:spPr>
          <a:xfrm>
            <a:off x="1389245" y="57582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vál 132"/>
          <p:cNvSpPr/>
          <p:nvPr/>
        </p:nvSpPr>
        <p:spPr>
          <a:xfrm>
            <a:off x="1737742" y="58964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Ovál 133"/>
          <p:cNvSpPr/>
          <p:nvPr/>
        </p:nvSpPr>
        <p:spPr>
          <a:xfrm>
            <a:off x="1737088" y="56649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vál 134"/>
          <p:cNvSpPr/>
          <p:nvPr/>
        </p:nvSpPr>
        <p:spPr>
          <a:xfrm>
            <a:off x="2013179" y="431847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6" name="Ovál 135"/>
          <p:cNvSpPr/>
          <p:nvPr/>
        </p:nvSpPr>
        <p:spPr>
          <a:xfrm>
            <a:off x="2331734" y="449432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7" name="Ovál 136"/>
          <p:cNvSpPr/>
          <p:nvPr/>
        </p:nvSpPr>
        <p:spPr>
          <a:xfrm>
            <a:off x="1974599" y="45400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8" name="Ovál 137"/>
          <p:cNvSpPr/>
          <p:nvPr/>
        </p:nvSpPr>
        <p:spPr>
          <a:xfrm>
            <a:off x="2196735" y="44084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9" name="Ovál 138"/>
          <p:cNvSpPr/>
          <p:nvPr/>
        </p:nvSpPr>
        <p:spPr>
          <a:xfrm>
            <a:off x="2158155" y="46300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0" name="Ovál 139"/>
          <p:cNvSpPr/>
          <p:nvPr/>
        </p:nvSpPr>
        <p:spPr>
          <a:xfrm>
            <a:off x="2640343" y="5254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1" name="Ovál 140"/>
          <p:cNvSpPr/>
          <p:nvPr/>
        </p:nvSpPr>
        <p:spPr>
          <a:xfrm>
            <a:off x="2601763" y="547591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2" name="Ovál 141"/>
          <p:cNvSpPr/>
          <p:nvPr/>
        </p:nvSpPr>
        <p:spPr>
          <a:xfrm>
            <a:off x="2670228" y="535445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3" name="Ovál 142"/>
          <p:cNvSpPr/>
          <p:nvPr/>
        </p:nvSpPr>
        <p:spPr>
          <a:xfrm>
            <a:off x="2492391" y="52228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4" name="Ovál 143"/>
          <p:cNvSpPr/>
          <p:nvPr/>
        </p:nvSpPr>
        <p:spPr>
          <a:xfrm>
            <a:off x="2453811" y="544441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5" name="Ovál 144"/>
          <p:cNvSpPr/>
          <p:nvPr/>
        </p:nvSpPr>
        <p:spPr>
          <a:xfrm>
            <a:off x="2290768" y="46364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6" name="Ovál 145"/>
          <p:cNvSpPr/>
          <p:nvPr/>
        </p:nvSpPr>
        <p:spPr>
          <a:xfrm>
            <a:off x="2112931" y="45048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7" name="Ovál 146"/>
          <p:cNvSpPr/>
          <p:nvPr/>
        </p:nvSpPr>
        <p:spPr>
          <a:xfrm>
            <a:off x="2746776" y="548961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8" name="Ovál 147"/>
          <p:cNvSpPr/>
          <p:nvPr/>
        </p:nvSpPr>
        <p:spPr>
          <a:xfrm>
            <a:off x="2091546" y="40376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9" name="Ovál 148"/>
          <p:cNvSpPr/>
          <p:nvPr/>
        </p:nvSpPr>
        <p:spPr>
          <a:xfrm>
            <a:off x="2224159" y="40440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0" name="Ovál 149"/>
          <p:cNvSpPr/>
          <p:nvPr/>
        </p:nvSpPr>
        <p:spPr>
          <a:xfrm>
            <a:off x="2046322" y="39124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1" name="Ovál 150"/>
          <p:cNvSpPr/>
          <p:nvPr/>
        </p:nvSpPr>
        <p:spPr>
          <a:xfrm>
            <a:off x="2007742" y="41340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2" name="Ovál 151"/>
          <p:cNvSpPr/>
          <p:nvPr/>
        </p:nvSpPr>
        <p:spPr>
          <a:xfrm>
            <a:off x="2353187" y="40519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3" name="Ovál 152"/>
          <p:cNvSpPr/>
          <p:nvPr/>
        </p:nvSpPr>
        <p:spPr>
          <a:xfrm>
            <a:off x="2485800" y="405843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4" name="Ovál 153"/>
          <p:cNvSpPr/>
          <p:nvPr/>
        </p:nvSpPr>
        <p:spPr>
          <a:xfrm>
            <a:off x="2307963" y="39268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5" name="Ovál 154"/>
          <p:cNvSpPr/>
          <p:nvPr/>
        </p:nvSpPr>
        <p:spPr>
          <a:xfrm>
            <a:off x="2269383" y="41483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6" name="Ovál 155"/>
          <p:cNvSpPr/>
          <p:nvPr/>
        </p:nvSpPr>
        <p:spPr>
          <a:xfrm>
            <a:off x="2218005" y="40440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7" name="Ovál 156"/>
          <p:cNvSpPr/>
          <p:nvPr/>
        </p:nvSpPr>
        <p:spPr>
          <a:xfrm>
            <a:off x="2347033" y="40519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8" name="Ovál 157"/>
          <p:cNvSpPr/>
          <p:nvPr/>
        </p:nvSpPr>
        <p:spPr>
          <a:xfrm>
            <a:off x="2479646" y="405843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9" name="Ovál 158"/>
          <p:cNvSpPr/>
          <p:nvPr/>
        </p:nvSpPr>
        <p:spPr>
          <a:xfrm>
            <a:off x="2301809" y="39268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0" name="Ovál 159"/>
          <p:cNvSpPr/>
          <p:nvPr/>
        </p:nvSpPr>
        <p:spPr>
          <a:xfrm>
            <a:off x="2263229" y="41483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1" name="Ovál 160"/>
          <p:cNvSpPr/>
          <p:nvPr/>
        </p:nvSpPr>
        <p:spPr>
          <a:xfrm>
            <a:off x="2397740" y="46983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2" name="Ovál 161"/>
          <p:cNvSpPr/>
          <p:nvPr/>
        </p:nvSpPr>
        <p:spPr>
          <a:xfrm>
            <a:off x="2352516" y="457315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3" name="Ovál 162"/>
          <p:cNvSpPr/>
          <p:nvPr/>
        </p:nvSpPr>
        <p:spPr>
          <a:xfrm>
            <a:off x="2072522" y="423957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4" name="Ovál 163"/>
          <p:cNvSpPr/>
          <p:nvPr/>
        </p:nvSpPr>
        <p:spPr>
          <a:xfrm>
            <a:off x="2201550" y="424751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5" name="Ovál 164"/>
          <p:cNvSpPr/>
          <p:nvPr/>
        </p:nvSpPr>
        <p:spPr>
          <a:xfrm>
            <a:off x="2334163" y="425395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6" name="Ovál 165"/>
          <p:cNvSpPr/>
          <p:nvPr/>
        </p:nvSpPr>
        <p:spPr>
          <a:xfrm>
            <a:off x="2156326" y="4122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7" name="Ovál 166"/>
          <p:cNvSpPr/>
          <p:nvPr/>
        </p:nvSpPr>
        <p:spPr>
          <a:xfrm>
            <a:off x="2226922" y="453309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8" name="Ovál 167"/>
          <p:cNvSpPr/>
          <p:nvPr/>
        </p:nvSpPr>
        <p:spPr>
          <a:xfrm>
            <a:off x="2393187" y="44164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9" name="Ovál 168"/>
          <p:cNvSpPr/>
          <p:nvPr/>
        </p:nvSpPr>
        <p:spPr>
          <a:xfrm>
            <a:off x="2776050" y="527721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0" name="Ovál 169"/>
          <p:cNvSpPr/>
          <p:nvPr/>
        </p:nvSpPr>
        <p:spPr>
          <a:xfrm>
            <a:off x="2540530" y="53487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1" name="Ovál 170"/>
          <p:cNvSpPr/>
          <p:nvPr/>
        </p:nvSpPr>
        <p:spPr>
          <a:xfrm>
            <a:off x="2045446" y="464097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2" name="Ovál 171"/>
          <p:cNvSpPr/>
          <p:nvPr/>
        </p:nvSpPr>
        <p:spPr>
          <a:xfrm>
            <a:off x="2044792" y="440949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5" name="Ovál 174"/>
          <p:cNvSpPr/>
          <p:nvPr/>
        </p:nvSpPr>
        <p:spPr>
          <a:xfrm rot="16200000">
            <a:off x="2748861" y="57019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6" name="Ovál 175"/>
          <p:cNvSpPr/>
          <p:nvPr/>
        </p:nvSpPr>
        <p:spPr>
          <a:xfrm rot="16200000">
            <a:off x="2924709" y="538341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7" name="Ovál 176"/>
          <p:cNvSpPr/>
          <p:nvPr/>
        </p:nvSpPr>
        <p:spPr>
          <a:xfrm rot="16200000">
            <a:off x="2970428" y="57405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8" name="Ovál 177"/>
          <p:cNvSpPr/>
          <p:nvPr/>
        </p:nvSpPr>
        <p:spPr>
          <a:xfrm rot="16200000">
            <a:off x="2838824" y="55184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9" name="Ovál 178"/>
          <p:cNvSpPr/>
          <p:nvPr/>
        </p:nvSpPr>
        <p:spPr>
          <a:xfrm rot="16200000">
            <a:off x="3060391" y="55569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0" name="Ovál 179"/>
          <p:cNvSpPr/>
          <p:nvPr/>
        </p:nvSpPr>
        <p:spPr>
          <a:xfrm rot="16200000">
            <a:off x="2838824" y="59183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1" name="Ovál 180"/>
          <p:cNvSpPr/>
          <p:nvPr/>
        </p:nvSpPr>
        <p:spPr>
          <a:xfrm rot="16200000">
            <a:off x="3060391" y="59569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2" name="Ovál 181"/>
          <p:cNvSpPr/>
          <p:nvPr/>
        </p:nvSpPr>
        <p:spPr>
          <a:xfrm rot="16200000">
            <a:off x="2938925" y="588849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3" name="Ovál 182"/>
          <p:cNvSpPr/>
          <p:nvPr/>
        </p:nvSpPr>
        <p:spPr>
          <a:xfrm rot="16200000">
            <a:off x="2807321" y="606633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4" name="Ovál 183"/>
          <p:cNvSpPr/>
          <p:nvPr/>
        </p:nvSpPr>
        <p:spPr>
          <a:xfrm rot="16200000">
            <a:off x="3028888" y="610491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5" name="Ovál 184"/>
          <p:cNvSpPr/>
          <p:nvPr/>
        </p:nvSpPr>
        <p:spPr>
          <a:xfrm rot="16200000">
            <a:off x="3066828" y="542437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6" name="Ovál 185"/>
          <p:cNvSpPr/>
          <p:nvPr/>
        </p:nvSpPr>
        <p:spPr>
          <a:xfrm rot="16200000">
            <a:off x="2935224" y="56022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7" name="Ovál 186"/>
          <p:cNvSpPr/>
          <p:nvPr/>
        </p:nvSpPr>
        <p:spPr>
          <a:xfrm rot="16200000">
            <a:off x="3074086" y="58119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8" name="Ovál 187"/>
          <p:cNvSpPr/>
          <p:nvPr/>
        </p:nvSpPr>
        <p:spPr>
          <a:xfrm rot="16200000">
            <a:off x="2933185" y="517192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9" name="Ovál 188"/>
          <p:cNvSpPr/>
          <p:nvPr/>
        </p:nvSpPr>
        <p:spPr>
          <a:xfrm rot="16200000">
            <a:off x="2939622" y="503930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0" name="Ovál 189"/>
          <p:cNvSpPr/>
          <p:nvPr/>
        </p:nvSpPr>
        <p:spPr>
          <a:xfrm rot="16200000">
            <a:off x="2808018" y="52171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1" name="Ovál 190"/>
          <p:cNvSpPr/>
          <p:nvPr/>
        </p:nvSpPr>
        <p:spPr>
          <a:xfrm rot="16200000">
            <a:off x="3029585" y="525572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2" name="Ovál 191"/>
          <p:cNvSpPr/>
          <p:nvPr/>
        </p:nvSpPr>
        <p:spPr>
          <a:xfrm rot="16200000">
            <a:off x="2947568" y="49102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Ovál 192"/>
          <p:cNvSpPr/>
          <p:nvPr/>
        </p:nvSpPr>
        <p:spPr>
          <a:xfrm rot="16200000">
            <a:off x="2954005" y="477766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Ovál 193"/>
          <p:cNvSpPr/>
          <p:nvPr/>
        </p:nvSpPr>
        <p:spPr>
          <a:xfrm rot="16200000">
            <a:off x="2822401" y="49555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5" name="Ovál 194"/>
          <p:cNvSpPr/>
          <p:nvPr/>
        </p:nvSpPr>
        <p:spPr>
          <a:xfrm rot="16200000">
            <a:off x="3043968" y="49940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6" name="Ovál 195"/>
          <p:cNvSpPr/>
          <p:nvPr/>
        </p:nvSpPr>
        <p:spPr>
          <a:xfrm rot="16200000">
            <a:off x="2939622" y="50454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7" name="Ovál 196"/>
          <p:cNvSpPr/>
          <p:nvPr/>
        </p:nvSpPr>
        <p:spPr>
          <a:xfrm rot="16200000">
            <a:off x="2947568" y="491643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8" name="Ovál 197"/>
          <p:cNvSpPr/>
          <p:nvPr/>
        </p:nvSpPr>
        <p:spPr>
          <a:xfrm rot="16200000">
            <a:off x="2954005" y="478382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9" name="Ovál 198"/>
          <p:cNvSpPr/>
          <p:nvPr/>
        </p:nvSpPr>
        <p:spPr>
          <a:xfrm rot="16200000">
            <a:off x="2822401" y="496165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0" name="Ovál 199"/>
          <p:cNvSpPr/>
          <p:nvPr/>
        </p:nvSpPr>
        <p:spPr>
          <a:xfrm rot="16200000">
            <a:off x="3043968" y="50002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1" name="Ovál 200"/>
          <p:cNvSpPr/>
          <p:nvPr/>
        </p:nvSpPr>
        <p:spPr>
          <a:xfrm rot="16200000">
            <a:off x="3128708" y="53174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Ovál 201"/>
          <p:cNvSpPr/>
          <p:nvPr/>
        </p:nvSpPr>
        <p:spPr>
          <a:xfrm rot="16200000">
            <a:off x="3003541" y="536262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Ovál 202"/>
          <p:cNvSpPr/>
          <p:nvPr/>
        </p:nvSpPr>
        <p:spPr>
          <a:xfrm rot="16200000">
            <a:off x="3135145" y="51909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" name="Ovál 203"/>
          <p:cNvSpPr/>
          <p:nvPr/>
        </p:nvSpPr>
        <p:spPr>
          <a:xfrm rot="16200000">
            <a:off x="3143091" y="506191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" name="Ovál 204"/>
          <p:cNvSpPr/>
          <p:nvPr/>
        </p:nvSpPr>
        <p:spPr>
          <a:xfrm rot="16200000">
            <a:off x="3149528" y="49293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" name="Ovál 205"/>
          <p:cNvSpPr/>
          <p:nvPr/>
        </p:nvSpPr>
        <p:spPr>
          <a:xfrm rot="16200000">
            <a:off x="3017924" y="510714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" name="Ovál 206"/>
          <p:cNvSpPr/>
          <p:nvPr/>
        </p:nvSpPr>
        <p:spPr>
          <a:xfrm rot="16200000">
            <a:off x="2963477" y="54882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8" name="Ovál 207"/>
          <p:cNvSpPr/>
          <p:nvPr/>
        </p:nvSpPr>
        <p:spPr>
          <a:xfrm rot="16200000">
            <a:off x="2846786" y="532195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9" name="Ovál 208"/>
          <p:cNvSpPr/>
          <p:nvPr/>
        </p:nvSpPr>
        <p:spPr>
          <a:xfrm rot="16200000">
            <a:off x="2861683" y="578267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0" name="Ovál 209"/>
          <p:cNvSpPr/>
          <p:nvPr/>
        </p:nvSpPr>
        <p:spPr>
          <a:xfrm rot="16200000">
            <a:off x="2933185" y="601819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1" name="Ovál 210"/>
          <p:cNvSpPr/>
          <p:nvPr/>
        </p:nvSpPr>
        <p:spPr>
          <a:xfrm rot="16200000">
            <a:off x="3071359" y="566969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2" name="Ovál 211"/>
          <p:cNvSpPr/>
          <p:nvPr/>
        </p:nvSpPr>
        <p:spPr>
          <a:xfrm rot="16200000">
            <a:off x="2839875" y="5670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4" name="Ovál 213"/>
          <p:cNvSpPr/>
          <p:nvPr/>
        </p:nvSpPr>
        <p:spPr>
          <a:xfrm>
            <a:off x="1522508" y="51027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" name="Ovál 214"/>
          <p:cNvSpPr/>
          <p:nvPr/>
        </p:nvSpPr>
        <p:spPr>
          <a:xfrm>
            <a:off x="1841063" y="527863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6" name="Ovál 215"/>
          <p:cNvSpPr/>
          <p:nvPr/>
        </p:nvSpPr>
        <p:spPr>
          <a:xfrm>
            <a:off x="1483928" y="53243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7" name="Ovál 216"/>
          <p:cNvSpPr/>
          <p:nvPr/>
        </p:nvSpPr>
        <p:spPr>
          <a:xfrm>
            <a:off x="1706064" y="51927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8" name="Ovál 217"/>
          <p:cNvSpPr/>
          <p:nvPr/>
        </p:nvSpPr>
        <p:spPr>
          <a:xfrm>
            <a:off x="1667484" y="54143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9" name="Ovál 218"/>
          <p:cNvSpPr/>
          <p:nvPr/>
        </p:nvSpPr>
        <p:spPr>
          <a:xfrm>
            <a:off x="1306091" y="51927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" name="Ovál 219"/>
          <p:cNvSpPr/>
          <p:nvPr/>
        </p:nvSpPr>
        <p:spPr>
          <a:xfrm>
            <a:off x="1267511" y="54143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1" name="Ovál 220"/>
          <p:cNvSpPr/>
          <p:nvPr/>
        </p:nvSpPr>
        <p:spPr>
          <a:xfrm>
            <a:off x="1335976" y="52928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2" name="Ovál 221"/>
          <p:cNvSpPr/>
          <p:nvPr/>
        </p:nvSpPr>
        <p:spPr>
          <a:xfrm>
            <a:off x="1158139" y="51612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3" name="Ovál 222"/>
          <p:cNvSpPr/>
          <p:nvPr/>
        </p:nvSpPr>
        <p:spPr>
          <a:xfrm>
            <a:off x="1119559" y="53828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4" name="Ovál 223"/>
          <p:cNvSpPr/>
          <p:nvPr/>
        </p:nvSpPr>
        <p:spPr>
          <a:xfrm>
            <a:off x="1800097" y="54207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" name="Ovál 224"/>
          <p:cNvSpPr/>
          <p:nvPr/>
        </p:nvSpPr>
        <p:spPr>
          <a:xfrm>
            <a:off x="1622260" y="52891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6" name="Ovál 225"/>
          <p:cNvSpPr/>
          <p:nvPr/>
        </p:nvSpPr>
        <p:spPr>
          <a:xfrm>
            <a:off x="1412524" y="54280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7" name="Ovál 226"/>
          <p:cNvSpPr/>
          <p:nvPr/>
        </p:nvSpPr>
        <p:spPr>
          <a:xfrm>
            <a:off x="2052552" y="52871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8" name="Ovál 227"/>
          <p:cNvSpPr/>
          <p:nvPr/>
        </p:nvSpPr>
        <p:spPr>
          <a:xfrm>
            <a:off x="2185165" y="529354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9" name="Ovál 228"/>
          <p:cNvSpPr/>
          <p:nvPr/>
        </p:nvSpPr>
        <p:spPr>
          <a:xfrm>
            <a:off x="2007328" y="516193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0" name="Ovál 229"/>
          <p:cNvSpPr/>
          <p:nvPr/>
        </p:nvSpPr>
        <p:spPr>
          <a:xfrm>
            <a:off x="1968748" y="53835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1" name="Ovál 230"/>
          <p:cNvSpPr/>
          <p:nvPr/>
        </p:nvSpPr>
        <p:spPr>
          <a:xfrm>
            <a:off x="2314193" y="53014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2" name="Ovál 231"/>
          <p:cNvSpPr/>
          <p:nvPr/>
        </p:nvSpPr>
        <p:spPr>
          <a:xfrm>
            <a:off x="2446806" y="53079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3" name="Ovál 232"/>
          <p:cNvSpPr/>
          <p:nvPr/>
        </p:nvSpPr>
        <p:spPr>
          <a:xfrm>
            <a:off x="2268969" y="51763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4" name="Ovál 233"/>
          <p:cNvSpPr/>
          <p:nvPr/>
        </p:nvSpPr>
        <p:spPr>
          <a:xfrm>
            <a:off x="2230389" y="53978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" name="Ovál 234"/>
          <p:cNvSpPr/>
          <p:nvPr/>
        </p:nvSpPr>
        <p:spPr>
          <a:xfrm>
            <a:off x="2179011" y="529354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6" name="Ovál 235"/>
          <p:cNvSpPr/>
          <p:nvPr/>
        </p:nvSpPr>
        <p:spPr>
          <a:xfrm>
            <a:off x="2308039" y="53014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7" name="Ovál 236"/>
          <p:cNvSpPr/>
          <p:nvPr/>
        </p:nvSpPr>
        <p:spPr>
          <a:xfrm>
            <a:off x="2440652" y="53079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8" name="Ovál 237"/>
          <p:cNvSpPr/>
          <p:nvPr/>
        </p:nvSpPr>
        <p:spPr>
          <a:xfrm>
            <a:off x="2262815" y="51763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9" name="Ovál 238"/>
          <p:cNvSpPr/>
          <p:nvPr/>
        </p:nvSpPr>
        <p:spPr>
          <a:xfrm>
            <a:off x="2224235" y="53978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0" name="Ovál 239"/>
          <p:cNvSpPr/>
          <p:nvPr/>
        </p:nvSpPr>
        <p:spPr>
          <a:xfrm>
            <a:off x="1907069" y="54826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1" name="Ovál 240"/>
          <p:cNvSpPr/>
          <p:nvPr/>
        </p:nvSpPr>
        <p:spPr>
          <a:xfrm>
            <a:off x="1861845" y="53574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2" name="Ovál 241"/>
          <p:cNvSpPr/>
          <p:nvPr/>
        </p:nvSpPr>
        <p:spPr>
          <a:xfrm>
            <a:off x="2033528" y="548906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3" name="Ovál 242"/>
          <p:cNvSpPr/>
          <p:nvPr/>
        </p:nvSpPr>
        <p:spPr>
          <a:xfrm>
            <a:off x="2162556" y="54970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4" name="Ovál 243"/>
          <p:cNvSpPr/>
          <p:nvPr/>
        </p:nvSpPr>
        <p:spPr>
          <a:xfrm>
            <a:off x="2295169" y="55034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" name="Ovál 244"/>
          <p:cNvSpPr/>
          <p:nvPr/>
        </p:nvSpPr>
        <p:spPr>
          <a:xfrm>
            <a:off x="2117332" y="53718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6" name="Ovál 245"/>
          <p:cNvSpPr/>
          <p:nvPr/>
        </p:nvSpPr>
        <p:spPr>
          <a:xfrm>
            <a:off x="1736251" y="531739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7" name="Ovál 246"/>
          <p:cNvSpPr/>
          <p:nvPr/>
        </p:nvSpPr>
        <p:spPr>
          <a:xfrm>
            <a:off x="1902516" y="52007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8" name="Ovál 247"/>
          <p:cNvSpPr/>
          <p:nvPr/>
        </p:nvSpPr>
        <p:spPr>
          <a:xfrm>
            <a:off x="1441798" y="52156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9" name="Ovál 248"/>
          <p:cNvSpPr/>
          <p:nvPr/>
        </p:nvSpPr>
        <p:spPr>
          <a:xfrm>
            <a:off x="1206278" y="52871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0" name="Ovál 249"/>
          <p:cNvSpPr/>
          <p:nvPr/>
        </p:nvSpPr>
        <p:spPr>
          <a:xfrm>
            <a:off x="1554775" y="54252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1" name="Ovál 250"/>
          <p:cNvSpPr/>
          <p:nvPr/>
        </p:nvSpPr>
        <p:spPr>
          <a:xfrm>
            <a:off x="1554121" y="51937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3" name="Ovál 252"/>
          <p:cNvSpPr/>
          <p:nvPr/>
        </p:nvSpPr>
        <p:spPr>
          <a:xfrm>
            <a:off x="1779952" y="469884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4" name="Ovál 253"/>
          <p:cNvSpPr/>
          <p:nvPr/>
        </p:nvSpPr>
        <p:spPr>
          <a:xfrm>
            <a:off x="2098507" y="4874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5" name="Ovál 254"/>
          <p:cNvSpPr/>
          <p:nvPr/>
        </p:nvSpPr>
        <p:spPr>
          <a:xfrm>
            <a:off x="1741372" y="49204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6" name="Ovál 255"/>
          <p:cNvSpPr/>
          <p:nvPr/>
        </p:nvSpPr>
        <p:spPr>
          <a:xfrm>
            <a:off x="1963508" y="47888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7" name="Ovál 256"/>
          <p:cNvSpPr/>
          <p:nvPr/>
        </p:nvSpPr>
        <p:spPr>
          <a:xfrm>
            <a:off x="1924928" y="50103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8" name="Ovál 257"/>
          <p:cNvSpPr/>
          <p:nvPr/>
        </p:nvSpPr>
        <p:spPr>
          <a:xfrm>
            <a:off x="1563535" y="47888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9" name="Ovál 258"/>
          <p:cNvSpPr/>
          <p:nvPr/>
        </p:nvSpPr>
        <p:spPr>
          <a:xfrm>
            <a:off x="1524955" y="50103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0" name="Ovál 259"/>
          <p:cNvSpPr/>
          <p:nvPr/>
        </p:nvSpPr>
        <p:spPr>
          <a:xfrm>
            <a:off x="1593420" y="48889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1" name="Ovál 260"/>
          <p:cNvSpPr/>
          <p:nvPr/>
        </p:nvSpPr>
        <p:spPr>
          <a:xfrm>
            <a:off x="1415583" y="475730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2" name="Ovál 261"/>
          <p:cNvSpPr/>
          <p:nvPr/>
        </p:nvSpPr>
        <p:spPr>
          <a:xfrm>
            <a:off x="1377003" y="497886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3" name="Ovál 262"/>
          <p:cNvSpPr/>
          <p:nvPr/>
        </p:nvSpPr>
        <p:spPr>
          <a:xfrm>
            <a:off x="2057541" y="50168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4" name="Ovál 263"/>
          <p:cNvSpPr/>
          <p:nvPr/>
        </p:nvSpPr>
        <p:spPr>
          <a:xfrm>
            <a:off x="1879704" y="48852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5" name="Ovál 264"/>
          <p:cNvSpPr/>
          <p:nvPr/>
        </p:nvSpPr>
        <p:spPr>
          <a:xfrm>
            <a:off x="1669968" y="50240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6" name="Ovál 265"/>
          <p:cNvSpPr/>
          <p:nvPr/>
        </p:nvSpPr>
        <p:spPr>
          <a:xfrm>
            <a:off x="2309996" y="48831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7" name="Ovál 266"/>
          <p:cNvSpPr/>
          <p:nvPr/>
        </p:nvSpPr>
        <p:spPr>
          <a:xfrm>
            <a:off x="2442609" y="488960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8" name="Ovál 267"/>
          <p:cNvSpPr/>
          <p:nvPr/>
        </p:nvSpPr>
        <p:spPr>
          <a:xfrm>
            <a:off x="2264772" y="475799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9" name="Ovál 268"/>
          <p:cNvSpPr/>
          <p:nvPr/>
        </p:nvSpPr>
        <p:spPr>
          <a:xfrm>
            <a:off x="2226192" y="49795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0" name="Ovál 269"/>
          <p:cNvSpPr/>
          <p:nvPr/>
        </p:nvSpPr>
        <p:spPr>
          <a:xfrm>
            <a:off x="2571637" y="4897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1" name="Ovál 270"/>
          <p:cNvSpPr/>
          <p:nvPr/>
        </p:nvSpPr>
        <p:spPr>
          <a:xfrm>
            <a:off x="2704250" y="49039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2" name="Ovál 271"/>
          <p:cNvSpPr/>
          <p:nvPr/>
        </p:nvSpPr>
        <p:spPr>
          <a:xfrm>
            <a:off x="2526413" y="47723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3" name="Ovál 272"/>
          <p:cNvSpPr/>
          <p:nvPr/>
        </p:nvSpPr>
        <p:spPr>
          <a:xfrm>
            <a:off x="2487833" y="49939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4" name="Ovál 273"/>
          <p:cNvSpPr/>
          <p:nvPr/>
        </p:nvSpPr>
        <p:spPr>
          <a:xfrm>
            <a:off x="2436455" y="488960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5" name="Ovál 274"/>
          <p:cNvSpPr/>
          <p:nvPr/>
        </p:nvSpPr>
        <p:spPr>
          <a:xfrm>
            <a:off x="2565483" y="4897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6" name="Ovál 275"/>
          <p:cNvSpPr/>
          <p:nvPr/>
        </p:nvSpPr>
        <p:spPr>
          <a:xfrm>
            <a:off x="2698096" y="49039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7" name="Ovál 276"/>
          <p:cNvSpPr/>
          <p:nvPr/>
        </p:nvSpPr>
        <p:spPr>
          <a:xfrm>
            <a:off x="2520259" y="47723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8" name="Ovál 277"/>
          <p:cNvSpPr/>
          <p:nvPr/>
        </p:nvSpPr>
        <p:spPr>
          <a:xfrm>
            <a:off x="2481679" y="49939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9" name="Ovál 278"/>
          <p:cNvSpPr/>
          <p:nvPr/>
        </p:nvSpPr>
        <p:spPr>
          <a:xfrm>
            <a:off x="2164513" y="50786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0" name="Ovál 279"/>
          <p:cNvSpPr/>
          <p:nvPr/>
        </p:nvSpPr>
        <p:spPr>
          <a:xfrm>
            <a:off x="2119289" y="495352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1" name="Ovál 280"/>
          <p:cNvSpPr/>
          <p:nvPr/>
        </p:nvSpPr>
        <p:spPr>
          <a:xfrm>
            <a:off x="2290972" y="508512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2" name="Ovál 281"/>
          <p:cNvSpPr/>
          <p:nvPr/>
        </p:nvSpPr>
        <p:spPr>
          <a:xfrm>
            <a:off x="2420000" y="50930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3" name="Ovál 282"/>
          <p:cNvSpPr/>
          <p:nvPr/>
        </p:nvSpPr>
        <p:spPr>
          <a:xfrm>
            <a:off x="2552613" y="50995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4" name="Ovál 283"/>
          <p:cNvSpPr/>
          <p:nvPr/>
        </p:nvSpPr>
        <p:spPr>
          <a:xfrm>
            <a:off x="2374776" y="49679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5" name="Ovál 284"/>
          <p:cNvSpPr/>
          <p:nvPr/>
        </p:nvSpPr>
        <p:spPr>
          <a:xfrm>
            <a:off x="1993695" y="491345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6" name="Ovál 285"/>
          <p:cNvSpPr/>
          <p:nvPr/>
        </p:nvSpPr>
        <p:spPr>
          <a:xfrm>
            <a:off x="2159960" y="47967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7" name="Ovál 286"/>
          <p:cNvSpPr/>
          <p:nvPr/>
        </p:nvSpPr>
        <p:spPr>
          <a:xfrm>
            <a:off x="1699242" y="48116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8" name="Ovál 287"/>
          <p:cNvSpPr/>
          <p:nvPr/>
        </p:nvSpPr>
        <p:spPr>
          <a:xfrm>
            <a:off x="1463722" y="48831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9" name="Ovál 288"/>
          <p:cNvSpPr/>
          <p:nvPr/>
        </p:nvSpPr>
        <p:spPr>
          <a:xfrm>
            <a:off x="1812219" y="50213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0" name="Ovál 289"/>
          <p:cNvSpPr/>
          <p:nvPr/>
        </p:nvSpPr>
        <p:spPr>
          <a:xfrm>
            <a:off x="1811565" y="47898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15607" y="3203105"/>
            <a:ext cx="1203854" cy="690290"/>
            <a:chOff x="115607" y="3203105"/>
            <a:chExt cx="1203854" cy="69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1"/>
                <p:cNvSpPr txBox="1"/>
                <p:nvPr/>
              </p:nvSpPr>
              <p:spPr>
                <a:xfrm>
                  <a:off x="115607" y="3616396"/>
                  <a:ext cx="1109278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16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12" name="TextovéPol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07" y="3616396"/>
                  <a:ext cx="110927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692" t="-28261" r="-12088" b="-5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ovéPole 12"/>
                <p:cNvSpPr txBox="1"/>
                <p:nvPr/>
              </p:nvSpPr>
              <p:spPr>
                <a:xfrm>
                  <a:off x="115607" y="3203105"/>
                  <a:ext cx="1109278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18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07" y="3203105"/>
                  <a:ext cx="1109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t="-28261" r="-12088" b="-5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ál 290"/>
            <p:cNvSpPr/>
            <p:nvPr/>
          </p:nvSpPr>
          <p:spPr>
            <a:xfrm>
              <a:off x="1246573" y="3319253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4" name="Ovál 293"/>
            <p:cNvSpPr/>
            <p:nvPr/>
          </p:nvSpPr>
          <p:spPr>
            <a:xfrm>
              <a:off x="1255182" y="37295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710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Fyzikální rovnováha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999432" y="1600201"/>
            <a:ext cx="4687367" cy="42024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Všechny molekuly ideální látky mají stejnou kinetickou energii (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/>
              <a:t>).</a:t>
            </a:r>
          </a:p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m × v</a:t>
            </a:r>
            <a:r>
              <a:rPr lang="cs-CZ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dirty="0"/>
              <a:t>Těžší molekuly vody mají nižší rychlost, hůře se uvolňují do páry (a naopak, lehčí molekuly snadněji unikají z kapaliny).</a:t>
            </a:r>
          </a:p>
        </p:txBody>
      </p:sp>
      <p:sp>
        <p:nvSpPr>
          <p:cNvPr id="8" name="Slza 7"/>
          <p:cNvSpPr/>
          <p:nvPr/>
        </p:nvSpPr>
        <p:spPr>
          <a:xfrm rot="19017243">
            <a:off x="1086106" y="4327527"/>
            <a:ext cx="2304067" cy="2392433"/>
          </a:xfrm>
          <a:prstGeom prst="teardrop">
            <a:avLst>
              <a:gd name="adj" fmla="val 127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1210428" y="560761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433078" y="5518408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493465" y="4364420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182625" y="577545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2104661" y="472050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1269830" y="506638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1840973" y="435154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2728273" y="478355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1813711" y="602232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3240888" y="543231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1987487" y="558512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1594055" y="466876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2380338" y="481415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1405677" y="609455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1805227" y="512317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2728273" y="509110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2164739" y="383418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2145070" y="434757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2565034" y="462142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2328771" y="5639518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/>
          <p:cNvSpPr/>
          <p:nvPr/>
        </p:nvSpPr>
        <p:spPr>
          <a:xfrm>
            <a:off x="2622052" y="562450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2139669" y="520749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1808834" y="452907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2066367" y="640381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2714636" y="5924082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2701345" y="450513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1532427" y="554256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2585650" y="598253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1956113" y="598672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2274668" y="616257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1917533" y="62082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2139669" y="6076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2101089" y="62982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1739696" y="6076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1701116" y="62982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69581" y="61767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1591744" y="60451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1553164" y="62667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2233702" y="63046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2055865" y="61730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1846129" y="63119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2486157" y="61710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2618770" y="617748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2440933" y="60458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/>
          <p:cNvSpPr/>
          <p:nvPr/>
        </p:nvSpPr>
        <p:spPr>
          <a:xfrm>
            <a:off x="2402353" y="62674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/>
          <p:cNvSpPr/>
          <p:nvPr/>
        </p:nvSpPr>
        <p:spPr>
          <a:xfrm>
            <a:off x="2747798" y="61854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2880411" y="619186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/>
          <p:cNvSpPr/>
          <p:nvPr/>
        </p:nvSpPr>
        <p:spPr>
          <a:xfrm>
            <a:off x="2702574" y="60602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/>
          <p:cNvSpPr/>
          <p:nvPr/>
        </p:nvSpPr>
        <p:spPr>
          <a:xfrm>
            <a:off x="2663994" y="62818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2612616" y="617748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2741644" y="61854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2874257" y="619186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2696420" y="60602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2657840" y="62818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2340674" y="636657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2295450" y="624140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2467133" y="63730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2596161" y="63809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2728774" y="63873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2550937" y="62557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2169856" y="620134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2336121" y="60846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>
            <a:off x="1875403" y="6099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>
            <a:off x="1639883" y="61710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1988380" y="630922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/>
          <p:cNvSpPr/>
          <p:nvPr/>
        </p:nvSpPr>
        <p:spPr>
          <a:xfrm>
            <a:off x="1987726" y="607773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/>
          <p:cNvSpPr/>
          <p:nvPr/>
        </p:nvSpPr>
        <p:spPr>
          <a:xfrm>
            <a:off x="1705475" y="557392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2024030" y="574977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1666895" y="57954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1889031" y="56638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1850451" y="58854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1489058" y="56638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vál 102"/>
          <p:cNvSpPr/>
          <p:nvPr/>
        </p:nvSpPr>
        <p:spPr>
          <a:xfrm>
            <a:off x="1450478" y="58854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vál 103"/>
          <p:cNvSpPr/>
          <p:nvPr/>
        </p:nvSpPr>
        <p:spPr>
          <a:xfrm>
            <a:off x="1518943" y="57639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/>
          <p:cNvSpPr/>
          <p:nvPr/>
        </p:nvSpPr>
        <p:spPr>
          <a:xfrm>
            <a:off x="1341106" y="56323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vál 105"/>
          <p:cNvSpPr/>
          <p:nvPr/>
        </p:nvSpPr>
        <p:spPr>
          <a:xfrm>
            <a:off x="1302526" y="585395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/>
          <p:cNvSpPr/>
          <p:nvPr/>
        </p:nvSpPr>
        <p:spPr>
          <a:xfrm>
            <a:off x="1983064" y="58918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/>
          <p:cNvSpPr/>
          <p:nvPr/>
        </p:nvSpPr>
        <p:spPr>
          <a:xfrm>
            <a:off x="1805227" y="57602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/>
          <p:cNvSpPr/>
          <p:nvPr/>
        </p:nvSpPr>
        <p:spPr>
          <a:xfrm>
            <a:off x="1595491" y="58991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/>
          <p:cNvSpPr/>
          <p:nvPr/>
        </p:nvSpPr>
        <p:spPr>
          <a:xfrm>
            <a:off x="2235519" y="57582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/>
          <p:cNvSpPr/>
          <p:nvPr/>
        </p:nvSpPr>
        <p:spPr>
          <a:xfrm>
            <a:off x="2368132" y="57646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/>
          <p:cNvSpPr/>
          <p:nvPr/>
        </p:nvSpPr>
        <p:spPr>
          <a:xfrm>
            <a:off x="2190295" y="563308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/>
          <p:cNvSpPr/>
          <p:nvPr/>
        </p:nvSpPr>
        <p:spPr>
          <a:xfrm>
            <a:off x="2151715" y="58546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/>
          <p:cNvSpPr/>
          <p:nvPr/>
        </p:nvSpPr>
        <p:spPr>
          <a:xfrm>
            <a:off x="2497160" y="57726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114"/>
          <p:cNvSpPr/>
          <p:nvPr/>
        </p:nvSpPr>
        <p:spPr>
          <a:xfrm>
            <a:off x="2629773" y="577906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vál 115"/>
          <p:cNvSpPr/>
          <p:nvPr/>
        </p:nvSpPr>
        <p:spPr>
          <a:xfrm>
            <a:off x="2451936" y="56474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/>
          <p:cNvSpPr/>
          <p:nvPr/>
        </p:nvSpPr>
        <p:spPr>
          <a:xfrm>
            <a:off x="2413356" y="58690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vál 117"/>
          <p:cNvSpPr/>
          <p:nvPr/>
        </p:nvSpPr>
        <p:spPr>
          <a:xfrm>
            <a:off x="2361978" y="57646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vál 118"/>
          <p:cNvSpPr/>
          <p:nvPr/>
        </p:nvSpPr>
        <p:spPr>
          <a:xfrm>
            <a:off x="2491006" y="57726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Ovál 119"/>
          <p:cNvSpPr/>
          <p:nvPr/>
        </p:nvSpPr>
        <p:spPr>
          <a:xfrm>
            <a:off x="2623619" y="577906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vál 120"/>
          <p:cNvSpPr/>
          <p:nvPr/>
        </p:nvSpPr>
        <p:spPr>
          <a:xfrm>
            <a:off x="2445782" y="56474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2407202" y="58690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vál 122"/>
          <p:cNvSpPr/>
          <p:nvPr/>
        </p:nvSpPr>
        <p:spPr>
          <a:xfrm>
            <a:off x="2090036" y="595377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2044812" y="58286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vál 124"/>
          <p:cNvSpPr/>
          <p:nvPr/>
        </p:nvSpPr>
        <p:spPr>
          <a:xfrm>
            <a:off x="2216495" y="596020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vál 125"/>
          <p:cNvSpPr/>
          <p:nvPr/>
        </p:nvSpPr>
        <p:spPr>
          <a:xfrm>
            <a:off x="2345523" y="59681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vál 126"/>
          <p:cNvSpPr/>
          <p:nvPr/>
        </p:nvSpPr>
        <p:spPr>
          <a:xfrm>
            <a:off x="2478136" y="59745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vál 127"/>
          <p:cNvSpPr/>
          <p:nvPr/>
        </p:nvSpPr>
        <p:spPr>
          <a:xfrm>
            <a:off x="2300299" y="58429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Ovál 128"/>
          <p:cNvSpPr/>
          <p:nvPr/>
        </p:nvSpPr>
        <p:spPr>
          <a:xfrm>
            <a:off x="1919218" y="578854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Ovál 129"/>
          <p:cNvSpPr/>
          <p:nvPr/>
        </p:nvSpPr>
        <p:spPr>
          <a:xfrm>
            <a:off x="2085483" y="56718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vál 130"/>
          <p:cNvSpPr/>
          <p:nvPr/>
        </p:nvSpPr>
        <p:spPr>
          <a:xfrm>
            <a:off x="1624765" y="56867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vál 131"/>
          <p:cNvSpPr/>
          <p:nvPr/>
        </p:nvSpPr>
        <p:spPr>
          <a:xfrm>
            <a:off x="1389245" y="57582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vál 132"/>
          <p:cNvSpPr/>
          <p:nvPr/>
        </p:nvSpPr>
        <p:spPr>
          <a:xfrm>
            <a:off x="1737742" y="58964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Ovál 133"/>
          <p:cNvSpPr/>
          <p:nvPr/>
        </p:nvSpPr>
        <p:spPr>
          <a:xfrm>
            <a:off x="1737088" y="56649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vál 134"/>
          <p:cNvSpPr/>
          <p:nvPr/>
        </p:nvSpPr>
        <p:spPr>
          <a:xfrm>
            <a:off x="2013179" y="431847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6" name="Ovál 135"/>
          <p:cNvSpPr/>
          <p:nvPr/>
        </p:nvSpPr>
        <p:spPr>
          <a:xfrm>
            <a:off x="2331734" y="449432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7" name="Ovál 136"/>
          <p:cNvSpPr/>
          <p:nvPr/>
        </p:nvSpPr>
        <p:spPr>
          <a:xfrm>
            <a:off x="1974599" y="45400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8" name="Ovál 137"/>
          <p:cNvSpPr/>
          <p:nvPr/>
        </p:nvSpPr>
        <p:spPr>
          <a:xfrm>
            <a:off x="2196735" y="44084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9" name="Ovál 138"/>
          <p:cNvSpPr/>
          <p:nvPr/>
        </p:nvSpPr>
        <p:spPr>
          <a:xfrm>
            <a:off x="2158155" y="46300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0" name="Ovál 139"/>
          <p:cNvSpPr/>
          <p:nvPr/>
        </p:nvSpPr>
        <p:spPr>
          <a:xfrm>
            <a:off x="2640343" y="5254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1" name="Ovál 140"/>
          <p:cNvSpPr/>
          <p:nvPr/>
        </p:nvSpPr>
        <p:spPr>
          <a:xfrm>
            <a:off x="2601763" y="547591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2" name="Ovál 141"/>
          <p:cNvSpPr/>
          <p:nvPr/>
        </p:nvSpPr>
        <p:spPr>
          <a:xfrm>
            <a:off x="2670228" y="535445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3" name="Ovál 142"/>
          <p:cNvSpPr/>
          <p:nvPr/>
        </p:nvSpPr>
        <p:spPr>
          <a:xfrm>
            <a:off x="2492391" y="52228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4" name="Ovál 143"/>
          <p:cNvSpPr/>
          <p:nvPr/>
        </p:nvSpPr>
        <p:spPr>
          <a:xfrm>
            <a:off x="2453811" y="544441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5" name="Ovál 144"/>
          <p:cNvSpPr/>
          <p:nvPr/>
        </p:nvSpPr>
        <p:spPr>
          <a:xfrm>
            <a:off x="2290768" y="46364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6" name="Ovál 145"/>
          <p:cNvSpPr/>
          <p:nvPr/>
        </p:nvSpPr>
        <p:spPr>
          <a:xfrm>
            <a:off x="2112931" y="45048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7" name="Ovál 146"/>
          <p:cNvSpPr/>
          <p:nvPr/>
        </p:nvSpPr>
        <p:spPr>
          <a:xfrm>
            <a:off x="2746776" y="548961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8" name="Ovál 147"/>
          <p:cNvSpPr/>
          <p:nvPr/>
        </p:nvSpPr>
        <p:spPr>
          <a:xfrm>
            <a:off x="2091546" y="40376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9" name="Ovál 148"/>
          <p:cNvSpPr/>
          <p:nvPr/>
        </p:nvSpPr>
        <p:spPr>
          <a:xfrm>
            <a:off x="2224159" y="40440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0" name="Ovál 149"/>
          <p:cNvSpPr/>
          <p:nvPr/>
        </p:nvSpPr>
        <p:spPr>
          <a:xfrm>
            <a:off x="2046322" y="39124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1" name="Ovál 150"/>
          <p:cNvSpPr/>
          <p:nvPr/>
        </p:nvSpPr>
        <p:spPr>
          <a:xfrm>
            <a:off x="2007742" y="41340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2" name="Ovál 151"/>
          <p:cNvSpPr/>
          <p:nvPr/>
        </p:nvSpPr>
        <p:spPr>
          <a:xfrm>
            <a:off x="2353187" y="40519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3" name="Ovál 152"/>
          <p:cNvSpPr/>
          <p:nvPr/>
        </p:nvSpPr>
        <p:spPr>
          <a:xfrm>
            <a:off x="2485800" y="405843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4" name="Ovál 153"/>
          <p:cNvSpPr/>
          <p:nvPr/>
        </p:nvSpPr>
        <p:spPr>
          <a:xfrm>
            <a:off x="2307963" y="39268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5" name="Ovál 154"/>
          <p:cNvSpPr/>
          <p:nvPr/>
        </p:nvSpPr>
        <p:spPr>
          <a:xfrm>
            <a:off x="2269383" y="41483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6" name="Ovál 155"/>
          <p:cNvSpPr/>
          <p:nvPr/>
        </p:nvSpPr>
        <p:spPr>
          <a:xfrm>
            <a:off x="2218005" y="40440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7" name="Ovál 156"/>
          <p:cNvSpPr/>
          <p:nvPr/>
        </p:nvSpPr>
        <p:spPr>
          <a:xfrm>
            <a:off x="2347033" y="40519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8" name="Ovál 157"/>
          <p:cNvSpPr/>
          <p:nvPr/>
        </p:nvSpPr>
        <p:spPr>
          <a:xfrm>
            <a:off x="2479646" y="405843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9" name="Ovál 158"/>
          <p:cNvSpPr/>
          <p:nvPr/>
        </p:nvSpPr>
        <p:spPr>
          <a:xfrm>
            <a:off x="2301809" y="39268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0" name="Ovál 159"/>
          <p:cNvSpPr/>
          <p:nvPr/>
        </p:nvSpPr>
        <p:spPr>
          <a:xfrm>
            <a:off x="2263229" y="41483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1" name="Ovál 160"/>
          <p:cNvSpPr/>
          <p:nvPr/>
        </p:nvSpPr>
        <p:spPr>
          <a:xfrm>
            <a:off x="2397740" y="46983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2" name="Ovál 161"/>
          <p:cNvSpPr/>
          <p:nvPr/>
        </p:nvSpPr>
        <p:spPr>
          <a:xfrm>
            <a:off x="2352516" y="457315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3" name="Ovál 162"/>
          <p:cNvSpPr/>
          <p:nvPr/>
        </p:nvSpPr>
        <p:spPr>
          <a:xfrm>
            <a:off x="2072522" y="423957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4" name="Ovál 163"/>
          <p:cNvSpPr/>
          <p:nvPr/>
        </p:nvSpPr>
        <p:spPr>
          <a:xfrm>
            <a:off x="2201550" y="424751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5" name="Ovál 164"/>
          <p:cNvSpPr/>
          <p:nvPr/>
        </p:nvSpPr>
        <p:spPr>
          <a:xfrm>
            <a:off x="2334163" y="425395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6" name="Ovál 165"/>
          <p:cNvSpPr/>
          <p:nvPr/>
        </p:nvSpPr>
        <p:spPr>
          <a:xfrm>
            <a:off x="2156326" y="4122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7" name="Ovál 166"/>
          <p:cNvSpPr/>
          <p:nvPr/>
        </p:nvSpPr>
        <p:spPr>
          <a:xfrm>
            <a:off x="2226922" y="453309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8" name="Ovál 167"/>
          <p:cNvSpPr/>
          <p:nvPr/>
        </p:nvSpPr>
        <p:spPr>
          <a:xfrm>
            <a:off x="2393187" y="44164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9" name="Ovál 168"/>
          <p:cNvSpPr/>
          <p:nvPr/>
        </p:nvSpPr>
        <p:spPr>
          <a:xfrm>
            <a:off x="2776050" y="527721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0" name="Ovál 169"/>
          <p:cNvSpPr/>
          <p:nvPr/>
        </p:nvSpPr>
        <p:spPr>
          <a:xfrm>
            <a:off x="2540530" y="53487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1" name="Ovál 170"/>
          <p:cNvSpPr/>
          <p:nvPr/>
        </p:nvSpPr>
        <p:spPr>
          <a:xfrm>
            <a:off x="2045446" y="464097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2" name="Ovál 171"/>
          <p:cNvSpPr/>
          <p:nvPr/>
        </p:nvSpPr>
        <p:spPr>
          <a:xfrm>
            <a:off x="2044792" y="440949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5" name="Ovál 174"/>
          <p:cNvSpPr/>
          <p:nvPr/>
        </p:nvSpPr>
        <p:spPr>
          <a:xfrm rot="16200000">
            <a:off x="2748861" y="57019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6" name="Ovál 175"/>
          <p:cNvSpPr/>
          <p:nvPr/>
        </p:nvSpPr>
        <p:spPr>
          <a:xfrm rot="16200000">
            <a:off x="2924709" y="538341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7" name="Ovál 176"/>
          <p:cNvSpPr/>
          <p:nvPr/>
        </p:nvSpPr>
        <p:spPr>
          <a:xfrm rot="16200000">
            <a:off x="2970428" y="57405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8" name="Ovál 177"/>
          <p:cNvSpPr/>
          <p:nvPr/>
        </p:nvSpPr>
        <p:spPr>
          <a:xfrm rot="16200000">
            <a:off x="2838824" y="55184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9" name="Ovál 178"/>
          <p:cNvSpPr/>
          <p:nvPr/>
        </p:nvSpPr>
        <p:spPr>
          <a:xfrm rot="16200000">
            <a:off x="3060391" y="55569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0" name="Ovál 179"/>
          <p:cNvSpPr/>
          <p:nvPr/>
        </p:nvSpPr>
        <p:spPr>
          <a:xfrm rot="16200000">
            <a:off x="2838824" y="59183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1" name="Ovál 180"/>
          <p:cNvSpPr/>
          <p:nvPr/>
        </p:nvSpPr>
        <p:spPr>
          <a:xfrm rot="16200000">
            <a:off x="3060391" y="59569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2" name="Ovál 181"/>
          <p:cNvSpPr/>
          <p:nvPr/>
        </p:nvSpPr>
        <p:spPr>
          <a:xfrm rot="16200000">
            <a:off x="2938925" y="588849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3" name="Ovál 182"/>
          <p:cNvSpPr/>
          <p:nvPr/>
        </p:nvSpPr>
        <p:spPr>
          <a:xfrm rot="16200000">
            <a:off x="2807321" y="606633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4" name="Ovál 183"/>
          <p:cNvSpPr/>
          <p:nvPr/>
        </p:nvSpPr>
        <p:spPr>
          <a:xfrm rot="16200000">
            <a:off x="3028888" y="610491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5" name="Ovál 184"/>
          <p:cNvSpPr/>
          <p:nvPr/>
        </p:nvSpPr>
        <p:spPr>
          <a:xfrm rot="16200000">
            <a:off x="3066828" y="542437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6" name="Ovál 185"/>
          <p:cNvSpPr/>
          <p:nvPr/>
        </p:nvSpPr>
        <p:spPr>
          <a:xfrm rot="16200000">
            <a:off x="2935224" y="56022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7" name="Ovál 186"/>
          <p:cNvSpPr/>
          <p:nvPr/>
        </p:nvSpPr>
        <p:spPr>
          <a:xfrm rot="16200000">
            <a:off x="3074086" y="58119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8" name="Ovál 187"/>
          <p:cNvSpPr/>
          <p:nvPr/>
        </p:nvSpPr>
        <p:spPr>
          <a:xfrm rot="16200000">
            <a:off x="2933185" y="517192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9" name="Ovál 188"/>
          <p:cNvSpPr/>
          <p:nvPr/>
        </p:nvSpPr>
        <p:spPr>
          <a:xfrm rot="16200000">
            <a:off x="2939622" y="503930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0" name="Ovál 189"/>
          <p:cNvSpPr/>
          <p:nvPr/>
        </p:nvSpPr>
        <p:spPr>
          <a:xfrm rot="16200000">
            <a:off x="2808018" y="52171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1" name="Ovál 190"/>
          <p:cNvSpPr/>
          <p:nvPr/>
        </p:nvSpPr>
        <p:spPr>
          <a:xfrm rot="16200000">
            <a:off x="3029585" y="525572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2" name="Ovál 191"/>
          <p:cNvSpPr/>
          <p:nvPr/>
        </p:nvSpPr>
        <p:spPr>
          <a:xfrm rot="16200000">
            <a:off x="2947568" y="49102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Ovál 192"/>
          <p:cNvSpPr/>
          <p:nvPr/>
        </p:nvSpPr>
        <p:spPr>
          <a:xfrm rot="16200000">
            <a:off x="2954005" y="477766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Ovál 193"/>
          <p:cNvSpPr/>
          <p:nvPr/>
        </p:nvSpPr>
        <p:spPr>
          <a:xfrm rot="16200000">
            <a:off x="2822401" y="49555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5" name="Ovál 194"/>
          <p:cNvSpPr/>
          <p:nvPr/>
        </p:nvSpPr>
        <p:spPr>
          <a:xfrm rot="16200000">
            <a:off x="3043968" y="49940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6" name="Ovál 195"/>
          <p:cNvSpPr/>
          <p:nvPr/>
        </p:nvSpPr>
        <p:spPr>
          <a:xfrm rot="16200000">
            <a:off x="2939622" y="50454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7" name="Ovál 196"/>
          <p:cNvSpPr/>
          <p:nvPr/>
        </p:nvSpPr>
        <p:spPr>
          <a:xfrm rot="16200000">
            <a:off x="2947568" y="491643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8" name="Ovál 197"/>
          <p:cNvSpPr/>
          <p:nvPr/>
        </p:nvSpPr>
        <p:spPr>
          <a:xfrm rot="16200000">
            <a:off x="2954005" y="478382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9" name="Ovál 198"/>
          <p:cNvSpPr/>
          <p:nvPr/>
        </p:nvSpPr>
        <p:spPr>
          <a:xfrm rot="16200000">
            <a:off x="2822401" y="496165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0" name="Ovál 199"/>
          <p:cNvSpPr/>
          <p:nvPr/>
        </p:nvSpPr>
        <p:spPr>
          <a:xfrm rot="16200000">
            <a:off x="3043968" y="50002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1" name="Ovál 200"/>
          <p:cNvSpPr/>
          <p:nvPr/>
        </p:nvSpPr>
        <p:spPr>
          <a:xfrm rot="16200000">
            <a:off x="3128708" y="53174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Ovál 201"/>
          <p:cNvSpPr/>
          <p:nvPr/>
        </p:nvSpPr>
        <p:spPr>
          <a:xfrm rot="16200000">
            <a:off x="3003541" y="536262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Ovál 202"/>
          <p:cNvSpPr/>
          <p:nvPr/>
        </p:nvSpPr>
        <p:spPr>
          <a:xfrm rot="16200000">
            <a:off x="3135145" y="51909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" name="Ovál 203"/>
          <p:cNvSpPr/>
          <p:nvPr/>
        </p:nvSpPr>
        <p:spPr>
          <a:xfrm rot="16200000">
            <a:off x="3143091" y="506191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" name="Ovál 204"/>
          <p:cNvSpPr/>
          <p:nvPr/>
        </p:nvSpPr>
        <p:spPr>
          <a:xfrm rot="16200000">
            <a:off x="3149528" y="49293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" name="Ovál 205"/>
          <p:cNvSpPr/>
          <p:nvPr/>
        </p:nvSpPr>
        <p:spPr>
          <a:xfrm rot="16200000">
            <a:off x="3017924" y="510714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" name="Ovál 206"/>
          <p:cNvSpPr/>
          <p:nvPr/>
        </p:nvSpPr>
        <p:spPr>
          <a:xfrm rot="16200000">
            <a:off x="2963477" y="54882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8" name="Ovál 207"/>
          <p:cNvSpPr/>
          <p:nvPr/>
        </p:nvSpPr>
        <p:spPr>
          <a:xfrm rot="16200000">
            <a:off x="2846786" y="532195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9" name="Ovál 208"/>
          <p:cNvSpPr/>
          <p:nvPr/>
        </p:nvSpPr>
        <p:spPr>
          <a:xfrm rot="16200000">
            <a:off x="2861683" y="578267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0" name="Ovál 209"/>
          <p:cNvSpPr/>
          <p:nvPr/>
        </p:nvSpPr>
        <p:spPr>
          <a:xfrm rot="16200000">
            <a:off x="2933185" y="601819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1" name="Ovál 210"/>
          <p:cNvSpPr/>
          <p:nvPr/>
        </p:nvSpPr>
        <p:spPr>
          <a:xfrm rot="16200000">
            <a:off x="3071359" y="566969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2" name="Ovál 211"/>
          <p:cNvSpPr/>
          <p:nvPr/>
        </p:nvSpPr>
        <p:spPr>
          <a:xfrm rot="16200000">
            <a:off x="2839875" y="5670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4" name="Ovál 213"/>
          <p:cNvSpPr/>
          <p:nvPr/>
        </p:nvSpPr>
        <p:spPr>
          <a:xfrm>
            <a:off x="1522508" y="51027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" name="Ovál 214"/>
          <p:cNvSpPr/>
          <p:nvPr/>
        </p:nvSpPr>
        <p:spPr>
          <a:xfrm>
            <a:off x="1841063" y="527863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6" name="Ovál 215"/>
          <p:cNvSpPr/>
          <p:nvPr/>
        </p:nvSpPr>
        <p:spPr>
          <a:xfrm>
            <a:off x="1483928" y="53243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7" name="Ovál 216"/>
          <p:cNvSpPr/>
          <p:nvPr/>
        </p:nvSpPr>
        <p:spPr>
          <a:xfrm>
            <a:off x="1706064" y="51927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8" name="Ovál 217"/>
          <p:cNvSpPr/>
          <p:nvPr/>
        </p:nvSpPr>
        <p:spPr>
          <a:xfrm>
            <a:off x="1667484" y="54143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9" name="Ovál 218"/>
          <p:cNvSpPr/>
          <p:nvPr/>
        </p:nvSpPr>
        <p:spPr>
          <a:xfrm>
            <a:off x="1306091" y="51927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" name="Ovál 219"/>
          <p:cNvSpPr/>
          <p:nvPr/>
        </p:nvSpPr>
        <p:spPr>
          <a:xfrm>
            <a:off x="1267511" y="54143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1" name="Ovál 220"/>
          <p:cNvSpPr/>
          <p:nvPr/>
        </p:nvSpPr>
        <p:spPr>
          <a:xfrm>
            <a:off x="1335976" y="52928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2" name="Ovál 221"/>
          <p:cNvSpPr/>
          <p:nvPr/>
        </p:nvSpPr>
        <p:spPr>
          <a:xfrm>
            <a:off x="1158139" y="51612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3" name="Ovál 222"/>
          <p:cNvSpPr/>
          <p:nvPr/>
        </p:nvSpPr>
        <p:spPr>
          <a:xfrm>
            <a:off x="1119559" y="53828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4" name="Ovál 223"/>
          <p:cNvSpPr/>
          <p:nvPr/>
        </p:nvSpPr>
        <p:spPr>
          <a:xfrm>
            <a:off x="1800097" y="54207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" name="Ovál 224"/>
          <p:cNvSpPr/>
          <p:nvPr/>
        </p:nvSpPr>
        <p:spPr>
          <a:xfrm>
            <a:off x="1622260" y="52891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6" name="Ovál 225"/>
          <p:cNvSpPr/>
          <p:nvPr/>
        </p:nvSpPr>
        <p:spPr>
          <a:xfrm>
            <a:off x="1412524" y="54280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7" name="Ovál 226"/>
          <p:cNvSpPr/>
          <p:nvPr/>
        </p:nvSpPr>
        <p:spPr>
          <a:xfrm>
            <a:off x="2052552" y="52871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8" name="Ovál 227"/>
          <p:cNvSpPr/>
          <p:nvPr/>
        </p:nvSpPr>
        <p:spPr>
          <a:xfrm>
            <a:off x="2185165" y="529354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9" name="Ovál 228"/>
          <p:cNvSpPr/>
          <p:nvPr/>
        </p:nvSpPr>
        <p:spPr>
          <a:xfrm>
            <a:off x="2007328" y="516193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0" name="Ovál 229"/>
          <p:cNvSpPr/>
          <p:nvPr/>
        </p:nvSpPr>
        <p:spPr>
          <a:xfrm>
            <a:off x="1968748" y="53835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1" name="Ovál 230"/>
          <p:cNvSpPr/>
          <p:nvPr/>
        </p:nvSpPr>
        <p:spPr>
          <a:xfrm>
            <a:off x="2314193" y="53014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2" name="Ovál 231"/>
          <p:cNvSpPr/>
          <p:nvPr/>
        </p:nvSpPr>
        <p:spPr>
          <a:xfrm>
            <a:off x="2446806" y="53079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3" name="Ovál 232"/>
          <p:cNvSpPr/>
          <p:nvPr/>
        </p:nvSpPr>
        <p:spPr>
          <a:xfrm>
            <a:off x="2268969" y="51763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4" name="Ovál 233"/>
          <p:cNvSpPr/>
          <p:nvPr/>
        </p:nvSpPr>
        <p:spPr>
          <a:xfrm>
            <a:off x="2230389" y="53978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" name="Ovál 234"/>
          <p:cNvSpPr/>
          <p:nvPr/>
        </p:nvSpPr>
        <p:spPr>
          <a:xfrm>
            <a:off x="2179011" y="529354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6" name="Ovál 235"/>
          <p:cNvSpPr/>
          <p:nvPr/>
        </p:nvSpPr>
        <p:spPr>
          <a:xfrm>
            <a:off x="2308039" y="53014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7" name="Ovál 236"/>
          <p:cNvSpPr/>
          <p:nvPr/>
        </p:nvSpPr>
        <p:spPr>
          <a:xfrm>
            <a:off x="2440652" y="53079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8" name="Ovál 237"/>
          <p:cNvSpPr/>
          <p:nvPr/>
        </p:nvSpPr>
        <p:spPr>
          <a:xfrm>
            <a:off x="2262815" y="51763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9" name="Ovál 238"/>
          <p:cNvSpPr/>
          <p:nvPr/>
        </p:nvSpPr>
        <p:spPr>
          <a:xfrm>
            <a:off x="2224235" y="53978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0" name="Ovál 239"/>
          <p:cNvSpPr/>
          <p:nvPr/>
        </p:nvSpPr>
        <p:spPr>
          <a:xfrm>
            <a:off x="1907069" y="54826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1" name="Ovál 240"/>
          <p:cNvSpPr/>
          <p:nvPr/>
        </p:nvSpPr>
        <p:spPr>
          <a:xfrm>
            <a:off x="1861845" y="53574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2" name="Ovál 241"/>
          <p:cNvSpPr/>
          <p:nvPr/>
        </p:nvSpPr>
        <p:spPr>
          <a:xfrm>
            <a:off x="2033528" y="548906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3" name="Ovál 242"/>
          <p:cNvSpPr/>
          <p:nvPr/>
        </p:nvSpPr>
        <p:spPr>
          <a:xfrm>
            <a:off x="2162556" y="54970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4" name="Ovál 243"/>
          <p:cNvSpPr/>
          <p:nvPr/>
        </p:nvSpPr>
        <p:spPr>
          <a:xfrm>
            <a:off x="2295169" y="55034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" name="Ovál 244"/>
          <p:cNvSpPr/>
          <p:nvPr/>
        </p:nvSpPr>
        <p:spPr>
          <a:xfrm>
            <a:off x="2117332" y="53718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6" name="Ovál 245"/>
          <p:cNvSpPr/>
          <p:nvPr/>
        </p:nvSpPr>
        <p:spPr>
          <a:xfrm>
            <a:off x="1736251" y="531739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7" name="Ovál 246"/>
          <p:cNvSpPr/>
          <p:nvPr/>
        </p:nvSpPr>
        <p:spPr>
          <a:xfrm>
            <a:off x="1902516" y="52007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8" name="Ovál 247"/>
          <p:cNvSpPr/>
          <p:nvPr/>
        </p:nvSpPr>
        <p:spPr>
          <a:xfrm>
            <a:off x="1441798" y="52156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9" name="Ovál 248"/>
          <p:cNvSpPr/>
          <p:nvPr/>
        </p:nvSpPr>
        <p:spPr>
          <a:xfrm>
            <a:off x="1206278" y="52871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0" name="Ovál 249"/>
          <p:cNvSpPr/>
          <p:nvPr/>
        </p:nvSpPr>
        <p:spPr>
          <a:xfrm>
            <a:off x="1554775" y="54252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1" name="Ovál 250"/>
          <p:cNvSpPr/>
          <p:nvPr/>
        </p:nvSpPr>
        <p:spPr>
          <a:xfrm>
            <a:off x="1554121" y="51937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3" name="Ovál 252"/>
          <p:cNvSpPr/>
          <p:nvPr/>
        </p:nvSpPr>
        <p:spPr>
          <a:xfrm>
            <a:off x="1779952" y="469884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4" name="Ovál 253"/>
          <p:cNvSpPr/>
          <p:nvPr/>
        </p:nvSpPr>
        <p:spPr>
          <a:xfrm>
            <a:off x="2098507" y="4874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5" name="Ovál 254"/>
          <p:cNvSpPr/>
          <p:nvPr/>
        </p:nvSpPr>
        <p:spPr>
          <a:xfrm>
            <a:off x="1741372" y="49204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6" name="Ovál 255"/>
          <p:cNvSpPr/>
          <p:nvPr/>
        </p:nvSpPr>
        <p:spPr>
          <a:xfrm>
            <a:off x="1963508" y="47888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7" name="Ovál 256"/>
          <p:cNvSpPr/>
          <p:nvPr/>
        </p:nvSpPr>
        <p:spPr>
          <a:xfrm>
            <a:off x="1924928" y="50103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8" name="Ovál 257"/>
          <p:cNvSpPr/>
          <p:nvPr/>
        </p:nvSpPr>
        <p:spPr>
          <a:xfrm>
            <a:off x="1563535" y="47888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9" name="Ovál 258"/>
          <p:cNvSpPr/>
          <p:nvPr/>
        </p:nvSpPr>
        <p:spPr>
          <a:xfrm>
            <a:off x="1524955" y="50103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0" name="Ovál 259"/>
          <p:cNvSpPr/>
          <p:nvPr/>
        </p:nvSpPr>
        <p:spPr>
          <a:xfrm>
            <a:off x="1593420" y="48889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1" name="Ovál 260"/>
          <p:cNvSpPr/>
          <p:nvPr/>
        </p:nvSpPr>
        <p:spPr>
          <a:xfrm>
            <a:off x="1415583" y="475730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2" name="Ovál 261"/>
          <p:cNvSpPr/>
          <p:nvPr/>
        </p:nvSpPr>
        <p:spPr>
          <a:xfrm>
            <a:off x="1377003" y="497886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3" name="Ovál 262"/>
          <p:cNvSpPr/>
          <p:nvPr/>
        </p:nvSpPr>
        <p:spPr>
          <a:xfrm>
            <a:off x="2057541" y="50168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4" name="Ovál 263"/>
          <p:cNvSpPr/>
          <p:nvPr/>
        </p:nvSpPr>
        <p:spPr>
          <a:xfrm>
            <a:off x="1879704" y="48852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5" name="Ovál 264"/>
          <p:cNvSpPr/>
          <p:nvPr/>
        </p:nvSpPr>
        <p:spPr>
          <a:xfrm>
            <a:off x="1669968" y="50240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6" name="Ovál 265"/>
          <p:cNvSpPr/>
          <p:nvPr/>
        </p:nvSpPr>
        <p:spPr>
          <a:xfrm>
            <a:off x="2309996" y="48831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7" name="Ovál 266"/>
          <p:cNvSpPr/>
          <p:nvPr/>
        </p:nvSpPr>
        <p:spPr>
          <a:xfrm>
            <a:off x="2442609" y="488960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8" name="Ovál 267"/>
          <p:cNvSpPr/>
          <p:nvPr/>
        </p:nvSpPr>
        <p:spPr>
          <a:xfrm>
            <a:off x="2264772" y="475799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9" name="Ovál 268"/>
          <p:cNvSpPr/>
          <p:nvPr/>
        </p:nvSpPr>
        <p:spPr>
          <a:xfrm>
            <a:off x="2226192" y="49795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0" name="Ovál 269"/>
          <p:cNvSpPr/>
          <p:nvPr/>
        </p:nvSpPr>
        <p:spPr>
          <a:xfrm>
            <a:off x="2571637" y="4897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1" name="Ovál 270"/>
          <p:cNvSpPr/>
          <p:nvPr/>
        </p:nvSpPr>
        <p:spPr>
          <a:xfrm>
            <a:off x="2704250" y="49039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2" name="Ovál 271"/>
          <p:cNvSpPr/>
          <p:nvPr/>
        </p:nvSpPr>
        <p:spPr>
          <a:xfrm>
            <a:off x="2526413" y="47723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3" name="Ovál 272"/>
          <p:cNvSpPr/>
          <p:nvPr/>
        </p:nvSpPr>
        <p:spPr>
          <a:xfrm>
            <a:off x="2487833" y="49939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4" name="Ovál 273"/>
          <p:cNvSpPr/>
          <p:nvPr/>
        </p:nvSpPr>
        <p:spPr>
          <a:xfrm>
            <a:off x="2436455" y="488960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5" name="Ovál 274"/>
          <p:cNvSpPr/>
          <p:nvPr/>
        </p:nvSpPr>
        <p:spPr>
          <a:xfrm>
            <a:off x="2565483" y="4897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6" name="Ovál 275"/>
          <p:cNvSpPr/>
          <p:nvPr/>
        </p:nvSpPr>
        <p:spPr>
          <a:xfrm>
            <a:off x="2698096" y="49039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7" name="Ovál 276"/>
          <p:cNvSpPr/>
          <p:nvPr/>
        </p:nvSpPr>
        <p:spPr>
          <a:xfrm>
            <a:off x="2520259" y="47723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8" name="Ovál 277"/>
          <p:cNvSpPr/>
          <p:nvPr/>
        </p:nvSpPr>
        <p:spPr>
          <a:xfrm>
            <a:off x="2481679" y="49939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9" name="Ovál 278"/>
          <p:cNvSpPr/>
          <p:nvPr/>
        </p:nvSpPr>
        <p:spPr>
          <a:xfrm>
            <a:off x="2164513" y="50786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0" name="Ovál 279"/>
          <p:cNvSpPr/>
          <p:nvPr/>
        </p:nvSpPr>
        <p:spPr>
          <a:xfrm>
            <a:off x="2119289" y="495352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1" name="Ovál 280"/>
          <p:cNvSpPr/>
          <p:nvPr/>
        </p:nvSpPr>
        <p:spPr>
          <a:xfrm>
            <a:off x="2290972" y="508512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2" name="Ovál 281"/>
          <p:cNvSpPr/>
          <p:nvPr/>
        </p:nvSpPr>
        <p:spPr>
          <a:xfrm>
            <a:off x="2420000" y="50930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3" name="Ovál 282"/>
          <p:cNvSpPr/>
          <p:nvPr/>
        </p:nvSpPr>
        <p:spPr>
          <a:xfrm>
            <a:off x="2552613" y="50995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4" name="Ovál 283"/>
          <p:cNvSpPr/>
          <p:nvPr/>
        </p:nvSpPr>
        <p:spPr>
          <a:xfrm>
            <a:off x="2374776" y="49679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5" name="Ovál 284"/>
          <p:cNvSpPr/>
          <p:nvPr/>
        </p:nvSpPr>
        <p:spPr>
          <a:xfrm>
            <a:off x="1993695" y="491345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6" name="Ovál 285"/>
          <p:cNvSpPr/>
          <p:nvPr/>
        </p:nvSpPr>
        <p:spPr>
          <a:xfrm>
            <a:off x="2159960" y="47967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7" name="Ovál 286"/>
          <p:cNvSpPr/>
          <p:nvPr/>
        </p:nvSpPr>
        <p:spPr>
          <a:xfrm>
            <a:off x="1699242" y="48116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8" name="Ovál 287"/>
          <p:cNvSpPr/>
          <p:nvPr/>
        </p:nvSpPr>
        <p:spPr>
          <a:xfrm>
            <a:off x="1463722" y="48831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9" name="Ovál 288"/>
          <p:cNvSpPr/>
          <p:nvPr/>
        </p:nvSpPr>
        <p:spPr>
          <a:xfrm>
            <a:off x="1812219" y="50213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0" name="Ovál 289"/>
          <p:cNvSpPr/>
          <p:nvPr/>
        </p:nvSpPr>
        <p:spPr>
          <a:xfrm>
            <a:off x="1811565" y="47898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1186788" y="1248227"/>
            <a:ext cx="2045069" cy="4409695"/>
            <a:chOff x="4311020" y="1385795"/>
            <a:chExt cx="2045069" cy="4409695"/>
          </a:xfrm>
        </p:grpSpPr>
        <p:sp>
          <p:nvSpPr>
            <p:cNvPr id="19" name="Šipka nahoru 18"/>
            <p:cNvSpPr/>
            <p:nvPr/>
          </p:nvSpPr>
          <p:spPr>
            <a:xfrm>
              <a:off x="4311020" y="1385795"/>
              <a:ext cx="2045069" cy="4409695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5108739" y="2708312"/>
              <a:ext cx="473486" cy="1469201"/>
              <a:chOff x="5108739" y="2708312"/>
              <a:chExt cx="473486" cy="1469201"/>
            </a:xfrm>
          </p:grpSpPr>
          <p:sp>
            <p:nvSpPr>
              <p:cNvPr id="336" name="Ovál 335"/>
              <p:cNvSpPr/>
              <p:nvPr/>
            </p:nvSpPr>
            <p:spPr>
              <a:xfrm>
                <a:off x="5274704" y="3600861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7" name="Ovál 336"/>
              <p:cNvSpPr/>
              <p:nvPr/>
            </p:nvSpPr>
            <p:spPr>
              <a:xfrm>
                <a:off x="5517946" y="3372241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8" name="Ovál 337"/>
              <p:cNvSpPr/>
              <p:nvPr/>
            </p:nvSpPr>
            <p:spPr>
              <a:xfrm>
                <a:off x="5157469" y="413179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9" name="Ovál 338"/>
              <p:cNvSpPr/>
              <p:nvPr/>
            </p:nvSpPr>
            <p:spPr>
              <a:xfrm>
                <a:off x="5151315" y="413179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0" name="Ovál 339"/>
              <p:cNvSpPr/>
              <p:nvPr/>
            </p:nvSpPr>
            <p:spPr>
              <a:xfrm rot="16200000">
                <a:off x="5201767" y="332333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1" name="Ovál 340"/>
              <p:cNvSpPr/>
              <p:nvPr/>
            </p:nvSpPr>
            <p:spPr>
              <a:xfrm rot="16200000">
                <a:off x="5247486" y="368047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2" name="Ovál 341"/>
              <p:cNvSpPr/>
              <p:nvPr/>
            </p:nvSpPr>
            <p:spPr>
              <a:xfrm rot="16200000">
                <a:off x="5115882" y="345833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3" name="Ovál 342"/>
              <p:cNvSpPr/>
              <p:nvPr/>
            </p:nvSpPr>
            <p:spPr>
              <a:xfrm rot="16200000">
                <a:off x="5337449" y="349691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4" name="Ovál 343"/>
              <p:cNvSpPr/>
              <p:nvPr/>
            </p:nvSpPr>
            <p:spPr>
              <a:xfrm rot="16200000">
                <a:off x="5115882" y="385830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5" name="Ovál 344"/>
              <p:cNvSpPr/>
              <p:nvPr/>
            </p:nvSpPr>
            <p:spPr>
              <a:xfrm rot="16200000">
                <a:off x="5337449" y="389688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6" name="Ovál 345"/>
              <p:cNvSpPr/>
              <p:nvPr/>
            </p:nvSpPr>
            <p:spPr>
              <a:xfrm rot="16200000">
                <a:off x="5215983" y="382842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7" name="Ovál 346"/>
              <p:cNvSpPr/>
              <p:nvPr/>
            </p:nvSpPr>
            <p:spPr>
              <a:xfrm rot="16200000">
                <a:off x="5305946" y="404483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8" name="Ovál 347"/>
              <p:cNvSpPr/>
              <p:nvPr/>
            </p:nvSpPr>
            <p:spPr>
              <a:xfrm rot="16200000">
                <a:off x="5343886" y="3364301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9" name="Ovál 348"/>
              <p:cNvSpPr/>
              <p:nvPr/>
            </p:nvSpPr>
            <p:spPr>
              <a:xfrm rot="16200000">
                <a:off x="5212282" y="354213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0" name="Ovál 349"/>
              <p:cNvSpPr/>
              <p:nvPr/>
            </p:nvSpPr>
            <p:spPr>
              <a:xfrm rot="16200000">
                <a:off x="5351144" y="375187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1" name="Ovál 350"/>
              <p:cNvSpPr/>
              <p:nvPr/>
            </p:nvSpPr>
            <p:spPr>
              <a:xfrm rot="16200000">
                <a:off x="5210243" y="311184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2" name="Ovál 351"/>
              <p:cNvSpPr/>
              <p:nvPr/>
            </p:nvSpPr>
            <p:spPr>
              <a:xfrm rot="16200000">
                <a:off x="5216680" y="297923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3" name="Ovál 352"/>
              <p:cNvSpPr/>
              <p:nvPr/>
            </p:nvSpPr>
            <p:spPr>
              <a:xfrm rot="16200000">
                <a:off x="5306643" y="319565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4" name="Ovál 353"/>
              <p:cNvSpPr/>
              <p:nvPr/>
            </p:nvSpPr>
            <p:spPr>
              <a:xfrm rot="16200000">
                <a:off x="5224626" y="285020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5" name="Ovál 354"/>
              <p:cNvSpPr/>
              <p:nvPr/>
            </p:nvSpPr>
            <p:spPr>
              <a:xfrm rot="16200000">
                <a:off x="5231063" y="271759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6" name="Ovál 355"/>
              <p:cNvSpPr/>
              <p:nvPr/>
            </p:nvSpPr>
            <p:spPr>
              <a:xfrm rot="16200000">
                <a:off x="5099459" y="28954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7" name="Ovál 356"/>
              <p:cNvSpPr/>
              <p:nvPr/>
            </p:nvSpPr>
            <p:spPr>
              <a:xfrm rot="16200000">
                <a:off x="5321026" y="293400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8" name="Ovál 357"/>
              <p:cNvSpPr/>
              <p:nvPr/>
            </p:nvSpPr>
            <p:spPr>
              <a:xfrm rot="16200000">
                <a:off x="5216680" y="298538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9" name="Ovál 358"/>
              <p:cNvSpPr/>
              <p:nvPr/>
            </p:nvSpPr>
            <p:spPr>
              <a:xfrm rot="16200000">
                <a:off x="5224626" y="285635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0" name="Ovál 359"/>
              <p:cNvSpPr/>
              <p:nvPr/>
            </p:nvSpPr>
            <p:spPr>
              <a:xfrm rot="16200000">
                <a:off x="5231063" y="272374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1" name="Ovál 360"/>
              <p:cNvSpPr/>
              <p:nvPr/>
            </p:nvSpPr>
            <p:spPr>
              <a:xfrm rot="16200000">
                <a:off x="5099459" y="290158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2" name="Ovál 361"/>
              <p:cNvSpPr/>
              <p:nvPr/>
            </p:nvSpPr>
            <p:spPr>
              <a:xfrm rot="16200000">
                <a:off x="5321026" y="294016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3" name="Ovál 362"/>
              <p:cNvSpPr/>
              <p:nvPr/>
            </p:nvSpPr>
            <p:spPr>
              <a:xfrm rot="16200000">
                <a:off x="5405766" y="32573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4" name="Ovál 363"/>
              <p:cNvSpPr/>
              <p:nvPr/>
            </p:nvSpPr>
            <p:spPr>
              <a:xfrm rot="16200000">
                <a:off x="5280599" y="330255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5" name="Ovál 364"/>
              <p:cNvSpPr/>
              <p:nvPr/>
            </p:nvSpPr>
            <p:spPr>
              <a:xfrm rot="16200000">
                <a:off x="5412203" y="313087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6" name="Ovál 365"/>
              <p:cNvSpPr/>
              <p:nvPr/>
            </p:nvSpPr>
            <p:spPr>
              <a:xfrm rot="16200000">
                <a:off x="5420149" y="300184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7" name="Ovál 366"/>
              <p:cNvSpPr/>
              <p:nvPr/>
            </p:nvSpPr>
            <p:spPr>
              <a:xfrm rot="16200000">
                <a:off x="5426586" y="28692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8" name="Ovál 367"/>
              <p:cNvSpPr/>
              <p:nvPr/>
            </p:nvSpPr>
            <p:spPr>
              <a:xfrm rot="16200000">
                <a:off x="5294982" y="304706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9" name="Ovál 368"/>
              <p:cNvSpPr/>
              <p:nvPr/>
            </p:nvSpPr>
            <p:spPr>
              <a:xfrm rot="16200000">
                <a:off x="5240535" y="342814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0" name="Ovál 369"/>
              <p:cNvSpPr/>
              <p:nvPr/>
            </p:nvSpPr>
            <p:spPr>
              <a:xfrm rot="16200000">
                <a:off x="5123844" y="326188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1" name="Ovál 370"/>
              <p:cNvSpPr/>
              <p:nvPr/>
            </p:nvSpPr>
            <p:spPr>
              <a:xfrm rot="16200000">
                <a:off x="5138741" y="372260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2" name="Ovál 371"/>
              <p:cNvSpPr/>
              <p:nvPr/>
            </p:nvSpPr>
            <p:spPr>
              <a:xfrm rot="16200000">
                <a:off x="5210243" y="395812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3" name="Ovál 372"/>
              <p:cNvSpPr/>
              <p:nvPr/>
            </p:nvSpPr>
            <p:spPr>
              <a:xfrm rot="16200000">
                <a:off x="5348417" y="360962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4" name="Ovál 373"/>
              <p:cNvSpPr/>
              <p:nvPr/>
            </p:nvSpPr>
            <p:spPr>
              <a:xfrm rot="16200000">
                <a:off x="5116933" y="361027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039207" y="4115958"/>
              <a:ext cx="415223" cy="1469201"/>
              <a:chOff x="5039207" y="4115958"/>
              <a:chExt cx="415223" cy="1469201"/>
            </a:xfrm>
          </p:grpSpPr>
          <p:sp>
            <p:nvSpPr>
              <p:cNvPr id="417" name="Ovál 416"/>
              <p:cNvSpPr/>
              <p:nvPr/>
            </p:nvSpPr>
            <p:spPr>
              <a:xfrm flipH="1">
                <a:off x="5039207" y="5123026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8" name="Ovál 417"/>
              <p:cNvSpPr/>
              <p:nvPr/>
            </p:nvSpPr>
            <p:spPr>
              <a:xfrm flipH="1">
                <a:off x="5148123" y="4223430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9" name="Ovál 418"/>
              <p:cNvSpPr/>
              <p:nvPr/>
            </p:nvSpPr>
            <p:spPr>
              <a:xfrm flipH="1">
                <a:off x="5341421" y="553944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0" name="Ovál 419"/>
              <p:cNvSpPr/>
              <p:nvPr/>
            </p:nvSpPr>
            <p:spPr>
              <a:xfrm flipH="1">
                <a:off x="5357121" y="553944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1" name="Ovál 420"/>
              <p:cNvSpPr/>
              <p:nvPr/>
            </p:nvSpPr>
            <p:spPr>
              <a:xfrm rot="5400000" flipH="1">
                <a:off x="5297123" y="4730981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2" name="Ovál 421"/>
              <p:cNvSpPr/>
              <p:nvPr/>
            </p:nvSpPr>
            <p:spPr>
              <a:xfrm rot="5400000" flipH="1">
                <a:off x="5251404" y="508811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3" name="Ovál 422"/>
              <p:cNvSpPr/>
              <p:nvPr/>
            </p:nvSpPr>
            <p:spPr>
              <a:xfrm rot="5400000" flipH="1">
                <a:off x="5383008" y="486598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4" name="Ovál 423"/>
              <p:cNvSpPr/>
              <p:nvPr/>
            </p:nvSpPr>
            <p:spPr>
              <a:xfrm rot="5400000" flipH="1">
                <a:off x="5161441" y="490456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5" name="Ovál 424"/>
              <p:cNvSpPr/>
              <p:nvPr/>
            </p:nvSpPr>
            <p:spPr>
              <a:xfrm rot="5400000" flipH="1">
                <a:off x="5392554" y="526595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6" name="Ovál 425"/>
              <p:cNvSpPr/>
              <p:nvPr/>
            </p:nvSpPr>
            <p:spPr>
              <a:xfrm rot="5400000" flipH="1">
                <a:off x="5161441" y="530453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7" name="Ovál 426"/>
              <p:cNvSpPr/>
              <p:nvPr/>
            </p:nvSpPr>
            <p:spPr>
              <a:xfrm rot="5400000" flipH="1">
                <a:off x="5292453" y="523606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8" name="Ovál 427"/>
              <p:cNvSpPr/>
              <p:nvPr/>
            </p:nvSpPr>
            <p:spPr>
              <a:xfrm rot="5400000" flipH="1">
                <a:off x="5202490" y="545248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9" name="Ovál 428"/>
              <p:cNvSpPr/>
              <p:nvPr/>
            </p:nvSpPr>
            <p:spPr>
              <a:xfrm rot="5400000" flipH="1">
                <a:off x="5155004" y="477194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0" name="Ovál 429"/>
              <p:cNvSpPr/>
              <p:nvPr/>
            </p:nvSpPr>
            <p:spPr>
              <a:xfrm rot="5400000" flipH="1">
                <a:off x="5286608" y="494978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1" name="Ovál 430"/>
              <p:cNvSpPr/>
              <p:nvPr/>
            </p:nvSpPr>
            <p:spPr>
              <a:xfrm rot="5400000" flipH="1">
                <a:off x="5147746" y="515952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2" name="Ovál 431"/>
              <p:cNvSpPr/>
              <p:nvPr/>
            </p:nvSpPr>
            <p:spPr>
              <a:xfrm rot="5400000" flipH="1">
                <a:off x="5288647" y="451949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3" name="Ovál 432"/>
              <p:cNvSpPr/>
              <p:nvPr/>
            </p:nvSpPr>
            <p:spPr>
              <a:xfrm rot="5400000" flipH="1">
                <a:off x="5282210" y="438687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4" name="Ovál 433"/>
              <p:cNvSpPr/>
              <p:nvPr/>
            </p:nvSpPr>
            <p:spPr>
              <a:xfrm rot="5400000" flipH="1">
                <a:off x="5192247" y="460329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5" name="Ovál 434"/>
              <p:cNvSpPr/>
              <p:nvPr/>
            </p:nvSpPr>
            <p:spPr>
              <a:xfrm rot="5400000" flipH="1">
                <a:off x="5274264" y="4257851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6" name="Ovál 435"/>
              <p:cNvSpPr/>
              <p:nvPr/>
            </p:nvSpPr>
            <p:spPr>
              <a:xfrm rot="5400000" flipH="1">
                <a:off x="5267827" y="412523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7" name="Ovál 436"/>
              <p:cNvSpPr/>
              <p:nvPr/>
            </p:nvSpPr>
            <p:spPr>
              <a:xfrm rot="5400000" flipH="1">
                <a:off x="5399431" y="430307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8" name="Ovál 437"/>
              <p:cNvSpPr/>
              <p:nvPr/>
            </p:nvSpPr>
            <p:spPr>
              <a:xfrm rot="5400000" flipH="1">
                <a:off x="5177864" y="434165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9" name="Ovál 438"/>
              <p:cNvSpPr/>
              <p:nvPr/>
            </p:nvSpPr>
            <p:spPr>
              <a:xfrm rot="5400000" flipH="1">
                <a:off x="5282210" y="439303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0" name="Ovál 439"/>
              <p:cNvSpPr/>
              <p:nvPr/>
            </p:nvSpPr>
            <p:spPr>
              <a:xfrm rot="5400000" flipH="1">
                <a:off x="5274264" y="426400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1" name="Ovál 440"/>
              <p:cNvSpPr/>
              <p:nvPr/>
            </p:nvSpPr>
            <p:spPr>
              <a:xfrm rot="5400000" flipH="1">
                <a:off x="5267827" y="413139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2" name="Ovál 441"/>
              <p:cNvSpPr/>
              <p:nvPr/>
            </p:nvSpPr>
            <p:spPr>
              <a:xfrm rot="5400000" flipH="1">
                <a:off x="5399431" y="43092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3" name="Ovál 442"/>
              <p:cNvSpPr/>
              <p:nvPr/>
            </p:nvSpPr>
            <p:spPr>
              <a:xfrm rot="5400000" flipH="1">
                <a:off x="5177864" y="434780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4" name="Ovál 443"/>
              <p:cNvSpPr/>
              <p:nvPr/>
            </p:nvSpPr>
            <p:spPr>
              <a:xfrm rot="5400000" flipH="1">
                <a:off x="5093124" y="466497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5" name="Ovál 444"/>
              <p:cNvSpPr/>
              <p:nvPr/>
            </p:nvSpPr>
            <p:spPr>
              <a:xfrm rot="5400000" flipH="1">
                <a:off x="5218291" y="471019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6" name="Ovál 445"/>
              <p:cNvSpPr/>
              <p:nvPr/>
            </p:nvSpPr>
            <p:spPr>
              <a:xfrm rot="5400000" flipH="1">
                <a:off x="5086687" y="453851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7" name="Ovál 446"/>
              <p:cNvSpPr/>
              <p:nvPr/>
            </p:nvSpPr>
            <p:spPr>
              <a:xfrm rot="5400000" flipH="1">
                <a:off x="5078741" y="440948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8" name="Ovál 447"/>
              <p:cNvSpPr/>
              <p:nvPr/>
            </p:nvSpPr>
            <p:spPr>
              <a:xfrm rot="5400000" flipH="1">
                <a:off x="5072304" y="427687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9" name="Ovál 448"/>
              <p:cNvSpPr/>
              <p:nvPr/>
            </p:nvSpPr>
            <p:spPr>
              <a:xfrm rot="5400000" flipH="1">
                <a:off x="5203908" y="445471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0" name="Ovál 449"/>
              <p:cNvSpPr/>
              <p:nvPr/>
            </p:nvSpPr>
            <p:spPr>
              <a:xfrm rot="5400000" flipH="1">
                <a:off x="5258355" y="483579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1" name="Ovál 450"/>
              <p:cNvSpPr/>
              <p:nvPr/>
            </p:nvSpPr>
            <p:spPr>
              <a:xfrm rot="5400000" flipH="1">
                <a:off x="5375046" y="466952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2" name="Ovál 451"/>
              <p:cNvSpPr/>
              <p:nvPr/>
            </p:nvSpPr>
            <p:spPr>
              <a:xfrm rot="5400000" flipH="1">
                <a:off x="5369695" y="513024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3" name="Ovál 452"/>
              <p:cNvSpPr/>
              <p:nvPr/>
            </p:nvSpPr>
            <p:spPr>
              <a:xfrm rot="5400000" flipH="1">
                <a:off x="5298193" y="536576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4" name="Ovál 453"/>
              <p:cNvSpPr/>
              <p:nvPr/>
            </p:nvSpPr>
            <p:spPr>
              <a:xfrm rot="5400000" flipH="1">
                <a:off x="5150473" y="501726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5" name="Ovál 454"/>
              <p:cNvSpPr/>
              <p:nvPr/>
            </p:nvSpPr>
            <p:spPr>
              <a:xfrm rot="5400000" flipH="1">
                <a:off x="5381957" y="501792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80" name="Skupina 379"/>
          <p:cNvGrpSpPr/>
          <p:nvPr/>
        </p:nvGrpSpPr>
        <p:grpSpPr>
          <a:xfrm>
            <a:off x="115607" y="3203105"/>
            <a:ext cx="1203854" cy="690290"/>
            <a:chOff x="115607" y="3203105"/>
            <a:chExt cx="1203854" cy="69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ovéPole 380"/>
                <p:cNvSpPr txBox="1"/>
                <p:nvPr/>
              </p:nvSpPr>
              <p:spPr>
                <a:xfrm>
                  <a:off x="115607" y="3616396"/>
                  <a:ext cx="1109278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16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381" name="TextovéPole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07" y="3616396"/>
                  <a:ext cx="110927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692" t="-28261" r="-12088" b="-5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" name="TextovéPole 381"/>
                <p:cNvSpPr txBox="1"/>
                <p:nvPr/>
              </p:nvSpPr>
              <p:spPr>
                <a:xfrm>
                  <a:off x="115607" y="3203105"/>
                  <a:ext cx="1109278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18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07" y="3203105"/>
                  <a:ext cx="1109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t="-28261" r="-12088" b="-5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3" name="Ovál 382"/>
            <p:cNvSpPr/>
            <p:nvPr/>
          </p:nvSpPr>
          <p:spPr>
            <a:xfrm>
              <a:off x="1246573" y="3319253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4" name="Ovál 383"/>
            <p:cNvSpPr/>
            <p:nvPr/>
          </p:nvSpPr>
          <p:spPr>
            <a:xfrm>
              <a:off x="1255182" y="37295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804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Fyzikální rovnováha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999432" y="1600200"/>
            <a:ext cx="4687367" cy="521317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Všechny molekuly ideální látky mají stejnou kinetickou energii (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/>
              <a:t>).</a:t>
            </a:r>
          </a:p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m × v</a:t>
            </a:r>
            <a:r>
              <a:rPr lang="cs-CZ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dirty="0"/>
              <a:t>Těžší molekuly vody mají nižší rychlost, hůře se uvolňují do páry (a naopak, lehčí molekuly snadněji unikají z kapaliny).</a:t>
            </a:r>
          </a:p>
          <a:p>
            <a:r>
              <a:rPr lang="cs-CZ" dirty="0"/>
              <a:t>Dojde k mírné frakcionaci – poměr izotopů v páře a ve vodě bude jiný.</a:t>
            </a:r>
          </a:p>
        </p:txBody>
      </p:sp>
      <p:sp>
        <p:nvSpPr>
          <p:cNvPr id="8" name="Slza 7"/>
          <p:cNvSpPr/>
          <p:nvPr/>
        </p:nvSpPr>
        <p:spPr>
          <a:xfrm rot="19017243">
            <a:off x="1086106" y="4327527"/>
            <a:ext cx="2304067" cy="2392433"/>
          </a:xfrm>
          <a:prstGeom prst="teardrop">
            <a:avLst>
              <a:gd name="adj" fmla="val 127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1210428" y="560761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433078" y="5518408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493465" y="4364420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182625" y="577545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2104661" y="472050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1269830" y="506638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1840973" y="435154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2728273" y="478355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1813711" y="602232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3240888" y="543231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1987487" y="558512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1594055" y="466876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2380338" y="481415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1405677" y="609455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1805227" y="512317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2728273" y="5091106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2164739" y="383418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2145070" y="434757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2565034" y="4621425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2328771" y="5639518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/>
          <p:cNvSpPr/>
          <p:nvPr/>
        </p:nvSpPr>
        <p:spPr>
          <a:xfrm>
            <a:off x="2622052" y="562450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2139669" y="520749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1808834" y="4529071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2066367" y="6403814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2714636" y="5924082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2701345" y="450513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1532427" y="5542569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2585650" y="5982537"/>
            <a:ext cx="64279" cy="45719"/>
          </a:xfrm>
          <a:prstGeom prst="ellipse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1956113" y="598672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2274668" y="616257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1917533" y="62082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2139669" y="6076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2101089" y="62982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1739696" y="6076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1701116" y="62982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69581" y="61767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1591744" y="60451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1553164" y="62667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2233702" y="63046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2055865" y="61730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1846129" y="63119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2486157" y="61710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2618770" y="617748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2440933" y="60458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/>
          <p:cNvSpPr/>
          <p:nvPr/>
        </p:nvSpPr>
        <p:spPr>
          <a:xfrm>
            <a:off x="2402353" y="62674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/>
          <p:cNvSpPr/>
          <p:nvPr/>
        </p:nvSpPr>
        <p:spPr>
          <a:xfrm>
            <a:off x="2747798" y="61854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2880411" y="619186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/>
          <p:cNvSpPr/>
          <p:nvPr/>
        </p:nvSpPr>
        <p:spPr>
          <a:xfrm>
            <a:off x="2702574" y="60602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/>
          <p:cNvSpPr/>
          <p:nvPr/>
        </p:nvSpPr>
        <p:spPr>
          <a:xfrm>
            <a:off x="2663994" y="62818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2612616" y="617748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2741644" y="61854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2874257" y="619186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2696420" y="60602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2657840" y="628183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2340674" y="636657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2295450" y="624140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>
            <a:off x="2467133" y="63730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>
            <a:off x="2596161" y="638095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>
            <a:off x="2728774" y="638739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>
            <a:off x="2550937" y="62557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>
            <a:off x="2169856" y="620134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>
            <a:off x="2336121" y="60846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>
            <a:off x="1875403" y="6099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>
            <a:off x="1639883" y="61710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Ovál 94"/>
          <p:cNvSpPr/>
          <p:nvPr/>
        </p:nvSpPr>
        <p:spPr>
          <a:xfrm>
            <a:off x="1988380" y="630922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vál 95"/>
          <p:cNvSpPr/>
          <p:nvPr/>
        </p:nvSpPr>
        <p:spPr>
          <a:xfrm>
            <a:off x="1987726" y="607773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vál 96"/>
          <p:cNvSpPr/>
          <p:nvPr/>
        </p:nvSpPr>
        <p:spPr>
          <a:xfrm>
            <a:off x="1705475" y="557392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vál 97"/>
          <p:cNvSpPr/>
          <p:nvPr/>
        </p:nvSpPr>
        <p:spPr>
          <a:xfrm>
            <a:off x="2024030" y="574977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1666895" y="57954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1889031" y="56638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1850451" y="58854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1489058" y="56638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vál 102"/>
          <p:cNvSpPr/>
          <p:nvPr/>
        </p:nvSpPr>
        <p:spPr>
          <a:xfrm>
            <a:off x="1450478" y="58854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vál 103"/>
          <p:cNvSpPr/>
          <p:nvPr/>
        </p:nvSpPr>
        <p:spPr>
          <a:xfrm>
            <a:off x="1518943" y="57639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/>
          <p:cNvSpPr/>
          <p:nvPr/>
        </p:nvSpPr>
        <p:spPr>
          <a:xfrm>
            <a:off x="1341106" y="56323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vál 105"/>
          <p:cNvSpPr/>
          <p:nvPr/>
        </p:nvSpPr>
        <p:spPr>
          <a:xfrm>
            <a:off x="1302526" y="585395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/>
          <p:cNvSpPr/>
          <p:nvPr/>
        </p:nvSpPr>
        <p:spPr>
          <a:xfrm>
            <a:off x="1983064" y="58918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/>
          <p:cNvSpPr/>
          <p:nvPr/>
        </p:nvSpPr>
        <p:spPr>
          <a:xfrm>
            <a:off x="1805227" y="57602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/>
          <p:cNvSpPr/>
          <p:nvPr/>
        </p:nvSpPr>
        <p:spPr>
          <a:xfrm>
            <a:off x="1595491" y="58991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/>
          <p:cNvSpPr/>
          <p:nvPr/>
        </p:nvSpPr>
        <p:spPr>
          <a:xfrm>
            <a:off x="2235519" y="57582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/>
          <p:cNvSpPr/>
          <p:nvPr/>
        </p:nvSpPr>
        <p:spPr>
          <a:xfrm>
            <a:off x="2368132" y="57646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/>
          <p:cNvSpPr/>
          <p:nvPr/>
        </p:nvSpPr>
        <p:spPr>
          <a:xfrm>
            <a:off x="2190295" y="563308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/>
          <p:cNvSpPr/>
          <p:nvPr/>
        </p:nvSpPr>
        <p:spPr>
          <a:xfrm>
            <a:off x="2151715" y="58546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/>
          <p:cNvSpPr/>
          <p:nvPr/>
        </p:nvSpPr>
        <p:spPr>
          <a:xfrm>
            <a:off x="2497160" y="57726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114"/>
          <p:cNvSpPr/>
          <p:nvPr/>
        </p:nvSpPr>
        <p:spPr>
          <a:xfrm>
            <a:off x="2629773" y="577906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vál 115"/>
          <p:cNvSpPr/>
          <p:nvPr/>
        </p:nvSpPr>
        <p:spPr>
          <a:xfrm>
            <a:off x="2451936" y="56474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/>
          <p:cNvSpPr/>
          <p:nvPr/>
        </p:nvSpPr>
        <p:spPr>
          <a:xfrm>
            <a:off x="2413356" y="58690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vál 117"/>
          <p:cNvSpPr/>
          <p:nvPr/>
        </p:nvSpPr>
        <p:spPr>
          <a:xfrm>
            <a:off x="2361978" y="576468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vál 118"/>
          <p:cNvSpPr/>
          <p:nvPr/>
        </p:nvSpPr>
        <p:spPr>
          <a:xfrm>
            <a:off x="2491006" y="57726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Ovál 119"/>
          <p:cNvSpPr/>
          <p:nvPr/>
        </p:nvSpPr>
        <p:spPr>
          <a:xfrm>
            <a:off x="2623619" y="577906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vál 120"/>
          <p:cNvSpPr/>
          <p:nvPr/>
        </p:nvSpPr>
        <p:spPr>
          <a:xfrm>
            <a:off x="2445782" y="56474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>
            <a:off x="2407202" y="586903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vál 122"/>
          <p:cNvSpPr/>
          <p:nvPr/>
        </p:nvSpPr>
        <p:spPr>
          <a:xfrm>
            <a:off x="2090036" y="595377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>
            <a:off x="2044812" y="58286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vál 124"/>
          <p:cNvSpPr/>
          <p:nvPr/>
        </p:nvSpPr>
        <p:spPr>
          <a:xfrm>
            <a:off x="2216495" y="596020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vál 125"/>
          <p:cNvSpPr/>
          <p:nvPr/>
        </p:nvSpPr>
        <p:spPr>
          <a:xfrm>
            <a:off x="2345523" y="59681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vál 126"/>
          <p:cNvSpPr/>
          <p:nvPr/>
        </p:nvSpPr>
        <p:spPr>
          <a:xfrm>
            <a:off x="2478136" y="597459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vál 127"/>
          <p:cNvSpPr/>
          <p:nvPr/>
        </p:nvSpPr>
        <p:spPr>
          <a:xfrm>
            <a:off x="2300299" y="58429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Ovál 128"/>
          <p:cNvSpPr/>
          <p:nvPr/>
        </p:nvSpPr>
        <p:spPr>
          <a:xfrm>
            <a:off x="1919218" y="578854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Ovál 129"/>
          <p:cNvSpPr/>
          <p:nvPr/>
        </p:nvSpPr>
        <p:spPr>
          <a:xfrm>
            <a:off x="2085483" y="56718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vál 130"/>
          <p:cNvSpPr/>
          <p:nvPr/>
        </p:nvSpPr>
        <p:spPr>
          <a:xfrm>
            <a:off x="1624765" y="56867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vál 131"/>
          <p:cNvSpPr/>
          <p:nvPr/>
        </p:nvSpPr>
        <p:spPr>
          <a:xfrm>
            <a:off x="1389245" y="575824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vál 132"/>
          <p:cNvSpPr/>
          <p:nvPr/>
        </p:nvSpPr>
        <p:spPr>
          <a:xfrm>
            <a:off x="1737742" y="58964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Ovál 133"/>
          <p:cNvSpPr/>
          <p:nvPr/>
        </p:nvSpPr>
        <p:spPr>
          <a:xfrm>
            <a:off x="1737088" y="56649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vál 134"/>
          <p:cNvSpPr/>
          <p:nvPr/>
        </p:nvSpPr>
        <p:spPr>
          <a:xfrm>
            <a:off x="2013179" y="431847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6" name="Ovál 135"/>
          <p:cNvSpPr/>
          <p:nvPr/>
        </p:nvSpPr>
        <p:spPr>
          <a:xfrm>
            <a:off x="2331734" y="449432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7" name="Ovál 136"/>
          <p:cNvSpPr/>
          <p:nvPr/>
        </p:nvSpPr>
        <p:spPr>
          <a:xfrm>
            <a:off x="1974599" y="45400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8" name="Ovál 137"/>
          <p:cNvSpPr/>
          <p:nvPr/>
        </p:nvSpPr>
        <p:spPr>
          <a:xfrm>
            <a:off x="2196735" y="44084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39" name="Ovál 138"/>
          <p:cNvSpPr/>
          <p:nvPr/>
        </p:nvSpPr>
        <p:spPr>
          <a:xfrm>
            <a:off x="2158155" y="46300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0" name="Ovál 139"/>
          <p:cNvSpPr/>
          <p:nvPr/>
        </p:nvSpPr>
        <p:spPr>
          <a:xfrm>
            <a:off x="2640343" y="5254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1" name="Ovál 140"/>
          <p:cNvSpPr/>
          <p:nvPr/>
        </p:nvSpPr>
        <p:spPr>
          <a:xfrm>
            <a:off x="2601763" y="547591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2" name="Ovál 141"/>
          <p:cNvSpPr/>
          <p:nvPr/>
        </p:nvSpPr>
        <p:spPr>
          <a:xfrm>
            <a:off x="2670228" y="535445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3" name="Ovál 142"/>
          <p:cNvSpPr/>
          <p:nvPr/>
        </p:nvSpPr>
        <p:spPr>
          <a:xfrm>
            <a:off x="2492391" y="52228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4" name="Ovál 143"/>
          <p:cNvSpPr/>
          <p:nvPr/>
        </p:nvSpPr>
        <p:spPr>
          <a:xfrm>
            <a:off x="2453811" y="544441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5" name="Ovál 144"/>
          <p:cNvSpPr/>
          <p:nvPr/>
        </p:nvSpPr>
        <p:spPr>
          <a:xfrm>
            <a:off x="2290768" y="46364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6" name="Ovál 145"/>
          <p:cNvSpPr/>
          <p:nvPr/>
        </p:nvSpPr>
        <p:spPr>
          <a:xfrm>
            <a:off x="2112931" y="45048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7" name="Ovál 146"/>
          <p:cNvSpPr/>
          <p:nvPr/>
        </p:nvSpPr>
        <p:spPr>
          <a:xfrm>
            <a:off x="2746776" y="548961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8" name="Ovál 147"/>
          <p:cNvSpPr/>
          <p:nvPr/>
        </p:nvSpPr>
        <p:spPr>
          <a:xfrm>
            <a:off x="2091546" y="40376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49" name="Ovál 148"/>
          <p:cNvSpPr/>
          <p:nvPr/>
        </p:nvSpPr>
        <p:spPr>
          <a:xfrm>
            <a:off x="2224159" y="40440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0" name="Ovál 149"/>
          <p:cNvSpPr/>
          <p:nvPr/>
        </p:nvSpPr>
        <p:spPr>
          <a:xfrm>
            <a:off x="2046322" y="39124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1" name="Ovál 150"/>
          <p:cNvSpPr/>
          <p:nvPr/>
        </p:nvSpPr>
        <p:spPr>
          <a:xfrm>
            <a:off x="2007742" y="41340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2" name="Ovál 151"/>
          <p:cNvSpPr/>
          <p:nvPr/>
        </p:nvSpPr>
        <p:spPr>
          <a:xfrm>
            <a:off x="2353187" y="40519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3" name="Ovál 152"/>
          <p:cNvSpPr/>
          <p:nvPr/>
        </p:nvSpPr>
        <p:spPr>
          <a:xfrm>
            <a:off x="2485800" y="405843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4" name="Ovál 153"/>
          <p:cNvSpPr/>
          <p:nvPr/>
        </p:nvSpPr>
        <p:spPr>
          <a:xfrm>
            <a:off x="2307963" y="39268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5" name="Ovál 154"/>
          <p:cNvSpPr/>
          <p:nvPr/>
        </p:nvSpPr>
        <p:spPr>
          <a:xfrm>
            <a:off x="2269383" y="41483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6" name="Ovál 155"/>
          <p:cNvSpPr/>
          <p:nvPr/>
        </p:nvSpPr>
        <p:spPr>
          <a:xfrm>
            <a:off x="2218005" y="404405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7" name="Ovál 156"/>
          <p:cNvSpPr/>
          <p:nvPr/>
        </p:nvSpPr>
        <p:spPr>
          <a:xfrm>
            <a:off x="2347033" y="40519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8" name="Ovál 157"/>
          <p:cNvSpPr/>
          <p:nvPr/>
        </p:nvSpPr>
        <p:spPr>
          <a:xfrm>
            <a:off x="2479646" y="405843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59" name="Ovál 158"/>
          <p:cNvSpPr/>
          <p:nvPr/>
        </p:nvSpPr>
        <p:spPr>
          <a:xfrm>
            <a:off x="2301809" y="39268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0" name="Ovál 159"/>
          <p:cNvSpPr/>
          <p:nvPr/>
        </p:nvSpPr>
        <p:spPr>
          <a:xfrm>
            <a:off x="2263229" y="41483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1" name="Ovál 160"/>
          <p:cNvSpPr/>
          <p:nvPr/>
        </p:nvSpPr>
        <p:spPr>
          <a:xfrm>
            <a:off x="2397740" y="46983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2" name="Ovál 161"/>
          <p:cNvSpPr/>
          <p:nvPr/>
        </p:nvSpPr>
        <p:spPr>
          <a:xfrm>
            <a:off x="2352516" y="457315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3" name="Ovál 162"/>
          <p:cNvSpPr/>
          <p:nvPr/>
        </p:nvSpPr>
        <p:spPr>
          <a:xfrm>
            <a:off x="2072522" y="423957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4" name="Ovál 163"/>
          <p:cNvSpPr/>
          <p:nvPr/>
        </p:nvSpPr>
        <p:spPr>
          <a:xfrm>
            <a:off x="2201550" y="424751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5" name="Ovál 164"/>
          <p:cNvSpPr/>
          <p:nvPr/>
        </p:nvSpPr>
        <p:spPr>
          <a:xfrm>
            <a:off x="2334163" y="425395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6" name="Ovál 165"/>
          <p:cNvSpPr/>
          <p:nvPr/>
        </p:nvSpPr>
        <p:spPr>
          <a:xfrm>
            <a:off x="2156326" y="4122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7" name="Ovál 166"/>
          <p:cNvSpPr/>
          <p:nvPr/>
        </p:nvSpPr>
        <p:spPr>
          <a:xfrm>
            <a:off x="2226922" y="453309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8" name="Ovál 167"/>
          <p:cNvSpPr/>
          <p:nvPr/>
        </p:nvSpPr>
        <p:spPr>
          <a:xfrm>
            <a:off x="2393187" y="44164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69" name="Ovál 168"/>
          <p:cNvSpPr/>
          <p:nvPr/>
        </p:nvSpPr>
        <p:spPr>
          <a:xfrm>
            <a:off x="2776050" y="527721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0" name="Ovál 169"/>
          <p:cNvSpPr/>
          <p:nvPr/>
        </p:nvSpPr>
        <p:spPr>
          <a:xfrm>
            <a:off x="2540530" y="53487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1" name="Ovál 170"/>
          <p:cNvSpPr/>
          <p:nvPr/>
        </p:nvSpPr>
        <p:spPr>
          <a:xfrm>
            <a:off x="2045446" y="464097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2" name="Ovál 171"/>
          <p:cNvSpPr/>
          <p:nvPr/>
        </p:nvSpPr>
        <p:spPr>
          <a:xfrm>
            <a:off x="2044792" y="440949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u="sng"/>
          </a:p>
        </p:txBody>
      </p:sp>
      <p:sp>
        <p:nvSpPr>
          <p:cNvPr id="175" name="Ovál 174"/>
          <p:cNvSpPr/>
          <p:nvPr/>
        </p:nvSpPr>
        <p:spPr>
          <a:xfrm rot="16200000">
            <a:off x="2748861" y="57019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6" name="Ovál 175"/>
          <p:cNvSpPr/>
          <p:nvPr/>
        </p:nvSpPr>
        <p:spPr>
          <a:xfrm rot="16200000">
            <a:off x="2924709" y="538341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7" name="Ovál 176"/>
          <p:cNvSpPr/>
          <p:nvPr/>
        </p:nvSpPr>
        <p:spPr>
          <a:xfrm rot="16200000">
            <a:off x="2970428" y="57405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8" name="Ovál 177"/>
          <p:cNvSpPr/>
          <p:nvPr/>
        </p:nvSpPr>
        <p:spPr>
          <a:xfrm rot="16200000">
            <a:off x="2838824" y="55184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9" name="Ovál 178"/>
          <p:cNvSpPr/>
          <p:nvPr/>
        </p:nvSpPr>
        <p:spPr>
          <a:xfrm rot="16200000">
            <a:off x="3060391" y="55569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0" name="Ovál 179"/>
          <p:cNvSpPr/>
          <p:nvPr/>
        </p:nvSpPr>
        <p:spPr>
          <a:xfrm rot="16200000">
            <a:off x="2838824" y="59183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1" name="Ovál 180"/>
          <p:cNvSpPr/>
          <p:nvPr/>
        </p:nvSpPr>
        <p:spPr>
          <a:xfrm rot="16200000">
            <a:off x="3060391" y="59569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2" name="Ovál 181"/>
          <p:cNvSpPr/>
          <p:nvPr/>
        </p:nvSpPr>
        <p:spPr>
          <a:xfrm rot="16200000">
            <a:off x="2938925" y="588849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3" name="Ovál 182"/>
          <p:cNvSpPr/>
          <p:nvPr/>
        </p:nvSpPr>
        <p:spPr>
          <a:xfrm rot="16200000">
            <a:off x="2807321" y="606633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4" name="Ovál 183"/>
          <p:cNvSpPr/>
          <p:nvPr/>
        </p:nvSpPr>
        <p:spPr>
          <a:xfrm rot="16200000">
            <a:off x="3028888" y="610491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5" name="Ovál 184"/>
          <p:cNvSpPr/>
          <p:nvPr/>
        </p:nvSpPr>
        <p:spPr>
          <a:xfrm rot="16200000">
            <a:off x="3066828" y="542437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6" name="Ovál 185"/>
          <p:cNvSpPr/>
          <p:nvPr/>
        </p:nvSpPr>
        <p:spPr>
          <a:xfrm rot="16200000">
            <a:off x="2935224" y="560221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7" name="Ovál 186"/>
          <p:cNvSpPr/>
          <p:nvPr/>
        </p:nvSpPr>
        <p:spPr>
          <a:xfrm rot="16200000">
            <a:off x="3074086" y="58119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8" name="Ovál 187"/>
          <p:cNvSpPr/>
          <p:nvPr/>
        </p:nvSpPr>
        <p:spPr>
          <a:xfrm rot="16200000">
            <a:off x="2933185" y="517192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9" name="Ovál 188"/>
          <p:cNvSpPr/>
          <p:nvPr/>
        </p:nvSpPr>
        <p:spPr>
          <a:xfrm rot="16200000">
            <a:off x="2939622" y="503930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0" name="Ovál 189"/>
          <p:cNvSpPr/>
          <p:nvPr/>
        </p:nvSpPr>
        <p:spPr>
          <a:xfrm rot="16200000">
            <a:off x="2808018" y="52171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1" name="Ovál 190"/>
          <p:cNvSpPr/>
          <p:nvPr/>
        </p:nvSpPr>
        <p:spPr>
          <a:xfrm rot="16200000">
            <a:off x="3029585" y="525572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2" name="Ovál 191"/>
          <p:cNvSpPr/>
          <p:nvPr/>
        </p:nvSpPr>
        <p:spPr>
          <a:xfrm rot="16200000">
            <a:off x="2947568" y="49102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Ovál 192"/>
          <p:cNvSpPr/>
          <p:nvPr/>
        </p:nvSpPr>
        <p:spPr>
          <a:xfrm rot="16200000">
            <a:off x="2954005" y="477766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Ovál 193"/>
          <p:cNvSpPr/>
          <p:nvPr/>
        </p:nvSpPr>
        <p:spPr>
          <a:xfrm rot="16200000">
            <a:off x="2822401" y="49555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5" name="Ovál 194"/>
          <p:cNvSpPr/>
          <p:nvPr/>
        </p:nvSpPr>
        <p:spPr>
          <a:xfrm rot="16200000">
            <a:off x="3043968" y="49940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6" name="Ovál 195"/>
          <p:cNvSpPr/>
          <p:nvPr/>
        </p:nvSpPr>
        <p:spPr>
          <a:xfrm rot="16200000">
            <a:off x="2939622" y="50454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7" name="Ovál 196"/>
          <p:cNvSpPr/>
          <p:nvPr/>
        </p:nvSpPr>
        <p:spPr>
          <a:xfrm rot="16200000">
            <a:off x="2947568" y="491643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8" name="Ovál 197"/>
          <p:cNvSpPr/>
          <p:nvPr/>
        </p:nvSpPr>
        <p:spPr>
          <a:xfrm rot="16200000">
            <a:off x="2954005" y="478382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9" name="Ovál 198"/>
          <p:cNvSpPr/>
          <p:nvPr/>
        </p:nvSpPr>
        <p:spPr>
          <a:xfrm rot="16200000">
            <a:off x="2822401" y="496165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0" name="Ovál 199"/>
          <p:cNvSpPr/>
          <p:nvPr/>
        </p:nvSpPr>
        <p:spPr>
          <a:xfrm rot="16200000">
            <a:off x="3043968" y="50002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1" name="Ovál 200"/>
          <p:cNvSpPr/>
          <p:nvPr/>
        </p:nvSpPr>
        <p:spPr>
          <a:xfrm rot="16200000">
            <a:off x="3128708" y="53174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Ovál 201"/>
          <p:cNvSpPr/>
          <p:nvPr/>
        </p:nvSpPr>
        <p:spPr>
          <a:xfrm rot="16200000">
            <a:off x="3003541" y="536262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3" name="Ovál 202"/>
          <p:cNvSpPr/>
          <p:nvPr/>
        </p:nvSpPr>
        <p:spPr>
          <a:xfrm rot="16200000">
            <a:off x="3135145" y="51909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" name="Ovál 203"/>
          <p:cNvSpPr/>
          <p:nvPr/>
        </p:nvSpPr>
        <p:spPr>
          <a:xfrm rot="16200000">
            <a:off x="3143091" y="506191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5" name="Ovál 204"/>
          <p:cNvSpPr/>
          <p:nvPr/>
        </p:nvSpPr>
        <p:spPr>
          <a:xfrm rot="16200000">
            <a:off x="3149528" y="49293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" name="Ovál 205"/>
          <p:cNvSpPr/>
          <p:nvPr/>
        </p:nvSpPr>
        <p:spPr>
          <a:xfrm rot="16200000">
            <a:off x="3017924" y="510714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" name="Ovál 206"/>
          <p:cNvSpPr/>
          <p:nvPr/>
        </p:nvSpPr>
        <p:spPr>
          <a:xfrm rot="16200000">
            <a:off x="2963477" y="54882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8" name="Ovál 207"/>
          <p:cNvSpPr/>
          <p:nvPr/>
        </p:nvSpPr>
        <p:spPr>
          <a:xfrm rot="16200000">
            <a:off x="2846786" y="532195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9" name="Ovál 208"/>
          <p:cNvSpPr/>
          <p:nvPr/>
        </p:nvSpPr>
        <p:spPr>
          <a:xfrm rot="16200000">
            <a:off x="2861683" y="578267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0" name="Ovál 209"/>
          <p:cNvSpPr/>
          <p:nvPr/>
        </p:nvSpPr>
        <p:spPr>
          <a:xfrm rot="16200000">
            <a:off x="2933185" y="601819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1" name="Ovál 210"/>
          <p:cNvSpPr/>
          <p:nvPr/>
        </p:nvSpPr>
        <p:spPr>
          <a:xfrm rot="16200000">
            <a:off x="3071359" y="566969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2" name="Ovál 211"/>
          <p:cNvSpPr/>
          <p:nvPr/>
        </p:nvSpPr>
        <p:spPr>
          <a:xfrm rot="16200000">
            <a:off x="2839875" y="567035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4" name="Ovál 213"/>
          <p:cNvSpPr/>
          <p:nvPr/>
        </p:nvSpPr>
        <p:spPr>
          <a:xfrm>
            <a:off x="1522508" y="510278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" name="Ovál 214"/>
          <p:cNvSpPr/>
          <p:nvPr/>
        </p:nvSpPr>
        <p:spPr>
          <a:xfrm>
            <a:off x="1841063" y="527863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6" name="Ovál 215"/>
          <p:cNvSpPr/>
          <p:nvPr/>
        </p:nvSpPr>
        <p:spPr>
          <a:xfrm>
            <a:off x="1483928" y="53243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7" name="Ovál 216"/>
          <p:cNvSpPr/>
          <p:nvPr/>
        </p:nvSpPr>
        <p:spPr>
          <a:xfrm>
            <a:off x="1706064" y="51927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8" name="Ovál 217"/>
          <p:cNvSpPr/>
          <p:nvPr/>
        </p:nvSpPr>
        <p:spPr>
          <a:xfrm>
            <a:off x="1667484" y="54143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9" name="Ovál 218"/>
          <p:cNvSpPr/>
          <p:nvPr/>
        </p:nvSpPr>
        <p:spPr>
          <a:xfrm>
            <a:off x="1306091" y="51927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" name="Ovál 219"/>
          <p:cNvSpPr/>
          <p:nvPr/>
        </p:nvSpPr>
        <p:spPr>
          <a:xfrm>
            <a:off x="1267511" y="54143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1" name="Ovál 220"/>
          <p:cNvSpPr/>
          <p:nvPr/>
        </p:nvSpPr>
        <p:spPr>
          <a:xfrm>
            <a:off x="1335976" y="529284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2" name="Ovál 221"/>
          <p:cNvSpPr/>
          <p:nvPr/>
        </p:nvSpPr>
        <p:spPr>
          <a:xfrm>
            <a:off x="1158139" y="516124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3" name="Ovál 222"/>
          <p:cNvSpPr/>
          <p:nvPr/>
        </p:nvSpPr>
        <p:spPr>
          <a:xfrm>
            <a:off x="1119559" y="538280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4" name="Ovál 223"/>
          <p:cNvSpPr/>
          <p:nvPr/>
        </p:nvSpPr>
        <p:spPr>
          <a:xfrm>
            <a:off x="1800097" y="54207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5" name="Ovál 224"/>
          <p:cNvSpPr/>
          <p:nvPr/>
        </p:nvSpPr>
        <p:spPr>
          <a:xfrm>
            <a:off x="1622260" y="52891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6" name="Ovál 225"/>
          <p:cNvSpPr/>
          <p:nvPr/>
        </p:nvSpPr>
        <p:spPr>
          <a:xfrm>
            <a:off x="1412524" y="54280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7" name="Ovál 226"/>
          <p:cNvSpPr/>
          <p:nvPr/>
        </p:nvSpPr>
        <p:spPr>
          <a:xfrm>
            <a:off x="2052552" y="52871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8" name="Ovál 227"/>
          <p:cNvSpPr/>
          <p:nvPr/>
        </p:nvSpPr>
        <p:spPr>
          <a:xfrm>
            <a:off x="2185165" y="529354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9" name="Ovál 228"/>
          <p:cNvSpPr/>
          <p:nvPr/>
        </p:nvSpPr>
        <p:spPr>
          <a:xfrm>
            <a:off x="2007328" y="516193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0" name="Ovál 229"/>
          <p:cNvSpPr/>
          <p:nvPr/>
        </p:nvSpPr>
        <p:spPr>
          <a:xfrm>
            <a:off x="1968748" y="53835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1" name="Ovál 230"/>
          <p:cNvSpPr/>
          <p:nvPr/>
        </p:nvSpPr>
        <p:spPr>
          <a:xfrm>
            <a:off x="2314193" y="53014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2" name="Ovál 231"/>
          <p:cNvSpPr/>
          <p:nvPr/>
        </p:nvSpPr>
        <p:spPr>
          <a:xfrm>
            <a:off x="2446806" y="53079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3" name="Ovál 232"/>
          <p:cNvSpPr/>
          <p:nvPr/>
        </p:nvSpPr>
        <p:spPr>
          <a:xfrm>
            <a:off x="2268969" y="51763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4" name="Ovál 233"/>
          <p:cNvSpPr/>
          <p:nvPr/>
        </p:nvSpPr>
        <p:spPr>
          <a:xfrm>
            <a:off x="2230389" y="53978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5" name="Ovál 234"/>
          <p:cNvSpPr/>
          <p:nvPr/>
        </p:nvSpPr>
        <p:spPr>
          <a:xfrm>
            <a:off x="2179011" y="529354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6" name="Ovál 235"/>
          <p:cNvSpPr/>
          <p:nvPr/>
        </p:nvSpPr>
        <p:spPr>
          <a:xfrm>
            <a:off x="2308039" y="53014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7" name="Ovál 236"/>
          <p:cNvSpPr/>
          <p:nvPr/>
        </p:nvSpPr>
        <p:spPr>
          <a:xfrm>
            <a:off x="2440652" y="530792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8" name="Ovál 237"/>
          <p:cNvSpPr/>
          <p:nvPr/>
        </p:nvSpPr>
        <p:spPr>
          <a:xfrm>
            <a:off x="2262815" y="517632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9" name="Ovál 238"/>
          <p:cNvSpPr/>
          <p:nvPr/>
        </p:nvSpPr>
        <p:spPr>
          <a:xfrm>
            <a:off x="2224235" y="539788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0" name="Ovál 239"/>
          <p:cNvSpPr/>
          <p:nvPr/>
        </p:nvSpPr>
        <p:spPr>
          <a:xfrm>
            <a:off x="1907069" y="548262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1" name="Ovál 240"/>
          <p:cNvSpPr/>
          <p:nvPr/>
        </p:nvSpPr>
        <p:spPr>
          <a:xfrm>
            <a:off x="1861845" y="53574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2" name="Ovál 241"/>
          <p:cNvSpPr/>
          <p:nvPr/>
        </p:nvSpPr>
        <p:spPr>
          <a:xfrm>
            <a:off x="2033528" y="548906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3" name="Ovál 242"/>
          <p:cNvSpPr/>
          <p:nvPr/>
        </p:nvSpPr>
        <p:spPr>
          <a:xfrm>
            <a:off x="2162556" y="549701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4" name="Ovál 243"/>
          <p:cNvSpPr/>
          <p:nvPr/>
        </p:nvSpPr>
        <p:spPr>
          <a:xfrm>
            <a:off x="2295169" y="5503449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5" name="Ovál 244"/>
          <p:cNvSpPr/>
          <p:nvPr/>
        </p:nvSpPr>
        <p:spPr>
          <a:xfrm>
            <a:off x="2117332" y="537184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6" name="Ovál 245"/>
          <p:cNvSpPr/>
          <p:nvPr/>
        </p:nvSpPr>
        <p:spPr>
          <a:xfrm>
            <a:off x="1736251" y="531739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7" name="Ovál 246"/>
          <p:cNvSpPr/>
          <p:nvPr/>
        </p:nvSpPr>
        <p:spPr>
          <a:xfrm>
            <a:off x="1902516" y="52007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8" name="Ovál 247"/>
          <p:cNvSpPr/>
          <p:nvPr/>
        </p:nvSpPr>
        <p:spPr>
          <a:xfrm>
            <a:off x="1441798" y="52156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9" name="Ovál 248"/>
          <p:cNvSpPr/>
          <p:nvPr/>
        </p:nvSpPr>
        <p:spPr>
          <a:xfrm>
            <a:off x="1206278" y="528710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0" name="Ovál 249"/>
          <p:cNvSpPr/>
          <p:nvPr/>
        </p:nvSpPr>
        <p:spPr>
          <a:xfrm>
            <a:off x="1554775" y="54252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1" name="Ovál 250"/>
          <p:cNvSpPr/>
          <p:nvPr/>
        </p:nvSpPr>
        <p:spPr>
          <a:xfrm>
            <a:off x="1554121" y="519379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3" name="Ovál 252"/>
          <p:cNvSpPr/>
          <p:nvPr/>
        </p:nvSpPr>
        <p:spPr>
          <a:xfrm>
            <a:off x="1779952" y="469884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4" name="Ovál 253"/>
          <p:cNvSpPr/>
          <p:nvPr/>
        </p:nvSpPr>
        <p:spPr>
          <a:xfrm>
            <a:off x="2098507" y="487468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5" name="Ovál 254"/>
          <p:cNvSpPr/>
          <p:nvPr/>
        </p:nvSpPr>
        <p:spPr>
          <a:xfrm>
            <a:off x="1741372" y="49204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6" name="Ovál 255"/>
          <p:cNvSpPr/>
          <p:nvPr/>
        </p:nvSpPr>
        <p:spPr>
          <a:xfrm>
            <a:off x="1963508" y="47888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7" name="Ovál 256"/>
          <p:cNvSpPr/>
          <p:nvPr/>
        </p:nvSpPr>
        <p:spPr>
          <a:xfrm>
            <a:off x="1924928" y="50103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8" name="Ovál 257"/>
          <p:cNvSpPr/>
          <p:nvPr/>
        </p:nvSpPr>
        <p:spPr>
          <a:xfrm>
            <a:off x="1563535" y="47888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9" name="Ovál 258"/>
          <p:cNvSpPr/>
          <p:nvPr/>
        </p:nvSpPr>
        <p:spPr>
          <a:xfrm>
            <a:off x="1524955" y="50103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0" name="Ovál 259"/>
          <p:cNvSpPr/>
          <p:nvPr/>
        </p:nvSpPr>
        <p:spPr>
          <a:xfrm>
            <a:off x="1593420" y="488890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1" name="Ovál 260"/>
          <p:cNvSpPr/>
          <p:nvPr/>
        </p:nvSpPr>
        <p:spPr>
          <a:xfrm>
            <a:off x="1415583" y="475730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2" name="Ovál 261"/>
          <p:cNvSpPr/>
          <p:nvPr/>
        </p:nvSpPr>
        <p:spPr>
          <a:xfrm>
            <a:off x="1377003" y="497886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3" name="Ovál 262"/>
          <p:cNvSpPr/>
          <p:nvPr/>
        </p:nvSpPr>
        <p:spPr>
          <a:xfrm>
            <a:off x="2057541" y="50168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4" name="Ovál 263"/>
          <p:cNvSpPr/>
          <p:nvPr/>
        </p:nvSpPr>
        <p:spPr>
          <a:xfrm>
            <a:off x="1879704" y="48852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5" name="Ovál 264"/>
          <p:cNvSpPr/>
          <p:nvPr/>
        </p:nvSpPr>
        <p:spPr>
          <a:xfrm>
            <a:off x="1669968" y="50240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6" name="Ovál 265"/>
          <p:cNvSpPr/>
          <p:nvPr/>
        </p:nvSpPr>
        <p:spPr>
          <a:xfrm>
            <a:off x="2309996" y="48831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7" name="Ovál 266"/>
          <p:cNvSpPr/>
          <p:nvPr/>
        </p:nvSpPr>
        <p:spPr>
          <a:xfrm>
            <a:off x="2442609" y="488960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8" name="Ovál 267"/>
          <p:cNvSpPr/>
          <p:nvPr/>
        </p:nvSpPr>
        <p:spPr>
          <a:xfrm>
            <a:off x="2264772" y="475799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9" name="Ovál 268"/>
          <p:cNvSpPr/>
          <p:nvPr/>
        </p:nvSpPr>
        <p:spPr>
          <a:xfrm>
            <a:off x="2226192" y="49795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0" name="Ovál 269"/>
          <p:cNvSpPr/>
          <p:nvPr/>
        </p:nvSpPr>
        <p:spPr>
          <a:xfrm>
            <a:off x="2571637" y="4897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1" name="Ovál 270"/>
          <p:cNvSpPr/>
          <p:nvPr/>
        </p:nvSpPr>
        <p:spPr>
          <a:xfrm>
            <a:off x="2704250" y="49039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2" name="Ovál 271"/>
          <p:cNvSpPr/>
          <p:nvPr/>
        </p:nvSpPr>
        <p:spPr>
          <a:xfrm>
            <a:off x="2526413" y="47723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3" name="Ovál 272"/>
          <p:cNvSpPr/>
          <p:nvPr/>
        </p:nvSpPr>
        <p:spPr>
          <a:xfrm>
            <a:off x="2487833" y="49939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4" name="Ovál 273"/>
          <p:cNvSpPr/>
          <p:nvPr/>
        </p:nvSpPr>
        <p:spPr>
          <a:xfrm>
            <a:off x="2436455" y="4889601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5" name="Ovál 274"/>
          <p:cNvSpPr/>
          <p:nvPr/>
        </p:nvSpPr>
        <p:spPr>
          <a:xfrm>
            <a:off x="2565483" y="48975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6" name="Ovál 275"/>
          <p:cNvSpPr/>
          <p:nvPr/>
        </p:nvSpPr>
        <p:spPr>
          <a:xfrm>
            <a:off x="2698096" y="490398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7" name="Ovál 276"/>
          <p:cNvSpPr/>
          <p:nvPr/>
        </p:nvSpPr>
        <p:spPr>
          <a:xfrm>
            <a:off x="2520259" y="477238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8" name="Ovál 277"/>
          <p:cNvSpPr/>
          <p:nvPr/>
        </p:nvSpPr>
        <p:spPr>
          <a:xfrm>
            <a:off x="2481679" y="499394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9" name="Ovál 278"/>
          <p:cNvSpPr/>
          <p:nvPr/>
        </p:nvSpPr>
        <p:spPr>
          <a:xfrm>
            <a:off x="2164513" y="507868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0" name="Ovál 279"/>
          <p:cNvSpPr/>
          <p:nvPr/>
        </p:nvSpPr>
        <p:spPr>
          <a:xfrm>
            <a:off x="2119289" y="495352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1" name="Ovál 280"/>
          <p:cNvSpPr/>
          <p:nvPr/>
        </p:nvSpPr>
        <p:spPr>
          <a:xfrm>
            <a:off x="2290972" y="508512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2" name="Ovál 281"/>
          <p:cNvSpPr/>
          <p:nvPr/>
        </p:nvSpPr>
        <p:spPr>
          <a:xfrm>
            <a:off x="2420000" y="5093070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3" name="Ovál 282"/>
          <p:cNvSpPr/>
          <p:nvPr/>
        </p:nvSpPr>
        <p:spPr>
          <a:xfrm>
            <a:off x="2552613" y="5099507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4" name="Ovál 283"/>
          <p:cNvSpPr/>
          <p:nvPr/>
        </p:nvSpPr>
        <p:spPr>
          <a:xfrm>
            <a:off x="2374776" y="4967903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5" name="Ovál 284"/>
          <p:cNvSpPr/>
          <p:nvPr/>
        </p:nvSpPr>
        <p:spPr>
          <a:xfrm>
            <a:off x="1993695" y="4913456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6" name="Ovál 285"/>
          <p:cNvSpPr/>
          <p:nvPr/>
        </p:nvSpPr>
        <p:spPr>
          <a:xfrm>
            <a:off x="2159960" y="4796765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7" name="Ovál 286"/>
          <p:cNvSpPr/>
          <p:nvPr/>
        </p:nvSpPr>
        <p:spPr>
          <a:xfrm>
            <a:off x="1699242" y="4811662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8" name="Ovál 287"/>
          <p:cNvSpPr/>
          <p:nvPr/>
        </p:nvSpPr>
        <p:spPr>
          <a:xfrm>
            <a:off x="1463722" y="488316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9" name="Ovál 288"/>
          <p:cNvSpPr/>
          <p:nvPr/>
        </p:nvSpPr>
        <p:spPr>
          <a:xfrm>
            <a:off x="1812219" y="5021338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0" name="Ovál 289"/>
          <p:cNvSpPr/>
          <p:nvPr/>
        </p:nvSpPr>
        <p:spPr>
          <a:xfrm>
            <a:off x="1811565" y="4789854"/>
            <a:ext cx="64279" cy="45719"/>
          </a:xfrm>
          <a:prstGeom prst="ellipse">
            <a:avLst/>
          </a:prstGeom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1186788" y="1248227"/>
            <a:ext cx="2045069" cy="4409695"/>
            <a:chOff x="4311020" y="1385795"/>
            <a:chExt cx="2045069" cy="4409695"/>
          </a:xfrm>
        </p:grpSpPr>
        <p:sp>
          <p:nvSpPr>
            <p:cNvPr id="19" name="Šipka nahoru 18"/>
            <p:cNvSpPr/>
            <p:nvPr/>
          </p:nvSpPr>
          <p:spPr>
            <a:xfrm>
              <a:off x="4311020" y="1385795"/>
              <a:ext cx="2045069" cy="4409695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5108739" y="2708312"/>
              <a:ext cx="473486" cy="1469201"/>
              <a:chOff x="5108739" y="2708312"/>
              <a:chExt cx="473486" cy="1469201"/>
            </a:xfrm>
          </p:grpSpPr>
          <p:sp>
            <p:nvSpPr>
              <p:cNvPr id="336" name="Ovál 335"/>
              <p:cNvSpPr/>
              <p:nvPr/>
            </p:nvSpPr>
            <p:spPr>
              <a:xfrm>
                <a:off x="5274704" y="3600861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7" name="Ovál 336"/>
              <p:cNvSpPr/>
              <p:nvPr/>
            </p:nvSpPr>
            <p:spPr>
              <a:xfrm>
                <a:off x="5517946" y="3372241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8" name="Ovál 337"/>
              <p:cNvSpPr/>
              <p:nvPr/>
            </p:nvSpPr>
            <p:spPr>
              <a:xfrm>
                <a:off x="5157469" y="413179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9" name="Ovál 338"/>
              <p:cNvSpPr/>
              <p:nvPr/>
            </p:nvSpPr>
            <p:spPr>
              <a:xfrm>
                <a:off x="5151315" y="413179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0" name="Ovál 339"/>
              <p:cNvSpPr/>
              <p:nvPr/>
            </p:nvSpPr>
            <p:spPr>
              <a:xfrm rot="16200000">
                <a:off x="5201767" y="332333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1" name="Ovál 340"/>
              <p:cNvSpPr/>
              <p:nvPr/>
            </p:nvSpPr>
            <p:spPr>
              <a:xfrm rot="16200000">
                <a:off x="5247486" y="368047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2" name="Ovál 341"/>
              <p:cNvSpPr/>
              <p:nvPr/>
            </p:nvSpPr>
            <p:spPr>
              <a:xfrm rot="16200000">
                <a:off x="5115882" y="345833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3" name="Ovál 342"/>
              <p:cNvSpPr/>
              <p:nvPr/>
            </p:nvSpPr>
            <p:spPr>
              <a:xfrm rot="16200000">
                <a:off x="5337449" y="349691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4" name="Ovál 343"/>
              <p:cNvSpPr/>
              <p:nvPr/>
            </p:nvSpPr>
            <p:spPr>
              <a:xfrm rot="16200000">
                <a:off x="5115882" y="385830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5" name="Ovál 344"/>
              <p:cNvSpPr/>
              <p:nvPr/>
            </p:nvSpPr>
            <p:spPr>
              <a:xfrm rot="16200000">
                <a:off x="5337449" y="389688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6" name="Ovál 345"/>
              <p:cNvSpPr/>
              <p:nvPr/>
            </p:nvSpPr>
            <p:spPr>
              <a:xfrm rot="16200000">
                <a:off x="5215983" y="382842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7" name="Ovál 346"/>
              <p:cNvSpPr/>
              <p:nvPr/>
            </p:nvSpPr>
            <p:spPr>
              <a:xfrm rot="16200000">
                <a:off x="5305946" y="404483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8" name="Ovál 347"/>
              <p:cNvSpPr/>
              <p:nvPr/>
            </p:nvSpPr>
            <p:spPr>
              <a:xfrm rot="16200000">
                <a:off x="5343886" y="3364301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9" name="Ovál 348"/>
              <p:cNvSpPr/>
              <p:nvPr/>
            </p:nvSpPr>
            <p:spPr>
              <a:xfrm rot="16200000">
                <a:off x="5212282" y="354213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0" name="Ovál 349"/>
              <p:cNvSpPr/>
              <p:nvPr/>
            </p:nvSpPr>
            <p:spPr>
              <a:xfrm rot="16200000">
                <a:off x="5351144" y="375187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1" name="Ovál 350"/>
              <p:cNvSpPr/>
              <p:nvPr/>
            </p:nvSpPr>
            <p:spPr>
              <a:xfrm rot="16200000">
                <a:off x="5210243" y="311184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2" name="Ovál 351"/>
              <p:cNvSpPr/>
              <p:nvPr/>
            </p:nvSpPr>
            <p:spPr>
              <a:xfrm rot="16200000">
                <a:off x="5216680" y="297923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3" name="Ovál 352"/>
              <p:cNvSpPr/>
              <p:nvPr/>
            </p:nvSpPr>
            <p:spPr>
              <a:xfrm rot="16200000">
                <a:off x="5306643" y="319565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4" name="Ovál 353"/>
              <p:cNvSpPr/>
              <p:nvPr/>
            </p:nvSpPr>
            <p:spPr>
              <a:xfrm rot="16200000">
                <a:off x="5224626" y="285020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5" name="Ovál 354"/>
              <p:cNvSpPr/>
              <p:nvPr/>
            </p:nvSpPr>
            <p:spPr>
              <a:xfrm rot="16200000">
                <a:off x="5231063" y="271759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6" name="Ovál 355"/>
              <p:cNvSpPr/>
              <p:nvPr/>
            </p:nvSpPr>
            <p:spPr>
              <a:xfrm rot="16200000">
                <a:off x="5099459" y="28954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7" name="Ovál 356"/>
              <p:cNvSpPr/>
              <p:nvPr/>
            </p:nvSpPr>
            <p:spPr>
              <a:xfrm rot="16200000">
                <a:off x="5321026" y="293400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8" name="Ovál 357"/>
              <p:cNvSpPr/>
              <p:nvPr/>
            </p:nvSpPr>
            <p:spPr>
              <a:xfrm rot="16200000">
                <a:off x="5216680" y="298538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9" name="Ovál 358"/>
              <p:cNvSpPr/>
              <p:nvPr/>
            </p:nvSpPr>
            <p:spPr>
              <a:xfrm rot="16200000">
                <a:off x="5224626" y="285635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0" name="Ovál 359"/>
              <p:cNvSpPr/>
              <p:nvPr/>
            </p:nvSpPr>
            <p:spPr>
              <a:xfrm rot="16200000">
                <a:off x="5231063" y="272374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1" name="Ovál 360"/>
              <p:cNvSpPr/>
              <p:nvPr/>
            </p:nvSpPr>
            <p:spPr>
              <a:xfrm rot="16200000">
                <a:off x="5099459" y="290158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2" name="Ovál 361"/>
              <p:cNvSpPr/>
              <p:nvPr/>
            </p:nvSpPr>
            <p:spPr>
              <a:xfrm rot="16200000">
                <a:off x="5321026" y="294016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3" name="Ovál 362"/>
              <p:cNvSpPr/>
              <p:nvPr/>
            </p:nvSpPr>
            <p:spPr>
              <a:xfrm rot="16200000">
                <a:off x="5405766" y="32573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4" name="Ovál 363"/>
              <p:cNvSpPr/>
              <p:nvPr/>
            </p:nvSpPr>
            <p:spPr>
              <a:xfrm rot="16200000">
                <a:off x="5280599" y="330255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5" name="Ovál 364"/>
              <p:cNvSpPr/>
              <p:nvPr/>
            </p:nvSpPr>
            <p:spPr>
              <a:xfrm rot="16200000">
                <a:off x="5412203" y="313087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6" name="Ovál 365"/>
              <p:cNvSpPr/>
              <p:nvPr/>
            </p:nvSpPr>
            <p:spPr>
              <a:xfrm rot="16200000">
                <a:off x="5420149" y="300184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7" name="Ovál 366"/>
              <p:cNvSpPr/>
              <p:nvPr/>
            </p:nvSpPr>
            <p:spPr>
              <a:xfrm rot="16200000">
                <a:off x="5426586" y="28692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8" name="Ovál 367"/>
              <p:cNvSpPr/>
              <p:nvPr/>
            </p:nvSpPr>
            <p:spPr>
              <a:xfrm rot="16200000">
                <a:off x="5294982" y="304706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9" name="Ovál 368"/>
              <p:cNvSpPr/>
              <p:nvPr/>
            </p:nvSpPr>
            <p:spPr>
              <a:xfrm rot="16200000">
                <a:off x="5240535" y="342814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0" name="Ovál 369"/>
              <p:cNvSpPr/>
              <p:nvPr/>
            </p:nvSpPr>
            <p:spPr>
              <a:xfrm rot="16200000">
                <a:off x="5123844" y="326188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1" name="Ovál 370"/>
              <p:cNvSpPr/>
              <p:nvPr/>
            </p:nvSpPr>
            <p:spPr>
              <a:xfrm rot="16200000">
                <a:off x="5138741" y="372260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2" name="Ovál 371"/>
              <p:cNvSpPr/>
              <p:nvPr/>
            </p:nvSpPr>
            <p:spPr>
              <a:xfrm rot="16200000">
                <a:off x="5210243" y="395812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3" name="Ovál 372"/>
              <p:cNvSpPr/>
              <p:nvPr/>
            </p:nvSpPr>
            <p:spPr>
              <a:xfrm rot="16200000">
                <a:off x="5348417" y="360962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4" name="Ovál 373"/>
              <p:cNvSpPr/>
              <p:nvPr/>
            </p:nvSpPr>
            <p:spPr>
              <a:xfrm rot="16200000">
                <a:off x="5116933" y="361027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/>
            <p:cNvGrpSpPr/>
            <p:nvPr/>
          </p:nvGrpSpPr>
          <p:grpSpPr>
            <a:xfrm>
              <a:off x="5039207" y="4115958"/>
              <a:ext cx="415223" cy="1469201"/>
              <a:chOff x="5039207" y="4115958"/>
              <a:chExt cx="415223" cy="1469201"/>
            </a:xfrm>
          </p:grpSpPr>
          <p:sp>
            <p:nvSpPr>
              <p:cNvPr id="417" name="Ovál 416"/>
              <p:cNvSpPr/>
              <p:nvPr/>
            </p:nvSpPr>
            <p:spPr>
              <a:xfrm flipH="1">
                <a:off x="5039207" y="5123026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8" name="Ovál 417"/>
              <p:cNvSpPr/>
              <p:nvPr/>
            </p:nvSpPr>
            <p:spPr>
              <a:xfrm flipH="1">
                <a:off x="5148123" y="4223430"/>
                <a:ext cx="64279" cy="45719"/>
              </a:xfrm>
              <a:prstGeom prst="ellipse">
                <a:avLst/>
              </a:prstGeom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9" name="Ovál 418"/>
              <p:cNvSpPr/>
              <p:nvPr/>
            </p:nvSpPr>
            <p:spPr>
              <a:xfrm flipH="1">
                <a:off x="5341421" y="553944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0" name="Ovál 419"/>
              <p:cNvSpPr/>
              <p:nvPr/>
            </p:nvSpPr>
            <p:spPr>
              <a:xfrm flipH="1">
                <a:off x="5357121" y="553944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1" name="Ovál 420"/>
              <p:cNvSpPr/>
              <p:nvPr/>
            </p:nvSpPr>
            <p:spPr>
              <a:xfrm rot="5400000" flipH="1">
                <a:off x="5297123" y="4730981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2" name="Ovál 421"/>
              <p:cNvSpPr/>
              <p:nvPr/>
            </p:nvSpPr>
            <p:spPr>
              <a:xfrm rot="5400000" flipH="1">
                <a:off x="5251404" y="508811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3" name="Ovál 422"/>
              <p:cNvSpPr/>
              <p:nvPr/>
            </p:nvSpPr>
            <p:spPr>
              <a:xfrm rot="5400000" flipH="1">
                <a:off x="5383008" y="486598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4" name="Ovál 423"/>
              <p:cNvSpPr/>
              <p:nvPr/>
            </p:nvSpPr>
            <p:spPr>
              <a:xfrm rot="5400000" flipH="1">
                <a:off x="5161441" y="490456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5" name="Ovál 424"/>
              <p:cNvSpPr/>
              <p:nvPr/>
            </p:nvSpPr>
            <p:spPr>
              <a:xfrm rot="5400000" flipH="1">
                <a:off x="5392554" y="526595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6" name="Ovál 425"/>
              <p:cNvSpPr/>
              <p:nvPr/>
            </p:nvSpPr>
            <p:spPr>
              <a:xfrm rot="5400000" flipH="1">
                <a:off x="5161441" y="530453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7" name="Ovál 426"/>
              <p:cNvSpPr/>
              <p:nvPr/>
            </p:nvSpPr>
            <p:spPr>
              <a:xfrm rot="5400000" flipH="1">
                <a:off x="5292453" y="523606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8" name="Ovál 427"/>
              <p:cNvSpPr/>
              <p:nvPr/>
            </p:nvSpPr>
            <p:spPr>
              <a:xfrm rot="5400000" flipH="1">
                <a:off x="5202490" y="545248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9" name="Ovál 428"/>
              <p:cNvSpPr/>
              <p:nvPr/>
            </p:nvSpPr>
            <p:spPr>
              <a:xfrm rot="5400000" flipH="1">
                <a:off x="5155004" y="4771947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0" name="Ovál 429"/>
              <p:cNvSpPr/>
              <p:nvPr/>
            </p:nvSpPr>
            <p:spPr>
              <a:xfrm rot="5400000" flipH="1">
                <a:off x="5286608" y="4949784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1" name="Ovál 430"/>
              <p:cNvSpPr/>
              <p:nvPr/>
            </p:nvSpPr>
            <p:spPr>
              <a:xfrm rot="5400000" flipH="1">
                <a:off x="5147746" y="5159520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2" name="Ovál 431"/>
              <p:cNvSpPr/>
              <p:nvPr/>
            </p:nvSpPr>
            <p:spPr>
              <a:xfrm rot="5400000" flipH="1">
                <a:off x="5288647" y="451949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3" name="Ovál 432"/>
              <p:cNvSpPr/>
              <p:nvPr/>
            </p:nvSpPr>
            <p:spPr>
              <a:xfrm rot="5400000" flipH="1">
                <a:off x="5282210" y="438687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4" name="Ovál 433"/>
              <p:cNvSpPr/>
              <p:nvPr/>
            </p:nvSpPr>
            <p:spPr>
              <a:xfrm rot="5400000" flipH="1">
                <a:off x="5192247" y="460329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5" name="Ovál 434"/>
              <p:cNvSpPr/>
              <p:nvPr/>
            </p:nvSpPr>
            <p:spPr>
              <a:xfrm rot="5400000" flipH="1">
                <a:off x="5274264" y="4257851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6" name="Ovál 435"/>
              <p:cNvSpPr/>
              <p:nvPr/>
            </p:nvSpPr>
            <p:spPr>
              <a:xfrm rot="5400000" flipH="1">
                <a:off x="5267827" y="412523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7" name="Ovál 436"/>
              <p:cNvSpPr/>
              <p:nvPr/>
            </p:nvSpPr>
            <p:spPr>
              <a:xfrm rot="5400000" flipH="1">
                <a:off x="5399431" y="430307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8" name="Ovál 437"/>
              <p:cNvSpPr/>
              <p:nvPr/>
            </p:nvSpPr>
            <p:spPr>
              <a:xfrm rot="5400000" flipH="1">
                <a:off x="5177864" y="434165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9" name="Ovál 438"/>
              <p:cNvSpPr/>
              <p:nvPr/>
            </p:nvSpPr>
            <p:spPr>
              <a:xfrm rot="5400000" flipH="1">
                <a:off x="5282210" y="439303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0" name="Ovál 439"/>
              <p:cNvSpPr/>
              <p:nvPr/>
            </p:nvSpPr>
            <p:spPr>
              <a:xfrm rot="5400000" flipH="1">
                <a:off x="5274264" y="426400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1" name="Ovál 440"/>
              <p:cNvSpPr/>
              <p:nvPr/>
            </p:nvSpPr>
            <p:spPr>
              <a:xfrm rot="5400000" flipH="1">
                <a:off x="5267827" y="413139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2" name="Ovál 441"/>
              <p:cNvSpPr/>
              <p:nvPr/>
            </p:nvSpPr>
            <p:spPr>
              <a:xfrm rot="5400000" flipH="1">
                <a:off x="5399431" y="430922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3" name="Ovál 442"/>
              <p:cNvSpPr/>
              <p:nvPr/>
            </p:nvSpPr>
            <p:spPr>
              <a:xfrm rot="5400000" flipH="1">
                <a:off x="5177864" y="434780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4" name="Ovál 443"/>
              <p:cNvSpPr/>
              <p:nvPr/>
            </p:nvSpPr>
            <p:spPr>
              <a:xfrm rot="5400000" flipH="1">
                <a:off x="5093124" y="466497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5" name="Ovál 444"/>
              <p:cNvSpPr/>
              <p:nvPr/>
            </p:nvSpPr>
            <p:spPr>
              <a:xfrm rot="5400000" flipH="1">
                <a:off x="5218291" y="471019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6" name="Ovál 445"/>
              <p:cNvSpPr/>
              <p:nvPr/>
            </p:nvSpPr>
            <p:spPr>
              <a:xfrm rot="5400000" flipH="1">
                <a:off x="5086687" y="453851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7" name="Ovál 446"/>
              <p:cNvSpPr/>
              <p:nvPr/>
            </p:nvSpPr>
            <p:spPr>
              <a:xfrm rot="5400000" flipH="1">
                <a:off x="5078741" y="440948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8" name="Ovál 447"/>
              <p:cNvSpPr/>
              <p:nvPr/>
            </p:nvSpPr>
            <p:spPr>
              <a:xfrm rot="5400000" flipH="1">
                <a:off x="5072304" y="4276875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9" name="Ovál 448"/>
              <p:cNvSpPr/>
              <p:nvPr/>
            </p:nvSpPr>
            <p:spPr>
              <a:xfrm rot="5400000" flipH="1">
                <a:off x="5203908" y="4454712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0" name="Ovál 449"/>
              <p:cNvSpPr/>
              <p:nvPr/>
            </p:nvSpPr>
            <p:spPr>
              <a:xfrm rot="5400000" flipH="1">
                <a:off x="5258355" y="483579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1" name="Ovál 450"/>
              <p:cNvSpPr/>
              <p:nvPr/>
            </p:nvSpPr>
            <p:spPr>
              <a:xfrm rot="5400000" flipH="1">
                <a:off x="5375046" y="4669528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2" name="Ovál 451"/>
              <p:cNvSpPr/>
              <p:nvPr/>
            </p:nvSpPr>
            <p:spPr>
              <a:xfrm rot="5400000" flipH="1">
                <a:off x="5369695" y="513024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3" name="Ovál 452"/>
              <p:cNvSpPr/>
              <p:nvPr/>
            </p:nvSpPr>
            <p:spPr>
              <a:xfrm rot="5400000" flipH="1">
                <a:off x="5298193" y="5365766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4" name="Ovál 453"/>
              <p:cNvSpPr/>
              <p:nvPr/>
            </p:nvSpPr>
            <p:spPr>
              <a:xfrm rot="5400000" flipH="1">
                <a:off x="5150473" y="5017269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5" name="Ovál 454"/>
              <p:cNvSpPr/>
              <p:nvPr/>
            </p:nvSpPr>
            <p:spPr>
              <a:xfrm rot="5400000" flipH="1">
                <a:off x="5381957" y="5017923"/>
                <a:ext cx="64279" cy="45719"/>
              </a:xfrm>
              <a:prstGeom prst="ellipse">
                <a:avLst/>
              </a:prstGeom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4" name="Skupina 3"/>
          <p:cNvGrpSpPr/>
          <p:nvPr/>
        </p:nvGrpSpPr>
        <p:grpSpPr>
          <a:xfrm>
            <a:off x="213767" y="1102856"/>
            <a:ext cx="3891928" cy="1867346"/>
            <a:chOff x="213767" y="1102856"/>
            <a:chExt cx="3891928" cy="1867346"/>
          </a:xfrm>
        </p:grpSpPr>
        <p:sp>
          <p:nvSpPr>
            <p:cNvPr id="18" name="Mrak 17"/>
            <p:cNvSpPr/>
            <p:nvPr/>
          </p:nvSpPr>
          <p:spPr>
            <a:xfrm>
              <a:off x="213767" y="1102856"/>
              <a:ext cx="3891928" cy="1867346"/>
            </a:xfrm>
            <a:prstGeom prst="cloud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ál 19"/>
            <p:cNvSpPr/>
            <p:nvPr/>
          </p:nvSpPr>
          <p:spPr>
            <a:xfrm>
              <a:off x="1851263" y="1575715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ál 21"/>
            <p:cNvSpPr/>
            <p:nvPr/>
          </p:nvSpPr>
          <p:spPr>
            <a:xfrm>
              <a:off x="2899006" y="2196540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ál 24"/>
            <p:cNvSpPr/>
            <p:nvPr/>
          </p:nvSpPr>
          <p:spPr>
            <a:xfrm>
              <a:off x="3256851" y="1439850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ál 25"/>
            <p:cNvSpPr/>
            <p:nvPr/>
          </p:nvSpPr>
          <p:spPr>
            <a:xfrm>
              <a:off x="1026189" y="2436534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ál 26"/>
            <p:cNvSpPr/>
            <p:nvPr/>
          </p:nvSpPr>
          <p:spPr>
            <a:xfrm>
              <a:off x="1447722" y="2462112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743820" y="1739345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28"/>
            <p:cNvSpPr/>
            <p:nvPr/>
          </p:nvSpPr>
          <p:spPr>
            <a:xfrm>
              <a:off x="1072526" y="1774483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/>
            <p:cNvSpPr/>
            <p:nvPr/>
          </p:nvSpPr>
          <p:spPr>
            <a:xfrm>
              <a:off x="2979707" y="1703744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/>
            <p:cNvSpPr/>
            <p:nvPr/>
          </p:nvSpPr>
          <p:spPr>
            <a:xfrm>
              <a:off x="2465020" y="1851381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ál 55"/>
            <p:cNvSpPr/>
            <p:nvPr/>
          </p:nvSpPr>
          <p:spPr>
            <a:xfrm>
              <a:off x="1506077" y="1969162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ál 57"/>
            <p:cNvSpPr/>
            <p:nvPr/>
          </p:nvSpPr>
          <p:spPr>
            <a:xfrm>
              <a:off x="2168583" y="2312663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7" name="Ovál 456"/>
            <p:cNvSpPr/>
            <p:nvPr/>
          </p:nvSpPr>
          <p:spPr>
            <a:xfrm>
              <a:off x="1264539" y="167757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8" name="Ovál 457"/>
            <p:cNvSpPr/>
            <p:nvPr/>
          </p:nvSpPr>
          <p:spPr>
            <a:xfrm>
              <a:off x="856505" y="174980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9" name="Ovál 458"/>
            <p:cNvSpPr/>
            <p:nvPr/>
          </p:nvSpPr>
          <p:spPr>
            <a:xfrm>
              <a:off x="1517195" y="205906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0" name="Ovál 459"/>
            <p:cNvSpPr/>
            <p:nvPr/>
          </p:nvSpPr>
          <p:spPr>
            <a:xfrm>
              <a:off x="2165464" y="157932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1" name="Ovál 460"/>
            <p:cNvSpPr/>
            <p:nvPr/>
          </p:nvSpPr>
          <p:spPr>
            <a:xfrm>
              <a:off x="2036478" y="163778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2" name="Ovál 461"/>
            <p:cNvSpPr/>
            <p:nvPr/>
          </p:nvSpPr>
          <p:spPr>
            <a:xfrm>
              <a:off x="1406941" y="164197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3" name="Ovál 462"/>
            <p:cNvSpPr/>
            <p:nvPr/>
          </p:nvSpPr>
          <p:spPr>
            <a:xfrm>
              <a:off x="1725496" y="181781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4" name="Ovál 463"/>
            <p:cNvSpPr/>
            <p:nvPr/>
          </p:nvSpPr>
          <p:spPr>
            <a:xfrm>
              <a:off x="1368361" y="186353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5" name="Ovál 464"/>
            <p:cNvSpPr/>
            <p:nvPr/>
          </p:nvSpPr>
          <p:spPr>
            <a:xfrm>
              <a:off x="1590497" y="173193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6" name="Ovál 465"/>
            <p:cNvSpPr/>
            <p:nvPr/>
          </p:nvSpPr>
          <p:spPr>
            <a:xfrm>
              <a:off x="1551917" y="195350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7" name="Ovál 466"/>
            <p:cNvSpPr/>
            <p:nvPr/>
          </p:nvSpPr>
          <p:spPr>
            <a:xfrm>
              <a:off x="1190524" y="173193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8" name="Ovál 467"/>
            <p:cNvSpPr/>
            <p:nvPr/>
          </p:nvSpPr>
          <p:spPr>
            <a:xfrm>
              <a:off x="1151944" y="195350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9" name="Ovál 468"/>
            <p:cNvSpPr/>
            <p:nvPr/>
          </p:nvSpPr>
          <p:spPr>
            <a:xfrm>
              <a:off x="1220409" y="183203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0" name="Ovál 469"/>
            <p:cNvSpPr/>
            <p:nvPr/>
          </p:nvSpPr>
          <p:spPr>
            <a:xfrm>
              <a:off x="1042572" y="170043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1" name="Ovál 470"/>
            <p:cNvSpPr/>
            <p:nvPr/>
          </p:nvSpPr>
          <p:spPr>
            <a:xfrm>
              <a:off x="1003992" y="192199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2" name="Ovál 471"/>
            <p:cNvSpPr/>
            <p:nvPr/>
          </p:nvSpPr>
          <p:spPr>
            <a:xfrm>
              <a:off x="1684530" y="195993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3" name="Ovál 472"/>
            <p:cNvSpPr/>
            <p:nvPr/>
          </p:nvSpPr>
          <p:spPr>
            <a:xfrm>
              <a:off x="1506693" y="182833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4" name="Ovál 473"/>
            <p:cNvSpPr/>
            <p:nvPr/>
          </p:nvSpPr>
          <p:spPr>
            <a:xfrm>
              <a:off x="1296957" y="196719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5" name="Ovál 474"/>
            <p:cNvSpPr/>
            <p:nvPr/>
          </p:nvSpPr>
          <p:spPr>
            <a:xfrm>
              <a:off x="1936985" y="182629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6" name="Ovál 475"/>
            <p:cNvSpPr/>
            <p:nvPr/>
          </p:nvSpPr>
          <p:spPr>
            <a:xfrm>
              <a:off x="2069598" y="183273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7" name="Ovál 476"/>
            <p:cNvSpPr/>
            <p:nvPr/>
          </p:nvSpPr>
          <p:spPr>
            <a:xfrm>
              <a:off x="1891761" y="170112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8" name="Ovál 477"/>
            <p:cNvSpPr/>
            <p:nvPr/>
          </p:nvSpPr>
          <p:spPr>
            <a:xfrm>
              <a:off x="1853181" y="192269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9" name="Ovál 478"/>
            <p:cNvSpPr/>
            <p:nvPr/>
          </p:nvSpPr>
          <p:spPr>
            <a:xfrm>
              <a:off x="2198626" y="184067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0" name="Ovál 479"/>
            <p:cNvSpPr/>
            <p:nvPr/>
          </p:nvSpPr>
          <p:spPr>
            <a:xfrm>
              <a:off x="2331239" y="18471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1" name="Ovál 480"/>
            <p:cNvSpPr/>
            <p:nvPr/>
          </p:nvSpPr>
          <p:spPr>
            <a:xfrm>
              <a:off x="2153402" y="171551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2" name="Ovál 481"/>
            <p:cNvSpPr/>
            <p:nvPr/>
          </p:nvSpPr>
          <p:spPr>
            <a:xfrm>
              <a:off x="2114822" y="193707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3" name="Ovál 482"/>
            <p:cNvSpPr/>
            <p:nvPr/>
          </p:nvSpPr>
          <p:spPr>
            <a:xfrm>
              <a:off x="2063444" y="183273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4" name="Ovál 483"/>
            <p:cNvSpPr/>
            <p:nvPr/>
          </p:nvSpPr>
          <p:spPr>
            <a:xfrm>
              <a:off x="2192472" y="184067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5" name="Ovál 484"/>
            <p:cNvSpPr/>
            <p:nvPr/>
          </p:nvSpPr>
          <p:spPr>
            <a:xfrm>
              <a:off x="2325085" y="18471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6" name="Ovál 485"/>
            <p:cNvSpPr/>
            <p:nvPr/>
          </p:nvSpPr>
          <p:spPr>
            <a:xfrm>
              <a:off x="2147248" y="171551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7" name="Ovál 486"/>
            <p:cNvSpPr/>
            <p:nvPr/>
          </p:nvSpPr>
          <p:spPr>
            <a:xfrm>
              <a:off x="2108668" y="193707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8" name="Ovál 487"/>
            <p:cNvSpPr/>
            <p:nvPr/>
          </p:nvSpPr>
          <p:spPr>
            <a:xfrm>
              <a:off x="1791502" y="202181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9" name="Ovál 488"/>
            <p:cNvSpPr/>
            <p:nvPr/>
          </p:nvSpPr>
          <p:spPr>
            <a:xfrm>
              <a:off x="1746278" y="189665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0" name="Ovál 489"/>
            <p:cNvSpPr/>
            <p:nvPr/>
          </p:nvSpPr>
          <p:spPr>
            <a:xfrm>
              <a:off x="1917961" y="202825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1" name="Ovál 490"/>
            <p:cNvSpPr/>
            <p:nvPr/>
          </p:nvSpPr>
          <p:spPr>
            <a:xfrm>
              <a:off x="2046989" y="203620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2" name="Ovál 491"/>
            <p:cNvSpPr/>
            <p:nvPr/>
          </p:nvSpPr>
          <p:spPr>
            <a:xfrm>
              <a:off x="2179602" y="204263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3" name="Ovál 492"/>
            <p:cNvSpPr/>
            <p:nvPr/>
          </p:nvSpPr>
          <p:spPr>
            <a:xfrm>
              <a:off x="2001765" y="191103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4" name="Ovál 493"/>
            <p:cNvSpPr/>
            <p:nvPr/>
          </p:nvSpPr>
          <p:spPr>
            <a:xfrm>
              <a:off x="1620684" y="185658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5" name="Ovál 494"/>
            <p:cNvSpPr/>
            <p:nvPr/>
          </p:nvSpPr>
          <p:spPr>
            <a:xfrm>
              <a:off x="1786949" y="173989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6" name="Ovál 495"/>
            <p:cNvSpPr/>
            <p:nvPr/>
          </p:nvSpPr>
          <p:spPr>
            <a:xfrm>
              <a:off x="1326231" y="175479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7" name="Ovál 496"/>
            <p:cNvSpPr/>
            <p:nvPr/>
          </p:nvSpPr>
          <p:spPr>
            <a:xfrm>
              <a:off x="1090711" y="182629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8" name="Ovál 497"/>
            <p:cNvSpPr/>
            <p:nvPr/>
          </p:nvSpPr>
          <p:spPr>
            <a:xfrm>
              <a:off x="1439208" y="196446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9" name="Ovál 498"/>
            <p:cNvSpPr/>
            <p:nvPr/>
          </p:nvSpPr>
          <p:spPr>
            <a:xfrm>
              <a:off x="1438554" y="173298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0" name="Ovál 499"/>
            <p:cNvSpPr/>
            <p:nvPr/>
          </p:nvSpPr>
          <p:spPr>
            <a:xfrm>
              <a:off x="1301279" y="154070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1" name="Ovál 500"/>
            <p:cNvSpPr/>
            <p:nvPr/>
          </p:nvSpPr>
          <p:spPr>
            <a:xfrm>
              <a:off x="901306" y="154070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2" name="Ovál 501"/>
            <p:cNvSpPr/>
            <p:nvPr/>
          </p:nvSpPr>
          <p:spPr>
            <a:xfrm>
              <a:off x="753354" y="150919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3" name="Ovál 502"/>
            <p:cNvSpPr/>
            <p:nvPr/>
          </p:nvSpPr>
          <p:spPr>
            <a:xfrm>
              <a:off x="1433892" y="15471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4" name="Ovál 503"/>
            <p:cNvSpPr/>
            <p:nvPr/>
          </p:nvSpPr>
          <p:spPr>
            <a:xfrm>
              <a:off x="1046319" y="155439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5" name="Ovál 504"/>
            <p:cNvSpPr/>
            <p:nvPr/>
          </p:nvSpPr>
          <p:spPr>
            <a:xfrm>
              <a:off x="1602543" y="150989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6" name="Ovál 505"/>
            <p:cNvSpPr/>
            <p:nvPr/>
          </p:nvSpPr>
          <p:spPr>
            <a:xfrm>
              <a:off x="1864184" y="152427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7" name="Ovál 506"/>
            <p:cNvSpPr/>
            <p:nvPr/>
          </p:nvSpPr>
          <p:spPr>
            <a:xfrm>
              <a:off x="1858030" y="152427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8" name="Ovál 507"/>
            <p:cNvSpPr/>
            <p:nvPr/>
          </p:nvSpPr>
          <p:spPr>
            <a:xfrm>
              <a:off x="1540864" y="160901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9" name="Ovál 508"/>
            <p:cNvSpPr/>
            <p:nvPr/>
          </p:nvSpPr>
          <p:spPr>
            <a:xfrm>
              <a:off x="1667323" y="161545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0" name="Ovál 509"/>
            <p:cNvSpPr/>
            <p:nvPr/>
          </p:nvSpPr>
          <p:spPr>
            <a:xfrm>
              <a:off x="1796351" y="162340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1" name="Ovál 510"/>
            <p:cNvSpPr/>
            <p:nvPr/>
          </p:nvSpPr>
          <p:spPr>
            <a:xfrm>
              <a:off x="1928964" y="16298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2" name="Ovál 511"/>
            <p:cNvSpPr/>
            <p:nvPr/>
          </p:nvSpPr>
          <p:spPr>
            <a:xfrm>
              <a:off x="1751127" y="149823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3" name="Ovál 512"/>
            <p:cNvSpPr/>
            <p:nvPr/>
          </p:nvSpPr>
          <p:spPr>
            <a:xfrm>
              <a:off x="1188570" y="155166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4" name="Ovál 513"/>
            <p:cNvSpPr/>
            <p:nvPr/>
          </p:nvSpPr>
          <p:spPr>
            <a:xfrm rot="16200000">
              <a:off x="2289652" y="157362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5" name="Ovál 514"/>
            <p:cNvSpPr/>
            <p:nvPr/>
          </p:nvSpPr>
          <p:spPr>
            <a:xfrm rot="16200000">
              <a:off x="2511219" y="161220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6" name="Ovál 515"/>
            <p:cNvSpPr/>
            <p:nvPr/>
          </p:nvSpPr>
          <p:spPr>
            <a:xfrm rot="16200000">
              <a:off x="2389753" y="154374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7" name="Ovál 516"/>
            <p:cNvSpPr/>
            <p:nvPr/>
          </p:nvSpPr>
          <p:spPr>
            <a:xfrm rot="16200000">
              <a:off x="2258149" y="172158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8" name="Ovál 517"/>
            <p:cNvSpPr/>
            <p:nvPr/>
          </p:nvSpPr>
          <p:spPr>
            <a:xfrm rot="16200000">
              <a:off x="2479716" y="176016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9" name="Ovál 518"/>
            <p:cNvSpPr/>
            <p:nvPr/>
          </p:nvSpPr>
          <p:spPr>
            <a:xfrm rot="16200000">
              <a:off x="2384013" y="167344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0" name="Ovál 519"/>
            <p:cNvSpPr/>
            <p:nvPr/>
          </p:nvSpPr>
          <p:spPr>
            <a:xfrm>
              <a:off x="1216954" y="240175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1" name="Ovál 520"/>
            <p:cNvSpPr/>
            <p:nvPr/>
          </p:nvSpPr>
          <p:spPr>
            <a:xfrm>
              <a:off x="808920" y="247398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2" name="Ovál 521"/>
            <p:cNvSpPr/>
            <p:nvPr/>
          </p:nvSpPr>
          <p:spPr>
            <a:xfrm>
              <a:off x="1469610" y="278324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3" name="Ovál 522"/>
            <p:cNvSpPr/>
            <p:nvPr/>
          </p:nvSpPr>
          <p:spPr>
            <a:xfrm>
              <a:off x="2117879" y="230350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4" name="Ovál 523"/>
            <p:cNvSpPr/>
            <p:nvPr/>
          </p:nvSpPr>
          <p:spPr>
            <a:xfrm>
              <a:off x="1988893" y="236196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5" name="Ovál 524"/>
            <p:cNvSpPr/>
            <p:nvPr/>
          </p:nvSpPr>
          <p:spPr>
            <a:xfrm>
              <a:off x="1359356" y="236615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6" name="Ovál 525"/>
            <p:cNvSpPr/>
            <p:nvPr/>
          </p:nvSpPr>
          <p:spPr>
            <a:xfrm>
              <a:off x="1677911" y="254200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7" name="Ovál 526"/>
            <p:cNvSpPr/>
            <p:nvPr/>
          </p:nvSpPr>
          <p:spPr>
            <a:xfrm>
              <a:off x="1320776" y="258771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8" name="Ovál 527"/>
            <p:cNvSpPr/>
            <p:nvPr/>
          </p:nvSpPr>
          <p:spPr>
            <a:xfrm>
              <a:off x="1542912" y="24561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9" name="Ovál 528"/>
            <p:cNvSpPr/>
            <p:nvPr/>
          </p:nvSpPr>
          <p:spPr>
            <a:xfrm>
              <a:off x="1504332" y="267768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0" name="Ovál 529"/>
            <p:cNvSpPr/>
            <p:nvPr/>
          </p:nvSpPr>
          <p:spPr>
            <a:xfrm>
              <a:off x="1142939" y="24561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1" name="Ovál 530"/>
            <p:cNvSpPr/>
            <p:nvPr/>
          </p:nvSpPr>
          <p:spPr>
            <a:xfrm>
              <a:off x="1104359" y="267768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2" name="Ovál 531"/>
            <p:cNvSpPr/>
            <p:nvPr/>
          </p:nvSpPr>
          <p:spPr>
            <a:xfrm>
              <a:off x="1172824" y="255621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3" name="Ovál 532"/>
            <p:cNvSpPr/>
            <p:nvPr/>
          </p:nvSpPr>
          <p:spPr>
            <a:xfrm>
              <a:off x="994987" y="242461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4" name="Ovál 533"/>
            <p:cNvSpPr/>
            <p:nvPr/>
          </p:nvSpPr>
          <p:spPr>
            <a:xfrm>
              <a:off x="956407" y="264617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5" name="Ovál 534"/>
            <p:cNvSpPr/>
            <p:nvPr/>
          </p:nvSpPr>
          <p:spPr>
            <a:xfrm>
              <a:off x="1636945" y="268411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6" name="Ovál 535"/>
            <p:cNvSpPr/>
            <p:nvPr/>
          </p:nvSpPr>
          <p:spPr>
            <a:xfrm>
              <a:off x="1459108" y="25525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7" name="Ovál 536"/>
            <p:cNvSpPr/>
            <p:nvPr/>
          </p:nvSpPr>
          <p:spPr>
            <a:xfrm>
              <a:off x="1249372" y="269137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8" name="Ovál 537"/>
            <p:cNvSpPr/>
            <p:nvPr/>
          </p:nvSpPr>
          <p:spPr>
            <a:xfrm>
              <a:off x="1889400" y="255047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9" name="Ovál 538"/>
            <p:cNvSpPr/>
            <p:nvPr/>
          </p:nvSpPr>
          <p:spPr>
            <a:xfrm>
              <a:off x="2022013" y="255691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0" name="Ovál 539"/>
            <p:cNvSpPr/>
            <p:nvPr/>
          </p:nvSpPr>
          <p:spPr>
            <a:xfrm>
              <a:off x="1844176" y="242530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1" name="Ovál 540"/>
            <p:cNvSpPr/>
            <p:nvPr/>
          </p:nvSpPr>
          <p:spPr>
            <a:xfrm>
              <a:off x="1805596" y="264687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2" name="Ovál 541"/>
            <p:cNvSpPr/>
            <p:nvPr/>
          </p:nvSpPr>
          <p:spPr>
            <a:xfrm>
              <a:off x="2151041" y="256485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3" name="Ovál 542"/>
            <p:cNvSpPr/>
            <p:nvPr/>
          </p:nvSpPr>
          <p:spPr>
            <a:xfrm>
              <a:off x="2283654" y="257129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4" name="Ovál 543"/>
            <p:cNvSpPr/>
            <p:nvPr/>
          </p:nvSpPr>
          <p:spPr>
            <a:xfrm>
              <a:off x="2105817" y="243969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5" name="Ovál 544"/>
            <p:cNvSpPr/>
            <p:nvPr/>
          </p:nvSpPr>
          <p:spPr>
            <a:xfrm>
              <a:off x="2067237" y="266125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6" name="Ovál 545"/>
            <p:cNvSpPr/>
            <p:nvPr/>
          </p:nvSpPr>
          <p:spPr>
            <a:xfrm>
              <a:off x="2015859" y="255691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7" name="Ovál 546"/>
            <p:cNvSpPr/>
            <p:nvPr/>
          </p:nvSpPr>
          <p:spPr>
            <a:xfrm>
              <a:off x="2144887" y="256485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8" name="Ovál 547"/>
            <p:cNvSpPr/>
            <p:nvPr/>
          </p:nvSpPr>
          <p:spPr>
            <a:xfrm>
              <a:off x="2277500" y="257129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9" name="Ovál 548"/>
            <p:cNvSpPr/>
            <p:nvPr/>
          </p:nvSpPr>
          <p:spPr>
            <a:xfrm>
              <a:off x="2099663" y="243969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0" name="Ovál 549"/>
            <p:cNvSpPr/>
            <p:nvPr/>
          </p:nvSpPr>
          <p:spPr>
            <a:xfrm>
              <a:off x="2061083" y="266125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1" name="Ovál 550"/>
            <p:cNvSpPr/>
            <p:nvPr/>
          </p:nvSpPr>
          <p:spPr>
            <a:xfrm>
              <a:off x="1743917" y="274599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2" name="Ovál 551"/>
            <p:cNvSpPr/>
            <p:nvPr/>
          </p:nvSpPr>
          <p:spPr>
            <a:xfrm>
              <a:off x="1698693" y="262083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3" name="Ovál 552"/>
            <p:cNvSpPr/>
            <p:nvPr/>
          </p:nvSpPr>
          <p:spPr>
            <a:xfrm>
              <a:off x="1870376" y="275243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4" name="Ovál 553"/>
            <p:cNvSpPr/>
            <p:nvPr/>
          </p:nvSpPr>
          <p:spPr>
            <a:xfrm>
              <a:off x="1999404" y="276038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5" name="Ovál 554"/>
            <p:cNvSpPr/>
            <p:nvPr/>
          </p:nvSpPr>
          <p:spPr>
            <a:xfrm>
              <a:off x="2132017" y="276681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6" name="Ovál 555"/>
            <p:cNvSpPr/>
            <p:nvPr/>
          </p:nvSpPr>
          <p:spPr>
            <a:xfrm>
              <a:off x="1954180" y="26352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7" name="Ovál 556"/>
            <p:cNvSpPr/>
            <p:nvPr/>
          </p:nvSpPr>
          <p:spPr>
            <a:xfrm>
              <a:off x="1573099" y="258076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8" name="Ovál 557"/>
            <p:cNvSpPr/>
            <p:nvPr/>
          </p:nvSpPr>
          <p:spPr>
            <a:xfrm>
              <a:off x="1739364" y="246407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9" name="Ovál 558"/>
            <p:cNvSpPr/>
            <p:nvPr/>
          </p:nvSpPr>
          <p:spPr>
            <a:xfrm>
              <a:off x="1278646" y="247897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0" name="Ovál 559"/>
            <p:cNvSpPr/>
            <p:nvPr/>
          </p:nvSpPr>
          <p:spPr>
            <a:xfrm>
              <a:off x="1043126" y="255047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1" name="Ovál 560"/>
            <p:cNvSpPr/>
            <p:nvPr/>
          </p:nvSpPr>
          <p:spPr>
            <a:xfrm>
              <a:off x="1391623" y="268865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2" name="Ovál 561"/>
            <p:cNvSpPr/>
            <p:nvPr/>
          </p:nvSpPr>
          <p:spPr>
            <a:xfrm>
              <a:off x="1390969" y="245716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3" name="Ovál 562"/>
            <p:cNvSpPr/>
            <p:nvPr/>
          </p:nvSpPr>
          <p:spPr>
            <a:xfrm>
              <a:off x="1253694" y="226488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4" name="Ovál 563"/>
            <p:cNvSpPr/>
            <p:nvPr/>
          </p:nvSpPr>
          <p:spPr>
            <a:xfrm>
              <a:off x="853721" y="226488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5" name="Ovál 564"/>
            <p:cNvSpPr/>
            <p:nvPr/>
          </p:nvSpPr>
          <p:spPr>
            <a:xfrm>
              <a:off x="705769" y="223337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6" name="Ovál 565"/>
            <p:cNvSpPr/>
            <p:nvPr/>
          </p:nvSpPr>
          <p:spPr>
            <a:xfrm>
              <a:off x="1386307" y="227131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7" name="Ovál 566"/>
            <p:cNvSpPr/>
            <p:nvPr/>
          </p:nvSpPr>
          <p:spPr>
            <a:xfrm>
              <a:off x="998734" y="227857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8" name="Ovál 567"/>
            <p:cNvSpPr/>
            <p:nvPr/>
          </p:nvSpPr>
          <p:spPr>
            <a:xfrm>
              <a:off x="1554958" y="223407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9" name="Ovál 568"/>
            <p:cNvSpPr/>
            <p:nvPr/>
          </p:nvSpPr>
          <p:spPr>
            <a:xfrm>
              <a:off x="1816599" y="224845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0" name="Ovál 569"/>
            <p:cNvSpPr/>
            <p:nvPr/>
          </p:nvSpPr>
          <p:spPr>
            <a:xfrm>
              <a:off x="1810445" y="224845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1" name="Ovál 570"/>
            <p:cNvSpPr/>
            <p:nvPr/>
          </p:nvSpPr>
          <p:spPr>
            <a:xfrm>
              <a:off x="1493279" y="233319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2" name="Ovál 571"/>
            <p:cNvSpPr/>
            <p:nvPr/>
          </p:nvSpPr>
          <p:spPr>
            <a:xfrm>
              <a:off x="1619738" y="233963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3" name="Ovál 572"/>
            <p:cNvSpPr/>
            <p:nvPr/>
          </p:nvSpPr>
          <p:spPr>
            <a:xfrm>
              <a:off x="1748766" y="234758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4" name="Ovál 573"/>
            <p:cNvSpPr/>
            <p:nvPr/>
          </p:nvSpPr>
          <p:spPr>
            <a:xfrm>
              <a:off x="1881379" y="235401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5" name="Ovál 574"/>
            <p:cNvSpPr/>
            <p:nvPr/>
          </p:nvSpPr>
          <p:spPr>
            <a:xfrm>
              <a:off x="1703542" y="222241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6" name="Ovál 575"/>
            <p:cNvSpPr/>
            <p:nvPr/>
          </p:nvSpPr>
          <p:spPr>
            <a:xfrm>
              <a:off x="1140985" y="227584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7" name="Ovál 576"/>
            <p:cNvSpPr/>
            <p:nvPr/>
          </p:nvSpPr>
          <p:spPr>
            <a:xfrm rot="16200000">
              <a:off x="2242067" y="229780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8" name="Ovál 577"/>
            <p:cNvSpPr/>
            <p:nvPr/>
          </p:nvSpPr>
          <p:spPr>
            <a:xfrm rot="16200000">
              <a:off x="2463634" y="233638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9" name="Ovál 578"/>
            <p:cNvSpPr/>
            <p:nvPr/>
          </p:nvSpPr>
          <p:spPr>
            <a:xfrm rot="16200000">
              <a:off x="2342168" y="226792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0" name="Ovál 579"/>
            <p:cNvSpPr/>
            <p:nvPr/>
          </p:nvSpPr>
          <p:spPr>
            <a:xfrm rot="16200000">
              <a:off x="2210564" y="244576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1" name="Ovál 580"/>
            <p:cNvSpPr/>
            <p:nvPr/>
          </p:nvSpPr>
          <p:spPr>
            <a:xfrm rot="16200000">
              <a:off x="2432131" y="248434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2" name="Ovál 581"/>
            <p:cNvSpPr/>
            <p:nvPr/>
          </p:nvSpPr>
          <p:spPr>
            <a:xfrm rot="16200000">
              <a:off x="2336428" y="239762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3" name="Ovál 582"/>
            <p:cNvSpPr/>
            <p:nvPr/>
          </p:nvSpPr>
          <p:spPr>
            <a:xfrm>
              <a:off x="2749078" y="180760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4" name="Ovál 583"/>
            <p:cNvSpPr/>
            <p:nvPr/>
          </p:nvSpPr>
          <p:spPr>
            <a:xfrm>
              <a:off x="2341044" y="18798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5" name="Ovál 584"/>
            <p:cNvSpPr/>
            <p:nvPr/>
          </p:nvSpPr>
          <p:spPr>
            <a:xfrm>
              <a:off x="3001734" y="218909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6" name="Ovál 585"/>
            <p:cNvSpPr/>
            <p:nvPr/>
          </p:nvSpPr>
          <p:spPr>
            <a:xfrm>
              <a:off x="3650003" y="170936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7" name="Ovál 586"/>
            <p:cNvSpPr/>
            <p:nvPr/>
          </p:nvSpPr>
          <p:spPr>
            <a:xfrm>
              <a:off x="3521017" y="176782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8" name="Ovál 587"/>
            <p:cNvSpPr/>
            <p:nvPr/>
          </p:nvSpPr>
          <p:spPr>
            <a:xfrm>
              <a:off x="2891480" y="177200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9" name="Ovál 588"/>
            <p:cNvSpPr/>
            <p:nvPr/>
          </p:nvSpPr>
          <p:spPr>
            <a:xfrm>
              <a:off x="3210035" y="194785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0" name="Ovál 589"/>
            <p:cNvSpPr/>
            <p:nvPr/>
          </p:nvSpPr>
          <p:spPr>
            <a:xfrm>
              <a:off x="2852900" y="199357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1" name="Ovál 590"/>
            <p:cNvSpPr/>
            <p:nvPr/>
          </p:nvSpPr>
          <p:spPr>
            <a:xfrm>
              <a:off x="3075036" y="186197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2" name="Ovál 591"/>
            <p:cNvSpPr/>
            <p:nvPr/>
          </p:nvSpPr>
          <p:spPr>
            <a:xfrm>
              <a:off x="3036456" y="208353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3" name="Ovál 592"/>
            <p:cNvSpPr/>
            <p:nvPr/>
          </p:nvSpPr>
          <p:spPr>
            <a:xfrm>
              <a:off x="2675063" y="186197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4" name="Ovál 593"/>
            <p:cNvSpPr/>
            <p:nvPr/>
          </p:nvSpPr>
          <p:spPr>
            <a:xfrm>
              <a:off x="2636483" y="208353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5" name="Ovál 594"/>
            <p:cNvSpPr/>
            <p:nvPr/>
          </p:nvSpPr>
          <p:spPr>
            <a:xfrm>
              <a:off x="2704948" y="196207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6" name="Ovál 595"/>
            <p:cNvSpPr/>
            <p:nvPr/>
          </p:nvSpPr>
          <p:spPr>
            <a:xfrm>
              <a:off x="2527111" y="183046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7" name="Ovál 596"/>
            <p:cNvSpPr/>
            <p:nvPr/>
          </p:nvSpPr>
          <p:spPr>
            <a:xfrm>
              <a:off x="2488531" y="205203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8" name="Ovál 597"/>
            <p:cNvSpPr/>
            <p:nvPr/>
          </p:nvSpPr>
          <p:spPr>
            <a:xfrm>
              <a:off x="3169069" y="208997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9" name="Ovál 598"/>
            <p:cNvSpPr/>
            <p:nvPr/>
          </p:nvSpPr>
          <p:spPr>
            <a:xfrm>
              <a:off x="2991232" y="195837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0" name="Ovál 599"/>
            <p:cNvSpPr/>
            <p:nvPr/>
          </p:nvSpPr>
          <p:spPr>
            <a:xfrm>
              <a:off x="2781496" y="209723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1" name="Ovál 600"/>
            <p:cNvSpPr/>
            <p:nvPr/>
          </p:nvSpPr>
          <p:spPr>
            <a:xfrm>
              <a:off x="3421524" y="195633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2" name="Ovál 601"/>
            <p:cNvSpPr/>
            <p:nvPr/>
          </p:nvSpPr>
          <p:spPr>
            <a:xfrm>
              <a:off x="3554137" y="196276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3" name="Ovál 602"/>
            <p:cNvSpPr/>
            <p:nvPr/>
          </p:nvSpPr>
          <p:spPr>
            <a:xfrm>
              <a:off x="3376300" y="183116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4" name="Ovál 603"/>
            <p:cNvSpPr/>
            <p:nvPr/>
          </p:nvSpPr>
          <p:spPr>
            <a:xfrm>
              <a:off x="3337720" y="205273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5" name="Ovál 604"/>
            <p:cNvSpPr/>
            <p:nvPr/>
          </p:nvSpPr>
          <p:spPr>
            <a:xfrm>
              <a:off x="3683165" y="19707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6" name="Ovál 605"/>
            <p:cNvSpPr/>
            <p:nvPr/>
          </p:nvSpPr>
          <p:spPr>
            <a:xfrm>
              <a:off x="3815778" y="197715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7" name="Ovál 606"/>
            <p:cNvSpPr/>
            <p:nvPr/>
          </p:nvSpPr>
          <p:spPr>
            <a:xfrm>
              <a:off x="3637941" y="184554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8" name="Ovál 607"/>
            <p:cNvSpPr/>
            <p:nvPr/>
          </p:nvSpPr>
          <p:spPr>
            <a:xfrm>
              <a:off x="3599361" y="20671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9" name="Ovál 608"/>
            <p:cNvSpPr/>
            <p:nvPr/>
          </p:nvSpPr>
          <p:spPr>
            <a:xfrm>
              <a:off x="3547983" y="196276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0" name="Ovál 609"/>
            <p:cNvSpPr/>
            <p:nvPr/>
          </p:nvSpPr>
          <p:spPr>
            <a:xfrm>
              <a:off x="3677011" y="19707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1" name="Ovál 610"/>
            <p:cNvSpPr/>
            <p:nvPr/>
          </p:nvSpPr>
          <p:spPr>
            <a:xfrm>
              <a:off x="3809624" y="197715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2" name="Ovál 611"/>
            <p:cNvSpPr/>
            <p:nvPr/>
          </p:nvSpPr>
          <p:spPr>
            <a:xfrm>
              <a:off x="3631787" y="184554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3" name="Ovál 612"/>
            <p:cNvSpPr/>
            <p:nvPr/>
          </p:nvSpPr>
          <p:spPr>
            <a:xfrm>
              <a:off x="3593207" y="206711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4" name="Ovál 613"/>
            <p:cNvSpPr/>
            <p:nvPr/>
          </p:nvSpPr>
          <p:spPr>
            <a:xfrm>
              <a:off x="3276041" y="215185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5" name="Ovál 614"/>
            <p:cNvSpPr/>
            <p:nvPr/>
          </p:nvSpPr>
          <p:spPr>
            <a:xfrm>
              <a:off x="3230817" y="202668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6" name="Ovál 615"/>
            <p:cNvSpPr/>
            <p:nvPr/>
          </p:nvSpPr>
          <p:spPr>
            <a:xfrm>
              <a:off x="3402500" y="215829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7" name="Ovál 616"/>
            <p:cNvSpPr/>
            <p:nvPr/>
          </p:nvSpPr>
          <p:spPr>
            <a:xfrm>
              <a:off x="3531528" y="216623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8" name="Ovál 617"/>
            <p:cNvSpPr/>
            <p:nvPr/>
          </p:nvSpPr>
          <p:spPr>
            <a:xfrm>
              <a:off x="3664141" y="217267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9" name="Ovál 618"/>
            <p:cNvSpPr/>
            <p:nvPr/>
          </p:nvSpPr>
          <p:spPr>
            <a:xfrm>
              <a:off x="3486304" y="204107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0" name="Ovál 619"/>
            <p:cNvSpPr/>
            <p:nvPr/>
          </p:nvSpPr>
          <p:spPr>
            <a:xfrm>
              <a:off x="3105223" y="198662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1" name="Ovál 620"/>
            <p:cNvSpPr/>
            <p:nvPr/>
          </p:nvSpPr>
          <p:spPr>
            <a:xfrm>
              <a:off x="3271488" y="186993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2" name="Ovál 621"/>
            <p:cNvSpPr/>
            <p:nvPr/>
          </p:nvSpPr>
          <p:spPr>
            <a:xfrm>
              <a:off x="2810770" y="188483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3" name="Ovál 622"/>
            <p:cNvSpPr/>
            <p:nvPr/>
          </p:nvSpPr>
          <p:spPr>
            <a:xfrm>
              <a:off x="2575250" y="195633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4" name="Ovál 623"/>
            <p:cNvSpPr/>
            <p:nvPr/>
          </p:nvSpPr>
          <p:spPr>
            <a:xfrm>
              <a:off x="2923747" y="209450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5" name="Ovál 624"/>
            <p:cNvSpPr/>
            <p:nvPr/>
          </p:nvSpPr>
          <p:spPr>
            <a:xfrm>
              <a:off x="2923093" y="186302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6" name="Ovál 625"/>
            <p:cNvSpPr/>
            <p:nvPr/>
          </p:nvSpPr>
          <p:spPr>
            <a:xfrm>
              <a:off x="2785818" y="16707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7" name="Ovál 626"/>
            <p:cNvSpPr/>
            <p:nvPr/>
          </p:nvSpPr>
          <p:spPr>
            <a:xfrm>
              <a:off x="2385845" y="16707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8" name="Ovál 627"/>
            <p:cNvSpPr/>
            <p:nvPr/>
          </p:nvSpPr>
          <p:spPr>
            <a:xfrm>
              <a:off x="2237893" y="163923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9" name="Ovál 628"/>
            <p:cNvSpPr/>
            <p:nvPr/>
          </p:nvSpPr>
          <p:spPr>
            <a:xfrm>
              <a:off x="2918431" y="167717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0" name="Ovál 629"/>
            <p:cNvSpPr/>
            <p:nvPr/>
          </p:nvSpPr>
          <p:spPr>
            <a:xfrm>
              <a:off x="2530858" y="168443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1" name="Ovál 630"/>
            <p:cNvSpPr/>
            <p:nvPr/>
          </p:nvSpPr>
          <p:spPr>
            <a:xfrm>
              <a:off x="3087082" y="163993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2" name="Ovál 631"/>
            <p:cNvSpPr/>
            <p:nvPr/>
          </p:nvSpPr>
          <p:spPr>
            <a:xfrm>
              <a:off x="3348723" y="165431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3" name="Ovál 632"/>
            <p:cNvSpPr/>
            <p:nvPr/>
          </p:nvSpPr>
          <p:spPr>
            <a:xfrm>
              <a:off x="3342569" y="165431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4" name="Ovál 633"/>
            <p:cNvSpPr/>
            <p:nvPr/>
          </p:nvSpPr>
          <p:spPr>
            <a:xfrm>
              <a:off x="3025403" y="173905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5" name="Ovál 634"/>
            <p:cNvSpPr/>
            <p:nvPr/>
          </p:nvSpPr>
          <p:spPr>
            <a:xfrm>
              <a:off x="3151862" y="174549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6" name="Ovál 635"/>
            <p:cNvSpPr/>
            <p:nvPr/>
          </p:nvSpPr>
          <p:spPr>
            <a:xfrm>
              <a:off x="3280890" y="17534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7" name="Ovál 636"/>
            <p:cNvSpPr/>
            <p:nvPr/>
          </p:nvSpPr>
          <p:spPr>
            <a:xfrm>
              <a:off x="3413503" y="175987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8" name="Ovál 637"/>
            <p:cNvSpPr/>
            <p:nvPr/>
          </p:nvSpPr>
          <p:spPr>
            <a:xfrm>
              <a:off x="3235666" y="162827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9" name="Ovál 638"/>
            <p:cNvSpPr/>
            <p:nvPr/>
          </p:nvSpPr>
          <p:spPr>
            <a:xfrm>
              <a:off x="2673109" y="168170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0" name="Ovál 639"/>
            <p:cNvSpPr/>
            <p:nvPr/>
          </p:nvSpPr>
          <p:spPr>
            <a:xfrm rot="16200000">
              <a:off x="3774191" y="170366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1" name="Ovál 640"/>
            <p:cNvSpPr/>
            <p:nvPr/>
          </p:nvSpPr>
          <p:spPr>
            <a:xfrm rot="16200000">
              <a:off x="3995758" y="174224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2" name="Ovál 641"/>
            <p:cNvSpPr/>
            <p:nvPr/>
          </p:nvSpPr>
          <p:spPr>
            <a:xfrm rot="16200000">
              <a:off x="3874292" y="167378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3" name="Ovál 642"/>
            <p:cNvSpPr/>
            <p:nvPr/>
          </p:nvSpPr>
          <p:spPr>
            <a:xfrm rot="16200000">
              <a:off x="3742688" y="185161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4" name="Ovál 643"/>
            <p:cNvSpPr/>
            <p:nvPr/>
          </p:nvSpPr>
          <p:spPr>
            <a:xfrm rot="16200000">
              <a:off x="3964255" y="189019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5" name="Ovál 644"/>
            <p:cNvSpPr/>
            <p:nvPr/>
          </p:nvSpPr>
          <p:spPr>
            <a:xfrm rot="16200000">
              <a:off x="3868552" y="180347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6" name="Ovál 645"/>
            <p:cNvSpPr/>
            <p:nvPr/>
          </p:nvSpPr>
          <p:spPr>
            <a:xfrm>
              <a:off x="2251846" y="224173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7" name="Ovál 646"/>
            <p:cNvSpPr/>
            <p:nvPr/>
          </p:nvSpPr>
          <p:spPr>
            <a:xfrm>
              <a:off x="1843812" y="231396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8" name="Ovál 647"/>
            <p:cNvSpPr/>
            <p:nvPr/>
          </p:nvSpPr>
          <p:spPr>
            <a:xfrm>
              <a:off x="2504502" y="262322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9" name="Ovál 648"/>
            <p:cNvSpPr/>
            <p:nvPr/>
          </p:nvSpPr>
          <p:spPr>
            <a:xfrm>
              <a:off x="3152771" y="214349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0" name="Ovál 649"/>
            <p:cNvSpPr/>
            <p:nvPr/>
          </p:nvSpPr>
          <p:spPr>
            <a:xfrm>
              <a:off x="3023785" y="220195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1" name="Ovál 650"/>
            <p:cNvSpPr/>
            <p:nvPr/>
          </p:nvSpPr>
          <p:spPr>
            <a:xfrm>
              <a:off x="2394248" y="220613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2" name="Ovál 651"/>
            <p:cNvSpPr/>
            <p:nvPr/>
          </p:nvSpPr>
          <p:spPr>
            <a:xfrm>
              <a:off x="2712803" y="238198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3" name="Ovál 652"/>
            <p:cNvSpPr/>
            <p:nvPr/>
          </p:nvSpPr>
          <p:spPr>
            <a:xfrm>
              <a:off x="2355668" y="242770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4" name="Ovál 653"/>
            <p:cNvSpPr/>
            <p:nvPr/>
          </p:nvSpPr>
          <p:spPr>
            <a:xfrm>
              <a:off x="2577804" y="229610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5" name="Ovál 654"/>
            <p:cNvSpPr/>
            <p:nvPr/>
          </p:nvSpPr>
          <p:spPr>
            <a:xfrm>
              <a:off x="2539224" y="251766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6" name="Ovál 655"/>
            <p:cNvSpPr/>
            <p:nvPr/>
          </p:nvSpPr>
          <p:spPr>
            <a:xfrm>
              <a:off x="2177831" y="229610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7" name="Ovál 656"/>
            <p:cNvSpPr/>
            <p:nvPr/>
          </p:nvSpPr>
          <p:spPr>
            <a:xfrm>
              <a:off x="2139251" y="251766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8" name="Ovál 657"/>
            <p:cNvSpPr/>
            <p:nvPr/>
          </p:nvSpPr>
          <p:spPr>
            <a:xfrm>
              <a:off x="2207716" y="239620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9" name="Ovál 658"/>
            <p:cNvSpPr/>
            <p:nvPr/>
          </p:nvSpPr>
          <p:spPr>
            <a:xfrm>
              <a:off x="2029879" y="226459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0" name="Ovál 659"/>
            <p:cNvSpPr/>
            <p:nvPr/>
          </p:nvSpPr>
          <p:spPr>
            <a:xfrm>
              <a:off x="1991299" y="248616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1" name="Ovál 660"/>
            <p:cNvSpPr/>
            <p:nvPr/>
          </p:nvSpPr>
          <p:spPr>
            <a:xfrm>
              <a:off x="2671837" y="252410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2" name="Ovál 661"/>
            <p:cNvSpPr/>
            <p:nvPr/>
          </p:nvSpPr>
          <p:spPr>
            <a:xfrm>
              <a:off x="2494000" y="239250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3" name="Ovál 662"/>
            <p:cNvSpPr/>
            <p:nvPr/>
          </p:nvSpPr>
          <p:spPr>
            <a:xfrm>
              <a:off x="2284264" y="253136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4" name="Ovál 663"/>
            <p:cNvSpPr/>
            <p:nvPr/>
          </p:nvSpPr>
          <p:spPr>
            <a:xfrm>
              <a:off x="2924292" y="239046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5" name="Ovál 664"/>
            <p:cNvSpPr/>
            <p:nvPr/>
          </p:nvSpPr>
          <p:spPr>
            <a:xfrm>
              <a:off x="3056905" y="239690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6" name="Ovál 665"/>
            <p:cNvSpPr/>
            <p:nvPr/>
          </p:nvSpPr>
          <p:spPr>
            <a:xfrm>
              <a:off x="2879068" y="226529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7" name="Ovál 666"/>
            <p:cNvSpPr/>
            <p:nvPr/>
          </p:nvSpPr>
          <p:spPr>
            <a:xfrm>
              <a:off x="2840488" y="248686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8" name="Ovál 667"/>
            <p:cNvSpPr/>
            <p:nvPr/>
          </p:nvSpPr>
          <p:spPr>
            <a:xfrm>
              <a:off x="3185933" y="240484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9" name="Ovál 668"/>
            <p:cNvSpPr/>
            <p:nvPr/>
          </p:nvSpPr>
          <p:spPr>
            <a:xfrm>
              <a:off x="3318546" y="241128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0" name="Ovál 669"/>
            <p:cNvSpPr/>
            <p:nvPr/>
          </p:nvSpPr>
          <p:spPr>
            <a:xfrm>
              <a:off x="3140709" y="227967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1" name="Ovál 670"/>
            <p:cNvSpPr/>
            <p:nvPr/>
          </p:nvSpPr>
          <p:spPr>
            <a:xfrm>
              <a:off x="3102129" y="250124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2" name="Ovál 671"/>
            <p:cNvSpPr/>
            <p:nvPr/>
          </p:nvSpPr>
          <p:spPr>
            <a:xfrm>
              <a:off x="3050751" y="2396900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3" name="Ovál 672"/>
            <p:cNvSpPr/>
            <p:nvPr/>
          </p:nvSpPr>
          <p:spPr>
            <a:xfrm>
              <a:off x="3179779" y="240484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4" name="Ovál 673"/>
            <p:cNvSpPr/>
            <p:nvPr/>
          </p:nvSpPr>
          <p:spPr>
            <a:xfrm>
              <a:off x="3312392" y="241128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5" name="Ovál 674"/>
            <p:cNvSpPr/>
            <p:nvPr/>
          </p:nvSpPr>
          <p:spPr>
            <a:xfrm>
              <a:off x="3134555" y="227967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6" name="Ovál 675"/>
            <p:cNvSpPr/>
            <p:nvPr/>
          </p:nvSpPr>
          <p:spPr>
            <a:xfrm>
              <a:off x="3095975" y="250124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7" name="Ovál 676"/>
            <p:cNvSpPr/>
            <p:nvPr/>
          </p:nvSpPr>
          <p:spPr>
            <a:xfrm>
              <a:off x="2778809" y="258598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8" name="Ovál 677"/>
            <p:cNvSpPr/>
            <p:nvPr/>
          </p:nvSpPr>
          <p:spPr>
            <a:xfrm>
              <a:off x="2733585" y="246081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9" name="Ovál 678"/>
            <p:cNvSpPr/>
            <p:nvPr/>
          </p:nvSpPr>
          <p:spPr>
            <a:xfrm>
              <a:off x="2905268" y="259242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0" name="Ovál 679"/>
            <p:cNvSpPr/>
            <p:nvPr/>
          </p:nvSpPr>
          <p:spPr>
            <a:xfrm>
              <a:off x="3034296" y="260036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1" name="Ovál 680"/>
            <p:cNvSpPr/>
            <p:nvPr/>
          </p:nvSpPr>
          <p:spPr>
            <a:xfrm>
              <a:off x="3166909" y="260680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2" name="Ovál 681"/>
            <p:cNvSpPr/>
            <p:nvPr/>
          </p:nvSpPr>
          <p:spPr>
            <a:xfrm>
              <a:off x="2989072" y="247520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3" name="Ovál 682"/>
            <p:cNvSpPr/>
            <p:nvPr/>
          </p:nvSpPr>
          <p:spPr>
            <a:xfrm>
              <a:off x="2607991" y="242075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4" name="Ovál 683"/>
            <p:cNvSpPr/>
            <p:nvPr/>
          </p:nvSpPr>
          <p:spPr>
            <a:xfrm>
              <a:off x="2774256" y="2304064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5" name="Ovál 684"/>
            <p:cNvSpPr/>
            <p:nvPr/>
          </p:nvSpPr>
          <p:spPr>
            <a:xfrm>
              <a:off x="2313538" y="231896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6" name="Ovál 685"/>
            <p:cNvSpPr/>
            <p:nvPr/>
          </p:nvSpPr>
          <p:spPr>
            <a:xfrm>
              <a:off x="2078018" y="239046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7" name="Ovál 686"/>
            <p:cNvSpPr/>
            <p:nvPr/>
          </p:nvSpPr>
          <p:spPr>
            <a:xfrm>
              <a:off x="2426515" y="25286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8" name="Ovál 687"/>
            <p:cNvSpPr/>
            <p:nvPr/>
          </p:nvSpPr>
          <p:spPr>
            <a:xfrm>
              <a:off x="2425861" y="229715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9" name="Ovál 688"/>
            <p:cNvSpPr/>
            <p:nvPr/>
          </p:nvSpPr>
          <p:spPr>
            <a:xfrm>
              <a:off x="2288586" y="210486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0" name="Ovál 689"/>
            <p:cNvSpPr/>
            <p:nvPr/>
          </p:nvSpPr>
          <p:spPr>
            <a:xfrm>
              <a:off x="1888613" y="210486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1" name="Ovál 690"/>
            <p:cNvSpPr/>
            <p:nvPr/>
          </p:nvSpPr>
          <p:spPr>
            <a:xfrm>
              <a:off x="1740661" y="207336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2" name="Ovál 691"/>
            <p:cNvSpPr/>
            <p:nvPr/>
          </p:nvSpPr>
          <p:spPr>
            <a:xfrm>
              <a:off x="2421199" y="211130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3" name="Ovál 692"/>
            <p:cNvSpPr/>
            <p:nvPr/>
          </p:nvSpPr>
          <p:spPr>
            <a:xfrm>
              <a:off x="2033626" y="2118563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4" name="Ovál 693"/>
            <p:cNvSpPr/>
            <p:nvPr/>
          </p:nvSpPr>
          <p:spPr>
            <a:xfrm>
              <a:off x="2589850" y="207406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5" name="Ovál 694"/>
            <p:cNvSpPr/>
            <p:nvPr/>
          </p:nvSpPr>
          <p:spPr>
            <a:xfrm>
              <a:off x="2851491" y="208844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6" name="Ovál 695"/>
            <p:cNvSpPr/>
            <p:nvPr/>
          </p:nvSpPr>
          <p:spPr>
            <a:xfrm>
              <a:off x="2845337" y="208844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7" name="Ovál 696"/>
            <p:cNvSpPr/>
            <p:nvPr/>
          </p:nvSpPr>
          <p:spPr>
            <a:xfrm>
              <a:off x="2528171" y="217318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8" name="Ovál 697"/>
            <p:cNvSpPr/>
            <p:nvPr/>
          </p:nvSpPr>
          <p:spPr>
            <a:xfrm>
              <a:off x="2654630" y="2179622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9" name="Ovál 698"/>
            <p:cNvSpPr/>
            <p:nvPr/>
          </p:nvSpPr>
          <p:spPr>
            <a:xfrm>
              <a:off x="2783658" y="218756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0" name="Ovál 699"/>
            <p:cNvSpPr/>
            <p:nvPr/>
          </p:nvSpPr>
          <p:spPr>
            <a:xfrm>
              <a:off x="2916271" y="2194005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1" name="Ovál 700"/>
            <p:cNvSpPr/>
            <p:nvPr/>
          </p:nvSpPr>
          <p:spPr>
            <a:xfrm>
              <a:off x="2738434" y="206240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2" name="Ovál 701"/>
            <p:cNvSpPr/>
            <p:nvPr/>
          </p:nvSpPr>
          <p:spPr>
            <a:xfrm>
              <a:off x="2175877" y="211583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3" name="Ovál 702"/>
            <p:cNvSpPr/>
            <p:nvPr/>
          </p:nvSpPr>
          <p:spPr>
            <a:xfrm rot="16200000">
              <a:off x="3276959" y="213779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4" name="Ovál 703"/>
            <p:cNvSpPr/>
            <p:nvPr/>
          </p:nvSpPr>
          <p:spPr>
            <a:xfrm rot="16200000">
              <a:off x="3498526" y="2176376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5" name="Ovál 704"/>
            <p:cNvSpPr/>
            <p:nvPr/>
          </p:nvSpPr>
          <p:spPr>
            <a:xfrm rot="16200000">
              <a:off x="3377060" y="2107911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6" name="Ovál 705"/>
            <p:cNvSpPr/>
            <p:nvPr/>
          </p:nvSpPr>
          <p:spPr>
            <a:xfrm rot="16200000">
              <a:off x="3245456" y="228574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7" name="Ovál 706"/>
            <p:cNvSpPr/>
            <p:nvPr/>
          </p:nvSpPr>
          <p:spPr>
            <a:xfrm rot="16200000">
              <a:off x="3467023" y="2324328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8" name="Ovál 707"/>
            <p:cNvSpPr/>
            <p:nvPr/>
          </p:nvSpPr>
          <p:spPr>
            <a:xfrm rot="16200000">
              <a:off x="3371320" y="2237609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09" name="Skupina 708"/>
          <p:cNvGrpSpPr/>
          <p:nvPr/>
        </p:nvGrpSpPr>
        <p:grpSpPr>
          <a:xfrm>
            <a:off x="115607" y="3203105"/>
            <a:ext cx="1203854" cy="690290"/>
            <a:chOff x="115607" y="3203105"/>
            <a:chExt cx="1203854" cy="69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0" name="TextovéPole 709"/>
                <p:cNvSpPr txBox="1"/>
                <p:nvPr/>
              </p:nvSpPr>
              <p:spPr>
                <a:xfrm>
                  <a:off x="115607" y="3616396"/>
                  <a:ext cx="1109278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16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710" name="TextovéPole 7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07" y="3616396"/>
                  <a:ext cx="110927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692" t="-28261" r="-12088" b="-5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1" name="TextovéPole 710"/>
                <p:cNvSpPr txBox="1"/>
                <p:nvPr/>
              </p:nvSpPr>
              <p:spPr>
                <a:xfrm>
                  <a:off x="115607" y="3203105"/>
                  <a:ext cx="1109278" cy="276999"/>
                </a:xfrm>
                <a:prstGeom prst="rect">
                  <a:avLst/>
                </a:prstGeom>
                <a:noFill/>
                <a:effectLst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18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13" name="TextovéPol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07" y="3203105"/>
                  <a:ext cx="1109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692" t="-28261" r="-12088" b="-50000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2" name="Ovál 711"/>
            <p:cNvSpPr/>
            <p:nvPr/>
          </p:nvSpPr>
          <p:spPr>
            <a:xfrm>
              <a:off x="1246573" y="3319253"/>
              <a:ext cx="64279" cy="45719"/>
            </a:xfrm>
            <a:prstGeom prst="ellipse">
              <a:avLst/>
            </a:prstGeom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3" name="Ovál 712"/>
            <p:cNvSpPr/>
            <p:nvPr/>
          </p:nvSpPr>
          <p:spPr>
            <a:xfrm>
              <a:off x="1255182" y="3729537"/>
              <a:ext cx="64279" cy="45719"/>
            </a:xfrm>
            <a:prstGeom prst="ellipse">
              <a:avLst/>
            </a:prstGeom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331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Koeficient frakcionace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0" y="1484923"/>
            <a:ext cx="3640207" cy="1273669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R</a:t>
            </a:r>
            <a:r>
              <a:rPr lang="cs-CZ" baseline="-25000" dirty="0" err="1"/>
              <a:t>a</a:t>
            </a:r>
            <a:r>
              <a:rPr lang="cs-CZ" dirty="0"/>
              <a:t> … poměr těžkého izotopu k lehkému izotopu ve fázi a</a:t>
            </a:r>
          </a:p>
          <a:p>
            <a:r>
              <a:rPr lang="cs-CZ" dirty="0" err="1"/>
              <a:t>R</a:t>
            </a:r>
            <a:r>
              <a:rPr lang="cs-CZ" baseline="-25000" dirty="0" err="1"/>
              <a:t>b</a:t>
            </a:r>
            <a:r>
              <a:rPr lang="cs-CZ" dirty="0"/>
              <a:t> … poměr těžkého izotopu k lehkému izotopu ve fázi b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275856" y="1490977"/>
                <a:ext cx="1756611" cy="920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490977"/>
                <a:ext cx="1756611" cy="920958"/>
              </a:xfrm>
              <a:prstGeom prst="rect">
                <a:avLst/>
              </a:prstGeom>
              <a:blipFill rotWithShape="0">
                <a:blip r:embed="rId2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755576" y="2771777"/>
            <a:ext cx="2959224" cy="2287349"/>
            <a:chOff x="5645224" y="2149763"/>
            <a:chExt cx="2959224" cy="3727509"/>
          </a:xfrm>
        </p:grpSpPr>
        <p:sp>
          <p:nvSpPr>
            <p:cNvPr id="6" name="Zaoblený obdélník 5"/>
            <p:cNvSpPr/>
            <p:nvPr/>
          </p:nvSpPr>
          <p:spPr>
            <a:xfrm>
              <a:off x="5652120" y="2149764"/>
              <a:ext cx="2952328" cy="37275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5645224" y="2149763"/>
              <a:ext cx="2952328" cy="25648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478009" y="2686252"/>
              <a:ext cx="1300549" cy="1354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800" dirty="0"/>
                <a:t>pára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421164" y="4511542"/>
              <a:ext cx="1400448" cy="1354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800" dirty="0"/>
                <a:t>voda</a:t>
              </a:r>
            </a:p>
          </p:txBody>
        </p:sp>
      </p:grp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73216"/>
            <a:ext cx="8326051" cy="12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Specifický typ rovnovážné konstanty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923928" y="3340301"/>
                <a:ext cx="4392488" cy="1038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𝑟𝑎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p>
                      </m:sSubSup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200" b="0" i="1" baseline="30000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num>
                                <m:den>
                                  <m:r>
                                    <a:rPr lang="cs-CZ" sz="3200" b="0" i="1" baseline="30000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den>
                              </m:f>
                            </m:e>
                          </m:d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num>
                        <m:den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200" i="1" baseline="3000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num>
                                <m:den>
                                  <m:r>
                                    <a:rPr lang="cs-CZ" sz="3200" i="1" baseline="3000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den>
                              </m:f>
                            </m:e>
                          </m:d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𝑟𝑎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340301"/>
                <a:ext cx="4392488" cy="1038618"/>
              </a:xfrm>
              <a:prstGeom prst="rect">
                <a:avLst/>
              </a:prstGeom>
              <a:blipFill rotWithShape="0">
                <a:blip r:embed="rId3"/>
                <a:stretch>
                  <a:fillRect b="-64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ál 12"/>
          <p:cNvSpPr/>
          <p:nvPr/>
        </p:nvSpPr>
        <p:spPr>
          <a:xfrm>
            <a:off x="1642493" y="4452575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162442" y="47373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156288" y="47373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957028" y="444975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089641" y="445618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950874" y="444975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1083487" y="445618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938004" y="465171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 rot="16200000">
            <a:off x="1298692" y="45955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 rot="16200000">
            <a:off x="1520259" y="463408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 rot="16200000">
            <a:off x="1398793" y="456561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 rot="16200000">
            <a:off x="1267189" y="474345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 rot="16200000">
            <a:off x="1533954" y="448906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16200000">
            <a:off x="1321551" y="445979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16200000">
            <a:off x="1393053" y="469531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1063705" y="469732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1018481" y="457215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1132472" y="460040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1013896" y="4774008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3" name="Skupina 32"/>
          <p:cNvGrpSpPr/>
          <p:nvPr/>
        </p:nvGrpSpPr>
        <p:grpSpPr>
          <a:xfrm flipH="1">
            <a:off x="938004" y="3856150"/>
            <a:ext cx="768768" cy="369976"/>
            <a:chOff x="6890923" y="3999726"/>
            <a:chExt cx="768768" cy="369976"/>
          </a:xfrm>
        </p:grpSpPr>
        <p:sp>
          <p:nvSpPr>
            <p:cNvPr id="34" name="Ovál 33"/>
            <p:cNvSpPr/>
            <p:nvPr/>
          </p:nvSpPr>
          <p:spPr>
            <a:xfrm>
              <a:off x="7595412" y="4002550"/>
              <a:ext cx="6427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7115361" y="4287360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vál 35"/>
            <p:cNvSpPr/>
            <p:nvPr/>
          </p:nvSpPr>
          <p:spPr>
            <a:xfrm>
              <a:off x="7109207" y="4287360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ál 36"/>
            <p:cNvSpPr/>
            <p:nvPr/>
          </p:nvSpPr>
          <p:spPr>
            <a:xfrm>
              <a:off x="6909947" y="3999726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vál 37"/>
            <p:cNvSpPr/>
            <p:nvPr/>
          </p:nvSpPr>
          <p:spPr>
            <a:xfrm>
              <a:off x="7042560" y="4006163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38"/>
            <p:cNvSpPr/>
            <p:nvPr/>
          </p:nvSpPr>
          <p:spPr>
            <a:xfrm>
              <a:off x="6903793" y="3999726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ál 39"/>
            <p:cNvSpPr/>
            <p:nvPr/>
          </p:nvSpPr>
          <p:spPr>
            <a:xfrm>
              <a:off x="7036406" y="4006163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6890923" y="4201686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 rot="16200000">
              <a:off x="7251611" y="4145477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 rot="16200000">
              <a:off x="7473178" y="4184057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 rot="16200000">
              <a:off x="7351712" y="4115592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ál 44"/>
            <p:cNvSpPr/>
            <p:nvPr/>
          </p:nvSpPr>
          <p:spPr>
            <a:xfrm rot="16200000">
              <a:off x="7220108" y="4293429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vál 45"/>
            <p:cNvSpPr/>
            <p:nvPr/>
          </p:nvSpPr>
          <p:spPr>
            <a:xfrm rot="16200000">
              <a:off x="7486873" y="4039044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 rot="16200000">
              <a:off x="7274470" y="4009770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 rot="16200000">
              <a:off x="7345972" y="4245290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ál 48"/>
            <p:cNvSpPr/>
            <p:nvPr/>
          </p:nvSpPr>
          <p:spPr>
            <a:xfrm>
              <a:off x="7016624" y="4247296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vál 49"/>
            <p:cNvSpPr/>
            <p:nvPr/>
          </p:nvSpPr>
          <p:spPr>
            <a:xfrm>
              <a:off x="6971400" y="4122129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ál 50"/>
            <p:cNvSpPr/>
            <p:nvPr/>
          </p:nvSpPr>
          <p:spPr>
            <a:xfrm>
              <a:off x="7085391" y="4150382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6966815" y="4323983"/>
              <a:ext cx="6427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3" name="Ovál 52"/>
          <p:cNvSpPr/>
          <p:nvPr/>
        </p:nvSpPr>
        <p:spPr>
          <a:xfrm>
            <a:off x="1166296" y="4926408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1212132" y="4514933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4108616" y="4573909"/>
                <a:ext cx="4968552" cy="590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𝑟𝑎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p>
                      </m:sSubSup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=1,0092 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 25 °</m:t>
                      </m:r>
                      <m:r>
                        <m:rPr>
                          <m:sty m:val="p"/>
                        </m:rPr>
                        <a:rPr lang="cs-CZ" sz="32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616" y="4573909"/>
                <a:ext cx="4968552" cy="5902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0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Frakcionace vzhledem ke standardu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2896"/>
                <a:ext cx="8229600" cy="36332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Vzhledem k nesmírně malým odchylkám v malých koncentracích izotopů, využíváme srovnání s obecně dostupnými standardy.</a:t>
                </a:r>
              </a:p>
              <a:p>
                <a:r>
                  <a:rPr lang="cs-CZ" dirty="0"/>
                  <a:t>Zjistíme, jak moc se vzorek odlišuje od standardu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cs-CZ" dirty="0"/>
                  <a:t> &lt; 0 … vzorek je ochuzený o těžší izotop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cs-CZ" dirty="0"/>
                  <a:t> &gt; 0 … vzorek je </a:t>
                </a:r>
                <a:r>
                  <a:rPr lang="cs-CZ" dirty="0" err="1"/>
                  <a:t>nabohacený</a:t>
                </a:r>
                <a:r>
                  <a:rPr lang="cs-CZ" dirty="0"/>
                  <a:t> o těžší izotop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2896"/>
                <a:ext cx="8229600" cy="3633267"/>
              </a:xfrm>
              <a:blipFill rotWithShape="0">
                <a:blip r:embed="rId3"/>
                <a:stretch>
                  <a:fillRect l="-1704" t="-35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259632" y="1196752"/>
                <a:ext cx="6624736" cy="103502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sz="3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𝑣𝑧𝑜𝑟𝑒𝑘</m:t>
                              </m:r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sz="32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𝑠𝑡𝑎𝑛𝑑𝑎𝑟𝑑</m:t>
                              </m:r>
                            </m:num>
                            <m:den>
                              <m:r>
                                <a:rPr lang="cs-CZ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cs-CZ" sz="32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𝑠𝑡𝑎𝑛𝑑𝑎𝑟𝑑</m:t>
                              </m:r>
                            </m:den>
                          </m:f>
                        </m:e>
                      </m:d>
                      <m: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  <m:r>
                        <a:rPr lang="cs-CZ" sz="32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cs-C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cs-CZ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96752"/>
                <a:ext cx="6624736" cy="1035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34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23912"/>
          </a:xfrm>
        </p:spPr>
        <p:txBody>
          <a:bodyPr/>
          <a:lstStyle/>
          <a:p>
            <a:r>
              <a:rPr lang="cs-CZ" altLang="cs-CZ">
                <a:effectLst/>
                <a:latin typeface="+mn-lt"/>
              </a:rPr>
              <a:t>Standardy</a:t>
            </a:r>
          </a:p>
        </p:txBody>
      </p:sp>
      <p:graphicFrame>
        <p:nvGraphicFramePr>
          <p:cNvPr id="14736" name="Group 4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363041"/>
              </p:ext>
            </p:extLst>
          </p:nvPr>
        </p:nvGraphicFramePr>
        <p:xfrm>
          <a:off x="468313" y="1125538"/>
          <a:ext cx="8229600" cy="4002088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prvek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značení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poměr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standard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abs. poměr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D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SMOW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1,557×10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–4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Li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NBS L-SVEC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0,08306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B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NBS 951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4,044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C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13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PDB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1,122×10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–2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N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14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ATM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3,613×10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–3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18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16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SMOW, PDB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2,0052×10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–3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O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17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16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SMOW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3,76×10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–4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δ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sym typeface="Symbol" panose="05050102010706020507" pitchFamily="18" charset="2"/>
                        </a:rPr>
                        <a:t>S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34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S/</a:t>
                      </a:r>
                      <a:r>
                        <a:rPr kumimoji="0" lang="cs-CZ" altLang="cs-CZ" sz="18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32</a:t>
                      </a: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CDT</a:t>
                      </a:r>
                      <a:endParaRPr kumimoji="0" lang="cs-CZ" altLang="cs-CZ" sz="1800" b="0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4,43×10</a:t>
                      </a:r>
                      <a:r>
                        <a:rPr kumimoji="0" lang="cs-CZ" altLang="cs-CZ" sz="18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–2</a:t>
                      </a: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637" name="Rectangle 301"/>
          <p:cNvSpPr>
            <a:spLocks noChangeArrowheads="1"/>
          </p:cNvSpPr>
          <p:nvPr/>
        </p:nvSpPr>
        <p:spPr bwMode="auto">
          <a:xfrm>
            <a:off x="468313" y="5267772"/>
            <a:ext cx="75679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altLang="cs-CZ" sz="1400" dirty="0"/>
              <a:t>SMOW - Standard </a:t>
            </a:r>
            <a:r>
              <a:rPr lang="cs-CZ" altLang="cs-CZ" sz="1400" dirty="0" err="1"/>
              <a:t>Mean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Ocean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Water</a:t>
            </a:r>
            <a:r>
              <a:rPr lang="cs-CZ" altLang="cs-CZ" sz="1400" dirty="0"/>
              <a:t> (někdy také VSMOW – </a:t>
            </a:r>
            <a:r>
              <a:rPr lang="cs-CZ" altLang="cs-CZ" sz="1400" dirty="0" err="1"/>
              <a:t>Vienna</a:t>
            </a:r>
            <a:r>
              <a:rPr lang="cs-CZ" altLang="cs-CZ" sz="1400" dirty="0"/>
              <a:t> Standard </a:t>
            </a:r>
            <a:r>
              <a:rPr lang="cs-CZ" altLang="cs-CZ" sz="1400" dirty="0" err="1"/>
              <a:t>Mean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Ocean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Water</a:t>
            </a:r>
            <a:r>
              <a:rPr lang="cs-CZ" altLang="cs-CZ" sz="1400" dirty="0"/>
              <a:t>)</a:t>
            </a:r>
          </a:p>
          <a:p>
            <a:pPr>
              <a:lnSpc>
                <a:spcPct val="120000"/>
              </a:lnSpc>
            </a:pPr>
            <a:r>
              <a:rPr lang="cs-CZ" altLang="cs-CZ" sz="1400" dirty="0"/>
              <a:t>PDB - </a:t>
            </a:r>
            <a:r>
              <a:rPr lang="cs-CZ" altLang="cs-CZ" sz="1400" dirty="0" err="1"/>
              <a:t>Pee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Dee</a:t>
            </a:r>
            <a:r>
              <a:rPr lang="cs-CZ" altLang="cs-CZ" sz="1400" dirty="0"/>
              <a:t> Belemnite (C a O v karbonátech)</a:t>
            </a:r>
          </a:p>
          <a:p>
            <a:pPr>
              <a:lnSpc>
                <a:spcPct val="120000"/>
              </a:lnSpc>
            </a:pPr>
            <a:r>
              <a:rPr lang="cs-CZ" altLang="cs-CZ" sz="1400" dirty="0"/>
              <a:t>ATM - </a:t>
            </a:r>
            <a:r>
              <a:rPr lang="cs-CZ" altLang="cs-CZ" sz="1400" dirty="0" err="1"/>
              <a:t>ATMospheric</a:t>
            </a:r>
            <a:r>
              <a:rPr lang="cs-CZ" altLang="cs-CZ" sz="1400" dirty="0"/>
              <a:t> </a:t>
            </a:r>
            <a:r>
              <a:rPr lang="cs-CZ" altLang="cs-CZ" sz="1400" dirty="0" err="1"/>
              <a:t>nitrogen</a:t>
            </a:r>
            <a:endParaRPr lang="cs-CZ" altLang="cs-CZ" sz="1400" dirty="0"/>
          </a:p>
          <a:p>
            <a:pPr>
              <a:lnSpc>
                <a:spcPct val="120000"/>
              </a:lnSpc>
            </a:pPr>
            <a:r>
              <a:rPr lang="cs-CZ" altLang="cs-CZ" sz="1400" dirty="0"/>
              <a:t>CDT - Canyon </a:t>
            </a:r>
            <a:r>
              <a:rPr lang="cs-CZ" altLang="cs-CZ" sz="1400" dirty="0" err="1"/>
              <a:t>Diablo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troilite</a:t>
            </a:r>
            <a:r>
              <a:rPr lang="cs-CZ" altLang="cs-CZ" sz="1400" dirty="0"/>
              <a:t> (z meteoritu)</a:t>
            </a:r>
          </a:p>
          <a:p>
            <a:pPr>
              <a:lnSpc>
                <a:spcPct val="120000"/>
              </a:lnSpc>
            </a:pPr>
            <a:r>
              <a:rPr lang="cs-CZ" altLang="cs-CZ" sz="1400" dirty="0"/>
              <a:t>NBS - </a:t>
            </a:r>
            <a:r>
              <a:rPr lang="cs-CZ" altLang="cs-CZ" sz="1400" dirty="0" err="1"/>
              <a:t>National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Bureau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Standards</a:t>
            </a:r>
            <a:r>
              <a:rPr lang="cs-CZ" altLang="cs-CZ" sz="1400" dirty="0"/>
              <a:t> (USA)</a:t>
            </a:r>
          </a:p>
        </p:txBody>
      </p:sp>
    </p:spTree>
    <p:extLst>
      <p:ext uri="{BB962C8B-B14F-4D97-AF65-F5344CB8AC3E}">
        <p14:creationId xmlns:p14="http://schemas.microsoft.com/office/powerpoint/2010/main" val="336936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2676775" y="3368797"/>
            <a:ext cx="6076844" cy="22802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hodnotu má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 pro vodní páru nad hladinou oceánu (25 °C)?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676775" y="3379841"/>
                <a:ext cx="5953194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cs-CZ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</m:t>
                                      </m:r>
                                    </m:num>
                                    <m:den>
                                      <m:r>
                                        <a:rPr lang="cs-CZ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16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</m:t>
                              </m:r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</m:t>
                                      </m:r>
                                    </m:num>
                                    <m:den>
                                      <m:r>
                                        <a:rPr lang="cs-CZ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16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𝑜𝑐𝑒</m:t>
                              </m:r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18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</m:t>
                                      </m:r>
                                    </m:num>
                                    <m:den>
                                      <m:r>
                                        <a:rPr lang="cs-CZ" sz="20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16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O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𝑜𝑐𝑒</m:t>
                              </m:r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cs-CZ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×1000</m:t>
                      </m:r>
                      <m:r>
                        <m:rPr>
                          <m:nor/>
                        </m:rP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cs-CZ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75" y="3379841"/>
                <a:ext cx="5953194" cy="6915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63498" y="3337174"/>
            <a:ext cx="2204246" cy="2287349"/>
            <a:chOff x="5645224" y="2149763"/>
            <a:chExt cx="2959224" cy="3727509"/>
          </a:xfrm>
        </p:grpSpPr>
        <p:sp>
          <p:nvSpPr>
            <p:cNvPr id="6" name="Zaoblený obdélník 5"/>
            <p:cNvSpPr/>
            <p:nvPr/>
          </p:nvSpPr>
          <p:spPr>
            <a:xfrm>
              <a:off x="5652120" y="2149764"/>
              <a:ext cx="2952328" cy="37275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5645224" y="2149763"/>
              <a:ext cx="2952328" cy="25648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221439" y="2686372"/>
              <a:ext cx="1836425" cy="135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/>
                <a:t>pára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193018" y="4495490"/>
              <a:ext cx="1893268" cy="135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/>
                <a:t>voda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702299" y="4174673"/>
                <a:ext cx="2520280" cy="6408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𝑟𝑎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𝑜𝑐𝑒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b="0" i="1" baseline="30000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20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num>
                                <m:den>
                                  <m:r>
                                    <a:rPr lang="cs-CZ" sz="2000" b="0" i="1" baseline="30000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20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den>
                              </m:f>
                            </m:e>
                          </m:d>
                          <m:r>
                            <a:rPr lang="cs-CZ" sz="2000" b="0" i="1" baseline="-25000" smtClean="0">
                              <a:latin typeface="Cambria Math" panose="02040503050406030204" pitchFamily="18" charset="0"/>
                            </a:rPr>
                            <m:t>𝑜𝑐𝑒</m:t>
                          </m:r>
                          <m:r>
                            <a:rPr lang="cs-CZ" sz="2000" b="0" i="1" baseline="-2500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b="0" i="1" baseline="-250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cs-CZ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2000" i="1" baseline="3000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20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num>
                                <m:den>
                                  <m:r>
                                    <a:rPr lang="cs-CZ" sz="2000" i="1" baseline="3000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20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den>
                              </m:f>
                            </m:e>
                          </m:d>
                          <m:r>
                            <a:rPr lang="cs-CZ" sz="2000" b="0" i="1" baseline="-2500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000" b="0" i="1" baseline="-25000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b="0" i="1" baseline="-25000" smtClean="0">
                              <a:latin typeface="Cambria Math" panose="02040503050406030204" pitchFamily="18" charset="0"/>
                            </a:rPr>
                            <m:t>𝑟𝑎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299" y="4174673"/>
                <a:ext cx="2520280" cy="640816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-10953" y="2705349"/>
                <a:ext cx="4968552" cy="368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𝑟𝑎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p>
                      </m:sSub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=1,0092 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 25 °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53" y="2705349"/>
                <a:ext cx="4968552" cy="368884"/>
              </a:xfrm>
              <a:prstGeom prst="rect">
                <a:avLst/>
              </a:prstGeom>
              <a:blipFill rotWithShape="0"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4983766" y="2641204"/>
                <a:ext cx="1798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  <m:r>
                        <m:rPr>
                          <m:sty m:val="p"/>
                        </m:rPr>
                        <a:rPr lang="cs-CZ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cs-CZ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𝑜𝑐𝑒</m:t>
                      </m:r>
                      <m:r>
                        <a:rPr lang="cs-CZ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cs-CZ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766" y="2641204"/>
                <a:ext cx="179805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/>
          <p:cNvSpPr txBox="1"/>
          <p:nvPr/>
        </p:nvSpPr>
        <p:spPr>
          <a:xfrm>
            <a:off x="6778967" y="2651264"/>
            <a:ext cx="19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Oceán je standard!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676775" y="4923785"/>
                <a:ext cx="2860436" cy="619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𝑟𝑎</m:t>
                          </m:r>
                        </m:sub>
                        <m:sup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𝑜𝑐𝑒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0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𝑜𝑐𝑒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+1000</m:t>
                          </m:r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0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+1000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75" y="4923785"/>
                <a:ext cx="2860436" cy="619016"/>
              </a:xfrm>
              <a:prstGeom prst="rect">
                <a:avLst/>
              </a:prstGeom>
              <a:blipFill rotWithShape="0">
                <a:blip r:embed="rId6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65557" y="5850758"/>
                <a:ext cx="5904656" cy="717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cs-CZ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a:rPr lang="cs-CZ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sz="20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sz="20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𝑜𝑐𝑒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20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+1000</m:t>
                          </m:r>
                        </m:num>
                        <m:den>
                          <m:sSubSup>
                            <m:sSubSupPr>
                              <m:ctrlPr>
                                <a:rPr lang="el-G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𝑟𝑎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𝑜𝑐𝑒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cs-CZ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  <m:r>
                        <m:rPr>
                          <m:nor/>
                        </m:rPr>
                        <a:rPr lang="cs-CZ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m:rPr>
                          <m:nor/>
                        </m:rP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cs-CZ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" y="5850758"/>
                <a:ext cx="5904656" cy="7174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6070213" y="6024812"/>
                <a:ext cx="26834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cs-CZ" sz="2400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𝐎</m:t>
                    </m:r>
                    <m:r>
                      <a:rPr lang="cs-CZ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cs-CZ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cs-CZ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𝒓𝒂</m:t>
                    </m:r>
                  </m:oMath>
                </a14:m>
                <a:r>
                  <a:rPr lang="cs-CZ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400" b="1" dirty="0">
                    <a:ea typeface="Cambria Math" panose="02040503050406030204" pitchFamily="18" charset="0"/>
                  </a:rPr>
                  <a:t>-9,1 ‰</a:t>
                </a: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213" y="6024812"/>
                <a:ext cx="2683406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682" t="-13158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242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rovnováhy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Rovnice analogické fyzikálním rovnováhám.</a:t>
            </a:r>
          </a:p>
          <a:p>
            <a:r>
              <a:rPr lang="cs-CZ" dirty="0"/>
              <a:t>Silnější kovalentní vazba těžších atomů vede k tomu, že přednostně vstupují do sloučenin, kde jsou silněji vázány.</a:t>
            </a:r>
          </a:p>
          <a:p>
            <a:r>
              <a:rPr lang="cs-CZ" dirty="0"/>
              <a:t>S rostoucí teplotou klesají hodnoty rovnovážné konstanty, protože klesá význam rozdílu v síle vazeb.</a:t>
            </a:r>
          </a:p>
          <a:p>
            <a:r>
              <a:rPr lang="cs-CZ" dirty="0"/>
              <a:t>Rozdíl v síle vazby ovlivňuje i kinetiku reakcí, ve kterých vazby vystupují. </a:t>
            </a:r>
          </a:p>
          <a:p>
            <a:pPr lvl="1"/>
            <a:r>
              <a:rPr lang="cs-CZ" dirty="0"/>
              <a:t>Slabší vazby vedou k rychlejší reakci lehčího izotopu.</a:t>
            </a:r>
          </a:p>
          <a:p>
            <a:pPr lvl="1"/>
            <a:r>
              <a:rPr lang="cs-CZ" dirty="0"/>
              <a:t>V chemické rovnováze po čase nastane i izotopická rovnováha.</a:t>
            </a:r>
          </a:p>
        </p:txBody>
      </p:sp>
    </p:spTree>
    <p:extLst>
      <p:ext uri="{BB962C8B-B14F-4D97-AF65-F5344CB8AC3E}">
        <p14:creationId xmlns:p14="http://schemas.microsoft.com/office/powerpoint/2010/main" val="56744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Kinetická frakcionace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dirty="0"/>
              <a:t>Rovnováhy narušují např.</a:t>
            </a:r>
          </a:p>
          <a:p>
            <a:pPr lvl="1"/>
            <a:r>
              <a:rPr lang="cs-CZ" altLang="cs-CZ" dirty="0"/>
              <a:t>Chemické reakce</a:t>
            </a:r>
          </a:p>
          <a:p>
            <a:pPr lvl="1"/>
            <a:r>
              <a:rPr lang="cs-CZ" altLang="cs-CZ" dirty="0"/>
              <a:t>Transport látek</a:t>
            </a:r>
          </a:p>
          <a:p>
            <a:pPr lvl="1"/>
            <a:r>
              <a:rPr lang="cs-CZ" altLang="cs-CZ" dirty="0"/>
              <a:t>Vliv teploty</a:t>
            </a:r>
          </a:p>
          <a:p>
            <a:pPr lvl="1"/>
            <a:r>
              <a:rPr lang="cs-CZ" altLang="cs-CZ" dirty="0"/>
              <a:t>Biologické procesy</a:t>
            </a:r>
          </a:p>
          <a:p>
            <a:pPr lvl="1"/>
            <a:r>
              <a:rPr lang="cs-CZ" altLang="cs-CZ" dirty="0"/>
              <a:t>A další…</a:t>
            </a:r>
          </a:p>
          <a:p>
            <a:r>
              <a:rPr lang="cs-CZ" altLang="cs-CZ" dirty="0"/>
              <a:t>Pokud není dosaženo rovnováhy v procesu, produkty procesu (</a:t>
            </a:r>
            <a:r>
              <a:rPr lang="cs-CZ" altLang="cs-CZ" dirty="0" err="1"/>
              <a:t>chem</a:t>
            </a:r>
            <a:r>
              <a:rPr lang="cs-CZ" altLang="cs-CZ" dirty="0"/>
              <a:t>. látky) jsou </a:t>
            </a:r>
            <a:r>
              <a:rPr lang="cs-CZ" altLang="cs-CZ" dirty="0" err="1"/>
              <a:t>nabohaceny</a:t>
            </a:r>
            <a:r>
              <a:rPr lang="cs-CZ" altLang="cs-CZ" dirty="0"/>
              <a:t> lehčím izotopem více, než odpovídá rovnovážnému koeficientu frakcionace.</a:t>
            </a:r>
          </a:p>
          <a:p>
            <a:r>
              <a:rPr lang="cs-CZ" altLang="cs-CZ" dirty="0"/>
              <a:t>Každý proces po dostatečné době dojde do izotopické rovnováhy.</a:t>
            </a:r>
          </a:p>
          <a:p>
            <a:r>
              <a:rPr lang="cs-CZ" dirty="0"/>
              <a:t>Otázka zní, jak rychle se dostane systém do izotopické rovnováhy.</a:t>
            </a:r>
          </a:p>
          <a:p>
            <a:r>
              <a:rPr lang="cs-CZ" dirty="0"/>
              <a:t>Izotopická výměna je dána:</a:t>
            </a:r>
          </a:p>
          <a:p>
            <a:pPr lvl="1"/>
            <a:r>
              <a:rPr lang="cs-CZ" dirty="0"/>
              <a:t>Teplotou.</a:t>
            </a:r>
          </a:p>
          <a:p>
            <a:pPr lvl="1"/>
            <a:r>
              <a:rPr lang="cs-CZ" dirty="0"/>
              <a:t>Probíhá rychleji v kapalinách a plynech (slabá difuze v pevných látkách).</a:t>
            </a:r>
          </a:p>
          <a:p>
            <a:pPr lvl="1"/>
            <a:r>
              <a:rPr lang="cs-CZ" dirty="0"/>
              <a:t>Pozicí daného izotopu ve strukturách sloučenin.</a:t>
            </a:r>
          </a:p>
        </p:txBody>
      </p:sp>
    </p:spTree>
    <p:extLst>
      <p:ext uri="{BB962C8B-B14F-4D97-AF65-F5344CB8AC3E}">
        <p14:creationId xmlns:p14="http://schemas.microsoft.com/office/powerpoint/2010/main" val="63022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Vlastnosti atomu jsou určeny počtem protonů v jádře.</a:t>
            </a:r>
          </a:p>
          <a:p>
            <a:r>
              <a:rPr lang="cs-CZ" dirty="0"/>
              <a:t>Počet protonů udává protonové číslo </a:t>
            </a:r>
            <a:r>
              <a:rPr lang="cs-CZ" b="1" dirty="0"/>
              <a:t>Z</a:t>
            </a:r>
            <a:r>
              <a:rPr lang="cs-CZ" dirty="0"/>
              <a:t>.</a:t>
            </a:r>
          </a:p>
          <a:p>
            <a:r>
              <a:rPr lang="cs-CZ" dirty="0"/>
              <a:t>Protonové číslo také identifikuje prvek, kterému atom náleží a určuje jeho chemické vlastnosti.</a:t>
            </a:r>
          </a:p>
          <a:p>
            <a:r>
              <a:rPr lang="cs-CZ" dirty="0"/>
              <a:t>Počet neutronů udává neutronové číslo </a:t>
            </a:r>
            <a:r>
              <a:rPr lang="cs-CZ" b="1" dirty="0"/>
              <a:t>N</a:t>
            </a:r>
            <a:r>
              <a:rPr lang="cs-CZ" dirty="0"/>
              <a:t>.</a:t>
            </a:r>
          </a:p>
          <a:p>
            <a:r>
              <a:rPr lang="cs-CZ" dirty="0"/>
              <a:t>Celkový počet nukleonů (částic v jádře) udává nukleonové (hmotnostní) číslo </a:t>
            </a:r>
            <a:r>
              <a:rPr lang="cs-CZ" b="1" dirty="0"/>
              <a:t>A</a:t>
            </a:r>
            <a:r>
              <a:rPr lang="cs-CZ" dirty="0"/>
              <a:t>, které určuje o jaký izotop se jedná:</a:t>
            </a:r>
          </a:p>
          <a:p>
            <a:pPr algn="ctr">
              <a:buNone/>
            </a:pPr>
            <a:r>
              <a:rPr lang="cs-CZ" dirty="0"/>
              <a:t>A = Z + N</a:t>
            </a:r>
          </a:p>
          <a:p>
            <a:r>
              <a:rPr lang="cs-CZ" dirty="0"/>
              <a:t>Prvek pak popíšeme obecně</a:t>
            </a:r>
          </a:p>
        </p:txBody>
      </p:sp>
      <p:pic>
        <p:nvPicPr>
          <p:cNvPr id="5" name="Picture 4" descr="C:\Users\Pavel\Disk Google\Výuka\GA801 Chemické základy geologických procesů\Prezentace\Pics\2_Helium_atom_Q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27262"/>
            <a:ext cx="4038600" cy="4071839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664692"/>
              </p:ext>
            </p:extLst>
          </p:nvPr>
        </p:nvGraphicFramePr>
        <p:xfrm>
          <a:off x="2195512" y="5795774"/>
          <a:ext cx="561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4" imgW="253890" imgH="228501" progId="Equation.3">
                  <p:embed/>
                </p:oleObj>
              </mc:Choice>
              <mc:Fallback>
                <p:oleObj name="Equation" r:id="rId4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2" y="5795774"/>
                        <a:ext cx="5619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 rot="16200000">
            <a:off x="6645052" y="3649032"/>
            <a:ext cx="4388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"Helium atom QM" by </a:t>
            </a:r>
            <a:r>
              <a:rPr lang="en-US" sz="800" dirty="0" err="1"/>
              <a:t>User:Yzmo</a:t>
            </a:r>
            <a:r>
              <a:rPr lang="en-US" sz="800" dirty="0"/>
              <a:t> - Own work. Licensed under CC BY-SA 3.0 via Wikimedia Commons - https://commons.wikimedia.org/wiki/File:Helium_atom_QM.svg#/media/File:Helium_atom_QM.svg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09980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44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effectLst/>
              </a:rPr>
              <a:t>Hydrosféra a atmosféra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Těžší molekuly vody se méně odpařují (</a:t>
            </a:r>
            <a:r>
              <a:rPr lang="cs-CZ" dirty="0" err="1"/>
              <a:t>T</a:t>
            </a:r>
            <a:r>
              <a:rPr lang="cs-CZ" baseline="-25000" dirty="0" err="1"/>
              <a:t>v</a:t>
            </a:r>
            <a:r>
              <a:rPr lang="cs-CZ" dirty="0"/>
              <a:t> o 0,14 °C vyšší) – pára v rovnováze s vodou je </a:t>
            </a:r>
            <a:r>
              <a:rPr lang="cs-CZ" dirty="0" err="1"/>
              <a:t>nabohacena</a:t>
            </a:r>
            <a:r>
              <a:rPr lang="cs-CZ" dirty="0"/>
              <a:t> o lehčí </a:t>
            </a:r>
            <a:r>
              <a:rPr lang="cs-CZ" baseline="30000" dirty="0"/>
              <a:t>16</a:t>
            </a:r>
            <a:r>
              <a:rPr lang="cs-CZ" dirty="0"/>
              <a:t>O.</a:t>
            </a:r>
          </a:p>
          <a:p>
            <a:r>
              <a:rPr lang="cs-CZ" dirty="0"/>
              <a:t>Srážky ještě zvyšují frakcionaci.</a:t>
            </a:r>
          </a:p>
          <a:p>
            <a:r>
              <a:rPr lang="cs-CZ" dirty="0"/>
              <a:t>Frakcionace je ovlivněna také teplotně a zemskou šířkou (násl. </a:t>
            </a:r>
            <a:r>
              <a:rPr lang="cs-CZ" dirty="0" err="1"/>
              <a:t>slide</a:t>
            </a:r>
            <a:r>
              <a:rPr lang="cs-CZ" dirty="0"/>
              <a:t>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9197"/>
            <a:ext cx="4105839" cy="4658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9180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effectLst/>
              </a:rPr>
              <a:t>Hydrosféra a atmosféra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414837" cy="50403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60935"/>
            <a:ext cx="4284507" cy="42331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48064" y="6194053"/>
            <a:ext cx="3630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Převzato z </a:t>
            </a:r>
            <a:r>
              <a:rPr lang="en-US" sz="1000" dirty="0"/>
              <a:t>Gill</a:t>
            </a:r>
            <a:r>
              <a:rPr lang="cs-CZ" sz="1000" dirty="0"/>
              <a:t> (2015)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5298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613" t="39635" r="-1613"/>
          <a:stretch/>
        </p:blipFill>
        <p:spPr>
          <a:xfrm>
            <a:off x="115100" y="138893"/>
            <a:ext cx="6125582" cy="45142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269" r="13698" b="60139"/>
          <a:stretch/>
        </p:blipFill>
        <p:spPr>
          <a:xfrm>
            <a:off x="4860032" y="4206645"/>
            <a:ext cx="4283968" cy="2637824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240682" y="260648"/>
            <a:ext cx="2795814" cy="36724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Můžeme izotopicky rozlišit tři typy vod:</a:t>
            </a:r>
          </a:p>
          <a:p>
            <a:pPr marL="514350" indent="-514350">
              <a:buAutoNum type="alphaLcParenR"/>
            </a:pPr>
            <a:r>
              <a:rPr lang="cs-CZ" dirty="0"/>
              <a:t>Mořskou</a:t>
            </a:r>
          </a:p>
          <a:p>
            <a:pPr marL="514350" indent="-514350">
              <a:buAutoNum type="alphaLcParenR"/>
            </a:pPr>
            <a:r>
              <a:rPr lang="cs-CZ" dirty="0"/>
              <a:t>Srážkovou</a:t>
            </a:r>
          </a:p>
          <a:p>
            <a:pPr marL="514350" indent="-514350">
              <a:buAutoNum type="alphaLcParenR"/>
            </a:pPr>
            <a:r>
              <a:rPr lang="cs-CZ" dirty="0"/>
              <a:t>Geotermální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Geotermální vody sledují srážkové vody vzhledem k </a:t>
            </a:r>
            <a:r>
              <a:rPr lang="el-GR" dirty="0"/>
              <a:t>δ</a:t>
            </a:r>
            <a:r>
              <a:rPr lang="cs-CZ" baseline="30000" dirty="0"/>
              <a:t>2</a:t>
            </a:r>
            <a:r>
              <a:rPr lang="cs-CZ" dirty="0"/>
              <a:t>H, ale kontakt se silikátovými horninami zvyšuje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79512" y="4797152"/>
            <a:ext cx="4608512" cy="19442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Velká množství vody interagující s horninou mohou „vtisknout“ své izotopické složení (tj. prozradit původ fluid v procesech).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6084168" y="6093296"/>
            <a:ext cx="2304256" cy="720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871610" y="6605960"/>
            <a:ext cx="3630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Převzato z </a:t>
            </a:r>
            <a:r>
              <a:rPr lang="en-US" sz="1000" dirty="0"/>
              <a:t>Gill</a:t>
            </a:r>
            <a:r>
              <a:rPr lang="cs-CZ" sz="1000" dirty="0"/>
              <a:t> (2015)</a:t>
            </a:r>
            <a:endParaRPr lang="en-US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38" y="4478923"/>
            <a:ext cx="3630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Převzato z </a:t>
            </a:r>
            <a:r>
              <a:rPr lang="en-US" sz="1000" dirty="0"/>
              <a:t>Gill</a:t>
            </a:r>
            <a:r>
              <a:rPr lang="cs-CZ" sz="1000" dirty="0"/>
              <a:t> (2015) podle </a:t>
            </a:r>
            <a:r>
              <a:rPr lang="cs-CZ" sz="1000" dirty="0" err="1"/>
              <a:t>Craig</a:t>
            </a:r>
            <a:r>
              <a:rPr lang="cs-CZ" sz="1000" dirty="0"/>
              <a:t> (</a:t>
            </a:r>
            <a:r>
              <a:rPr lang="cs-CZ" sz="1000" dirty="0">
                <a:hlinkClick r:id="rId3"/>
              </a:rPr>
              <a:t>1961</a:t>
            </a:r>
            <a:r>
              <a:rPr lang="cs-CZ" sz="1000" dirty="0"/>
              <a:t>, 1963) a </a:t>
            </a:r>
            <a:r>
              <a:rPr lang="cs-CZ" sz="1000" dirty="0" err="1"/>
              <a:t>Taylor</a:t>
            </a:r>
            <a:r>
              <a:rPr lang="cs-CZ" sz="1000" dirty="0"/>
              <a:t> (1974)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19419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cs-CZ" altLang="cs-CZ"/>
              <a:t>Hydrotermální systémy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364163" y="1542982"/>
            <a:ext cx="33115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cs-CZ" altLang="cs-CZ" dirty="0"/>
              <a:t>Frakcionace </a:t>
            </a:r>
            <a:r>
              <a:rPr lang="cs-CZ" altLang="cs-CZ" dirty="0" err="1"/>
              <a:t>δD</a:t>
            </a:r>
            <a:r>
              <a:rPr lang="cs-CZ" altLang="cs-CZ" dirty="0"/>
              <a:t> a δ</a:t>
            </a:r>
            <a:r>
              <a:rPr lang="cs-CZ" altLang="cs-CZ" baseline="30000" dirty="0"/>
              <a:t>18</a:t>
            </a:r>
            <a:r>
              <a:rPr lang="cs-CZ" altLang="cs-CZ" dirty="0">
                <a:sym typeface="Symbol" panose="05050102010706020507" pitchFamily="18" charset="2"/>
              </a:rPr>
              <a:t>O </a:t>
            </a:r>
            <a:br>
              <a:rPr lang="cs-CZ" altLang="cs-CZ" dirty="0">
                <a:sym typeface="Symbol" panose="05050102010706020507" pitchFamily="18" charset="2"/>
              </a:rPr>
            </a:br>
            <a:r>
              <a:rPr lang="cs-CZ" altLang="cs-CZ" dirty="0">
                <a:sym typeface="Symbol" panose="05050102010706020507" pitchFamily="18" charset="2"/>
              </a:rPr>
              <a:t>v meteorických hydrotermálních systémech. </a:t>
            </a:r>
          </a:p>
          <a:p>
            <a:pPr>
              <a:lnSpc>
                <a:spcPct val="120000"/>
              </a:lnSpc>
            </a:pPr>
            <a:r>
              <a:rPr lang="cs-CZ" altLang="cs-CZ" dirty="0">
                <a:sym typeface="Symbol" panose="05050102010706020507" pitchFamily="18" charset="2"/>
              </a:rPr>
              <a:t>K frakcionaci dochází v důsledku zahřívání, varu a míšení vod.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22338"/>
            <a:ext cx="5000625" cy="59626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00298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aseline="30000" dirty="0"/>
              <a:t>18</a:t>
            </a:r>
            <a:r>
              <a:rPr lang="cs-CZ" dirty="0"/>
              <a:t>O v karbonátech – klíč k </a:t>
            </a:r>
            <a:r>
              <a:rPr lang="cs-CZ" dirty="0" err="1"/>
              <a:t>paleoklimatu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38753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Kalcit v rovnováze s mořskou vodou je lehce </a:t>
            </a:r>
            <a:r>
              <a:rPr lang="cs-CZ" dirty="0" err="1"/>
              <a:t>nabohacen</a:t>
            </a:r>
            <a:r>
              <a:rPr lang="cs-CZ" dirty="0"/>
              <a:t> o </a:t>
            </a:r>
            <a:r>
              <a:rPr lang="cs-CZ" baseline="30000" dirty="0"/>
              <a:t>18</a:t>
            </a:r>
            <a:r>
              <a:rPr lang="cs-CZ" dirty="0"/>
              <a:t>O.</a:t>
            </a:r>
          </a:p>
          <a:p>
            <a:r>
              <a:rPr lang="cs-CZ" dirty="0"/>
              <a:t>Koeficient frakcionace je silně závislý na teplotě.</a:t>
            </a:r>
          </a:p>
          <a:p>
            <a:r>
              <a:rPr lang="cs-CZ" dirty="0"/>
              <a:t>Poměry kyslíku v mořských karbonátech slouží jako indikátory teploty moře při usazení -&gt; </a:t>
            </a:r>
            <a:r>
              <a:rPr lang="cs-CZ" dirty="0" err="1"/>
              <a:t>paleoklimatické</a:t>
            </a:r>
            <a:r>
              <a:rPr lang="cs-CZ" dirty="0"/>
              <a:t> rekonstrukce.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595953" y="1772816"/>
                <a:ext cx="4392488" cy="10386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</a:rPr>
                            <m:t>𝑘𝑎𝑙𝑐𝑖𝑡</m:t>
                          </m:r>
                        </m:sup>
                      </m:sSubSup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200" b="0" i="1" baseline="30000" smtClean="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num>
                                <m:den>
                                  <m:r>
                                    <a:rPr lang="cs-CZ" sz="3200" b="0" i="1" baseline="30000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den>
                              </m:f>
                            </m:e>
                          </m:d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𝑘𝑎𝑙𝑐𝑖𝑡</m:t>
                          </m:r>
                        </m:num>
                        <m:den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3200" i="1" baseline="30000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num>
                                <m:den>
                                  <m:r>
                                    <a:rPr lang="cs-CZ" sz="3200" i="1" baseline="3000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32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den>
                              </m:f>
                            </m:e>
                          </m:d>
                          <m:r>
                            <a:rPr lang="cs-CZ" sz="3200" b="0" i="1" baseline="-25000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953" y="1772816"/>
                <a:ext cx="4392488" cy="1038618"/>
              </a:xfrm>
              <a:prstGeom prst="rect">
                <a:avLst/>
              </a:prstGeom>
              <a:blipFill rotWithShape="0">
                <a:blip r:embed="rId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751512" y="3166612"/>
                <a:ext cx="4392488" cy="532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𝑣𝑜𝑑𝑎</m:t>
                        </m:r>
                      </m:sub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𝑘𝑎𝑙𝑐𝑖𝑡</m:t>
                        </m:r>
                      </m:sup>
                    </m:sSubSup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200" dirty="0"/>
                  <a:t> 1,0286 (25 °C)</a:t>
                </a: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12" y="3166612"/>
                <a:ext cx="4392488" cy="532069"/>
              </a:xfrm>
              <a:prstGeom prst="rect">
                <a:avLst/>
              </a:prstGeom>
              <a:blipFill rotWithShape="0">
                <a:blip r:embed="rId3"/>
                <a:stretch>
                  <a:fillRect t="-14773" b="-4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17612" y="6008065"/>
                <a:ext cx="8708776" cy="550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=16,5−4,3×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𝑘𝑎𝑙𝑐𝑖𝑡</m:t>
                          </m:r>
                        </m:sup>
                      </m:sSubSup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+0.13×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𝑘𝑎𝑙𝑐𝑖𝑡</m:t>
                              </m:r>
                            </m:sup>
                          </m:sSubSup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baseline="300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12" y="6008065"/>
                <a:ext cx="8708776" cy="5505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35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 err="1"/>
              <a:t>Paleoklima</a:t>
            </a:r>
            <a:endParaRPr lang="cs-CZ" alt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23527" y="1451685"/>
            <a:ext cx="4324671" cy="53802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dirty="0"/>
              <a:t>Urey et al. (1951): frakcionace </a:t>
            </a:r>
            <a:r>
              <a:rPr lang="cs-CZ" altLang="cs-CZ" baseline="30000" dirty="0"/>
              <a:t>18</a:t>
            </a:r>
            <a:r>
              <a:rPr lang="cs-CZ" altLang="cs-CZ" dirty="0"/>
              <a:t>O mezi kalcitem a vodou na příkladu jurského belemnita z ostrova </a:t>
            </a:r>
            <a:r>
              <a:rPr lang="cs-CZ" altLang="cs-CZ" dirty="0" err="1"/>
              <a:t>Skye</a:t>
            </a:r>
            <a:r>
              <a:rPr lang="cs-CZ" altLang="cs-CZ" dirty="0"/>
              <a:t>.</a:t>
            </a:r>
          </a:p>
          <a:p>
            <a:pPr>
              <a:lnSpc>
                <a:spcPct val="120000"/>
              </a:lnSpc>
            </a:pPr>
            <a:r>
              <a:rPr lang="cs-CZ" altLang="cs-CZ" dirty="0">
                <a:sym typeface="Symbol" panose="05050102010706020507" pitchFamily="18" charset="2"/>
              </a:rPr>
              <a:t>Identifikovali 4 letní a zimní období.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07" y="1254938"/>
            <a:ext cx="3697585" cy="56087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6200000">
            <a:off x="6797092" y="4925449"/>
            <a:ext cx="3630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Převzato z </a:t>
            </a:r>
            <a:r>
              <a:rPr lang="en-US" sz="1000" dirty="0"/>
              <a:t>Gill</a:t>
            </a:r>
            <a:r>
              <a:rPr lang="cs-CZ" sz="1000" dirty="0"/>
              <a:t> (2015) podle </a:t>
            </a:r>
            <a:r>
              <a:rPr lang="cs-CZ" sz="1000" dirty="0">
                <a:hlinkClick r:id="rId3"/>
              </a:rPr>
              <a:t>Urey et al. (1951)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830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dirty="0" err="1"/>
              <a:t>Paleoklima</a:t>
            </a:r>
            <a:endParaRPr lang="cs-CZ" altLang="cs-CZ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0" y="1451685"/>
            <a:ext cx="4495800" cy="500165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sym typeface="Symbol" panose="05050102010706020507" pitchFamily="18" charset="2"/>
              </a:rPr>
              <a:t>δ</a:t>
            </a:r>
            <a:r>
              <a:rPr lang="cs-CZ" altLang="cs-CZ" baseline="30000" dirty="0">
                <a:sym typeface="Symbol" panose="05050102010706020507" pitchFamily="18" charset="2"/>
              </a:rPr>
              <a:t>18</a:t>
            </a:r>
            <a:r>
              <a:rPr lang="cs-CZ" altLang="cs-CZ" dirty="0">
                <a:sym typeface="Symbol" panose="05050102010706020507" pitchFamily="18" charset="2"/>
              </a:rPr>
              <a:t>O v moři není konstantní, mění se s teplotou vlivem ukládání izotopicky lehčí vody do ledovců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sym typeface="Symbol" panose="05050102010706020507" pitchFamily="18" charset="2"/>
              </a:rPr>
              <a:t>Ledovce Grónska:	– 30 až – 35 ‰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sym typeface="Symbol" panose="05050102010706020507" pitchFamily="18" charset="2"/>
              </a:rPr>
              <a:t>Ledovce Antarktidy:	– 50 ‰</a:t>
            </a:r>
          </a:p>
          <a:p>
            <a:pPr marL="0" indent="0">
              <a:lnSpc>
                <a:spcPct val="120000"/>
              </a:lnSpc>
              <a:buNone/>
            </a:pPr>
            <a:endParaRPr lang="cs-CZ" altLang="cs-CZ" dirty="0"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b="1" dirty="0">
                <a:sym typeface="Symbol" panose="05050102010706020507" pitchFamily="18" charset="2"/>
              </a:rPr>
              <a:t>Dnešní stav: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sym typeface="Symbol" panose="05050102010706020507" pitchFamily="18" charset="2"/>
              </a:rPr>
              <a:t>Kontinentální led:		 27,5 mil. km</a:t>
            </a:r>
            <a:r>
              <a:rPr lang="cs-CZ" altLang="cs-CZ" baseline="30000" dirty="0">
                <a:sym typeface="Symbol" panose="05050102010706020507" pitchFamily="18" charset="2"/>
              </a:rPr>
              <a:t>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sym typeface="Symbol" panose="05050102010706020507" pitchFamily="18" charset="2"/>
              </a:rPr>
              <a:t>Voda v oceánech:		1350 mil. km</a:t>
            </a:r>
            <a:r>
              <a:rPr lang="cs-CZ" altLang="cs-CZ" baseline="30000" dirty="0">
                <a:sym typeface="Symbol" panose="05050102010706020507" pitchFamily="18" charset="2"/>
              </a:rPr>
              <a:t>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sym typeface="Symbol" panose="05050102010706020507" pitchFamily="18" charset="2"/>
              </a:rPr>
              <a:t>Ledové doby:	vzrůst ledu o 42 mil. km</a:t>
            </a:r>
            <a:r>
              <a:rPr lang="cs-CZ" altLang="cs-CZ" baseline="30000" dirty="0">
                <a:sym typeface="Symbol" panose="05050102010706020507" pitchFamily="18" charset="2"/>
              </a:rPr>
              <a:t>3</a:t>
            </a:r>
            <a:r>
              <a:rPr lang="cs-CZ" altLang="cs-CZ" dirty="0">
                <a:sym typeface="Symbol" panose="05050102010706020507" pitchFamily="18" charset="2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>
                <a:sym typeface="Symbol" panose="05050102010706020507" pitchFamily="18" charset="2"/>
              </a:rPr>
              <a:t>		snížení hladiny o 125 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cs-CZ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86761"/>
            <a:ext cx="4603750" cy="55451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06159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neogenního mořského vápence ukázala hodnotu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 = -1,3 ± 0,1 </a:t>
            </a:r>
            <a:r>
              <a:rPr lang="cs-CZ" altLang="cs-CZ" dirty="0">
                <a:sym typeface="Symbol" panose="05050102010706020507" pitchFamily="18" charset="2"/>
              </a:rPr>
              <a:t>‰.</a:t>
            </a:r>
          </a:p>
          <a:p>
            <a:r>
              <a:rPr lang="cs-CZ" dirty="0">
                <a:sym typeface="Symbol" panose="05050102010706020507" pitchFamily="18" charset="2"/>
              </a:rPr>
              <a:t>Určete teplotu mořské vody, ve které došlo k jeho uložení. Předpokládáme, že izotopické složení vody bylo stejné jako dnes.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17612" y="4365104"/>
                <a:ext cx="8708776" cy="550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℃</m:t>
                          </m:r>
                        </m:e>
                      </m:d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=16,5−4,3×</m:t>
                      </m:r>
                      <m:sSubSup>
                        <m:sSub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𝑣𝑜𝑑𝑎</m:t>
                          </m:r>
                        </m:sub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𝑘𝑎𝑙𝑐𝑖𝑡</m:t>
                          </m:r>
                        </m:sup>
                      </m:sSubSup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+0.13×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𝑣𝑜𝑑𝑎</m:t>
                              </m:r>
                            </m:sub>
                            <m:sup>
                              <m:r>
                                <a:rPr lang="cs-CZ" sz="2800" i="1">
                                  <a:latin typeface="Cambria Math" panose="02040503050406030204" pitchFamily="18" charset="0"/>
                                </a:rPr>
                                <m:t>𝑘𝑎𝑙𝑐𝑖𝑡</m:t>
                              </m:r>
                            </m:sup>
                          </m:sSubSup>
                        </m:e>
                        <m:sup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baseline="300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12" y="4365104"/>
                <a:ext cx="8708776" cy="5505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755576" y="5098201"/>
                <a:ext cx="2962672" cy="4924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cs-CZ" sz="3200" i="1" baseline="-2500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32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cs-CZ" sz="3200" i="1" baseline="-2500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98201"/>
                <a:ext cx="2962672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168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neogenního mořského vápence ukázala hodnotu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 = -1,3 ± 0,1 </a:t>
            </a:r>
            <a:r>
              <a:rPr lang="cs-CZ" altLang="cs-CZ" dirty="0">
                <a:sym typeface="Symbol" panose="05050102010706020507" pitchFamily="18" charset="2"/>
              </a:rPr>
              <a:t>‰.</a:t>
            </a:r>
          </a:p>
          <a:p>
            <a:r>
              <a:rPr lang="cs-CZ" dirty="0">
                <a:sym typeface="Symbol" panose="05050102010706020507" pitchFamily="18" charset="2"/>
              </a:rPr>
              <a:t>Určete teplotu mořské vody, ve které došlo k jeho uložení. Předpokládáme, že izotopické složení vody bylo stejné jako dnes.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293096"/>
            <a:ext cx="4800478" cy="13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915" y="0"/>
            <a:ext cx="823088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005" y="-387424"/>
            <a:ext cx="8229600" cy="1143000"/>
          </a:xfrm>
        </p:spPr>
        <p:txBody>
          <a:bodyPr/>
          <a:lstStyle/>
          <a:p>
            <a:r>
              <a:rPr lang="cs-CZ" dirty="0"/>
              <a:t>Izotopy</a:t>
            </a:r>
          </a:p>
        </p:txBody>
      </p:sp>
      <p:sp>
        <p:nvSpPr>
          <p:cNvPr id="4" name="Obdélník 3"/>
          <p:cNvSpPr/>
          <p:nvPr/>
        </p:nvSpPr>
        <p:spPr>
          <a:xfrm rot="16200000">
            <a:off x="5542376" y="3187316"/>
            <a:ext cx="6516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Upraveno, originál By </a:t>
            </a:r>
            <a:r>
              <a:rPr lang="cs-CZ" sz="900" dirty="0" err="1"/>
              <a:t>BenRG</a:t>
            </a:r>
            <a:r>
              <a:rPr lang="cs-CZ" sz="900" dirty="0"/>
              <a:t> - </a:t>
            </a:r>
            <a:r>
              <a:rPr lang="cs-CZ" sz="900" dirty="0" err="1"/>
              <a:t>Own</a:t>
            </a:r>
            <a:r>
              <a:rPr lang="cs-CZ" sz="900" dirty="0"/>
              <a:t> </a:t>
            </a:r>
            <a:r>
              <a:rPr lang="cs-CZ" sz="900" dirty="0" err="1"/>
              <a:t>work</a:t>
            </a:r>
            <a:r>
              <a:rPr lang="cs-CZ" sz="900" dirty="0"/>
              <a:t>, Public </a:t>
            </a:r>
            <a:r>
              <a:rPr lang="cs-CZ" sz="900" dirty="0" err="1"/>
              <a:t>Domain</a:t>
            </a:r>
            <a:r>
              <a:rPr lang="cs-CZ" sz="900" dirty="0"/>
              <a:t>, https://commons.wikimedia.org/w/index.php?curid=7900237</a:t>
            </a:r>
          </a:p>
        </p:txBody>
      </p:sp>
    </p:spTree>
    <p:extLst>
      <p:ext uri="{BB962C8B-B14F-4D97-AF65-F5344CB8AC3E}">
        <p14:creationId xmlns:p14="http://schemas.microsoft.com/office/powerpoint/2010/main" val="3782637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neogenního mořského vápence ukázala hodnotu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 = -1,3 ± 0,1 </a:t>
            </a:r>
            <a:r>
              <a:rPr lang="cs-CZ" altLang="cs-CZ" dirty="0">
                <a:sym typeface="Symbol" panose="05050102010706020507" pitchFamily="18" charset="2"/>
              </a:rPr>
              <a:t>‰.</a:t>
            </a:r>
          </a:p>
          <a:p>
            <a:r>
              <a:rPr lang="cs-CZ" dirty="0">
                <a:sym typeface="Symbol" panose="05050102010706020507" pitchFamily="18" charset="2"/>
              </a:rPr>
              <a:t>Určete teplotu mořské vody, ve které došlo k jeho uložení. </a:t>
            </a:r>
          </a:p>
          <a:p>
            <a:r>
              <a:rPr lang="cs-CZ" dirty="0">
                <a:sym typeface="Symbol" panose="05050102010706020507" pitchFamily="18" charset="2"/>
              </a:rPr>
              <a:t>Jak se hodnoty změní, budeme-li předpokládat, že variace v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 pro vodu mohla být až 1 </a:t>
            </a:r>
            <a:r>
              <a:rPr lang="cs-CZ" altLang="cs-CZ" dirty="0">
                <a:sym typeface="Symbol" panose="05050102010706020507" pitchFamily="18" charset="2"/>
              </a:rPr>
              <a:t>‰ (tj. </a:t>
            </a:r>
            <a:r>
              <a:rPr lang="cs-CZ" dirty="0"/>
              <a:t>± 0,5 </a:t>
            </a:r>
            <a:r>
              <a:rPr lang="cs-CZ" altLang="cs-CZ" dirty="0">
                <a:sym typeface="Symbol" panose="05050102010706020507" pitchFamily="18" charset="2"/>
              </a:rPr>
              <a:t>‰)?</a:t>
            </a:r>
            <a:endParaRPr lang="cs-CZ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8107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Analýza neogenního mořského vápence ukázala hodnotu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 = -1,3 ± 0,1 </a:t>
            </a:r>
            <a:r>
              <a:rPr lang="cs-CZ" altLang="cs-CZ" dirty="0">
                <a:sym typeface="Symbol" panose="05050102010706020507" pitchFamily="18" charset="2"/>
              </a:rPr>
              <a:t>‰.</a:t>
            </a:r>
          </a:p>
          <a:p>
            <a:r>
              <a:rPr lang="cs-CZ" dirty="0">
                <a:sym typeface="Symbol" panose="05050102010706020507" pitchFamily="18" charset="2"/>
              </a:rPr>
              <a:t>Určete teplotu mořské vody, ve které došlo k jeho uložení. </a:t>
            </a:r>
          </a:p>
          <a:p>
            <a:r>
              <a:rPr lang="cs-CZ" dirty="0">
                <a:sym typeface="Symbol" panose="05050102010706020507" pitchFamily="18" charset="2"/>
              </a:rPr>
              <a:t>Jak se hodnoty změní, budeme-li předpokládat, že variace v </a:t>
            </a:r>
            <a:r>
              <a:rPr lang="el-GR" dirty="0"/>
              <a:t>δ</a:t>
            </a:r>
            <a:r>
              <a:rPr lang="cs-CZ" baseline="30000" dirty="0"/>
              <a:t>18</a:t>
            </a:r>
            <a:r>
              <a:rPr lang="cs-CZ" dirty="0"/>
              <a:t>O pro vodu mohla být až 1 </a:t>
            </a:r>
            <a:r>
              <a:rPr lang="cs-CZ" altLang="cs-CZ" dirty="0">
                <a:sym typeface="Symbol" panose="05050102010706020507" pitchFamily="18" charset="2"/>
              </a:rPr>
              <a:t>‰ (tj. </a:t>
            </a:r>
            <a:r>
              <a:rPr lang="cs-CZ" dirty="0"/>
              <a:t>± 0,5 </a:t>
            </a:r>
            <a:r>
              <a:rPr lang="cs-CZ" altLang="cs-CZ" dirty="0">
                <a:sym typeface="Symbol" panose="05050102010706020507" pitchFamily="18" charset="2"/>
              </a:rPr>
              <a:t>‰)?</a:t>
            </a:r>
            <a:endParaRPr lang="cs-CZ" dirty="0">
              <a:sym typeface="Symbol" panose="05050102010706020507" pitchFamily="18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645024"/>
            <a:ext cx="5753100" cy="18192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70225" y="5816290"/>
            <a:ext cx="4688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Výsledná chyba je 22,3 ± 2,3 </a:t>
            </a:r>
            <a:r>
              <a:rPr lang="cs-CZ" sz="2800" dirty="0">
                <a:sym typeface="Symbol" panose="05050102010706020507" pitchFamily="18" charset="2"/>
              </a:rPr>
              <a:t>°C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49292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323730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Neozdrojované obrázky jsou autorské nebo převzaté se svolením doc. Zemana.</a:t>
            </a:r>
          </a:p>
          <a:p>
            <a:endParaRPr lang="cs-CZ" dirty="0"/>
          </a:p>
          <a:p>
            <a:r>
              <a:rPr lang="en-US" dirty="0"/>
              <a:t>Bell, E. A., </a:t>
            </a:r>
            <a:r>
              <a:rPr lang="en-US" dirty="0" err="1"/>
              <a:t>Boehnke</a:t>
            </a:r>
            <a:r>
              <a:rPr lang="en-US" dirty="0"/>
              <a:t>, P., Harrison, T. M., &amp; Mao, W. L. (2015). Potentially biogenic carbon preserved in a 4.1 billion-year-old zircon. </a:t>
            </a:r>
            <a:r>
              <a:rPr lang="en-US" i="1" dirty="0"/>
              <a:t>Proceedings of the National Academy of Sciences of the United States of America</a:t>
            </a:r>
            <a:r>
              <a:rPr lang="en-US" dirty="0"/>
              <a:t>, </a:t>
            </a:r>
            <a:r>
              <a:rPr lang="en-US" i="1" dirty="0"/>
              <a:t>Early Edit</a:t>
            </a:r>
            <a:r>
              <a:rPr lang="en-US" dirty="0"/>
              <a:t>(20), 1–4. http://doi.org/10.1073/pnas.1517557112</a:t>
            </a:r>
            <a:endParaRPr lang="cs-CZ" dirty="0"/>
          </a:p>
          <a:p>
            <a:r>
              <a:rPr lang="en-US" dirty="0"/>
              <a:t>Craig, H. (1961) Isotopic variations in meteoric waters.</a:t>
            </a:r>
            <a:r>
              <a:rPr lang="cs-CZ" dirty="0"/>
              <a:t> </a:t>
            </a:r>
            <a:r>
              <a:rPr lang="cs-CZ" i="1" dirty="0"/>
              <a:t>Science </a:t>
            </a:r>
            <a:r>
              <a:rPr lang="cs-CZ" b="1" dirty="0"/>
              <a:t>133</a:t>
            </a:r>
            <a:r>
              <a:rPr lang="cs-CZ" dirty="0"/>
              <a:t>, 1702–3.  https://hwbdocuments.env.nm.gov/Los%20Alamos%20National%20Labs/General/14259.PDF</a:t>
            </a:r>
          </a:p>
          <a:p>
            <a:r>
              <a:rPr lang="en-US" dirty="0"/>
              <a:t>Craig, H. (1963) The isotopic geochemistry of water and carbon</a:t>
            </a:r>
            <a:r>
              <a:rPr lang="cs-CZ" dirty="0"/>
              <a:t> </a:t>
            </a:r>
            <a:r>
              <a:rPr lang="en-US" dirty="0"/>
              <a:t>in geothermal areas. In </a:t>
            </a:r>
            <a:r>
              <a:rPr lang="en-US" i="1" dirty="0"/>
              <a:t>Conference on Isotopes in Geothermal</a:t>
            </a:r>
            <a:r>
              <a:rPr lang="cs-CZ" i="1" dirty="0"/>
              <a:t> </a:t>
            </a:r>
            <a:r>
              <a:rPr lang="it-IT" i="1" dirty="0"/>
              <a:t>Waters</a:t>
            </a:r>
            <a:r>
              <a:rPr lang="it-IT" dirty="0"/>
              <a:t>. Spoleto: Laboratorio di Geologia Nucleare, 53–70.</a:t>
            </a:r>
            <a:r>
              <a:rPr lang="cs-CZ" dirty="0"/>
              <a:t> </a:t>
            </a:r>
          </a:p>
          <a:p>
            <a:r>
              <a:rPr lang="cs-CZ" dirty="0" err="1"/>
              <a:t>Shields</a:t>
            </a:r>
            <a:r>
              <a:rPr lang="cs-CZ" dirty="0"/>
              <a:t>, G. and </a:t>
            </a:r>
            <a:r>
              <a:rPr lang="cs-CZ" dirty="0" err="1"/>
              <a:t>Veizer</a:t>
            </a:r>
            <a:r>
              <a:rPr lang="cs-CZ" dirty="0"/>
              <a:t>, J. (2002) </a:t>
            </a:r>
            <a:r>
              <a:rPr lang="cs-CZ" dirty="0" err="1"/>
              <a:t>Precambrian</a:t>
            </a:r>
            <a:r>
              <a:rPr lang="cs-CZ" dirty="0"/>
              <a:t> </a:t>
            </a:r>
            <a:r>
              <a:rPr lang="cs-CZ" dirty="0" err="1"/>
              <a:t>marine</a:t>
            </a:r>
            <a:r>
              <a:rPr lang="cs-CZ" dirty="0"/>
              <a:t> </a:t>
            </a:r>
            <a:r>
              <a:rPr lang="cs-CZ" dirty="0" err="1"/>
              <a:t>carbonate</a:t>
            </a:r>
            <a:r>
              <a:rPr lang="cs-CZ" dirty="0"/>
              <a:t> isotope database: </a:t>
            </a:r>
            <a:r>
              <a:rPr lang="cs-CZ" dirty="0" err="1"/>
              <a:t>Version</a:t>
            </a:r>
            <a:r>
              <a:rPr lang="cs-CZ" dirty="0"/>
              <a:t> 1.1. </a:t>
            </a:r>
            <a:r>
              <a:rPr lang="cs-CZ" dirty="0" err="1"/>
              <a:t>Geochemistry</a:t>
            </a:r>
            <a:r>
              <a:rPr lang="cs-CZ" dirty="0"/>
              <a:t> </a:t>
            </a:r>
            <a:r>
              <a:rPr lang="cs-CZ" dirty="0" err="1"/>
              <a:t>Geophysics</a:t>
            </a:r>
            <a:r>
              <a:rPr lang="cs-CZ" dirty="0"/>
              <a:t> </a:t>
            </a:r>
            <a:r>
              <a:rPr lang="cs-CZ" dirty="0" err="1"/>
              <a:t>Geosystems</a:t>
            </a:r>
            <a:r>
              <a:rPr lang="cs-CZ" dirty="0"/>
              <a:t> 3, DOI: 10.1029/2001GC000266, Web: http://onlinelibrary.wiley.com/doi/10.1029/2001GC000266/full</a:t>
            </a:r>
          </a:p>
          <a:p>
            <a:r>
              <a:rPr lang="en-US" dirty="0"/>
              <a:t>Taylor, H.P. (1974) The application of oxygen and hydrogen</a:t>
            </a:r>
            <a:r>
              <a:rPr lang="cs-CZ" dirty="0"/>
              <a:t> </a:t>
            </a:r>
            <a:r>
              <a:rPr lang="en-US" dirty="0"/>
              <a:t>isotope studies to problems of hydrothermal alteration</a:t>
            </a:r>
            <a:r>
              <a:rPr lang="cs-CZ" dirty="0"/>
              <a:t> </a:t>
            </a:r>
            <a:r>
              <a:rPr lang="en-US" dirty="0"/>
              <a:t>and ore deposition. </a:t>
            </a:r>
            <a:r>
              <a:rPr lang="en-US" i="1" dirty="0"/>
              <a:t>Economic Geology </a:t>
            </a:r>
            <a:r>
              <a:rPr lang="en-US" b="1" dirty="0"/>
              <a:t>69</a:t>
            </a:r>
            <a:r>
              <a:rPr lang="en-US" dirty="0"/>
              <a:t>, 843–83.</a:t>
            </a:r>
            <a:endParaRPr lang="cs-CZ" dirty="0"/>
          </a:p>
          <a:p>
            <a:r>
              <a:rPr lang="en-US" dirty="0"/>
              <a:t>Urey, H.C., </a:t>
            </a:r>
            <a:r>
              <a:rPr lang="en-US" dirty="0" err="1"/>
              <a:t>Lowenstam</a:t>
            </a:r>
            <a:r>
              <a:rPr lang="en-US" dirty="0"/>
              <a:t>, H.A., Epstein, S. and McKinney, C.R.</a:t>
            </a:r>
            <a:r>
              <a:rPr lang="cs-CZ" dirty="0"/>
              <a:t> </a:t>
            </a:r>
            <a:r>
              <a:rPr lang="en-US" dirty="0"/>
              <a:t>(1951) Measurement of </a:t>
            </a:r>
            <a:r>
              <a:rPr lang="en-US" dirty="0" err="1"/>
              <a:t>paleotemperatures</a:t>
            </a:r>
            <a:r>
              <a:rPr lang="en-US" dirty="0"/>
              <a:t> and temperatures</a:t>
            </a:r>
            <a:r>
              <a:rPr lang="cs-CZ" dirty="0"/>
              <a:t> </a:t>
            </a:r>
            <a:r>
              <a:rPr lang="en-US" dirty="0"/>
              <a:t>of the Upper Cretaceous of England, Denmark and</a:t>
            </a:r>
            <a:r>
              <a:rPr lang="cs-CZ" dirty="0"/>
              <a:t> </a:t>
            </a:r>
            <a:r>
              <a:rPr lang="en-US" dirty="0"/>
              <a:t>the southeastern United States. Geological Society of America</a:t>
            </a:r>
            <a:r>
              <a:rPr lang="cs-CZ" dirty="0"/>
              <a:t> </a:t>
            </a:r>
            <a:r>
              <a:rPr lang="en-US" dirty="0"/>
              <a:t>Bulletin 61, 399–416.</a:t>
            </a:r>
            <a:r>
              <a:rPr lang="cs-CZ" dirty="0"/>
              <a:t> http://dx.doi.org/10.1130/0016-7606(1951)62[399:MOPATO]2.0.CO;2</a:t>
            </a:r>
          </a:p>
          <a:p>
            <a:endParaRPr lang="cs-CZ" dirty="0"/>
          </a:p>
          <a:p>
            <a:r>
              <a:rPr lang="cs-CZ" dirty="0"/>
              <a:t>Některé ilustrace dále pochází z učebnic:</a:t>
            </a:r>
          </a:p>
          <a:p>
            <a:pPr lvl="1"/>
            <a:r>
              <a:rPr lang="cs-CZ" dirty="0" err="1"/>
              <a:t>Allègre</a:t>
            </a:r>
            <a:r>
              <a:rPr lang="cs-CZ" dirty="0"/>
              <a:t>, C. J. (2008). Isotope Geology. Cambridge University </a:t>
            </a:r>
            <a:r>
              <a:rPr lang="cs-CZ" dirty="0" err="1"/>
              <a:t>Press</a:t>
            </a:r>
            <a:r>
              <a:rPr lang="cs-CZ" dirty="0"/>
              <a:t>.  ISBN: 9780511451126.</a:t>
            </a:r>
          </a:p>
          <a:p>
            <a:pPr lvl="1"/>
            <a:r>
              <a:rPr lang="cs-CZ" dirty="0"/>
              <a:t>Gill, R. (2015). </a:t>
            </a:r>
            <a:r>
              <a:rPr lang="cs-CZ" dirty="0" err="1"/>
              <a:t>Chemical</a:t>
            </a:r>
            <a:r>
              <a:rPr lang="cs-CZ" dirty="0"/>
              <a:t> Fundamentals </a:t>
            </a:r>
            <a:r>
              <a:rPr lang="cs-CZ" dirty="0" err="1"/>
              <a:t>of</a:t>
            </a:r>
            <a:r>
              <a:rPr lang="cs-CZ" dirty="0"/>
              <a:t> Geology and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Geoscience</a:t>
            </a:r>
            <a:r>
              <a:rPr lang="cs-CZ" dirty="0"/>
              <a:t>. 3rd </a:t>
            </a:r>
            <a:r>
              <a:rPr lang="cs-CZ" dirty="0" err="1"/>
              <a:t>Edition</a:t>
            </a:r>
            <a:r>
              <a:rPr lang="cs-CZ" dirty="0"/>
              <a:t>. John </a:t>
            </a:r>
            <a:r>
              <a:rPr lang="cs-CZ" dirty="0" err="1"/>
              <a:t>Wiley</a:t>
            </a:r>
            <a:r>
              <a:rPr lang="cs-CZ" dirty="0"/>
              <a:t> and </a:t>
            </a:r>
            <a:r>
              <a:rPr lang="cs-CZ" dirty="0" err="1"/>
              <a:t>Sons</a:t>
            </a:r>
            <a:r>
              <a:rPr lang="cs-CZ" dirty="0"/>
              <a:t>. 288p. ISBN: 978-0-470-65665-5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65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frakcionace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57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7" y="1600200"/>
            <a:ext cx="5210823" cy="498024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 nádobě jsou kapalná voda a pára v termodynamické rovnováze.</a:t>
            </a:r>
          </a:p>
          <a:p>
            <a:r>
              <a:rPr lang="cs-CZ" dirty="0" err="1"/>
              <a:t>Vtěšina</a:t>
            </a:r>
            <a:r>
              <a:rPr lang="cs-CZ" dirty="0"/>
              <a:t> molekul vody obsahuje izotop kyslíku </a:t>
            </a:r>
            <a:r>
              <a:rPr lang="cs-CZ" baseline="30000" dirty="0"/>
              <a:t>16</a:t>
            </a:r>
            <a:r>
              <a:rPr lang="cs-CZ" dirty="0"/>
              <a:t>O. Některé obsahují izotop </a:t>
            </a:r>
            <a:r>
              <a:rPr lang="cs-CZ" baseline="30000" dirty="0"/>
              <a:t>18</a:t>
            </a:r>
            <a:r>
              <a:rPr lang="cs-CZ" dirty="0"/>
              <a:t>O. Poměr mezi množstvím </a:t>
            </a:r>
            <a:r>
              <a:rPr lang="cs-CZ" baseline="30000" dirty="0"/>
              <a:t>16</a:t>
            </a:r>
            <a:r>
              <a:rPr lang="cs-CZ" dirty="0"/>
              <a:t>O a </a:t>
            </a:r>
            <a:r>
              <a:rPr lang="cs-CZ" baseline="30000" dirty="0"/>
              <a:t>18</a:t>
            </a:r>
            <a:r>
              <a:rPr lang="cs-CZ" dirty="0"/>
              <a:t>O ve vodě známe.</a:t>
            </a:r>
          </a:p>
          <a:p>
            <a:r>
              <a:rPr lang="cs-CZ" dirty="0"/>
              <a:t>Jaký bude izotopický poměr mezi </a:t>
            </a:r>
            <a:r>
              <a:rPr lang="cs-CZ" baseline="30000" dirty="0"/>
              <a:t>16</a:t>
            </a:r>
            <a:r>
              <a:rPr lang="cs-CZ" dirty="0"/>
              <a:t>O a </a:t>
            </a:r>
            <a:r>
              <a:rPr lang="cs-CZ" baseline="30000" dirty="0"/>
              <a:t>18</a:t>
            </a:r>
            <a:r>
              <a:rPr lang="cs-CZ" dirty="0"/>
              <a:t>O v páře?</a:t>
            </a:r>
          </a:p>
          <a:p>
            <a:pPr marL="971550" lvl="1" indent="-514350">
              <a:buFont typeface="+mj-lt"/>
              <a:buAutoNum type="alphaLcPeriod"/>
            </a:pPr>
            <a:r>
              <a:rPr lang="cs-CZ" dirty="0"/>
              <a:t>Poměr izotopů v páře bude stejný jako v kapalině.</a:t>
            </a:r>
          </a:p>
          <a:p>
            <a:pPr marL="971550" lvl="1" indent="-514350">
              <a:buFont typeface="+mj-lt"/>
              <a:buAutoNum type="alphaLcPeriod"/>
            </a:pPr>
            <a:r>
              <a:rPr lang="cs-CZ" dirty="0"/>
              <a:t>V porovnání s kapalinou bude v páře víc kyslíku </a:t>
            </a:r>
            <a:r>
              <a:rPr lang="cs-CZ" baseline="30000" dirty="0"/>
              <a:t>16</a:t>
            </a:r>
            <a:r>
              <a:rPr lang="cs-CZ" dirty="0"/>
              <a:t>O.</a:t>
            </a:r>
          </a:p>
          <a:p>
            <a:pPr marL="971550" lvl="1" indent="-514350">
              <a:buFont typeface="+mj-lt"/>
              <a:buAutoNum type="alphaLcPeriod"/>
            </a:pPr>
            <a:r>
              <a:rPr lang="cs-CZ" dirty="0"/>
              <a:t>V porovnání s kapalinou bude v páře víc kyslíku </a:t>
            </a:r>
            <a:r>
              <a:rPr lang="cs-CZ" baseline="30000" dirty="0"/>
              <a:t>18</a:t>
            </a:r>
            <a:r>
              <a:rPr lang="cs-CZ" dirty="0"/>
              <a:t>O.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5716623" y="2852936"/>
            <a:ext cx="2959224" cy="3727509"/>
            <a:chOff x="5645224" y="2149763"/>
            <a:chExt cx="2959224" cy="3727509"/>
          </a:xfrm>
        </p:grpSpPr>
        <p:sp>
          <p:nvSpPr>
            <p:cNvPr id="4" name="Zaoblený obdélník 3"/>
            <p:cNvSpPr/>
            <p:nvPr/>
          </p:nvSpPr>
          <p:spPr>
            <a:xfrm>
              <a:off x="5652120" y="2149764"/>
              <a:ext cx="2952328" cy="37275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aoblený obdélník 4"/>
            <p:cNvSpPr/>
            <p:nvPr/>
          </p:nvSpPr>
          <p:spPr>
            <a:xfrm>
              <a:off x="5645224" y="2149763"/>
              <a:ext cx="2952328" cy="25648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830798" y="2314208"/>
              <a:ext cx="594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Pára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791041" y="5446727"/>
              <a:ext cx="660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Voda</a:t>
              </a: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6849445" y="3047008"/>
              <a:ext cx="6126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200" dirty="0"/>
                <a:t>?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516217" y="2200880"/>
            <a:ext cx="1270098" cy="276999"/>
            <a:chOff x="3812560" y="5111655"/>
            <a:chExt cx="1270098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3812560" y="5111655"/>
                  <a:ext cx="1109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18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560" y="5111655"/>
                  <a:ext cx="110927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692" t="-28889" r="-12088" b="-5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ál 9"/>
            <p:cNvSpPr/>
            <p:nvPr/>
          </p:nvSpPr>
          <p:spPr>
            <a:xfrm>
              <a:off x="5018379" y="5227294"/>
              <a:ext cx="6427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516216" y="1807215"/>
            <a:ext cx="1270099" cy="276999"/>
            <a:chOff x="3812560" y="5987663"/>
            <a:chExt cx="1270099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3812560" y="5987663"/>
                  <a:ext cx="1109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16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560" y="5987663"/>
                  <a:ext cx="110927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692" t="-28261" r="-12088" b="-5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ál 10"/>
            <p:cNvSpPr/>
            <p:nvPr/>
          </p:nvSpPr>
          <p:spPr>
            <a:xfrm>
              <a:off x="5018380" y="6106299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Ovál 14"/>
          <p:cNvSpPr/>
          <p:nvPr/>
        </p:nvSpPr>
        <p:spPr>
          <a:xfrm>
            <a:off x="8143962" y="5515209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775048" y="5762079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367014" y="5834308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027704" y="6143568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7675973" y="5663836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7546987" y="5722291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917450" y="572647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236005" y="590232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6878870" y="594804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7101006" y="58164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7062426" y="603800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701033" y="58164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6662453" y="603800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6730918" y="591654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6553081" y="578493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6514501" y="600650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7195039" y="604444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7017202" y="59128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6807466" y="605170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7447494" y="59108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7580107" y="591724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7402270" y="578563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7363690" y="60072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7709135" y="59251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7841748" y="593162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7663911" y="580001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7625331" y="60215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7573953" y="591724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7702981" y="59251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7835594" y="593162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7657757" y="580001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7619177" y="60215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7302011" y="610632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/>
          <p:cNvSpPr/>
          <p:nvPr/>
        </p:nvSpPr>
        <p:spPr>
          <a:xfrm>
            <a:off x="7256787" y="598115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7428470" y="611276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7557498" y="612070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7690111" y="612714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7512274" y="59955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7131193" y="594109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7297458" y="582440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/>
          <p:cNvSpPr/>
          <p:nvPr/>
        </p:nvSpPr>
        <p:spPr>
          <a:xfrm>
            <a:off x="6836740" y="583930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6601220" y="59108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6949717" y="604897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6949063" y="581749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6985367" y="548952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6628232" y="553524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6811788" y="562520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6411815" y="562520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6480280" y="55037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6263863" y="559370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944401" y="563164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6766564" y="550004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6556828" y="56389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7196856" y="54980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7329469" y="550443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7113052" y="55944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7458497" y="55123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7591110" y="551882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7374693" y="56087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7323315" y="550443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/>
          <p:cNvSpPr/>
          <p:nvPr/>
        </p:nvSpPr>
        <p:spPr>
          <a:xfrm>
            <a:off x="7452343" y="55123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/>
          <p:cNvSpPr/>
          <p:nvPr/>
        </p:nvSpPr>
        <p:spPr>
          <a:xfrm>
            <a:off x="7584956" y="551882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7368539" y="56087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/>
          <p:cNvSpPr/>
          <p:nvPr/>
        </p:nvSpPr>
        <p:spPr>
          <a:xfrm>
            <a:off x="7051373" y="569352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/>
          <p:cNvSpPr/>
          <p:nvPr/>
        </p:nvSpPr>
        <p:spPr>
          <a:xfrm>
            <a:off x="7006149" y="556835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7177832" y="569996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7306860" y="570790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7439473" y="571434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7261636" y="558274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6880555" y="552829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6350582" y="54980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6699079" y="563617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 rot="16200000">
            <a:off x="7800161" y="565813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 rot="16200000">
            <a:off x="8021728" y="569671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 rot="16200000">
            <a:off x="7900262" y="562825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 rot="16200000">
            <a:off x="7768658" y="580608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 rot="16200000">
            <a:off x="7990225" y="584466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 rot="16200000">
            <a:off x="8035423" y="55517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 rot="16200000">
            <a:off x="7823020" y="552242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 rot="16200000">
            <a:off x="7894522" y="575794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5364466" y="1350023"/>
            <a:ext cx="3691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Kapalná voda v uzavřené nádobě</a:t>
            </a:r>
          </a:p>
        </p:txBody>
      </p:sp>
    </p:spTree>
    <p:extLst>
      <p:ext uri="{BB962C8B-B14F-4D97-AF65-F5344CB8AC3E}">
        <p14:creationId xmlns:p14="http://schemas.microsoft.com/office/powerpoint/2010/main" val="128702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7" y="1600200"/>
            <a:ext cx="5210823" cy="498024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 nádobě jsou kapalná voda a pára v termodynamické rovnováze.</a:t>
            </a:r>
          </a:p>
          <a:p>
            <a:r>
              <a:rPr lang="cs-CZ" dirty="0" err="1"/>
              <a:t>Vtěšina</a:t>
            </a:r>
            <a:r>
              <a:rPr lang="cs-CZ" dirty="0"/>
              <a:t> molekul vody obsahuje izotop kyslíku </a:t>
            </a:r>
            <a:r>
              <a:rPr lang="cs-CZ" baseline="30000" dirty="0"/>
              <a:t>16</a:t>
            </a:r>
            <a:r>
              <a:rPr lang="cs-CZ" dirty="0"/>
              <a:t>O. Některé obsahují izotop </a:t>
            </a:r>
            <a:r>
              <a:rPr lang="cs-CZ" baseline="30000" dirty="0"/>
              <a:t>18</a:t>
            </a:r>
            <a:r>
              <a:rPr lang="cs-CZ" dirty="0"/>
              <a:t>O. Poměr mezi množstvím </a:t>
            </a:r>
            <a:r>
              <a:rPr lang="cs-CZ" baseline="30000" dirty="0"/>
              <a:t>16</a:t>
            </a:r>
            <a:r>
              <a:rPr lang="cs-CZ" dirty="0"/>
              <a:t>O a </a:t>
            </a:r>
            <a:r>
              <a:rPr lang="cs-CZ" baseline="30000" dirty="0"/>
              <a:t>18</a:t>
            </a:r>
            <a:r>
              <a:rPr lang="cs-CZ" dirty="0"/>
              <a:t>O ve vodě známe.</a:t>
            </a:r>
          </a:p>
          <a:p>
            <a:r>
              <a:rPr lang="cs-CZ" dirty="0"/>
              <a:t>Jaký bude izotopický poměr mezi </a:t>
            </a:r>
            <a:r>
              <a:rPr lang="cs-CZ" baseline="30000" dirty="0"/>
              <a:t>16</a:t>
            </a:r>
            <a:r>
              <a:rPr lang="cs-CZ" dirty="0"/>
              <a:t>O a </a:t>
            </a:r>
            <a:r>
              <a:rPr lang="cs-CZ" baseline="30000" dirty="0"/>
              <a:t>18</a:t>
            </a:r>
            <a:r>
              <a:rPr lang="cs-CZ" dirty="0"/>
              <a:t>O v páře?</a:t>
            </a:r>
          </a:p>
          <a:p>
            <a:pPr marL="971550" lvl="1" indent="-514350">
              <a:buFont typeface="+mj-lt"/>
              <a:buAutoNum type="alphaLcPeriod"/>
            </a:pPr>
            <a:r>
              <a:rPr lang="cs-CZ" dirty="0"/>
              <a:t>Poměr izotopů v páře bude stejný jako v kapalině.</a:t>
            </a:r>
          </a:p>
          <a:p>
            <a:pPr marL="971550" lvl="1" indent="-514350">
              <a:buFont typeface="+mj-lt"/>
              <a:buAutoNum type="alphaLcPeriod"/>
            </a:pPr>
            <a:r>
              <a:rPr lang="cs-CZ" b="1" dirty="0"/>
              <a:t>V porovnání s kapalinou bude v páře víc kyslíku </a:t>
            </a:r>
            <a:r>
              <a:rPr lang="cs-CZ" b="1" baseline="30000" dirty="0"/>
              <a:t>16</a:t>
            </a:r>
            <a:r>
              <a:rPr lang="cs-CZ" b="1" dirty="0"/>
              <a:t>O.</a:t>
            </a:r>
          </a:p>
          <a:p>
            <a:pPr marL="971550" lvl="1" indent="-514350">
              <a:buFont typeface="+mj-lt"/>
              <a:buAutoNum type="alphaLcPeriod"/>
            </a:pPr>
            <a:r>
              <a:rPr lang="cs-CZ" dirty="0"/>
              <a:t>V porovnání s kapalinou bude v páře víc kyslíku </a:t>
            </a:r>
            <a:r>
              <a:rPr lang="cs-CZ" baseline="30000" dirty="0"/>
              <a:t>18</a:t>
            </a:r>
            <a:r>
              <a:rPr lang="cs-CZ" dirty="0"/>
              <a:t>O.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5716623" y="2852936"/>
            <a:ext cx="2959224" cy="3727509"/>
            <a:chOff x="5645224" y="2149763"/>
            <a:chExt cx="2959224" cy="3727509"/>
          </a:xfrm>
        </p:grpSpPr>
        <p:sp>
          <p:nvSpPr>
            <p:cNvPr id="4" name="Zaoblený obdélník 3"/>
            <p:cNvSpPr/>
            <p:nvPr/>
          </p:nvSpPr>
          <p:spPr>
            <a:xfrm>
              <a:off x="5652120" y="2149764"/>
              <a:ext cx="2952328" cy="372750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Zaoblený obdélník 4"/>
            <p:cNvSpPr/>
            <p:nvPr/>
          </p:nvSpPr>
          <p:spPr>
            <a:xfrm>
              <a:off x="5645224" y="2149763"/>
              <a:ext cx="2952328" cy="25648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830798" y="2314208"/>
              <a:ext cx="594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Pára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791041" y="5446727"/>
              <a:ext cx="660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Voda</a:t>
              </a: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516217" y="2200880"/>
            <a:ext cx="1270098" cy="276999"/>
            <a:chOff x="3812560" y="5111655"/>
            <a:chExt cx="1270098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ovéPole 8"/>
                <p:cNvSpPr txBox="1"/>
                <p:nvPr/>
              </p:nvSpPr>
              <p:spPr>
                <a:xfrm>
                  <a:off x="3812560" y="5111655"/>
                  <a:ext cx="1109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18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9" name="TextovéPol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560" y="5111655"/>
                  <a:ext cx="110927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7692" t="-28889" r="-12088" b="-5333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ál 9"/>
            <p:cNvSpPr/>
            <p:nvPr/>
          </p:nvSpPr>
          <p:spPr>
            <a:xfrm>
              <a:off x="5018379" y="5227294"/>
              <a:ext cx="64279" cy="4571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516216" y="1807215"/>
            <a:ext cx="1270099" cy="276999"/>
            <a:chOff x="3812560" y="5987663"/>
            <a:chExt cx="1270099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/>
                <p:cNvSpPr txBox="1"/>
                <p:nvPr/>
              </p:nvSpPr>
              <p:spPr>
                <a:xfrm>
                  <a:off x="3812560" y="5987663"/>
                  <a:ext cx="1109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cs-CZ" baseline="30000" dirty="0"/>
                    <a:t>16</a:t>
                  </a:r>
                  <a:r>
                    <a:rPr lang="cs-CZ" dirty="0"/>
                    <a:t>O – H</a:t>
                  </a:r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560" y="5987663"/>
                  <a:ext cx="1109278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692" t="-28261" r="-12088" b="-5000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ál 10"/>
            <p:cNvSpPr/>
            <p:nvPr/>
          </p:nvSpPr>
          <p:spPr>
            <a:xfrm>
              <a:off x="5018380" y="6106299"/>
              <a:ext cx="64279" cy="45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5" name="Ovál 14"/>
          <p:cNvSpPr/>
          <p:nvPr/>
        </p:nvSpPr>
        <p:spPr>
          <a:xfrm>
            <a:off x="8143962" y="5515209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775048" y="5762079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367014" y="5834308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027704" y="6143568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7675973" y="5663836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7546987" y="5722291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917450" y="572647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236005" y="590232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6878870" y="594804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7101006" y="58164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7062426" y="603800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6701033" y="58164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6662453" y="603800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6730918" y="591654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6553081" y="578493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6514501" y="600650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7195039" y="604444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7017202" y="59128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6807466" y="605170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7447494" y="59108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7580107" y="591724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7402270" y="578563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7363690" y="60072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7709135" y="59251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7841748" y="593162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7663911" y="580001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7625331" y="60215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7573953" y="591724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7702981" y="59251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7835594" y="593162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7657757" y="580001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7619177" y="60215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7302011" y="610632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/>
          <p:cNvSpPr/>
          <p:nvPr/>
        </p:nvSpPr>
        <p:spPr>
          <a:xfrm>
            <a:off x="7256787" y="598115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ál 48"/>
          <p:cNvSpPr/>
          <p:nvPr/>
        </p:nvSpPr>
        <p:spPr>
          <a:xfrm>
            <a:off x="7428470" y="611276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7557498" y="612070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vál 50"/>
          <p:cNvSpPr/>
          <p:nvPr/>
        </p:nvSpPr>
        <p:spPr>
          <a:xfrm>
            <a:off x="7690111" y="612714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vál 51"/>
          <p:cNvSpPr/>
          <p:nvPr/>
        </p:nvSpPr>
        <p:spPr>
          <a:xfrm>
            <a:off x="7512274" y="59955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vál 52"/>
          <p:cNvSpPr/>
          <p:nvPr/>
        </p:nvSpPr>
        <p:spPr>
          <a:xfrm>
            <a:off x="7131193" y="594109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vál 53"/>
          <p:cNvSpPr/>
          <p:nvPr/>
        </p:nvSpPr>
        <p:spPr>
          <a:xfrm>
            <a:off x="7297458" y="582440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ál 54"/>
          <p:cNvSpPr/>
          <p:nvPr/>
        </p:nvSpPr>
        <p:spPr>
          <a:xfrm>
            <a:off x="6836740" y="583930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ál 55"/>
          <p:cNvSpPr/>
          <p:nvPr/>
        </p:nvSpPr>
        <p:spPr>
          <a:xfrm>
            <a:off x="6601220" y="59108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6949717" y="604897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6949063" y="581749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6985367" y="548952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6628232" y="553524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6811788" y="562520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6411815" y="562520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6480280" y="550374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6263863" y="559370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944401" y="563164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6766564" y="550004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6556828" y="56389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7196856" y="54980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7329469" y="550443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7113052" y="55944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7458497" y="55123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7591110" y="551882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7374693" y="56087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7323315" y="550443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Ovál 74"/>
          <p:cNvSpPr/>
          <p:nvPr/>
        </p:nvSpPr>
        <p:spPr>
          <a:xfrm>
            <a:off x="7452343" y="55123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/>
          <p:cNvSpPr/>
          <p:nvPr/>
        </p:nvSpPr>
        <p:spPr>
          <a:xfrm>
            <a:off x="7584956" y="551882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vál 76"/>
          <p:cNvSpPr/>
          <p:nvPr/>
        </p:nvSpPr>
        <p:spPr>
          <a:xfrm>
            <a:off x="7368539" y="560878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vál 77"/>
          <p:cNvSpPr/>
          <p:nvPr/>
        </p:nvSpPr>
        <p:spPr>
          <a:xfrm>
            <a:off x="7051373" y="569352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vál 78"/>
          <p:cNvSpPr/>
          <p:nvPr/>
        </p:nvSpPr>
        <p:spPr>
          <a:xfrm>
            <a:off x="7006149" y="556835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vál 79"/>
          <p:cNvSpPr/>
          <p:nvPr/>
        </p:nvSpPr>
        <p:spPr>
          <a:xfrm>
            <a:off x="7177832" y="569996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vál 80"/>
          <p:cNvSpPr/>
          <p:nvPr/>
        </p:nvSpPr>
        <p:spPr>
          <a:xfrm>
            <a:off x="7306860" y="570790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vál 81"/>
          <p:cNvSpPr/>
          <p:nvPr/>
        </p:nvSpPr>
        <p:spPr>
          <a:xfrm>
            <a:off x="7439473" y="571434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vál 82"/>
          <p:cNvSpPr/>
          <p:nvPr/>
        </p:nvSpPr>
        <p:spPr>
          <a:xfrm>
            <a:off x="7261636" y="558274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vál 83"/>
          <p:cNvSpPr/>
          <p:nvPr/>
        </p:nvSpPr>
        <p:spPr>
          <a:xfrm>
            <a:off x="6880555" y="552829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vál 84"/>
          <p:cNvSpPr/>
          <p:nvPr/>
        </p:nvSpPr>
        <p:spPr>
          <a:xfrm>
            <a:off x="6350582" y="54980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vál 85"/>
          <p:cNvSpPr/>
          <p:nvPr/>
        </p:nvSpPr>
        <p:spPr>
          <a:xfrm>
            <a:off x="6699079" y="563617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vál 86"/>
          <p:cNvSpPr/>
          <p:nvPr/>
        </p:nvSpPr>
        <p:spPr>
          <a:xfrm rot="16200000">
            <a:off x="7800161" y="565813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8" name="Ovál 87"/>
          <p:cNvSpPr/>
          <p:nvPr/>
        </p:nvSpPr>
        <p:spPr>
          <a:xfrm rot="16200000">
            <a:off x="8021728" y="569671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vál 88"/>
          <p:cNvSpPr/>
          <p:nvPr/>
        </p:nvSpPr>
        <p:spPr>
          <a:xfrm rot="16200000">
            <a:off x="7900262" y="562825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Ovál 89"/>
          <p:cNvSpPr/>
          <p:nvPr/>
        </p:nvSpPr>
        <p:spPr>
          <a:xfrm rot="16200000">
            <a:off x="7768658" y="580608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vál 90"/>
          <p:cNvSpPr/>
          <p:nvPr/>
        </p:nvSpPr>
        <p:spPr>
          <a:xfrm rot="16200000">
            <a:off x="7990225" y="584466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Ovál 91"/>
          <p:cNvSpPr/>
          <p:nvPr/>
        </p:nvSpPr>
        <p:spPr>
          <a:xfrm rot="16200000">
            <a:off x="8035423" y="555170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" name="Ovál 92"/>
          <p:cNvSpPr/>
          <p:nvPr/>
        </p:nvSpPr>
        <p:spPr>
          <a:xfrm rot="16200000">
            <a:off x="7823020" y="552242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vál 93"/>
          <p:cNvSpPr/>
          <p:nvPr/>
        </p:nvSpPr>
        <p:spPr>
          <a:xfrm rot="16200000">
            <a:off x="7894522" y="575794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5364466" y="1350023"/>
            <a:ext cx="3691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Kapalná voda v uzavřené nádobě</a:t>
            </a:r>
          </a:p>
        </p:txBody>
      </p:sp>
      <p:sp>
        <p:nvSpPr>
          <p:cNvPr id="97" name="Ovál 96"/>
          <p:cNvSpPr/>
          <p:nvPr/>
        </p:nvSpPr>
        <p:spPr>
          <a:xfrm>
            <a:off x="7595412" y="4002550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vál 98"/>
          <p:cNvSpPr/>
          <p:nvPr/>
        </p:nvSpPr>
        <p:spPr>
          <a:xfrm>
            <a:off x="7272174" y="4578757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vál 99"/>
          <p:cNvSpPr/>
          <p:nvPr/>
        </p:nvSpPr>
        <p:spPr>
          <a:xfrm>
            <a:off x="6898944" y="439814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vál 100"/>
          <p:cNvSpPr/>
          <p:nvPr/>
        </p:nvSpPr>
        <p:spPr>
          <a:xfrm>
            <a:off x="7031557" y="440458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" name="Ovál 101"/>
          <p:cNvSpPr/>
          <p:nvPr/>
        </p:nvSpPr>
        <p:spPr>
          <a:xfrm>
            <a:off x="7160585" y="441252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Ovál 102"/>
          <p:cNvSpPr/>
          <p:nvPr/>
        </p:nvSpPr>
        <p:spPr>
          <a:xfrm>
            <a:off x="7293198" y="441896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Ovál 103"/>
          <p:cNvSpPr/>
          <p:nvPr/>
        </p:nvSpPr>
        <p:spPr>
          <a:xfrm>
            <a:off x="7115361" y="428736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vál 104"/>
          <p:cNvSpPr/>
          <p:nvPr/>
        </p:nvSpPr>
        <p:spPr>
          <a:xfrm>
            <a:off x="7076781" y="450892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6" name="Ovál 105"/>
          <p:cNvSpPr/>
          <p:nvPr/>
        </p:nvSpPr>
        <p:spPr>
          <a:xfrm>
            <a:off x="7025403" y="440458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7" name="Ovál 106"/>
          <p:cNvSpPr/>
          <p:nvPr/>
        </p:nvSpPr>
        <p:spPr>
          <a:xfrm>
            <a:off x="7154431" y="441252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vál 107"/>
          <p:cNvSpPr/>
          <p:nvPr/>
        </p:nvSpPr>
        <p:spPr>
          <a:xfrm>
            <a:off x="7287044" y="441896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vál 108"/>
          <p:cNvSpPr/>
          <p:nvPr/>
        </p:nvSpPr>
        <p:spPr>
          <a:xfrm>
            <a:off x="7109207" y="428736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vál 109"/>
          <p:cNvSpPr/>
          <p:nvPr/>
        </p:nvSpPr>
        <p:spPr>
          <a:xfrm>
            <a:off x="7070627" y="450892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Ovál 110"/>
          <p:cNvSpPr/>
          <p:nvPr/>
        </p:nvSpPr>
        <p:spPr>
          <a:xfrm>
            <a:off x="6879920" y="460010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2" name="Ovál 111"/>
          <p:cNvSpPr/>
          <p:nvPr/>
        </p:nvSpPr>
        <p:spPr>
          <a:xfrm>
            <a:off x="7008948" y="460805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3" name="Ovál 112"/>
          <p:cNvSpPr/>
          <p:nvPr/>
        </p:nvSpPr>
        <p:spPr>
          <a:xfrm>
            <a:off x="7141561" y="461448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4" name="Ovál 113"/>
          <p:cNvSpPr/>
          <p:nvPr/>
        </p:nvSpPr>
        <p:spPr>
          <a:xfrm>
            <a:off x="6963724" y="448288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Ovál 114"/>
          <p:cNvSpPr/>
          <p:nvPr/>
        </p:nvSpPr>
        <p:spPr>
          <a:xfrm>
            <a:off x="6909947" y="399972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6" name="Ovál 115"/>
          <p:cNvSpPr/>
          <p:nvPr/>
        </p:nvSpPr>
        <p:spPr>
          <a:xfrm>
            <a:off x="7042560" y="400616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7" name="Ovál 116"/>
          <p:cNvSpPr/>
          <p:nvPr/>
        </p:nvSpPr>
        <p:spPr>
          <a:xfrm>
            <a:off x="6903793" y="399972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8" name="Ovál 117"/>
          <p:cNvSpPr/>
          <p:nvPr/>
        </p:nvSpPr>
        <p:spPr>
          <a:xfrm>
            <a:off x="7036406" y="4006163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9" name="Ovál 118"/>
          <p:cNvSpPr/>
          <p:nvPr/>
        </p:nvSpPr>
        <p:spPr>
          <a:xfrm>
            <a:off x="6890923" y="420168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0" name="Ovál 119"/>
          <p:cNvSpPr/>
          <p:nvPr/>
        </p:nvSpPr>
        <p:spPr>
          <a:xfrm rot="16200000">
            <a:off x="7251611" y="414547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1" name="Ovál 120"/>
          <p:cNvSpPr/>
          <p:nvPr/>
        </p:nvSpPr>
        <p:spPr>
          <a:xfrm rot="16200000">
            <a:off x="7473178" y="418405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2" name="Ovál 121"/>
          <p:cNvSpPr/>
          <p:nvPr/>
        </p:nvSpPr>
        <p:spPr>
          <a:xfrm rot="16200000">
            <a:off x="7351712" y="411559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3" name="Ovál 122"/>
          <p:cNvSpPr/>
          <p:nvPr/>
        </p:nvSpPr>
        <p:spPr>
          <a:xfrm rot="16200000">
            <a:off x="7220108" y="429342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4" name="Ovál 123"/>
          <p:cNvSpPr/>
          <p:nvPr/>
        </p:nvSpPr>
        <p:spPr>
          <a:xfrm rot="16200000">
            <a:off x="7441675" y="433200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5" name="Ovál 124"/>
          <p:cNvSpPr/>
          <p:nvPr/>
        </p:nvSpPr>
        <p:spPr>
          <a:xfrm rot="16200000">
            <a:off x="7486873" y="403904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6" name="Ovál 125"/>
          <p:cNvSpPr/>
          <p:nvPr/>
        </p:nvSpPr>
        <p:spPr>
          <a:xfrm rot="16200000">
            <a:off x="7274470" y="400977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7" name="Ovál 126"/>
          <p:cNvSpPr/>
          <p:nvPr/>
        </p:nvSpPr>
        <p:spPr>
          <a:xfrm rot="16200000">
            <a:off x="7345972" y="424529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8" name="Ovál 127"/>
          <p:cNvSpPr/>
          <p:nvPr/>
        </p:nvSpPr>
        <p:spPr>
          <a:xfrm>
            <a:off x="7224647" y="475017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Ovál 128"/>
          <p:cNvSpPr/>
          <p:nvPr/>
        </p:nvSpPr>
        <p:spPr>
          <a:xfrm>
            <a:off x="7408203" y="484013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0" name="Ovál 129"/>
          <p:cNvSpPr/>
          <p:nvPr/>
        </p:nvSpPr>
        <p:spPr>
          <a:xfrm>
            <a:off x="7008230" y="4840134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1" name="Ovál 130"/>
          <p:cNvSpPr/>
          <p:nvPr/>
        </p:nvSpPr>
        <p:spPr>
          <a:xfrm>
            <a:off x="7076695" y="471866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2" name="Ovál 131"/>
          <p:cNvSpPr/>
          <p:nvPr/>
        </p:nvSpPr>
        <p:spPr>
          <a:xfrm>
            <a:off x="6860278" y="480863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" name="Ovál 132"/>
          <p:cNvSpPr/>
          <p:nvPr/>
        </p:nvSpPr>
        <p:spPr>
          <a:xfrm>
            <a:off x="7540816" y="484657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4" name="Ovál 133"/>
          <p:cNvSpPr/>
          <p:nvPr/>
        </p:nvSpPr>
        <p:spPr>
          <a:xfrm>
            <a:off x="7362979" y="4714967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5" name="Ovál 134"/>
          <p:cNvSpPr/>
          <p:nvPr/>
        </p:nvSpPr>
        <p:spPr>
          <a:xfrm>
            <a:off x="7153243" y="485382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6" name="Ovál 135"/>
          <p:cNvSpPr/>
          <p:nvPr/>
        </p:nvSpPr>
        <p:spPr>
          <a:xfrm>
            <a:off x="7476970" y="4743220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" name="Ovál 136"/>
          <p:cNvSpPr/>
          <p:nvPr/>
        </p:nvSpPr>
        <p:spPr>
          <a:xfrm>
            <a:off x="6946997" y="471292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" name="Ovál 137"/>
          <p:cNvSpPr/>
          <p:nvPr/>
        </p:nvSpPr>
        <p:spPr>
          <a:xfrm>
            <a:off x="7295494" y="485110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9" name="Ovál 138"/>
          <p:cNvSpPr/>
          <p:nvPr/>
        </p:nvSpPr>
        <p:spPr>
          <a:xfrm>
            <a:off x="7016624" y="4247296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0" name="Ovál 139"/>
          <p:cNvSpPr/>
          <p:nvPr/>
        </p:nvSpPr>
        <p:spPr>
          <a:xfrm>
            <a:off x="6971400" y="4122129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1" name="Ovál 140"/>
          <p:cNvSpPr/>
          <p:nvPr/>
        </p:nvSpPr>
        <p:spPr>
          <a:xfrm>
            <a:off x="7085391" y="4150382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2" name="Ovál 141"/>
          <p:cNvSpPr/>
          <p:nvPr/>
        </p:nvSpPr>
        <p:spPr>
          <a:xfrm>
            <a:off x="7451910" y="4605495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3" name="Ovál 142"/>
          <p:cNvSpPr/>
          <p:nvPr/>
        </p:nvSpPr>
        <p:spPr>
          <a:xfrm>
            <a:off x="7406686" y="4480328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4" name="Ovál 143"/>
          <p:cNvSpPr/>
          <p:nvPr/>
        </p:nvSpPr>
        <p:spPr>
          <a:xfrm>
            <a:off x="7520677" y="4508581"/>
            <a:ext cx="6427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5" name="Ovál 144"/>
          <p:cNvSpPr/>
          <p:nvPr/>
        </p:nvSpPr>
        <p:spPr>
          <a:xfrm>
            <a:off x="6966815" y="4323983"/>
            <a:ext cx="64279" cy="4571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24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Frakcionace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Nabohacení</a:t>
            </a:r>
            <a:r>
              <a:rPr lang="cs-CZ" dirty="0"/>
              <a:t> jedné fáze daným izotopem ve srovnání s jinou fází.</a:t>
            </a:r>
          </a:p>
          <a:p>
            <a:r>
              <a:rPr lang="cs-CZ" dirty="0"/>
              <a:t>Výsledkem je různé izotopické složení mořské a dešťové vody, zkamenělých schránek v různých částech souvrství, případně přírůstků v jeskynních sintrech.</a:t>
            </a:r>
          </a:p>
          <a:p>
            <a:r>
              <a:rPr lang="cs-CZ" dirty="0"/>
              <a:t>Několik typů mechanismů hmotnostní frakcionace.</a:t>
            </a:r>
          </a:p>
          <a:p>
            <a:pPr lvl="1"/>
            <a:r>
              <a:rPr lang="cs-CZ" dirty="0"/>
              <a:t>Frakcionace při fyzikálních rovnováhách</a:t>
            </a:r>
          </a:p>
          <a:p>
            <a:pPr lvl="1"/>
            <a:r>
              <a:rPr lang="cs-CZ" dirty="0"/>
              <a:t>Frakcionace při chemických rovnováhách</a:t>
            </a:r>
          </a:p>
          <a:p>
            <a:pPr lvl="1"/>
            <a:r>
              <a:rPr lang="cs-CZ" dirty="0"/>
              <a:t>Kinetická frakcionace (systémy mimo rovnováhu)</a:t>
            </a:r>
          </a:p>
        </p:txBody>
      </p:sp>
    </p:spTree>
    <p:extLst>
      <p:ext uri="{BB962C8B-B14F-4D97-AF65-F5344CB8AC3E}">
        <p14:creationId xmlns:p14="http://schemas.microsoft.com/office/powerpoint/2010/main" val="394900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Fyzikální vlastnosti důležité pro frakcionaci</a:t>
            </a:r>
            <a:endParaRPr lang="cs-CZ" altLang="cs-CZ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Nízká hmotnost izotopů a relativně velký rozdíl hmotnosti mezi izotopy</a:t>
            </a:r>
          </a:p>
          <a:p>
            <a:pPr lvl="1"/>
            <a:r>
              <a:rPr lang="cs-CZ" altLang="cs-CZ" dirty="0"/>
              <a:t>Rozdíl mezi </a:t>
            </a:r>
            <a:r>
              <a:rPr lang="cs-CZ" altLang="cs-CZ" baseline="30000" dirty="0"/>
              <a:t>87</a:t>
            </a:r>
            <a:r>
              <a:rPr lang="cs-CZ" altLang="cs-CZ" dirty="0"/>
              <a:t>Sr a </a:t>
            </a:r>
            <a:r>
              <a:rPr lang="cs-CZ" altLang="cs-CZ" baseline="30000" dirty="0"/>
              <a:t>86</a:t>
            </a:r>
            <a:r>
              <a:rPr lang="cs-CZ" altLang="cs-CZ" dirty="0"/>
              <a:t>Sr je 1 %</a:t>
            </a:r>
          </a:p>
          <a:p>
            <a:pPr lvl="1"/>
            <a:r>
              <a:rPr lang="cs-CZ" altLang="cs-CZ" dirty="0"/>
              <a:t>Rozdíl mezi </a:t>
            </a:r>
            <a:r>
              <a:rPr lang="cs-CZ" altLang="cs-CZ" baseline="30000" dirty="0"/>
              <a:t>18</a:t>
            </a:r>
            <a:r>
              <a:rPr lang="cs-CZ" altLang="cs-CZ" dirty="0"/>
              <a:t>O a </a:t>
            </a:r>
            <a:r>
              <a:rPr lang="cs-CZ" altLang="cs-CZ" baseline="30000" dirty="0"/>
              <a:t>16</a:t>
            </a:r>
            <a:r>
              <a:rPr lang="cs-CZ" altLang="cs-CZ" dirty="0"/>
              <a:t>O je 12 %</a:t>
            </a:r>
          </a:p>
          <a:p>
            <a:r>
              <a:rPr lang="cs-CZ" altLang="cs-CZ" dirty="0"/>
              <a:t>Vysoký stupeň kovalentní vazby – velký vliv snížení energie.</a:t>
            </a:r>
          </a:p>
          <a:p>
            <a:r>
              <a:rPr lang="cs-CZ" altLang="cs-CZ" dirty="0"/>
              <a:t>Více oxidačních stavů.</a:t>
            </a:r>
          </a:p>
          <a:p>
            <a:r>
              <a:rPr lang="cs-CZ" altLang="cs-CZ" dirty="0"/>
              <a:t>Relativně vysoká koncentrace méně zastoupeného izotopu (nejméně desetiny %).</a:t>
            </a:r>
          </a:p>
        </p:txBody>
      </p:sp>
    </p:spTree>
    <p:extLst>
      <p:ext uri="{BB962C8B-B14F-4D97-AF65-F5344CB8AC3E}">
        <p14:creationId xmlns:p14="http://schemas.microsoft.com/office/powerpoint/2010/main" val="155501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frakcionace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Pokud zavěsím na pružinu lehčí závaží, bude kmitat s větší frekvencí než těžší závaží.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3382952" cy="50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61809"/>
      </p:ext>
    </p:extLst>
  </p:cSld>
  <p:clrMapOvr>
    <a:masterClrMapping/>
  </p:clrMapOvr>
</p:sld>
</file>

<file path=ppt/theme/theme1.xml><?xml version="1.0" encoding="utf-8"?>
<a:theme xmlns:a="http://schemas.openxmlformats.org/drawingml/2006/main" name="geoche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chem" id="{B295F512-F391-4149-B9F2-6BAD8273C072}" vid="{26D21FDE-082F-4082-AB46-0A77DA1A9C69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geochem</Template>
  <TotalTime>9272</TotalTime>
  <Words>1825</Words>
  <Application>Microsoft Office PowerPoint</Application>
  <PresentationFormat>Předvádění na obrazovce (4:3)</PresentationFormat>
  <Paragraphs>260</Paragraphs>
  <Slides>32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geochem</vt:lpstr>
      <vt:lpstr>Equation</vt:lpstr>
      <vt:lpstr>Geochemie exogenních procesů</vt:lpstr>
      <vt:lpstr>Atom</vt:lpstr>
      <vt:lpstr>Izotopy</vt:lpstr>
      <vt:lpstr>Principy frakcionace</vt:lpstr>
      <vt:lpstr>Úvodní otázka</vt:lpstr>
      <vt:lpstr>Úvodní otázka</vt:lpstr>
      <vt:lpstr>Frakcionace</vt:lpstr>
      <vt:lpstr>Fyzikální vlastnosti důležité pro frakcionaci</vt:lpstr>
      <vt:lpstr>Princip frakcionace</vt:lpstr>
      <vt:lpstr>Princip frakcionace</vt:lpstr>
      <vt:lpstr>Fyzikální rovnováha</vt:lpstr>
      <vt:lpstr>Fyzikální rovnováha</vt:lpstr>
      <vt:lpstr>Fyzikální rovnováha</vt:lpstr>
      <vt:lpstr>Koeficient frakcionace</vt:lpstr>
      <vt:lpstr>Frakcionace vzhledem ke standardu</vt:lpstr>
      <vt:lpstr>Standardy</vt:lpstr>
      <vt:lpstr>Příklad</vt:lpstr>
      <vt:lpstr>Chemické rovnováhy</vt:lpstr>
      <vt:lpstr>Kinetická frakcionace</vt:lpstr>
      <vt:lpstr>Aplikace</vt:lpstr>
      <vt:lpstr>Hydrosféra a atmosféra</vt:lpstr>
      <vt:lpstr>Hydrosféra a atmosféra</vt:lpstr>
      <vt:lpstr>Prezentace aplikace PowerPoint</vt:lpstr>
      <vt:lpstr>Hydrotermální systémy</vt:lpstr>
      <vt:lpstr>18O v karbonátech – klíč k paleoklimatu</vt:lpstr>
      <vt:lpstr>Paleoklima</vt:lpstr>
      <vt:lpstr>Paleoklima</vt:lpstr>
      <vt:lpstr>Příklad</vt:lpstr>
      <vt:lpstr>Příklad</vt:lpstr>
      <vt:lpstr>Příklad</vt:lpstr>
      <vt:lpstr>Příklad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Stabilní izotopy</dc:title>
  <dc:creator>Pavel Pracný</dc:creator>
  <cp:lastModifiedBy>Pavel Pracný</cp:lastModifiedBy>
  <cp:revision>169</cp:revision>
  <dcterms:created xsi:type="dcterms:W3CDTF">2015-06-24T13:28:02Z</dcterms:created>
  <dcterms:modified xsi:type="dcterms:W3CDTF">2016-10-26T11:34:02Z</dcterms:modified>
</cp:coreProperties>
</file>