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277" r:id="rId2"/>
    <p:sldId id="278" r:id="rId3"/>
    <p:sldId id="280" r:id="rId4"/>
    <p:sldId id="281" r:id="rId5"/>
    <p:sldId id="282" r:id="rId6"/>
    <p:sldId id="275" r:id="rId7"/>
    <p:sldId id="279" r:id="rId8"/>
    <p:sldId id="257" r:id="rId9"/>
    <p:sldId id="260" r:id="rId10"/>
    <p:sldId id="258" r:id="rId11"/>
    <p:sldId id="284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6" r:id="rId23"/>
    <p:sldId id="270" r:id="rId24"/>
    <p:sldId id="271" r:id="rId25"/>
    <p:sldId id="272" r:id="rId26"/>
    <p:sldId id="283" r:id="rId27"/>
    <p:sldId id="273" r:id="rId28"/>
    <p:sldId id="274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E9FE-3194-4173-9110-4E8FBC7CE215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B6EF3-E513-41E4-B038-72E1B2E51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9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Minerální povrchy hrají </a:t>
            </a:r>
            <a:r>
              <a:rPr lang="cs-CZ" dirty="0" err="1"/>
              <a:t>vyznamnou</a:t>
            </a:r>
            <a:r>
              <a:rPr lang="cs-CZ" dirty="0"/>
              <a:t> roli při mnoha komplexních reakcích – vytváří prostředí, katalyzují reakce…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5A1A-3411-4F44-B378-DC96253D984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7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Schématická prezentace povrchu krystalů na úrovni atomových rozměrů: 1 – hladká plocha, 2 – schod, 3 – kout (s – jednoduchý, d – dvojitý, 4 – mezera nebo volné místo, 5 – připojený atom, 6 – roh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5A1A-3411-4F44-B378-DC96253D984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6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1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0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3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4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70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03D9-A3EB-4C01-947D-3EF653CDDC5E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8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ei.com/image-gallery/Grain-Boundary-Gol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leph.muni.cz/F?func=find-b&amp;find_code=SYS&amp;local_base=MUB01&amp;request=000441982&amp;format=99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Geochemie exogenních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Látky ve vodě</a:t>
            </a:r>
          </a:p>
        </p:txBody>
      </p:sp>
    </p:spTree>
    <p:extLst>
      <p:ext uri="{BB962C8B-B14F-4D97-AF65-F5344CB8AC3E}">
        <p14:creationId xmlns:p14="http://schemas.microsoft.com/office/powerpoint/2010/main" val="246634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04" y="1417638"/>
            <a:ext cx="4135793" cy="45259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328804" y="6329716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392022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Eh</a:t>
            </a:r>
            <a:r>
              <a:rPr lang="cs-CZ" dirty="0"/>
              <a:t>-pH diagramy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5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Eh</a:t>
            </a:r>
            <a:r>
              <a:rPr lang="cs-CZ" dirty="0"/>
              <a:t>-pH diagramy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5" y="1417638"/>
            <a:ext cx="3633304" cy="49482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39309" y="6457308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426251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41" y="1914525"/>
            <a:ext cx="7677618" cy="45259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4787" y="790575"/>
            <a:ext cx="83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 jakých podmínek bude olovo a měď migrovat?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745039" y="6440488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242030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900" y="1600200"/>
            <a:ext cx="7642199" cy="45259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98779" y="6126163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360406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1" y="1600200"/>
            <a:ext cx="7061544" cy="472101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6700" y="219075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vstupu do mokřadu má voda </a:t>
            </a:r>
            <a:r>
              <a:rPr lang="cs-CZ" dirty="0" err="1"/>
              <a:t>Eh</a:t>
            </a:r>
            <a:r>
              <a:rPr lang="cs-CZ" dirty="0"/>
              <a:t> 0.9 V a pH 2</a:t>
            </a:r>
          </a:p>
          <a:p>
            <a:r>
              <a:rPr lang="cs-CZ" dirty="0"/>
              <a:t>Na výstupu je </a:t>
            </a:r>
            <a:r>
              <a:rPr lang="cs-CZ" dirty="0" err="1"/>
              <a:t>Eh</a:t>
            </a:r>
            <a:r>
              <a:rPr lang="cs-CZ" dirty="0"/>
              <a:t> 0.2 V a pH 8,5</a:t>
            </a:r>
          </a:p>
          <a:p>
            <a:r>
              <a:rPr lang="cs-CZ" dirty="0"/>
              <a:t>Popište s použitím diagramů, k čemu v mokřadu dojde.</a:t>
            </a:r>
          </a:p>
          <a:p>
            <a:r>
              <a:rPr lang="cs-CZ" dirty="0"/>
              <a:t>Jak se situace změní, zintenzivní-li se tlení v mokřadu a </a:t>
            </a:r>
            <a:r>
              <a:rPr lang="cs-CZ" dirty="0" err="1"/>
              <a:t>Eh</a:t>
            </a:r>
            <a:r>
              <a:rPr lang="cs-CZ" dirty="0"/>
              <a:t> klesne o 0,4 V?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49555" y="6321217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420741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Sorpce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Interakce látek ve vodě s pevnou fází</a:t>
            </a:r>
          </a:p>
        </p:txBody>
      </p:sp>
    </p:spTree>
    <p:extLst>
      <p:ext uri="{BB962C8B-B14F-4D97-AF65-F5344CB8AC3E}">
        <p14:creationId xmlns:p14="http://schemas.microsoft.com/office/powerpoint/2010/main" val="101074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effectLst/>
              </a:rPr>
              <a:t>Povrchy: hustota e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4929188" y="6072190"/>
            <a:ext cx="4068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100" dirty="0" err="1"/>
              <a:t>High</a:t>
            </a:r>
            <a:r>
              <a:rPr lang="cs-CZ" altLang="cs-CZ" sz="1100" dirty="0"/>
              <a:t> </a:t>
            </a:r>
            <a:r>
              <a:rPr lang="cs-CZ" altLang="cs-CZ" sz="1100" dirty="0" err="1"/>
              <a:t>resolution</a:t>
            </a:r>
            <a:r>
              <a:rPr lang="cs-CZ" altLang="cs-CZ" sz="1100" dirty="0"/>
              <a:t> STEM </a:t>
            </a:r>
            <a:r>
              <a:rPr lang="en-US" altLang="cs-CZ" sz="1100" dirty="0"/>
              <a:t>image from a grain boundary</a:t>
            </a:r>
            <a:r>
              <a:rPr lang="cs-CZ" altLang="cs-CZ" sz="1100" dirty="0"/>
              <a:t> </a:t>
            </a:r>
            <a:r>
              <a:rPr lang="en-US" altLang="cs-CZ" sz="1100" dirty="0"/>
              <a:t>in gold at the atomic level;</a:t>
            </a:r>
            <a:r>
              <a:rPr lang="cs-CZ" altLang="cs-CZ" sz="1100" dirty="0"/>
              <a:t> </a:t>
            </a:r>
            <a:r>
              <a:rPr lang="en-US" altLang="cs-CZ" sz="1100" dirty="0"/>
              <a:t>white dots can be directly</a:t>
            </a:r>
            <a:r>
              <a:rPr lang="cs-CZ" altLang="cs-CZ" sz="1100" dirty="0"/>
              <a:t> </a:t>
            </a:r>
            <a:r>
              <a:rPr lang="cs-CZ" altLang="cs-CZ" sz="1100" dirty="0" err="1"/>
              <a:t>interpreted</a:t>
            </a:r>
            <a:r>
              <a:rPr lang="cs-CZ" altLang="cs-CZ" sz="1100" dirty="0"/>
              <a:t> as atom </a:t>
            </a:r>
            <a:r>
              <a:rPr lang="cs-CZ" altLang="cs-CZ" sz="1100" dirty="0" err="1"/>
              <a:t>columns</a:t>
            </a:r>
            <a:r>
              <a:rPr lang="cs-CZ" altLang="cs-CZ" sz="1100" dirty="0"/>
              <a:t>. By </a:t>
            </a:r>
            <a:r>
              <a:rPr lang="cs-CZ" altLang="cs-CZ" sz="1100" dirty="0">
                <a:hlinkClick r:id="rId2"/>
              </a:rPr>
              <a:t>FEI </a:t>
            </a:r>
            <a:r>
              <a:rPr lang="cs-CZ" altLang="cs-CZ" sz="1100" dirty="0" err="1">
                <a:hlinkClick r:id="rId2"/>
              </a:rPr>
              <a:t>Company</a:t>
            </a:r>
            <a:r>
              <a:rPr lang="cs-CZ" altLang="cs-CZ" sz="1100" dirty="0">
                <a:hlinkClick r:id="rId2"/>
              </a:rPr>
              <a:t> (2016)</a:t>
            </a:r>
            <a:endParaRPr lang="cs-CZ" altLang="cs-CZ" sz="1100" dirty="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00190"/>
            <a:ext cx="4800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1" descr="D:\Vyuka\Prednasky\Geochemie\2006\Podklady\o4 27 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00188"/>
            <a:ext cx="401478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05624" y="1130856"/>
            <a:ext cx="52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Skenovací transmisní elektronová mikroskopie (STEM)</a:t>
            </a:r>
          </a:p>
        </p:txBody>
      </p:sp>
      <p:pic>
        <p:nvPicPr>
          <p:cNvPr id="2050" name="Picture 2" descr="Grain Boundary in G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00188"/>
            <a:ext cx="4794260" cy="47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4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grafitu (STEM)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610744" cy="3610744"/>
          </a:xfrm>
        </p:spPr>
      </p:pic>
      <p:sp>
        <p:nvSpPr>
          <p:cNvPr id="6" name="Obdélník 5"/>
          <p:cNvSpPr/>
          <p:nvPr/>
        </p:nvSpPr>
        <p:spPr>
          <a:xfrm rot="16200000">
            <a:off x="-1979698" y="28718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By University </a:t>
            </a:r>
            <a:r>
              <a:rPr lang="cs-CZ" sz="800" dirty="0" err="1"/>
              <a:t>of</a:t>
            </a:r>
            <a:r>
              <a:rPr lang="cs-CZ" sz="800" dirty="0"/>
              <a:t> Basle, Institute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Physics</a:t>
            </a:r>
            <a:r>
              <a:rPr lang="cs-CZ" sz="800" dirty="0"/>
              <a:t> - University </a:t>
            </a:r>
            <a:r>
              <a:rPr lang="cs-CZ" sz="800" dirty="0" err="1"/>
              <a:t>of</a:t>
            </a:r>
            <a:r>
              <a:rPr lang="cs-CZ" sz="800" dirty="0"/>
              <a:t> Basle, Institute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Physics</a:t>
            </a:r>
            <a:r>
              <a:rPr lang="cs-CZ" sz="800" dirty="0"/>
              <a:t>, CC BY 3.0, https://commons.wikimedia.org/w/index.php?curid=7300910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99581" y="5142487"/>
            <a:ext cx="172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Struktura grafitu</a:t>
            </a:r>
          </a:p>
        </p:txBody>
      </p:sp>
      <p:sp>
        <p:nvSpPr>
          <p:cNvPr id="8" name="Obdélník 7"/>
          <p:cNvSpPr/>
          <p:nvPr/>
        </p:nvSpPr>
        <p:spPr>
          <a:xfrm rot="16200000">
            <a:off x="6651153" y="32519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By Frank </a:t>
            </a:r>
            <a:r>
              <a:rPr lang="cs-CZ" sz="800" dirty="0" err="1"/>
              <a:t>Trixler</a:t>
            </a:r>
            <a:r>
              <a:rPr lang="cs-CZ" sz="800" dirty="0"/>
              <a:t>, Ludwig-</a:t>
            </a:r>
            <a:r>
              <a:rPr lang="cs-CZ" sz="800" dirty="0" err="1"/>
              <a:t>Maximilians</a:t>
            </a:r>
            <a:r>
              <a:rPr lang="cs-CZ" sz="800" dirty="0"/>
              <a:t>-</a:t>
            </a:r>
            <a:r>
              <a:rPr lang="cs-CZ" sz="800" dirty="0" err="1"/>
              <a:t>Universität</a:t>
            </a:r>
            <a:r>
              <a:rPr lang="cs-CZ" sz="800" dirty="0"/>
              <a:t> </a:t>
            </a:r>
            <a:r>
              <a:rPr lang="cs-CZ" sz="800" dirty="0" err="1"/>
              <a:t>München</a:t>
            </a:r>
            <a:r>
              <a:rPr lang="cs-CZ" sz="800" dirty="0"/>
              <a:t> (LMU); </a:t>
            </a:r>
            <a:r>
              <a:rPr lang="cs-CZ" sz="800" dirty="0" err="1"/>
              <a:t>adapted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LMU/</a:t>
            </a:r>
            <a:r>
              <a:rPr lang="cs-CZ" sz="800" dirty="0" err="1"/>
              <a:t>CeNS</a:t>
            </a:r>
            <a:r>
              <a:rPr lang="cs-CZ" sz="800" dirty="0"/>
              <a:t>: </a:t>
            </a:r>
            <a:r>
              <a:rPr lang="cs-CZ" sz="800" dirty="0" err="1"/>
              <a:t>Organic</a:t>
            </a:r>
            <a:r>
              <a:rPr lang="cs-CZ" sz="800" dirty="0"/>
              <a:t> </a:t>
            </a:r>
            <a:r>
              <a:rPr lang="cs-CZ" sz="800" dirty="0" err="1"/>
              <a:t>Semiconductor</a:t>
            </a:r>
            <a:r>
              <a:rPr lang="cs-CZ" sz="800" dirty="0"/>
              <a:t> Group - </a:t>
            </a:r>
            <a:r>
              <a:rPr lang="cs-CZ" sz="800" dirty="0" err="1"/>
              <a:t>Own</a:t>
            </a:r>
            <a:r>
              <a:rPr lang="cs-CZ" sz="800" dirty="0"/>
              <a:t> </a:t>
            </a:r>
            <a:r>
              <a:rPr lang="cs-CZ" sz="800" dirty="0" err="1"/>
              <a:t>work</a:t>
            </a:r>
            <a:r>
              <a:rPr lang="cs-CZ" sz="800" dirty="0"/>
              <a:t>, Public </a:t>
            </a:r>
            <a:r>
              <a:rPr lang="cs-CZ" sz="800" dirty="0" err="1"/>
              <a:t>Domain</a:t>
            </a:r>
            <a:r>
              <a:rPr lang="cs-CZ" sz="800" dirty="0"/>
              <a:t>, https://commons.wikimedia.org/w/index.php?curid=2404543</a:t>
            </a:r>
          </a:p>
        </p:txBody>
      </p:sp>
      <p:pic>
        <p:nvPicPr>
          <p:cNvPr id="2050" name="Picture 2" descr="https://upload.wikimedia.org/wikipedia/commons/7/76/Graphite_ambient_S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22" y="1545775"/>
            <a:ext cx="4352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Krystalové povrchy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Krystalové povrchy obsahují řadu nedokonalostí a poruch.</a:t>
            </a:r>
          </a:p>
          <a:p>
            <a:r>
              <a:rPr lang="cs-CZ" dirty="0"/>
              <a:t>Tato místa umožňují růst/rozpouštění, protože mají jinou energii.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600200"/>
            <a:ext cx="3810000" cy="3810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89721" y="5513342"/>
            <a:ext cx="37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Povrch křemíku s viditelnou hranou a dalšími povrchovými defekty</a:t>
            </a:r>
          </a:p>
        </p:txBody>
      </p:sp>
      <p:sp>
        <p:nvSpPr>
          <p:cNvPr id="11" name="Obdélník 10"/>
          <p:cNvSpPr/>
          <p:nvPr/>
        </p:nvSpPr>
        <p:spPr>
          <a:xfrm rot="16200000">
            <a:off x="6482834" y="30426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By Gescott14 (talk) (Uploads) - Own work, GFDL, https://en.wikipedia.org/w/index.php?curid=14546580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40532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Látky ve vodě</a:t>
            </a:r>
          </a:p>
          <a:p>
            <a:pPr lvl="1"/>
            <a:r>
              <a:rPr lang="cs-CZ" dirty="0"/>
              <a:t>Rozpuštěné vs. Částicové</a:t>
            </a:r>
          </a:p>
          <a:p>
            <a:pPr lvl="1"/>
            <a:r>
              <a:rPr lang="cs-CZ" dirty="0"/>
              <a:t>Komplexy</a:t>
            </a:r>
          </a:p>
          <a:p>
            <a:pPr lvl="1"/>
            <a:r>
              <a:rPr lang="cs-CZ" dirty="0"/>
              <a:t>Koloidy</a:t>
            </a:r>
          </a:p>
          <a:p>
            <a:r>
              <a:rPr lang="cs-CZ" dirty="0"/>
              <a:t>Vlivy na rozpustnost látek</a:t>
            </a:r>
          </a:p>
          <a:p>
            <a:r>
              <a:rPr lang="cs-CZ" dirty="0"/>
              <a:t>Chování vybraných skupin prvků</a:t>
            </a:r>
          </a:p>
          <a:p>
            <a:r>
              <a:rPr lang="cs-CZ" dirty="0" err="1"/>
              <a:t>Eh</a:t>
            </a:r>
            <a:r>
              <a:rPr lang="cs-CZ" dirty="0"/>
              <a:t>-pH diagramy</a:t>
            </a:r>
          </a:p>
          <a:p>
            <a:r>
              <a:rPr lang="cs-CZ" dirty="0"/>
              <a:t>Sorpce a kationtová výměna</a:t>
            </a:r>
          </a:p>
        </p:txBody>
      </p:sp>
    </p:spTree>
    <p:extLst>
      <p:ext uri="{BB962C8B-B14F-4D97-AF65-F5344CB8AC3E}">
        <p14:creationId xmlns:p14="http://schemas.microsoft.com/office/powerpoint/2010/main" val="249145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Minerální povrchy</a:t>
            </a:r>
          </a:p>
        </p:txBody>
      </p:sp>
      <p:pic>
        <p:nvPicPr>
          <p:cNvPr id="43" name="Zástupný symbol pro obsah 4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4" y="1942252"/>
            <a:ext cx="6449035" cy="2700305"/>
          </a:xfrm>
        </p:spPr>
      </p:pic>
      <p:sp>
        <p:nvSpPr>
          <p:cNvPr id="8" name="Obdélník 7"/>
          <p:cNvSpPr/>
          <p:nvPr/>
        </p:nvSpPr>
        <p:spPr>
          <a:xfrm>
            <a:off x="870477" y="1340768"/>
            <a:ext cx="7403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Energie všech částic (a pozic) na povrchu není stejná – liší se jejich stabilita.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1187624" y="486916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Schématická reprezentace povrchu krystalů na úrovni atomových rozměrů:</a:t>
            </a:r>
          </a:p>
          <a:p>
            <a:r>
              <a:rPr lang="cs-CZ" dirty="0">
                <a:latin typeface="Calibri" panose="020F0502020204030204" pitchFamily="34" charset="0"/>
              </a:rPr>
              <a:t> a – atom v hladké ploše povrchu (nejstabilnější pozice), b – </a:t>
            </a:r>
            <a:r>
              <a:rPr lang="cs-CZ" dirty="0" err="1">
                <a:latin typeface="Calibri" panose="020F0502020204030204" pitchFamily="34" charset="0"/>
              </a:rPr>
              <a:t>adatom</a:t>
            </a:r>
            <a:r>
              <a:rPr lang="cs-CZ" dirty="0">
                <a:latin typeface="Calibri" panose="020F0502020204030204" pitchFamily="34" charset="0"/>
              </a:rPr>
              <a:t> (samostatný atom na povrchu – nejméně stabilní), c – volné místo na povrchu, d – kout, e – výklenek ve schodu, f – roh, g – atom ve schodu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18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Sorpce na minerální povrchy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Obrovský význam v environmentální geologii.</a:t>
            </a:r>
          </a:p>
          <a:p>
            <a:pPr lvl="1"/>
            <a:r>
              <a:rPr lang="cs-CZ" dirty="0"/>
              <a:t>Složení podzemních vod a pohyb kontaminantů.</a:t>
            </a:r>
          </a:p>
          <a:p>
            <a:r>
              <a:rPr lang="cs-CZ" dirty="0"/>
              <a:t>Velmi rychlé procesy vážící/uvolňující ionty.</a:t>
            </a:r>
          </a:p>
          <a:p>
            <a:r>
              <a:rPr lang="cs-CZ" dirty="0"/>
              <a:t>I velmi dobře rozpustné látky mohou být ve výsledku v nízké koncentraci, díky sorpcím na povrchy:</a:t>
            </a:r>
          </a:p>
          <a:p>
            <a:pPr lvl="1"/>
            <a:r>
              <a:rPr lang="cs-CZ" dirty="0"/>
              <a:t>Celkový odhad je pak nižší než odhad na základě rozpustnosti/srážení.</a:t>
            </a:r>
          </a:p>
          <a:p>
            <a:pPr lvl="1"/>
            <a:r>
              <a:rPr lang="cs-CZ" dirty="0"/>
              <a:t>Čistě povrchový proces – řádově rychlejší než rozpouštění.</a:t>
            </a:r>
          </a:p>
          <a:p>
            <a:pPr lvl="1"/>
            <a:r>
              <a:rPr lang="cs-CZ" dirty="0"/>
              <a:t>Reverzibilní proces – složité měření rychlosti procesů.</a:t>
            </a:r>
          </a:p>
          <a:p>
            <a:r>
              <a:rPr lang="cs-CZ" dirty="0"/>
              <a:t>Sorpce</a:t>
            </a:r>
          </a:p>
          <a:p>
            <a:pPr lvl="1"/>
            <a:r>
              <a:rPr lang="cs-CZ" dirty="0"/>
              <a:t>Adsorpce – vazba na povrch.</a:t>
            </a:r>
          </a:p>
          <a:p>
            <a:pPr lvl="1"/>
            <a:r>
              <a:rPr lang="cs-CZ" dirty="0"/>
              <a:t>Absorpce – vstup do struktury absorbentu.</a:t>
            </a:r>
          </a:p>
        </p:txBody>
      </p:sp>
    </p:spTree>
    <p:extLst>
      <p:ext uri="{BB962C8B-B14F-4D97-AF65-F5344CB8AC3E}">
        <p14:creationId xmlns:p14="http://schemas.microsoft.com/office/powerpoint/2010/main" val="15629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25" y="853447"/>
            <a:ext cx="7785500" cy="52330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34981" y="6086475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Appelo</a:t>
            </a:r>
            <a:r>
              <a:rPr lang="cs-CZ" sz="1100" dirty="0"/>
              <a:t> &amp; </a:t>
            </a:r>
            <a:r>
              <a:rPr lang="cs-CZ" sz="1100" dirty="0" err="1"/>
              <a:t>Postma</a:t>
            </a:r>
            <a:r>
              <a:rPr lang="cs-CZ" sz="1100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163049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Kationtová výměna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adsorpce, řízen několika faktory: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Chemická přitažlivost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Elektrostatická přitažlivost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Fyzikální přitažlivost (van der </a:t>
            </a:r>
            <a:r>
              <a:rPr lang="cs-CZ" dirty="0" err="1"/>
              <a:t>Waalsovy</a:t>
            </a:r>
            <a:r>
              <a:rPr lang="cs-CZ" dirty="0"/>
              <a:t> síly)</a:t>
            </a:r>
          </a:p>
          <a:p>
            <a:r>
              <a:rPr lang="cs-CZ" dirty="0"/>
              <a:t>Velká výměna = vysoká </a:t>
            </a:r>
            <a:r>
              <a:rPr lang="cs-CZ" i="1" dirty="0"/>
              <a:t>výměnná kapacita</a:t>
            </a:r>
          </a:p>
          <a:p>
            <a:r>
              <a:rPr lang="cs-CZ" dirty="0"/>
              <a:t>Zejména jílové minerály.</a:t>
            </a:r>
          </a:p>
          <a:p>
            <a:r>
              <a:rPr lang="cs-CZ" dirty="0"/>
              <a:t>Při nízkém pH mají </a:t>
            </a:r>
            <a:r>
              <a:rPr lang="cs-CZ" dirty="0" err="1"/>
              <a:t>oxyhydroxidy</a:t>
            </a:r>
            <a:r>
              <a:rPr lang="cs-CZ" dirty="0"/>
              <a:t> i aniontovou výměnnou vrstvu.</a:t>
            </a:r>
          </a:p>
        </p:txBody>
      </p:sp>
    </p:spTree>
    <p:extLst>
      <p:ext uri="{BB962C8B-B14F-4D97-AF65-F5344CB8AC3E}">
        <p14:creationId xmlns:p14="http://schemas.microsoft.com/office/powerpoint/2010/main" val="213169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Faktory přitažlivost kationtů z roztoku na povrch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Náboj na částici – </a:t>
            </a:r>
            <a:r>
              <a:rPr lang="cs-CZ" dirty="0" err="1"/>
              <a:t>smektit</a:t>
            </a:r>
            <a:r>
              <a:rPr lang="cs-CZ" dirty="0"/>
              <a:t> a další jílové minerály mají záporný náboj některých vrstev.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Velikost částic – velký povrch vzhledem k objemu minerálu má větší potenciál na sebe vázat.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Dodatečná vazebná místa – mezivrstvy, kanály v zeolitech atp.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Povrchové tvary – </a:t>
            </a:r>
            <a:r>
              <a:rPr lang="cs-CZ" dirty="0" err="1"/>
              <a:t>ďolíky</a:t>
            </a:r>
            <a:r>
              <a:rPr lang="cs-CZ" dirty="0"/>
              <a:t> a hrany – vhodná místa k vázání, protože zpravidla obsahují volné vazby (kov v oktaedrické pozici je v kontaktu s méně než 6 kyslíky)</a:t>
            </a:r>
          </a:p>
        </p:txBody>
      </p:sp>
    </p:spTree>
    <p:extLst>
      <p:ext uri="{BB962C8B-B14F-4D97-AF65-F5344CB8AC3E}">
        <p14:creationId xmlns:p14="http://schemas.microsoft.com/office/powerpoint/2010/main" val="2841265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076058" y="548680"/>
            <a:ext cx="4052265" cy="6192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Izoelektrický bod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66456" cy="547260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 kyselých roztocích se povrchy pokryjí H+ a přitahují anionty.</a:t>
            </a:r>
          </a:p>
          <a:p>
            <a:r>
              <a:rPr lang="cs-CZ" dirty="0"/>
              <a:t>V alkalických roztocích přitahují kationty (zejm. oxidy, hydroxidy, silikáty).</a:t>
            </a:r>
          </a:p>
          <a:p>
            <a:r>
              <a:rPr lang="cs-CZ" i="1" dirty="0"/>
              <a:t>Izoelektrický bod</a:t>
            </a:r>
            <a:r>
              <a:rPr lang="cs-CZ" dirty="0"/>
              <a:t> (IEP) – hodnota pH, při které je náboj povrchu v roztoku pouze s ionty H+ a OH- roven nule.</a:t>
            </a:r>
          </a:p>
          <a:p>
            <a:r>
              <a:rPr lang="cs-CZ" dirty="0"/>
              <a:t>V přírodních vodách s více ionty je to </a:t>
            </a:r>
            <a:r>
              <a:rPr lang="cs-CZ" i="1" dirty="0"/>
              <a:t>point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zero</a:t>
            </a:r>
            <a:r>
              <a:rPr lang="cs-CZ" i="1" dirty="0"/>
              <a:t> </a:t>
            </a:r>
            <a:r>
              <a:rPr lang="cs-CZ" i="1" dirty="0" err="1"/>
              <a:t>charge</a:t>
            </a:r>
            <a:r>
              <a:rPr lang="cs-CZ" dirty="0"/>
              <a:t> (PZC).</a:t>
            </a:r>
          </a:p>
          <a:p>
            <a:r>
              <a:rPr lang="cs-CZ" dirty="0"/>
              <a:t>Je-li pH &lt; než PZC je náboj povrchu kladný a váže anionty.</a:t>
            </a:r>
          </a:p>
          <a:p>
            <a:r>
              <a:rPr lang="cs-CZ" dirty="0"/>
              <a:t>Je-li pH &gt; než PZC je náboj povrchu záporný a váže kationty.</a:t>
            </a:r>
          </a:p>
          <a:p>
            <a:r>
              <a:rPr lang="cs-CZ" dirty="0"/>
              <a:t>Jílové minerály adsorbují kationty i za velmi nízkého PH díky náboji mezivrstvy.</a:t>
            </a:r>
          </a:p>
          <a:p>
            <a:pPr lvl="1"/>
            <a:r>
              <a:rPr lang="cs-CZ" dirty="0"/>
              <a:t>V přírodním prostředí (půdy, říční sedimenty) tak dominuje sorpce kationtů nad anionty.</a:t>
            </a:r>
          </a:p>
          <a:p>
            <a:r>
              <a:rPr lang="cs-CZ" dirty="0"/>
              <a:t>IEP oxidů železa je kolem pH = 7.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592889" y="665441"/>
            <a:ext cx="1557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  <a:latin typeface="+mn-lt"/>
              </a:rPr>
              <a:t>náboj povrchu</a:t>
            </a:r>
          </a:p>
        </p:txBody>
      </p:sp>
      <p:pic>
        <p:nvPicPr>
          <p:cNvPr id="8" name="Picture 13" descr="D:\Vyuka\Prednasky\Geochemie\2006\Podklady\o4 2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9" y="1184278"/>
            <a:ext cx="2589213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41653" y="3094266"/>
            <a:ext cx="10086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100" b="1" dirty="0">
                <a:solidFill>
                  <a:schemeClr val="bg1"/>
                </a:solidFill>
                <a:latin typeface="+mn-lt"/>
              </a:rPr>
              <a:t>pH přechodné</a:t>
            </a:r>
            <a:endParaRPr lang="cs-CZ" altLang="cs-CZ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68321" y="5023079"/>
            <a:ext cx="74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100" b="1">
                <a:solidFill>
                  <a:schemeClr val="bg1"/>
                </a:solidFill>
                <a:latin typeface="+mn-lt"/>
              </a:rPr>
              <a:t>pH kyselé</a:t>
            </a:r>
            <a:endParaRPr lang="cs-CZ" altLang="cs-CZ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218032" y="1600200"/>
            <a:ext cx="889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100" b="1" dirty="0">
                <a:solidFill>
                  <a:schemeClr val="bg1"/>
                </a:solidFill>
                <a:latin typeface="+mn-lt"/>
              </a:rPr>
              <a:t>pH alkalické</a:t>
            </a:r>
            <a:endParaRPr lang="cs-CZ" altLang="cs-CZ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93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9" y="1810544"/>
            <a:ext cx="8914602" cy="42759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34981" y="6086475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2034705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  <a:effectLst/>
                <a:latin typeface="+mn-lt"/>
              </a:rPr>
              <a:t>Iontová výměna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79912" y="1600200"/>
            <a:ext cx="2808312" cy="5064602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Vyměnitelné ionty jsou na povrchu částice v elektrické dvojvrstvě: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Komplexy ve vnitřní vrstvě – přímo na povrchu.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Komplexy ve vnější vrstvě – dál od povrchu.</a:t>
            </a:r>
          </a:p>
        </p:txBody>
      </p:sp>
      <p:pic>
        <p:nvPicPr>
          <p:cNvPr id="48133" name="Picture 16" descr="D:\Vyuka\Prednasky\Geochemie\2006\Podklady\o4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" y="1667864"/>
            <a:ext cx="3571875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717727" y="1184103"/>
            <a:ext cx="2159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 dirty="0">
                <a:solidFill>
                  <a:schemeClr val="bg1"/>
                </a:solidFill>
                <a:latin typeface="+mn-lt"/>
              </a:rPr>
              <a:t>elektrická dvojvrstva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438393" y="1246106"/>
            <a:ext cx="941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 dirty="0">
                <a:solidFill>
                  <a:schemeClr val="bg1"/>
                </a:solidFill>
              </a:rPr>
              <a:t>sorpce</a:t>
            </a:r>
          </a:p>
        </p:txBody>
      </p:sp>
      <p:pic>
        <p:nvPicPr>
          <p:cNvPr id="13" name="Picture 12" descr="D:\Vyuka\Prednasky\Geochemie\2006\Podklady\o4 2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06" y="1708629"/>
            <a:ext cx="239236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9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8229600" cy="100012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  <a:effectLst/>
              </a:rPr>
              <a:t>Povrchy v roztoku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6858000" y="1000125"/>
            <a:ext cx="941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>
                <a:solidFill>
                  <a:schemeClr val="bg1"/>
                </a:solidFill>
              </a:rPr>
              <a:t>sorpce</a:t>
            </a:r>
          </a:p>
        </p:txBody>
      </p:sp>
      <p:pic>
        <p:nvPicPr>
          <p:cNvPr id="49158" name="Picture 11" descr="D:\Vyuka\Prednasky\Geochemie\2006\Podklady\o4 2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5"/>
            <a:ext cx="2547938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00065" y="1000125"/>
            <a:ext cx="1812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b="1" kern="0">
                <a:solidFill>
                  <a:schemeClr val="bg1"/>
                </a:solidFill>
              </a:rPr>
              <a:t>iony v roztoku</a:t>
            </a:r>
            <a:endParaRPr lang="cs-CZ" altLang="cs-CZ" kern="0">
              <a:solidFill>
                <a:schemeClr val="bg1"/>
              </a:solidFill>
            </a:endParaRPr>
          </a:p>
        </p:txBody>
      </p:sp>
      <p:pic>
        <p:nvPicPr>
          <p:cNvPr id="49160" name="Picture 12" descr="D:\Vyuka\Prednasky\Geochemie\2006\Podklady\o4 2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714502"/>
            <a:ext cx="239236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12"/>
          <p:cNvSpPr>
            <a:spLocks noChangeArrowheads="1"/>
          </p:cNvSpPr>
          <p:nvPr/>
        </p:nvSpPr>
        <p:spPr bwMode="auto">
          <a:xfrm>
            <a:off x="3579813" y="998538"/>
            <a:ext cx="19288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>
                <a:solidFill>
                  <a:schemeClr val="bg1"/>
                </a:solidFill>
              </a:rPr>
              <a:t>iontová výměna</a:t>
            </a:r>
          </a:p>
        </p:txBody>
      </p:sp>
      <p:pic>
        <p:nvPicPr>
          <p:cNvPr id="49163" name="Picture 9" descr="D:\Vyuka\Prednasky\Geochemie\2006\Podklady\o4 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500190"/>
            <a:ext cx="23749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1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Obrázky pochází z následujících knih:</a:t>
            </a:r>
          </a:p>
          <a:p>
            <a:r>
              <a:rPr lang="en-US" dirty="0" err="1"/>
              <a:t>Appelo</a:t>
            </a:r>
            <a:r>
              <a:rPr lang="en-US" dirty="0"/>
              <a:t>, C. A. J., &amp; </a:t>
            </a:r>
            <a:r>
              <a:rPr lang="en-US" dirty="0" err="1"/>
              <a:t>Postma</a:t>
            </a:r>
            <a:r>
              <a:rPr lang="en-US" dirty="0"/>
              <a:t>, D. (2005). Geochemistry, groundwater and pollution : (2nd ed.). Leiden: A. A. </a:t>
            </a:r>
            <a:r>
              <a:rPr lang="en-US" dirty="0" err="1"/>
              <a:t>Balkema</a:t>
            </a:r>
            <a:r>
              <a:rPr lang="en-US" dirty="0"/>
              <a:t> publishers.</a:t>
            </a:r>
            <a:endParaRPr lang="cs-CZ" dirty="0"/>
          </a:p>
          <a:p>
            <a:r>
              <a:rPr lang="cs-CZ" dirty="0" err="1"/>
              <a:t>Manahan</a:t>
            </a:r>
            <a:r>
              <a:rPr lang="cs-CZ" dirty="0"/>
              <a:t>, S. E. (2005). 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chemistry</a:t>
            </a:r>
            <a:r>
              <a:rPr lang="cs-CZ" dirty="0"/>
              <a:t>. 8th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Boca</a:t>
            </a:r>
            <a:r>
              <a:rPr lang="cs-CZ" dirty="0"/>
              <a:t> </a:t>
            </a:r>
            <a:r>
              <a:rPr lang="cs-CZ" dirty="0" err="1"/>
              <a:t>Raton</a:t>
            </a:r>
            <a:r>
              <a:rPr lang="cs-CZ" dirty="0"/>
              <a:t>, </a:t>
            </a:r>
            <a:r>
              <a:rPr lang="cs-CZ" dirty="0" err="1"/>
              <a:t>Fla</a:t>
            </a:r>
            <a:r>
              <a:rPr lang="cs-CZ" dirty="0"/>
              <a:t>.: CRC </a:t>
            </a:r>
            <a:r>
              <a:rPr lang="cs-CZ" dirty="0" err="1"/>
              <a:t>Press</a:t>
            </a:r>
            <a:r>
              <a:rPr lang="cs-CZ" dirty="0"/>
              <a:t>. ISBN 1-56670-633-5. 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 </a:t>
            </a:r>
          </a:p>
          <a:p>
            <a:r>
              <a:rPr lang="en-US" dirty="0"/>
              <a:t>Ryan, P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(2014). </a:t>
            </a:r>
            <a:r>
              <a:rPr lang="en-US" dirty="0"/>
              <a:t>Environmental and low temperature geochemistry</a:t>
            </a:r>
            <a:r>
              <a:rPr lang="cs-CZ" dirty="0"/>
              <a:t>. John </a:t>
            </a:r>
            <a:r>
              <a:rPr lang="cs-CZ" dirty="0" err="1"/>
              <a:t>Wiley</a:t>
            </a:r>
            <a:r>
              <a:rPr lang="cs-CZ" dirty="0"/>
              <a:t> and </a:t>
            </a:r>
            <a:r>
              <a:rPr lang="cs-CZ" dirty="0" err="1"/>
              <a:t>Sons</a:t>
            </a:r>
            <a:r>
              <a:rPr lang="cs-CZ" dirty="0"/>
              <a:t>. 402p. </a:t>
            </a:r>
            <a:r>
              <a:rPr lang="en-US" dirty="0"/>
              <a:t>ISBN 978-1-4051-8612-4 (</a:t>
            </a:r>
            <a:r>
              <a:rPr lang="en-US" dirty="0" err="1"/>
              <a:t>pbk</a:t>
            </a:r>
            <a:r>
              <a:rPr lang="en-US" dirty="0"/>
              <a:t>.)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Neozdrojované</a:t>
            </a:r>
            <a:r>
              <a:rPr lang="cs-CZ" dirty="0"/>
              <a:t> obrázky jsou použity se svolením doc. Zemana.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0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ve vodě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97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ve vodě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Rozpuštěné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Částice (suspenze)</a:t>
            </a:r>
          </a:p>
        </p:txBody>
      </p:sp>
    </p:spTree>
    <p:extLst>
      <p:ext uri="{BB962C8B-B14F-4D97-AF65-F5344CB8AC3E}">
        <p14:creationId xmlns:p14="http://schemas.microsoft.com/office/powerpoint/2010/main" val="12972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Koloidy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02" y="3533774"/>
            <a:ext cx="5039198" cy="33242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00149"/>
            <a:ext cx="5578638" cy="29908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41910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cs-CZ" sz="1100" dirty="0" err="1"/>
              <a:t>Manahan</a:t>
            </a:r>
            <a:r>
              <a:rPr lang="cs-CZ" sz="1100" dirty="0"/>
              <a:t> (2005)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88391" y="3272164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cs-CZ" sz="1100" dirty="0" err="1"/>
              <a:t>Manahan</a:t>
            </a:r>
            <a:r>
              <a:rPr lang="cs-CZ" sz="1100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39695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effectLst/>
              </a:rPr>
              <a:t>Koloidy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6929440" y="1571625"/>
            <a:ext cx="16986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1400" kern="0">
                <a:solidFill>
                  <a:schemeClr val="bg1"/>
                </a:solidFill>
              </a:rPr>
              <a:t>Koagulace koloidu:</a:t>
            </a:r>
          </a:p>
          <a:p>
            <a:pPr algn="ctr" eaLnBrk="1" hangingPunct="1">
              <a:defRPr/>
            </a:pPr>
            <a:r>
              <a:rPr lang="cs-CZ" altLang="cs-CZ" sz="1400" kern="0">
                <a:solidFill>
                  <a:schemeClr val="bg1"/>
                </a:solidFill>
              </a:rPr>
              <a:t>vysolení</a:t>
            </a:r>
          </a:p>
          <a:p>
            <a:pPr algn="ctr" eaLnBrk="1" hangingPunct="1">
              <a:defRPr/>
            </a:pPr>
            <a:r>
              <a:rPr lang="cs-CZ" altLang="cs-CZ" sz="1400" kern="0">
                <a:solidFill>
                  <a:schemeClr val="bg1"/>
                </a:solidFill>
              </a:rPr>
              <a:t>okyselení</a:t>
            </a:r>
          </a:p>
        </p:txBody>
      </p:sp>
      <p:pic>
        <p:nvPicPr>
          <p:cNvPr id="50180" name="Picture 2" descr="D:\Vyuka\Prednasky\Geochemie\2006\Podklady\o4 2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9265"/>
            <a:ext cx="38671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D:\Vyuka\Prednasky\Geochemie\2006\Podklady\o4 2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85940"/>
            <a:ext cx="38671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9"/>
          <p:cNvSpPr>
            <a:spLocks noChangeArrowheads="1"/>
          </p:cNvSpPr>
          <p:nvPr/>
        </p:nvSpPr>
        <p:spPr bwMode="auto">
          <a:xfrm>
            <a:off x="285752" y="1143000"/>
            <a:ext cx="4557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>
                <a:solidFill>
                  <a:schemeClr val="bg1"/>
                </a:solidFill>
              </a:rPr>
              <a:t>Koloidy – částice o rozměru 1–1 000 nm</a:t>
            </a:r>
            <a:endParaRPr lang="cs-CZ" altLang="cs-CZ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Vlivy na rozpustnost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0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Iontový potenciál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319" y="1600200"/>
            <a:ext cx="6911362" cy="45259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16319" y="6308725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422334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Iontový potenciál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26" y="1600200"/>
            <a:ext cx="5663547" cy="452596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01134" y="6177920"/>
            <a:ext cx="3741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L. </a:t>
            </a:r>
            <a:r>
              <a:rPr lang="cs-CZ" sz="1100" dirty="0" err="1"/>
              <a:t>Bruce</a:t>
            </a:r>
            <a:r>
              <a:rPr lang="cs-CZ" sz="1100" dirty="0"/>
              <a:t> </a:t>
            </a:r>
            <a:r>
              <a:rPr lang="cs-CZ" sz="1100" dirty="0" err="1"/>
              <a:t>Railsback</a:t>
            </a:r>
            <a:r>
              <a:rPr lang="cs-CZ" sz="1100" dirty="0"/>
              <a:t> - http://www.gly.uga.edu/railsback/PT.html</a:t>
            </a:r>
          </a:p>
        </p:txBody>
      </p:sp>
    </p:spTree>
    <p:extLst>
      <p:ext uri="{BB962C8B-B14F-4D97-AF65-F5344CB8AC3E}">
        <p14:creationId xmlns:p14="http://schemas.microsoft.com/office/powerpoint/2010/main" val="23118890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3-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3-4" id="{D94A6B00-76AA-4E9B-B6BF-CBAC299D0681}" vid="{10741EE3-0E3D-40D6-BE46-D27A3EB0D0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simple3-4</Template>
  <TotalTime>520</TotalTime>
  <Words>928</Words>
  <Application>Microsoft Office PowerPoint</Application>
  <PresentationFormat>Předvádění na obrazovce (4:3)</PresentationFormat>
  <Paragraphs>120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simple3-4</vt:lpstr>
      <vt:lpstr>Geochemie exogenních procesů</vt:lpstr>
      <vt:lpstr>Osnova</vt:lpstr>
      <vt:lpstr>Látky ve vodě</vt:lpstr>
      <vt:lpstr>Látky ve vodě</vt:lpstr>
      <vt:lpstr>Koloidy</vt:lpstr>
      <vt:lpstr>Koloidy</vt:lpstr>
      <vt:lpstr>Vlivy na rozpustnost</vt:lpstr>
      <vt:lpstr>Iontový potenciál</vt:lpstr>
      <vt:lpstr>Iontový potenciál</vt:lpstr>
      <vt:lpstr>pH</vt:lpstr>
      <vt:lpstr>Eh-pH diagramy</vt:lpstr>
      <vt:lpstr>Eh-pH diagramy</vt:lpstr>
      <vt:lpstr>Prezentace aplikace PowerPoint</vt:lpstr>
      <vt:lpstr>Prezentace aplikace PowerPoint</vt:lpstr>
      <vt:lpstr>Prezentace aplikace PowerPoint</vt:lpstr>
      <vt:lpstr>Sorpce</vt:lpstr>
      <vt:lpstr>Povrchy: hustota e</vt:lpstr>
      <vt:lpstr>Struktura grafitu (STEM)</vt:lpstr>
      <vt:lpstr>Krystalové povrchy</vt:lpstr>
      <vt:lpstr>Minerální povrchy</vt:lpstr>
      <vt:lpstr>Sorpce na minerální povrchy</vt:lpstr>
      <vt:lpstr>Prezentace aplikace PowerPoint</vt:lpstr>
      <vt:lpstr>Kationtová výměna</vt:lpstr>
      <vt:lpstr>Faktory přitažlivost kationtů z roztoku na povrch</vt:lpstr>
      <vt:lpstr>Izoelektrický bod</vt:lpstr>
      <vt:lpstr>Prezentace aplikace PowerPoint</vt:lpstr>
      <vt:lpstr>Iontová výměna</vt:lpstr>
      <vt:lpstr>Povrchy v roztoku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Pracný</dc:creator>
  <cp:lastModifiedBy>Pavel Pracný</cp:lastModifiedBy>
  <cp:revision>21</cp:revision>
  <dcterms:created xsi:type="dcterms:W3CDTF">2016-10-31T08:55:51Z</dcterms:created>
  <dcterms:modified xsi:type="dcterms:W3CDTF">2016-11-01T14:58:01Z</dcterms:modified>
</cp:coreProperties>
</file>