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559" r:id="rId2"/>
    <p:sldId id="567" r:id="rId3"/>
    <p:sldId id="583" r:id="rId4"/>
    <p:sldId id="352" r:id="rId5"/>
    <p:sldId id="584" r:id="rId6"/>
    <p:sldId id="585" r:id="rId7"/>
    <p:sldId id="586" r:id="rId8"/>
    <p:sldId id="587" r:id="rId9"/>
    <p:sldId id="431" r:id="rId10"/>
    <p:sldId id="432" r:id="rId11"/>
    <p:sldId id="433" r:id="rId12"/>
    <p:sldId id="506" r:id="rId13"/>
    <p:sldId id="497" r:id="rId14"/>
    <p:sldId id="461" r:id="rId15"/>
    <p:sldId id="439" r:id="rId16"/>
    <p:sldId id="435" r:id="rId17"/>
    <p:sldId id="581" r:id="rId18"/>
    <p:sldId id="582" r:id="rId19"/>
    <p:sldId id="442" r:id="rId20"/>
    <p:sldId id="443" r:id="rId21"/>
    <p:sldId id="468" r:id="rId22"/>
    <p:sldId id="588" r:id="rId23"/>
    <p:sldId id="589" r:id="rId24"/>
    <p:sldId id="590" r:id="rId25"/>
    <p:sldId id="572" r:id="rId26"/>
    <p:sldId id="531" r:id="rId27"/>
    <p:sldId id="458" r:id="rId28"/>
    <p:sldId id="591" r:id="rId29"/>
    <p:sldId id="592" r:id="rId30"/>
    <p:sldId id="518" r:id="rId31"/>
    <p:sldId id="564" r:id="rId32"/>
    <p:sldId id="520" r:id="rId33"/>
    <p:sldId id="534" r:id="rId34"/>
    <p:sldId id="535" r:id="rId35"/>
    <p:sldId id="536" r:id="rId36"/>
    <p:sldId id="537" r:id="rId37"/>
    <p:sldId id="566" r:id="rId38"/>
    <p:sldId id="539" r:id="rId39"/>
    <p:sldId id="540" r:id="rId40"/>
    <p:sldId id="542" r:id="rId41"/>
    <p:sldId id="562" r:id="rId42"/>
    <p:sldId id="563" r:id="rId43"/>
    <p:sldId id="543" r:id="rId44"/>
    <p:sldId id="546" r:id="rId45"/>
    <p:sldId id="545" r:id="rId46"/>
    <p:sldId id="552" r:id="rId47"/>
    <p:sldId id="554" r:id="rId48"/>
    <p:sldId id="549" r:id="rId49"/>
    <p:sldId id="495" r:id="rId50"/>
    <p:sldId id="593" r:id="rId51"/>
    <p:sldId id="560" r:id="rId52"/>
  </p:sldIdLst>
  <p:sldSz cx="9144000" cy="6858000" type="screen4x3"/>
  <p:notesSz cx="6837363" cy="96599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rgbClr val="9900CC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9900CC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9900CC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9900CC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9900CC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9900CC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9900CC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9900CC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9900CC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FF"/>
    <a:srgbClr val="A4F0FA"/>
    <a:srgbClr val="FFFF66"/>
    <a:srgbClr val="FFFF00"/>
    <a:srgbClr val="1E1543"/>
    <a:srgbClr val="00255C"/>
    <a:srgbClr val="FFFFFF"/>
    <a:srgbClr val="2BF53E"/>
    <a:srgbClr val="CC33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1528" autoAdjust="0"/>
    <p:restoredTop sz="95226" autoAdjust="0"/>
  </p:normalViewPr>
  <p:slideViewPr>
    <p:cSldViewPr>
      <p:cViewPr varScale="1">
        <p:scale>
          <a:sx n="103" d="100"/>
          <a:sy n="103" d="100"/>
        </p:scale>
        <p:origin x="1236" y="114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2.xml"/><Relationship Id="rId1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Relationship Id="rId5" Type="http://schemas.openxmlformats.org/officeDocument/2006/relationships/image" Target="../media/image101.png"/><Relationship Id="rId4" Type="http://schemas.openxmlformats.org/officeDocument/2006/relationships/image" Target="../media/image88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22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5088" y="0"/>
            <a:ext cx="29622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77338"/>
            <a:ext cx="29622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5088" y="9177338"/>
            <a:ext cx="29622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C1CEBB5-64BB-43BE-81C0-B479E64FC7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400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22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5088" y="0"/>
            <a:ext cx="29622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3300" y="725488"/>
            <a:ext cx="4830763" cy="3622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1225" y="4589463"/>
            <a:ext cx="5014913" cy="434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77338"/>
            <a:ext cx="29622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5088" y="9177338"/>
            <a:ext cx="29622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EAD3591-FEB9-4F1D-81E0-990A77999C1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4359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AD3591-FEB9-4F1D-81E0-990A77999C19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94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F27F1-7BDA-4CBC-B03D-3EFCBA68F6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184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1D5A8-01F1-407D-9004-B771A76D54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582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3CD41-BBF0-41A0-BBB5-EF6BC8E122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426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D2B18-B0D7-4627-8740-E0E7DF9F6B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27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5C54F-B7EF-4B8B-82E1-780A385EC0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30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F1A48-B617-43CF-AE02-FD07C6FFB9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572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CA0BF-1F6D-4F8A-863C-B52614BCCB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10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4654F-10FA-440C-896E-1A77E2A739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898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49193-A5D3-4643-846C-919479C0C2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888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4348F-BA08-4606-A053-0545234E80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29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E325A-1213-4680-9A1C-3AD40B4993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084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4EAD4-829E-49FA-BC65-B9A4E7E321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154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1E1543"/>
            </a:gs>
            <a:gs pos="50000">
              <a:srgbClr val="0066FF"/>
            </a:gs>
            <a:gs pos="100000">
              <a:srgbClr val="1E154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DA4BD78A-E4EA-4233-B213-972DBE55E1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1.jpeg"/><Relationship Id="rId4" Type="http://schemas.openxmlformats.org/officeDocument/2006/relationships/image" Target="../media/image3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1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4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jpeg"/><Relationship Id="rId5" Type="http://schemas.openxmlformats.org/officeDocument/2006/relationships/image" Target="../media/image50.wmf"/><Relationship Id="rId4" Type="http://schemas.openxmlformats.org/officeDocument/2006/relationships/oleObject" Target="../embeddings/oleObject5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7.wmf"/><Relationship Id="rId5" Type="http://schemas.openxmlformats.org/officeDocument/2006/relationships/oleObject" Target="../embeddings/Dokument_aplikace_Microsoft_Word_97_20031.doc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1.jpe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7.jpeg"/><Relationship Id="rId5" Type="http://schemas.openxmlformats.org/officeDocument/2006/relationships/image" Target="../media/image65.wmf"/><Relationship Id="rId4" Type="http://schemas.openxmlformats.org/officeDocument/2006/relationships/oleObject" Target="../embeddings/oleObject7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1.wmf"/><Relationship Id="rId3" Type="http://schemas.openxmlformats.org/officeDocument/2006/relationships/oleObject" Target="../embeddings/oleObject9.bin"/><Relationship Id="rId7" Type="http://schemas.openxmlformats.org/officeDocument/2006/relationships/image" Target="../media/image79.wmf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83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4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86.png"/><Relationship Id="rId5" Type="http://schemas.openxmlformats.org/officeDocument/2006/relationships/image" Target="../media/image84.png"/><Relationship Id="rId15" Type="http://schemas.openxmlformats.org/officeDocument/2006/relationships/image" Target="../media/image82.wmf"/><Relationship Id="rId10" Type="http://schemas.openxmlformats.org/officeDocument/2006/relationships/image" Target="../media/image80.wmf"/><Relationship Id="rId4" Type="http://schemas.openxmlformats.org/officeDocument/2006/relationships/image" Target="../media/image78.wmf"/><Relationship Id="rId9" Type="http://schemas.openxmlformats.org/officeDocument/2006/relationships/oleObject" Target="../embeddings/oleObject11.bin"/><Relationship Id="rId14" Type="http://schemas.openxmlformats.org/officeDocument/2006/relationships/oleObject" Target="../embeddings/oleObject13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9.png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7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95.png"/><Relationship Id="rId12" Type="http://schemas.openxmlformats.org/officeDocument/2006/relationships/image" Target="../media/image9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4.png"/><Relationship Id="rId11" Type="http://schemas.openxmlformats.org/officeDocument/2006/relationships/image" Target="../media/image92.wmf"/><Relationship Id="rId5" Type="http://schemas.openxmlformats.org/officeDocument/2006/relationships/image" Target="../media/image93.pn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91.wmf"/><Relationship Id="rId9" Type="http://schemas.openxmlformats.org/officeDocument/2006/relationships/image" Target="../media/image9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88.png"/><Relationship Id="rId3" Type="http://schemas.openxmlformats.org/officeDocument/2006/relationships/image" Target="../media/image102.png"/><Relationship Id="rId7" Type="http://schemas.openxmlformats.org/officeDocument/2006/relationships/image" Target="../media/image99.png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87.png"/><Relationship Id="rId5" Type="http://schemas.openxmlformats.org/officeDocument/2006/relationships/image" Target="../media/image104.png"/><Relationship Id="rId15" Type="http://schemas.openxmlformats.org/officeDocument/2006/relationships/image" Target="../media/image101.png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103.png"/><Relationship Id="rId9" Type="http://schemas.openxmlformats.org/officeDocument/2006/relationships/image" Target="../media/image100.png"/><Relationship Id="rId14" Type="http://schemas.openxmlformats.org/officeDocument/2006/relationships/oleObject" Target="../embeddings/oleObject23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wmf"/><Relationship Id="rId10" Type="http://schemas.openxmlformats.org/officeDocument/2006/relationships/image" Target="../media/image110.jpeg"/><Relationship Id="rId4" Type="http://schemas.openxmlformats.org/officeDocument/2006/relationships/oleObject" Target="../embeddings/oleObject24.bin"/><Relationship Id="rId9" Type="http://schemas.openxmlformats.org/officeDocument/2006/relationships/image" Target="../media/image10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kument_aplikace_Microsoft_Word_97_200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12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1708150" y="1600200"/>
            <a:ext cx="5924550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314688"/>
              </p:ext>
            </p:extLst>
          </p:nvPr>
        </p:nvGraphicFramePr>
        <p:xfrm>
          <a:off x="251520" y="1222312"/>
          <a:ext cx="1242864" cy="755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" name="Fotografie" r:id="rId4" imgW="1714739" imgH="914286" progId="MSPhotoEd.3">
                  <p:embed/>
                </p:oleObj>
              </mc:Choice>
              <mc:Fallback>
                <p:oleObj name="Fotografie" r:id="rId4" imgW="1714739" imgH="914286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222312"/>
                        <a:ext cx="1242864" cy="7557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143000" y="4773613"/>
            <a:ext cx="705485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cs-CZ" sz="2400" dirty="0" smtClean="0">
                <a:solidFill>
                  <a:srgbClr val="FFFF66"/>
                </a:solidFill>
                <a:latin typeface="Arial Unicode MS" pitchFamily="34" charset="-128"/>
              </a:rPr>
              <a:t>Michaela Vorlíčková      </a:t>
            </a:r>
          </a:p>
          <a:p>
            <a:pPr algn="ctr" eaLnBrk="1" hangingPunct="1"/>
            <a:r>
              <a:rPr lang="cs-CZ" sz="2400" dirty="0" smtClean="0">
                <a:solidFill>
                  <a:srgbClr val="FFFF66"/>
                </a:solidFill>
                <a:latin typeface="Arial Unicode MS" pitchFamily="34" charset="-128"/>
              </a:rPr>
              <a:t>Institute </a:t>
            </a:r>
            <a:r>
              <a:rPr lang="cs-CZ" sz="2400" dirty="0" err="1">
                <a:solidFill>
                  <a:srgbClr val="FFFF66"/>
                </a:solidFill>
                <a:latin typeface="Arial Unicode MS" pitchFamily="34" charset="-128"/>
              </a:rPr>
              <a:t>of</a:t>
            </a:r>
            <a:r>
              <a:rPr lang="cs-CZ" sz="2400" dirty="0">
                <a:solidFill>
                  <a:srgbClr val="FFFF66"/>
                </a:solidFill>
                <a:latin typeface="Arial Unicode MS" pitchFamily="34" charset="-128"/>
              </a:rPr>
              <a:t> </a:t>
            </a:r>
            <a:r>
              <a:rPr lang="cs-CZ" sz="2400" dirty="0" err="1" smtClean="0">
                <a:solidFill>
                  <a:srgbClr val="FFFF66"/>
                </a:solidFill>
                <a:latin typeface="Arial Unicode MS" pitchFamily="34" charset="-128"/>
              </a:rPr>
              <a:t>Biophysics</a:t>
            </a:r>
            <a:endParaRPr lang="cs-CZ" sz="2400" dirty="0" smtClean="0">
              <a:solidFill>
                <a:srgbClr val="FFFF66"/>
              </a:solidFill>
              <a:latin typeface="Arial Unicode MS" pitchFamily="34" charset="-128"/>
            </a:endParaRPr>
          </a:p>
          <a:p>
            <a:pPr algn="ctr" eaLnBrk="1" hangingPunct="1"/>
            <a:r>
              <a:rPr lang="cs-CZ" sz="2000" dirty="0" err="1" smtClean="0">
                <a:solidFill>
                  <a:srgbClr val="FFFF66"/>
                </a:solidFill>
                <a:latin typeface="Arial Unicode MS" pitchFamily="34" charset="-128"/>
              </a:rPr>
              <a:t>Academy</a:t>
            </a:r>
            <a:r>
              <a:rPr lang="cs-CZ" sz="2000" dirty="0" smtClean="0">
                <a:solidFill>
                  <a:srgbClr val="FFFF66"/>
                </a:solidFill>
                <a:latin typeface="Arial Unicode MS" pitchFamily="34" charset="-128"/>
              </a:rPr>
              <a:t> </a:t>
            </a:r>
            <a:r>
              <a:rPr lang="cs-CZ" sz="2000" dirty="0" err="1">
                <a:solidFill>
                  <a:srgbClr val="FFFF66"/>
                </a:solidFill>
                <a:latin typeface="Arial Unicode MS" pitchFamily="34" charset="-128"/>
              </a:rPr>
              <a:t>of</a:t>
            </a:r>
            <a:r>
              <a:rPr lang="cs-CZ" sz="2000" dirty="0">
                <a:solidFill>
                  <a:srgbClr val="FFFF66"/>
                </a:solidFill>
                <a:latin typeface="Arial Unicode MS" pitchFamily="34" charset="-128"/>
              </a:rPr>
              <a:t> </a:t>
            </a:r>
            <a:r>
              <a:rPr lang="cs-CZ" sz="2000" dirty="0" err="1">
                <a:solidFill>
                  <a:srgbClr val="FFFF66"/>
                </a:solidFill>
                <a:latin typeface="Arial Unicode MS" pitchFamily="34" charset="-128"/>
              </a:rPr>
              <a:t>Sciences</a:t>
            </a:r>
            <a:r>
              <a:rPr lang="cs-CZ" sz="2000" dirty="0">
                <a:solidFill>
                  <a:srgbClr val="FFFF66"/>
                </a:solidFill>
                <a:latin typeface="Arial Unicode MS" pitchFamily="34" charset="-128"/>
              </a:rPr>
              <a:t> </a:t>
            </a:r>
            <a:r>
              <a:rPr lang="cs-CZ" sz="2000" dirty="0" err="1">
                <a:solidFill>
                  <a:srgbClr val="FFFF66"/>
                </a:solidFill>
                <a:latin typeface="Arial Unicode MS" pitchFamily="34" charset="-128"/>
              </a:rPr>
              <a:t>of</a:t>
            </a:r>
            <a:r>
              <a:rPr lang="cs-CZ" sz="2000" dirty="0">
                <a:solidFill>
                  <a:srgbClr val="FFFF66"/>
                </a:solidFill>
                <a:latin typeface="Arial Unicode MS" pitchFamily="34" charset="-128"/>
              </a:rPr>
              <a:t> </a:t>
            </a:r>
            <a:r>
              <a:rPr lang="cs-CZ" sz="2000" dirty="0" err="1">
                <a:solidFill>
                  <a:srgbClr val="FFFF66"/>
                </a:solidFill>
                <a:latin typeface="Arial Unicode MS" pitchFamily="34" charset="-128"/>
              </a:rPr>
              <a:t>the</a:t>
            </a:r>
            <a:r>
              <a:rPr lang="cs-CZ" sz="2000" dirty="0">
                <a:solidFill>
                  <a:srgbClr val="FFFF66"/>
                </a:solidFill>
                <a:latin typeface="Arial Unicode MS" pitchFamily="34" charset="-128"/>
              </a:rPr>
              <a:t> Czech Republic, </a:t>
            </a:r>
            <a:r>
              <a:rPr lang="cs-CZ" sz="2000" dirty="0" err="1">
                <a:solidFill>
                  <a:srgbClr val="FFFF66"/>
                </a:solidFill>
                <a:latin typeface="Arial Unicode MS" pitchFamily="34" charset="-128"/>
              </a:rPr>
              <a:t>v.v.i</a:t>
            </a:r>
            <a:r>
              <a:rPr lang="cs-CZ" sz="2000" dirty="0">
                <a:solidFill>
                  <a:srgbClr val="FFFF66"/>
                </a:solidFill>
                <a:latin typeface="Arial Unicode MS" pitchFamily="34" charset="-128"/>
              </a:rPr>
              <a:t>.</a:t>
            </a:r>
            <a:r>
              <a:rPr lang="cs-CZ" sz="2000" dirty="0">
                <a:solidFill>
                  <a:srgbClr val="FFFF66"/>
                </a:solidFill>
                <a:latin typeface="Times New Roman" pitchFamily="18" charset="0"/>
              </a:rPr>
              <a:t> </a:t>
            </a:r>
            <a:r>
              <a:rPr lang="cs-CZ" sz="2000" dirty="0" smtClean="0">
                <a:solidFill>
                  <a:srgbClr val="FFFF66"/>
                </a:solidFill>
                <a:latin typeface="Times New Roman" pitchFamily="18" charset="0"/>
              </a:rPr>
              <a:t> </a:t>
            </a:r>
            <a:r>
              <a:rPr lang="cs-CZ" sz="2800" dirty="0" smtClean="0">
                <a:solidFill>
                  <a:srgbClr val="FFFF66"/>
                </a:solidFill>
                <a:latin typeface="Times New Roman" pitchFamily="18" charset="0"/>
              </a:rPr>
              <a:t>Brno </a:t>
            </a:r>
            <a:endParaRPr lang="cs-CZ" sz="2800" dirty="0">
              <a:solidFill>
                <a:srgbClr val="FFFF66"/>
              </a:solidFill>
              <a:latin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4365104"/>
            <a:ext cx="8382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791325" y="4347642"/>
            <a:ext cx="838200" cy="533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055" name="TextovéPole 1"/>
          <p:cNvSpPr txBox="1">
            <a:spLocks noChangeArrowheads="1"/>
          </p:cNvSpPr>
          <p:nvPr/>
        </p:nvSpPr>
        <p:spPr bwMode="auto">
          <a:xfrm>
            <a:off x="1360062" y="6065315"/>
            <a:ext cx="66207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dirty="0" err="1">
                <a:solidFill>
                  <a:srgbClr val="00B0F0"/>
                </a:solidFill>
              </a:rPr>
              <a:t>Laboratory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 err="1">
                <a:solidFill>
                  <a:srgbClr val="00B0F0"/>
                </a:solidFill>
              </a:rPr>
              <a:t>of</a:t>
            </a:r>
            <a:r>
              <a:rPr lang="cs-CZ" sz="2400" dirty="0">
                <a:solidFill>
                  <a:srgbClr val="00B0F0"/>
                </a:solidFill>
              </a:rPr>
              <a:t> CD </a:t>
            </a:r>
            <a:r>
              <a:rPr lang="cs-CZ" sz="2400" dirty="0" err="1">
                <a:solidFill>
                  <a:srgbClr val="00B0F0"/>
                </a:solidFill>
              </a:rPr>
              <a:t>spectroscopy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 err="1">
                <a:solidFill>
                  <a:srgbClr val="00B0F0"/>
                </a:solidFill>
              </a:rPr>
              <a:t>of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 err="1">
                <a:solidFill>
                  <a:srgbClr val="00B0F0"/>
                </a:solidFill>
              </a:rPr>
              <a:t>nucleic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 err="1">
                <a:solidFill>
                  <a:srgbClr val="00B0F0"/>
                </a:solidFill>
              </a:rPr>
              <a:t>acids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48096" y="424864"/>
            <a:ext cx="904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FFFF"/>
                </a:solidFill>
              </a:rPr>
              <a:t>CD spektroskopie a konformační vlastnosti DNA 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050" descr="V:\mifi-obr\obr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6"/>
          <a:stretch>
            <a:fillRect/>
          </a:stretch>
        </p:blipFill>
        <p:spPr bwMode="auto">
          <a:xfrm>
            <a:off x="1981200" y="457200"/>
            <a:ext cx="511175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rgbClr val="FFFFFF"/>
                </a:solidFill>
              </a:rPr>
              <a:t>Podm</a:t>
            </a:r>
            <a:r>
              <a:rPr lang="cs-CZ" dirty="0" smtClean="0">
                <a:solidFill>
                  <a:srgbClr val="FFFFFF"/>
                </a:solidFill>
              </a:rPr>
              <a:t>í</a:t>
            </a:r>
            <a:r>
              <a:rPr lang="en-US" dirty="0" err="1" smtClean="0">
                <a:solidFill>
                  <a:srgbClr val="FFFFFF"/>
                </a:solidFill>
              </a:rPr>
              <a:t>nky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vzniku</a:t>
            </a:r>
            <a:r>
              <a:rPr lang="cs-CZ" dirty="0" smtClean="0">
                <a:solidFill>
                  <a:srgbClr val="FFFFFF"/>
                </a:solidFill>
              </a:rPr>
              <a:t> </a:t>
            </a:r>
            <a:r>
              <a:rPr lang="cs-CZ" dirty="0" smtClean="0">
                <a:solidFill>
                  <a:srgbClr val="FFFFFF"/>
                </a:solidFill>
              </a:rPr>
              <a:t>CD DNA</a:t>
            </a:r>
            <a:endParaRPr lang="cs-CZ" dirty="0" smtClean="0">
              <a:solidFill>
                <a:srgbClr val="FFFFFF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793875" y="3552825"/>
            <a:ext cx="1862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b="1" dirty="0">
                <a:solidFill>
                  <a:srgbClr val="2BF53E"/>
                </a:solidFill>
                <a:latin typeface="Times New Roman" pitchFamily="18" charset="0"/>
              </a:rPr>
              <a:t>ABSORBCE</a:t>
            </a:r>
          </a:p>
        </p:txBody>
      </p:sp>
      <p:grpSp>
        <p:nvGrpSpPr>
          <p:cNvPr id="16389" name="Group 5"/>
          <p:cNvGrpSpPr>
            <a:grpSpLocks/>
          </p:cNvGrpSpPr>
          <p:nvPr/>
        </p:nvGrpSpPr>
        <p:grpSpPr bwMode="auto">
          <a:xfrm>
            <a:off x="1905000" y="4267200"/>
            <a:ext cx="1947863" cy="1177925"/>
            <a:chOff x="1828" y="1962"/>
            <a:chExt cx="1227" cy="742"/>
          </a:xfrm>
        </p:grpSpPr>
        <p:sp>
          <p:nvSpPr>
            <p:cNvPr id="16432" name="Text Box 6"/>
            <p:cNvSpPr txBox="1">
              <a:spLocks noChangeArrowheads="1"/>
            </p:cNvSpPr>
            <p:nvPr/>
          </p:nvSpPr>
          <p:spPr bwMode="auto">
            <a:xfrm>
              <a:off x="1828" y="2416"/>
              <a:ext cx="12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>
                  <a:solidFill>
                    <a:srgbClr val="FF3300"/>
                  </a:solidFill>
                  <a:latin typeface="Times New Roman" pitchFamily="18" charset="0"/>
                </a:rPr>
                <a:t>CHIRALITA</a:t>
              </a:r>
            </a:p>
          </p:txBody>
        </p:sp>
        <p:sp>
          <p:nvSpPr>
            <p:cNvPr id="16433" name="Text Box 7"/>
            <p:cNvSpPr txBox="1">
              <a:spLocks noChangeArrowheads="1"/>
            </p:cNvSpPr>
            <p:nvPr/>
          </p:nvSpPr>
          <p:spPr bwMode="auto">
            <a:xfrm>
              <a:off x="2291" y="1962"/>
              <a:ext cx="2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>
                  <a:solidFill>
                    <a:srgbClr val="FF3300"/>
                  </a:solidFill>
                  <a:latin typeface="Times New Roman" pitchFamily="18" charset="0"/>
                </a:rPr>
                <a:t>+</a:t>
              </a:r>
            </a:p>
          </p:txBody>
        </p:sp>
      </p:grp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5329238" y="3336925"/>
            <a:ext cx="1014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b="1" dirty="0">
                <a:solidFill>
                  <a:srgbClr val="2BF53E"/>
                </a:solidFill>
                <a:latin typeface="Times New Roman" pitchFamily="18" charset="0"/>
              </a:rPr>
              <a:t>BÁZE</a:t>
            </a:r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6043613" y="4849813"/>
            <a:ext cx="1260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FF3300"/>
                </a:solidFill>
                <a:latin typeface="Times New Roman" pitchFamily="18" charset="0"/>
              </a:rPr>
              <a:t>* CUKR</a:t>
            </a:r>
          </a:p>
        </p:txBody>
      </p:sp>
      <p:grpSp>
        <p:nvGrpSpPr>
          <p:cNvPr id="16392" name="Group 10"/>
          <p:cNvGrpSpPr>
            <a:grpSpLocks/>
          </p:cNvGrpSpPr>
          <p:nvPr/>
        </p:nvGrpSpPr>
        <p:grpSpPr bwMode="auto">
          <a:xfrm>
            <a:off x="1143000" y="2930525"/>
            <a:ext cx="3097213" cy="3241675"/>
            <a:chOff x="838" y="1524"/>
            <a:chExt cx="1951" cy="2042"/>
          </a:xfrm>
        </p:grpSpPr>
        <p:sp>
          <p:nvSpPr>
            <p:cNvPr id="16430" name="Text Box 11"/>
            <p:cNvSpPr txBox="1">
              <a:spLocks noChangeArrowheads="1"/>
            </p:cNvSpPr>
            <p:nvPr/>
          </p:nvSpPr>
          <p:spPr bwMode="auto">
            <a:xfrm>
              <a:off x="2361" y="2373"/>
              <a:ext cx="3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>
                  <a:solidFill>
                    <a:srgbClr val="FFFFFF"/>
                  </a:solidFill>
                  <a:latin typeface="Times New Roman" pitchFamily="18" charset="0"/>
                </a:rPr>
                <a:t>CD</a:t>
              </a:r>
            </a:p>
          </p:txBody>
        </p:sp>
        <p:sp>
          <p:nvSpPr>
            <p:cNvPr id="222220" name="Oval 12"/>
            <p:cNvSpPr>
              <a:spLocks noChangeArrowheads="1"/>
            </p:cNvSpPr>
            <p:nvPr/>
          </p:nvSpPr>
          <p:spPr bwMode="auto">
            <a:xfrm>
              <a:off x="838" y="1524"/>
              <a:ext cx="1951" cy="2042"/>
            </a:xfrm>
            <a:prstGeom prst="ellipse">
              <a:avLst/>
            </a:prstGeom>
            <a:noFill/>
            <a:ln w="44450">
              <a:solidFill>
                <a:schemeClr val="tx2">
                  <a:lumMod val="9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6393" name="Line 13"/>
          <p:cNvSpPr>
            <a:spLocks noChangeShapeType="1"/>
          </p:cNvSpPr>
          <p:nvPr/>
        </p:nvSpPr>
        <p:spPr bwMode="auto">
          <a:xfrm>
            <a:off x="6308725" y="3578225"/>
            <a:ext cx="0" cy="1584325"/>
          </a:xfrm>
          <a:prstGeom prst="line">
            <a:avLst/>
          </a:prstGeom>
          <a:noFill/>
          <a:ln w="444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2222" name="Group 14"/>
          <p:cNvGrpSpPr>
            <a:grpSpLocks/>
          </p:cNvGrpSpPr>
          <p:nvPr/>
        </p:nvGrpSpPr>
        <p:grpSpPr bwMode="auto">
          <a:xfrm rot="-2005771">
            <a:off x="5797550" y="3101975"/>
            <a:ext cx="1974850" cy="1970088"/>
            <a:chOff x="3357" y="1876"/>
            <a:chExt cx="1244" cy="1241"/>
          </a:xfrm>
        </p:grpSpPr>
        <p:sp>
          <p:nvSpPr>
            <p:cNvPr id="16427" name="Text Box 15"/>
            <p:cNvSpPr txBox="1">
              <a:spLocks noChangeArrowheads="1"/>
            </p:cNvSpPr>
            <p:nvPr/>
          </p:nvSpPr>
          <p:spPr bwMode="auto">
            <a:xfrm>
              <a:off x="3357" y="1876"/>
              <a:ext cx="63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>
                  <a:solidFill>
                    <a:srgbClr val="2BF53E"/>
                  </a:solidFill>
                  <a:latin typeface="Times New Roman" pitchFamily="18" charset="0"/>
                </a:rPr>
                <a:t>BÁZE</a:t>
              </a:r>
            </a:p>
          </p:txBody>
        </p:sp>
        <p:sp>
          <p:nvSpPr>
            <p:cNvPr id="16428" name="Text Box 16"/>
            <p:cNvSpPr txBox="1">
              <a:spLocks noChangeArrowheads="1"/>
            </p:cNvSpPr>
            <p:nvPr/>
          </p:nvSpPr>
          <p:spPr bwMode="auto">
            <a:xfrm>
              <a:off x="3807" y="2829"/>
              <a:ext cx="79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>
                  <a:solidFill>
                    <a:srgbClr val="FF3300"/>
                  </a:solidFill>
                  <a:latin typeface="Times New Roman" pitchFamily="18" charset="0"/>
                </a:rPr>
                <a:t>* CUKR</a:t>
              </a:r>
            </a:p>
          </p:txBody>
        </p:sp>
        <p:sp>
          <p:nvSpPr>
            <p:cNvPr id="16429" name="Line 17"/>
            <p:cNvSpPr>
              <a:spLocks noChangeShapeType="1"/>
            </p:cNvSpPr>
            <p:nvPr/>
          </p:nvSpPr>
          <p:spPr bwMode="auto">
            <a:xfrm>
              <a:off x="3974" y="2028"/>
              <a:ext cx="0" cy="998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226" name="Group 18"/>
          <p:cNvGrpSpPr>
            <a:grpSpLocks/>
          </p:cNvGrpSpPr>
          <p:nvPr/>
        </p:nvGrpSpPr>
        <p:grpSpPr bwMode="auto">
          <a:xfrm rot="-4250517">
            <a:off x="6180932" y="2647156"/>
            <a:ext cx="1974850" cy="1970087"/>
            <a:chOff x="3357" y="1876"/>
            <a:chExt cx="1244" cy="1241"/>
          </a:xfrm>
        </p:grpSpPr>
        <p:sp>
          <p:nvSpPr>
            <p:cNvPr id="16424" name="Text Box 19"/>
            <p:cNvSpPr txBox="1">
              <a:spLocks noChangeArrowheads="1"/>
            </p:cNvSpPr>
            <p:nvPr/>
          </p:nvSpPr>
          <p:spPr bwMode="auto">
            <a:xfrm>
              <a:off x="3357" y="1876"/>
              <a:ext cx="6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>
                  <a:solidFill>
                    <a:srgbClr val="2BF53E"/>
                  </a:solidFill>
                  <a:latin typeface="Times New Roman" pitchFamily="18" charset="0"/>
                </a:rPr>
                <a:t>BÁZE</a:t>
              </a:r>
            </a:p>
          </p:txBody>
        </p:sp>
        <p:sp>
          <p:nvSpPr>
            <p:cNvPr id="16425" name="Text Box 20"/>
            <p:cNvSpPr txBox="1">
              <a:spLocks noChangeArrowheads="1"/>
            </p:cNvSpPr>
            <p:nvPr/>
          </p:nvSpPr>
          <p:spPr bwMode="auto">
            <a:xfrm>
              <a:off x="3807" y="2829"/>
              <a:ext cx="7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dirty="0">
                  <a:solidFill>
                    <a:srgbClr val="FF3300"/>
                  </a:solidFill>
                  <a:latin typeface="Times New Roman" pitchFamily="18" charset="0"/>
                </a:rPr>
                <a:t>* CUKR</a:t>
              </a:r>
            </a:p>
          </p:txBody>
        </p:sp>
        <p:sp>
          <p:nvSpPr>
            <p:cNvPr id="16426" name="Line 21"/>
            <p:cNvSpPr>
              <a:spLocks noChangeShapeType="1"/>
            </p:cNvSpPr>
            <p:nvPr/>
          </p:nvSpPr>
          <p:spPr bwMode="auto">
            <a:xfrm>
              <a:off x="3974" y="2028"/>
              <a:ext cx="0" cy="998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230" name="Group 22"/>
          <p:cNvGrpSpPr>
            <a:grpSpLocks/>
          </p:cNvGrpSpPr>
          <p:nvPr/>
        </p:nvGrpSpPr>
        <p:grpSpPr bwMode="auto">
          <a:xfrm rot="-6410034">
            <a:off x="6169819" y="2120106"/>
            <a:ext cx="1974850" cy="1970088"/>
            <a:chOff x="3357" y="1876"/>
            <a:chExt cx="1244" cy="1241"/>
          </a:xfrm>
        </p:grpSpPr>
        <p:sp>
          <p:nvSpPr>
            <p:cNvPr id="16421" name="Text Box 23"/>
            <p:cNvSpPr txBox="1">
              <a:spLocks noChangeArrowheads="1"/>
            </p:cNvSpPr>
            <p:nvPr/>
          </p:nvSpPr>
          <p:spPr bwMode="auto">
            <a:xfrm>
              <a:off x="3357" y="1876"/>
              <a:ext cx="63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>
                  <a:solidFill>
                    <a:srgbClr val="2BF53E"/>
                  </a:solidFill>
                  <a:latin typeface="Times New Roman" pitchFamily="18" charset="0"/>
                </a:rPr>
                <a:t>BÁZE</a:t>
              </a:r>
            </a:p>
          </p:txBody>
        </p:sp>
        <p:sp>
          <p:nvSpPr>
            <p:cNvPr id="16422" name="Text Box 24"/>
            <p:cNvSpPr txBox="1">
              <a:spLocks noChangeArrowheads="1"/>
            </p:cNvSpPr>
            <p:nvPr/>
          </p:nvSpPr>
          <p:spPr bwMode="auto">
            <a:xfrm>
              <a:off x="3807" y="2829"/>
              <a:ext cx="79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dirty="0">
                  <a:solidFill>
                    <a:srgbClr val="FF3300"/>
                  </a:solidFill>
                  <a:latin typeface="Times New Roman" pitchFamily="18" charset="0"/>
                </a:rPr>
                <a:t>* CUKR</a:t>
              </a:r>
            </a:p>
          </p:txBody>
        </p:sp>
        <p:sp>
          <p:nvSpPr>
            <p:cNvPr id="16423" name="Line 25"/>
            <p:cNvSpPr>
              <a:spLocks noChangeShapeType="1"/>
            </p:cNvSpPr>
            <p:nvPr/>
          </p:nvSpPr>
          <p:spPr bwMode="auto">
            <a:xfrm>
              <a:off x="3974" y="2028"/>
              <a:ext cx="0" cy="998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234" name="Group 26"/>
          <p:cNvGrpSpPr>
            <a:grpSpLocks/>
          </p:cNvGrpSpPr>
          <p:nvPr/>
        </p:nvGrpSpPr>
        <p:grpSpPr bwMode="auto">
          <a:xfrm rot="-8551045">
            <a:off x="5867400" y="1665288"/>
            <a:ext cx="1974850" cy="1970087"/>
            <a:chOff x="3357" y="1876"/>
            <a:chExt cx="1244" cy="1241"/>
          </a:xfrm>
        </p:grpSpPr>
        <p:sp>
          <p:nvSpPr>
            <p:cNvPr id="16418" name="Text Box 27"/>
            <p:cNvSpPr txBox="1">
              <a:spLocks noChangeArrowheads="1"/>
            </p:cNvSpPr>
            <p:nvPr/>
          </p:nvSpPr>
          <p:spPr bwMode="auto">
            <a:xfrm>
              <a:off x="3357" y="1876"/>
              <a:ext cx="63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>
                  <a:solidFill>
                    <a:srgbClr val="2BF53E"/>
                  </a:solidFill>
                  <a:latin typeface="Times New Roman" pitchFamily="18" charset="0"/>
                </a:rPr>
                <a:t>BÁZE</a:t>
              </a:r>
            </a:p>
          </p:txBody>
        </p:sp>
        <p:sp>
          <p:nvSpPr>
            <p:cNvPr id="16419" name="Text Box 28"/>
            <p:cNvSpPr txBox="1">
              <a:spLocks noChangeArrowheads="1"/>
            </p:cNvSpPr>
            <p:nvPr/>
          </p:nvSpPr>
          <p:spPr bwMode="auto">
            <a:xfrm>
              <a:off x="3807" y="2829"/>
              <a:ext cx="79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>
                  <a:solidFill>
                    <a:srgbClr val="FF3300"/>
                  </a:solidFill>
                  <a:latin typeface="Times New Roman" pitchFamily="18" charset="0"/>
                </a:rPr>
                <a:t>* CUKR</a:t>
              </a:r>
            </a:p>
          </p:txBody>
        </p:sp>
        <p:sp>
          <p:nvSpPr>
            <p:cNvPr id="16420" name="Line 29"/>
            <p:cNvSpPr>
              <a:spLocks noChangeShapeType="1"/>
            </p:cNvSpPr>
            <p:nvPr/>
          </p:nvSpPr>
          <p:spPr bwMode="auto">
            <a:xfrm>
              <a:off x="3974" y="2028"/>
              <a:ext cx="0" cy="998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238" name="Group 30"/>
          <p:cNvGrpSpPr>
            <a:grpSpLocks/>
          </p:cNvGrpSpPr>
          <p:nvPr/>
        </p:nvGrpSpPr>
        <p:grpSpPr bwMode="auto">
          <a:xfrm rot="8830879">
            <a:off x="4800600" y="1589088"/>
            <a:ext cx="1974850" cy="1970087"/>
            <a:chOff x="3357" y="1876"/>
            <a:chExt cx="1244" cy="1241"/>
          </a:xfrm>
        </p:grpSpPr>
        <p:sp>
          <p:nvSpPr>
            <p:cNvPr id="16415" name="Text Box 31"/>
            <p:cNvSpPr txBox="1">
              <a:spLocks noChangeArrowheads="1"/>
            </p:cNvSpPr>
            <p:nvPr/>
          </p:nvSpPr>
          <p:spPr bwMode="auto">
            <a:xfrm>
              <a:off x="3357" y="1876"/>
              <a:ext cx="63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>
                  <a:solidFill>
                    <a:srgbClr val="2BF53E"/>
                  </a:solidFill>
                  <a:latin typeface="Times New Roman" pitchFamily="18" charset="0"/>
                </a:rPr>
                <a:t>BÁZE</a:t>
              </a:r>
            </a:p>
          </p:txBody>
        </p:sp>
        <p:sp>
          <p:nvSpPr>
            <p:cNvPr id="16416" name="Text Box 32"/>
            <p:cNvSpPr txBox="1">
              <a:spLocks noChangeArrowheads="1"/>
            </p:cNvSpPr>
            <p:nvPr/>
          </p:nvSpPr>
          <p:spPr bwMode="auto">
            <a:xfrm>
              <a:off x="3807" y="2829"/>
              <a:ext cx="79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>
                  <a:solidFill>
                    <a:srgbClr val="FF3300"/>
                  </a:solidFill>
                  <a:latin typeface="Times New Roman" pitchFamily="18" charset="0"/>
                </a:rPr>
                <a:t>* CUKR</a:t>
              </a:r>
            </a:p>
          </p:txBody>
        </p:sp>
        <p:sp>
          <p:nvSpPr>
            <p:cNvPr id="16417" name="Line 33"/>
            <p:cNvSpPr>
              <a:spLocks noChangeShapeType="1"/>
            </p:cNvSpPr>
            <p:nvPr/>
          </p:nvSpPr>
          <p:spPr bwMode="auto">
            <a:xfrm>
              <a:off x="3974" y="2028"/>
              <a:ext cx="0" cy="998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242" name="Group 34"/>
          <p:cNvGrpSpPr>
            <a:grpSpLocks/>
          </p:cNvGrpSpPr>
          <p:nvPr/>
        </p:nvGrpSpPr>
        <p:grpSpPr bwMode="auto">
          <a:xfrm rot="6408719">
            <a:off x="4428332" y="2120106"/>
            <a:ext cx="1974850" cy="1970087"/>
            <a:chOff x="3357" y="1876"/>
            <a:chExt cx="1244" cy="1241"/>
          </a:xfrm>
        </p:grpSpPr>
        <p:sp>
          <p:nvSpPr>
            <p:cNvPr id="16412" name="Text Box 35"/>
            <p:cNvSpPr txBox="1">
              <a:spLocks noChangeArrowheads="1"/>
            </p:cNvSpPr>
            <p:nvPr/>
          </p:nvSpPr>
          <p:spPr bwMode="auto">
            <a:xfrm>
              <a:off x="3357" y="1876"/>
              <a:ext cx="63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>
                  <a:solidFill>
                    <a:srgbClr val="2BF53E"/>
                  </a:solidFill>
                  <a:latin typeface="Times New Roman" pitchFamily="18" charset="0"/>
                </a:rPr>
                <a:t>BÁZE</a:t>
              </a:r>
            </a:p>
          </p:txBody>
        </p:sp>
        <p:sp>
          <p:nvSpPr>
            <p:cNvPr id="16413" name="Text Box 36"/>
            <p:cNvSpPr txBox="1">
              <a:spLocks noChangeArrowheads="1"/>
            </p:cNvSpPr>
            <p:nvPr/>
          </p:nvSpPr>
          <p:spPr bwMode="auto">
            <a:xfrm>
              <a:off x="3807" y="2829"/>
              <a:ext cx="79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>
                  <a:solidFill>
                    <a:srgbClr val="FF3300"/>
                  </a:solidFill>
                  <a:latin typeface="Times New Roman" pitchFamily="18" charset="0"/>
                </a:rPr>
                <a:t>* CUKR</a:t>
              </a:r>
            </a:p>
          </p:txBody>
        </p:sp>
        <p:sp>
          <p:nvSpPr>
            <p:cNvPr id="16414" name="Line 37"/>
            <p:cNvSpPr>
              <a:spLocks noChangeShapeType="1"/>
            </p:cNvSpPr>
            <p:nvPr/>
          </p:nvSpPr>
          <p:spPr bwMode="auto">
            <a:xfrm>
              <a:off x="3974" y="2028"/>
              <a:ext cx="0" cy="998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246" name="Group 38"/>
          <p:cNvGrpSpPr>
            <a:grpSpLocks/>
          </p:cNvGrpSpPr>
          <p:nvPr/>
        </p:nvGrpSpPr>
        <p:grpSpPr bwMode="auto">
          <a:xfrm rot="10800000">
            <a:off x="5334000" y="1512888"/>
            <a:ext cx="1974850" cy="1970087"/>
            <a:chOff x="3357" y="1876"/>
            <a:chExt cx="1244" cy="1241"/>
          </a:xfrm>
        </p:grpSpPr>
        <p:sp>
          <p:nvSpPr>
            <p:cNvPr id="16409" name="Text Box 39"/>
            <p:cNvSpPr txBox="1">
              <a:spLocks noChangeArrowheads="1"/>
            </p:cNvSpPr>
            <p:nvPr/>
          </p:nvSpPr>
          <p:spPr bwMode="auto">
            <a:xfrm>
              <a:off x="3357" y="1876"/>
              <a:ext cx="6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>
                  <a:solidFill>
                    <a:srgbClr val="2BF53E"/>
                  </a:solidFill>
                  <a:latin typeface="Times New Roman" pitchFamily="18" charset="0"/>
                </a:rPr>
                <a:t>BÁZE</a:t>
              </a:r>
            </a:p>
          </p:txBody>
        </p:sp>
        <p:sp>
          <p:nvSpPr>
            <p:cNvPr id="16410" name="Text Box 40"/>
            <p:cNvSpPr txBox="1">
              <a:spLocks noChangeArrowheads="1"/>
            </p:cNvSpPr>
            <p:nvPr/>
          </p:nvSpPr>
          <p:spPr bwMode="auto">
            <a:xfrm>
              <a:off x="3807" y="2829"/>
              <a:ext cx="7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>
                  <a:solidFill>
                    <a:srgbClr val="FF3300"/>
                  </a:solidFill>
                  <a:latin typeface="Times New Roman" pitchFamily="18" charset="0"/>
                </a:rPr>
                <a:t>* CUKR</a:t>
              </a:r>
            </a:p>
          </p:txBody>
        </p:sp>
        <p:sp>
          <p:nvSpPr>
            <p:cNvPr id="16411" name="Line 41"/>
            <p:cNvSpPr>
              <a:spLocks noChangeShapeType="1"/>
            </p:cNvSpPr>
            <p:nvPr/>
          </p:nvSpPr>
          <p:spPr bwMode="auto">
            <a:xfrm>
              <a:off x="3974" y="2028"/>
              <a:ext cx="0" cy="998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250" name="Group 42"/>
          <p:cNvGrpSpPr>
            <a:grpSpLocks/>
          </p:cNvGrpSpPr>
          <p:nvPr/>
        </p:nvGrpSpPr>
        <p:grpSpPr bwMode="auto">
          <a:xfrm rot="4191412">
            <a:off x="4417219" y="2723356"/>
            <a:ext cx="1974850" cy="1970088"/>
            <a:chOff x="3357" y="1876"/>
            <a:chExt cx="1244" cy="1241"/>
          </a:xfrm>
        </p:grpSpPr>
        <p:sp>
          <p:nvSpPr>
            <p:cNvPr id="16406" name="Text Box 43"/>
            <p:cNvSpPr txBox="1">
              <a:spLocks noChangeArrowheads="1"/>
            </p:cNvSpPr>
            <p:nvPr/>
          </p:nvSpPr>
          <p:spPr bwMode="auto">
            <a:xfrm>
              <a:off x="3357" y="1876"/>
              <a:ext cx="63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>
                  <a:solidFill>
                    <a:srgbClr val="2BF53E"/>
                  </a:solidFill>
                  <a:latin typeface="Times New Roman" pitchFamily="18" charset="0"/>
                </a:rPr>
                <a:t>BÁZE</a:t>
              </a:r>
            </a:p>
          </p:txBody>
        </p:sp>
        <p:sp>
          <p:nvSpPr>
            <p:cNvPr id="16407" name="Text Box 44"/>
            <p:cNvSpPr txBox="1">
              <a:spLocks noChangeArrowheads="1"/>
            </p:cNvSpPr>
            <p:nvPr/>
          </p:nvSpPr>
          <p:spPr bwMode="auto">
            <a:xfrm>
              <a:off x="3807" y="2829"/>
              <a:ext cx="79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>
                  <a:solidFill>
                    <a:srgbClr val="FF3300"/>
                  </a:solidFill>
                  <a:latin typeface="Times New Roman" pitchFamily="18" charset="0"/>
                </a:rPr>
                <a:t>* CUKR</a:t>
              </a:r>
            </a:p>
          </p:txBody>
        </p:sp>
        <p:sp>
          <p:nvSpPr>
            <p:cNvPr id="16408" name="Line 45"/>
            <p:cNvSpPr>
              <a:spLocks noChangeShapeType="1"/>
            </p:cNvSpPr>
            <p:nvPr/>
          </p:nvSpPr>
          <p:spPr bwMode="auto">
            <a:xfrm>
              <a:off x="3974" y="2028"/>
              <a:ext cx="0" cy="998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254" name="Group 46"/>
          <p:cNvGrpSpPr>
            <a:grpSpLocks/>
          </p:cNvGrpSpPr>
          <p:nvPr/>
        </p:nvGrpSpPr>
        <p:grpSpPr bwMode="auto">
          <a:xfrm rot="1966729">
            <a:off x="4812733" y="3146757"/>
            <a:ext cx="1974850" cy="1970087"/>
            <a:chOff x="3357" y="1876"/>
            <a:chExt cx="1244" cy="1241"/>
          </a:xfrm>
        </p:grpSpPr>
        <p:sp>
          <p:nvSpPr>
            <p:cNvPr id="16403" name="Text Box 47"/>
            <p:cNvSpPr txBox="1">
              <a:spLocks noChangeArrowheads="1"/>
            </p:cNvSpPr>
            <p:nvPr/>
          </p:nvSpPr>
          <p:spPr bwMode="auto">
            <a:xfrm>
              <a:off x="3357" y="1876"/>
              <a:ext cx="63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>
                  <a:solidFill>
                    <a:srgbClr val="2BF53E"/>
                  </a:solidFill>
                  <a:latin typeface="Times New Roman" pitchFamily="18" charset="0"/>
                </a:rPr>
                <a:t>BÁZE</a:t>
              </a:r>
            </a:p>
          </p:txBody>
        </p:sp>
        <p:sp>
          <p:nvSpPr>
            <p:cNvPr id="16404" name="Text Box 48"/>
            <p:cNvSpPr txBox="1">
              <a:spLocks noChangeArrowheads="1"/>
            </p:cNvSpPr>
            <p:nvPr/>
          </p:nvSpPr>
          <p:spPr bwMode="auto">
            <a:xfrm>
              <a:off x="3807" y="2829"/>
              <a:ext cx="79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>
                  <a:solidFill>
                    <a:srgbClr val="FF3300"/>
                  </a:solidFill>
                  <a:latin typeface="Times New Roman" pitchFamily="18" charset="0"/>
                </a:rPr>
                <a:t>* CUKR</a:t>
              </a:r>
            </a:p>
          </p:txBody>
        </p:sp>
        <p:sp>
          <p:nvSpPr>
            <p:cNvPr id="16405" name="Line 49"/>
            <p:cNvSpPr>
              <a:spLocks noChangeShapeType="1"/>
            </p:cNvSpPr>
            <p:nvPr/>
          </p:nvSpPr>
          <p:spPr bwMode="auto">
            <a:xfrm>
              <a:off x="3974" y="2028"/>
              <a:ext cx="0" cy="998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ChangeArrowheads="1"/>
          </p:cNvSpPr>
          <p:nvPr/>
        </p:nvSpPr>
        <p:spPr bwMode="auto">
          <a:xfrm>
            <a:off x="-119063" y="304800"/>
            <a:ext cx="92630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</a:rPr>
              <a:t>Cirkul</a:t>
            </a:r>
            <a:r>
              <a:rPr lang="cs-CZ" sz="2800" b="1">
                <a:solidFill>
                  <a:srgbClr val="FFFF00"/>
                </a:solidFill>
              </a:rPr>
              <a:t>ární dichroismus a optická aktivita biopolymerů</a:t>
            </a:r>
          </a:p>
        </p:txBody>
      </p:sp>
      <p:sp>
        <p:nvSpPr>
          <p:cNvPr id="19459" name="Text Box 1027"/>
          <p:cNvSpPr txBox="1">
            <a:spLocks noChangeArrowheads="1"/>
          </p:cNvSpPr>
          <p:nvPr/>
        </p:nvSpPr>
        <p:spPr bwMode="auto">
          <a:xfrm>
            <a:off x="609600" y="838200"/>
            <a:ext cx="1003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>
                <a:solidFill>
                  <a:srgbClr val="FFFF00"/>
                </a:solidFill>
              </a:rPr>
              <a:t>) optická  aktivita – chirální látky (aminokyseliny, cukry) úhel stočení roviny </a:t>
            </a:r>
          </a:p>
          <a:p>
            <a:pPr eaLnBrk="1" hangingPunct="1"/>
            <a:r>
              <a:rPr lang="cs-CZ">
                <a:solidFill>
                  <a:srgbClr val="FFFF00"/>
                </a:solidFill>
              </a:rPr>
              <a:t>  polarizovaného světla, ORD</a:t>
            </a:r>
          </a:p>
        </p:txBody>
      </p:sp>
      <p:sp>
        <p:nvSpPr>
          <p:cNvPr id="19460" name="Text Box 1028"/>
          <p:cNvSpPr txBox="1">
            <a:spLocks noChangeArrowheads="1"/>
          </p:cNvSpPr>
          <p:nvPr/>
        </p:nvSpPr>
        <p:spPr bwMode="auto">
          <a:xfrm>
            <a:off x="609600" y="1524000"/>
            <a:ext cx="666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>
                <a:solidFill>
                  <a:srgbClr val="FFFF00"/>
                </a:solidFill>
              </a:rPr>
              <a:t>) CD – princip, veličiny, elipticita, </a:t>
            </a:r>
            <a:r>
              <a:rPr lang="cs-CZ">
                <a:solidFill>
                  <a:srgbClr val="FFFF00"/>
                </a:solidFill>
                <a:cs typeface="Arial" pitchFamily="34" charset="0"/>
              </a:rPr>
              <a:t>Δ</a:t>
            </a:r>
            <a:r>
              <a:rPr lang="cs-CZ">
                <a:solidFill>
                  <a:srgbClr val="FFFF00"/>
                </a:solidFill>
              </a:rPr>
              <a:t>A, </a:t>
            </a:r>
            <a:r>
              <a:rPr lang="cs-CZ">
                <a:solidFill>
                  <a:srgbClr val="FFFF00"/>
                </a:solidFill>
                <a:cs typeface="Arial" pitchFamily="34" charset="0"/>
              </a:rPr>
              <a:t>Δε</a:t>
            </a:r>
            <a:r>
              <a:rPr lang="cs-CZ">
                <a:solidFill>
                  <a:srgbClr val="FFFF00"/>
                </a:solidFill>
              </a:rPr>
              <a:t>, vztah mezi  ORD a CD</a:t>
            </a:r>
          </a:p>
        </p:txBody>
      </p:sp>
      <p:sp>
        <p:nvSpPr>
          <p:cNvPr id="310277" name="Text Box 1029"/>
          <p:cNvSpPr txBox="1">
            <a:spLocks noChangeArrowheads="1"/>
          </p:cNvSpPr>
          <p:nvPr/>
        </p:nvSpPr>
        <p:spPr bwMode="auto">
          <a:xfrm>
            <a:off x="609600" y="2133600"/>
            <a:ext cx="79946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b="1">
                <a:solidFill>
                  <a:srgbClr val="FFFF00"/>
                </a:solidFill>
              </a:rPr>
              <a:t>)  Výhody a nevýhody CD spektroskopie ve srovnání s jinými metodami </a:t>
            </a:r>
          </a:p>
          <a:p>
            <a:pPr eaLnBrk="1" hangingPunct="1"/>
            <a:r>
              <a:rPr lang="cs-CZ" b="1">
                <a:solidFill>
                  <a:srgbClr val="FFFF00"/>
                </a:solidFill>
              </a:rPr>
              <a:t>   studia biopolymarů</a:t>
            </a:r>
          </a:p>
          <a:p>
            <a:pPr eaLnBrk="1" hangingPunct="1"/>
            <a:endParaRPr lang="cs-CZ"/>
          </a:p>
        </p:txBody>
      </p:sp>
      <p:sp>
        <p:nvSpPr>
          <p:cNvPr id="310278" name="Text Box 1030"/>
          <p:cNvSpPr txBox="1">
            <a:spLocks noChangeArrowheads="1"/>
          </p:cNvSpPr>
          <p:nvPr/>
        </p:nvSpPr>
        <p:spPr bwMode="auto">
          <a:xfrm>
            <a:off x="609600" y="3048000"/>
            <a:ext cx="475615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000" b="1">
                <a:solidFill>
                  <a:srgbClr val="FFFF00"/>
                </a:solidFill>
              </a:rPr>
              <a:t>Výhody</a:t>
            </a:r>
          </a:p>
          <a:p>
            <a:pPr eaLnBrk="1" hangingPunct="1"/>
            <a:r>
              <a:rPr lang="en-US">
                <a:solidFill>
                  <a:srgbClr val="FFFF00"/>
                </a:solidFill>
              </a:rPr>
              <a:t>Citlivost -  n</a:t>
            </a:r>
            <a:r>
              <a:rPr lang="cs-CZ">
                <a:solidFill>
                  <a:srgbClr val="FFFF00"/>
                </a:solidFill>
              </a:rPr>
              <a:t>ízká koncentrace studované látky</a:t>
            </a:r>
          </a:p>
          <a:p>
            <a:pPr eaLnBrk="1" hangingPunct="1"/>
            <a:r>
              <a:rPr lang="cs-CZ">
                <a:solidFill>
                  <a:srgbClr val="FFFF00"/>
                </a:solidFill>
              </a:rPr>
              <a:t>                        snadná rozpustnost</a:t>
            </a:r>
          </a:p>
          <a:p>
            <a:pPr eaLnBrk="1" hangingPunct="1"/>
            <a:r>
              <a:rPr lang="cs-CZ">
                <a:solidFill>
                  <a:srgbClr val="FFFF00"/>
                </a:solidFill>
              </a:rPr>
              <a:t>                        i v extrémních podmínkách</a:t>
            </a:r>
          </a:p>
          <a:p>
            <a:pPr eaLnBrk="1" hangingPunct="1"/>
            <a:r>
              <a:rPr lang="cs-CZ">
                <a:solidFill>
                  <a:srgbClr val="FFFF00"/>
                </a:solidFill>
              </a:rPr>
              <a:t>Snadná manipulace   - titrace</a:t>
            </a:r>
          </a:p>
          <a:p>
            <a:pPr eaLnBrk="1" hangingPunct="1"/>
            <a:r>
              <a:rPr lang="cs-CZ">
                <a:solidFill>
                  <a:srgbClr val="FFFF00"/>
                </a:solidFill>
              </a:rPr>
              <a:t>                přechody mezi různými strukturami</a:t>
            </a:r>
          </a:p>
          <a:p>
            <a:pPr eaLnBrk="1" hangingPunct="1"/>
            <a:r>
              <a:rPr lang="cs-CZ">
                <a:solidFill>
                  <a:srgbClr val="FFFF00"/>
                </a:solidFill>
              </a:rPr>
              <a:t>                celý konformační prostor</a:t>
            </a:r>
          </a:p>
        </p:txBody>
      </p:sp>
      <p:sp>
        <p:nvSpPr>
          <p:cNvPr id="310279" name="Text Box 1031"/>
          <p:cNvSpPr txBox="1">
            <a:spLocks noChangeArrowheads="1"/>
          </p:cNvSpPr>
          <p:nvPr/>
        </p:nvSpPr>
        <p:spPr bwMode="auto">
          <a:xfrm>
            <a:off x="251520" y="5823527"/>
            <a:ext cx="9212843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000" b="1" dirty="0">
                <a:solidFill>
                  <a:srgbClr val="FFFF00"/>
                </a:solidFill>
              </a:rPr>
              <a:t>Nevýhody</a:t>
            </a:r>
          </a:p>
          <a:p>
            <a:pPr eaLnBrk="1" hangingPunct="1"/>
            <a:r>
              <a:rPr lang="cs-CZ" dirty="0" smtClean="0">
                <a:solidFill>
                  <a:srgbClr val="FFFF00"/>
                </a:solidFill>
              </a:rPr>
              <a:t>Pro složité </a:t>
            </a:r>
            <a:r>
              <a:rPr lang="cs-CZ" dirty="0" err="1" smtClean="0">
                <a:solidFill>
                  <a:srgbClr val="FFFF00"/>
                </a:solidFill>
              </a:rPr>
              <a:t>molekly</a:t>
            </a:r>
            <a:r>
              <a:rPr lang="cs-CZ" dirty="0" smtClean="0">
                <a:solidFill>
                  <a:srgbClr val="FFFF00"/>
                </a:solidFill>
              </a:rPr>
              <a:t> jakými je DNA chybí </a:t>
            </a:r>
            <a:r>
              <a:rPr lang="cs-CZ" dirty="0">
                <a:solidFill>
                  <a:srgbClr val="FFFF00"/>
                </a:solidFill>
              </a:rPr>
              <a:t>explicitní vztah mezi spektrem CD a strukturou</a:t>
            </a:r>
          </a:p>
        </p:txBody>
      </p:sp>
      <p:sp>
        <p:nvSpPr>
          <p:cNvPr id="310280" name="Text Box 1032"/>
          <p:cNvSpPr txBox="1">
            <a:spLocks noChangeArrowheads="1"/>
          </p:cNvSpPr>
          <p:nvPr/>
        </p:nvSpPr>
        <p:spPr bwMode="auto">
          <a:xfrm>
            <a:off x="685800" y="5105400"/>
            <a:ext cx="620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>
                <a:solidFill>
                  <a:srgbClr val="FFFF00"/>
                </a:solidFill>
              </a:rPr>
              <a:t>Rozlišení mezi kooperativními a nekooperativními změnami</a:t>
            </a:r>
          </a:p>
        </p:txBody>
      </p:sp>
      <p:sp>
        <p:nvSpPr>
          <p:cNvPr id="310281" name="Rectangle 1033"/>
          <p:cNvSpPr>
            <a:spLocks noChangeArrowheads="1"/>
          </p:cNvSpPr>
          <p:nvPr/>
        </p:nvSpPr>
        <p:spPr bwMode="auto">
          <a:xfrm>
            <a:off x="457200" y="2971800"/>
            <a:ext cx="6553200" cy="2514600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40dichr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88913"/>
            <a:ext cx="5105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2fibr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2667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03fibry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90600"/>
            <a:ext cx="2667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04fibry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90600"/>
            <a:ext cx="2667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9" name="Text Box 5"/>
          <p:cNvSpPr txBox="1">
            <a:spLocks noChangeArrowheads="1"/>
          </p:cNvSpPr>
          <p:nvPr/>
        </p:nvSpPr>
        <p:spPr bwMode="auto">
          <a:xfrm>
            <a:off x="1447800" y="4675188"/>
            <a:ext cx="4556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3200">
                <a:solidFill>
                  <a:srgbClr val="FF3300"/>
                </a:solidFill>
              </a:rPr>
              <a:t>A</a:t>
            </a:r>
          </a:p>
        </p:txBody>
      </p:sp>
      <p:sp>
        <p:nvSpPr>
          <p:cNvPr id="251910" name="Text Box 6"/>
          <p:cNvSpPr txBox="1">
            <a:spLocks noChangeArrowheads="1"/>
          </p:cNvSpPr>
          <p:nvPr/>
        </p:nvSpPr>
        <p:spPr bwMode="auto">
          <a:xfrm>
            <a:off x="4403725" y="4740275"/>
            <a:ext cx="455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3200">
                <a:solidFill>
                  <a:srgbClr val="FF3300"/>
                </a:solidFill>
              </a:rPr>
              <a:t>B</a:t>
            </a:r>
          </a:p>
        </p:txBody>
      </p:sp>
      <p:sp>
        <p:nvSpPr>
          <p:cNvPr id="251911" name="Text Box 7"/>
          <p:cNvSpPr txBox="1">
            <a:spLocks noChangeArrowheads="1"/>
          </p:cNvSpPr>
          <p:nvPr/>
        </p:nvSpPr>
        <p:spPr bwMode="auto">
          <a:xfrm>
            <a:off x="6858000" y="4724400"/>
            <a:ext cx="16287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3200">
                <a:solidFill>
                  <a:srgbClr val="FF3300"/>
                </a:solidFill>
              </a:rPr>
              <a:t>C,D,E,T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05BCA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57150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447800" y="6096000"/>
            <a:ext cx="548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00013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>
              <a:solidFill>
                <a:srgbClr val="A4F0FA"/>
              </a:solidFill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209800" y="5638800"/>
            <a:ext cx="4741863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A4F0FA"/>
                </a:solidFill>
              </a:rPr>
              <a:t>Tunis-Schneider, M.J.B. + Maestre, M.F.</a:t>
            </a:r>
            <a:endParaRPr lang="cs-CZ" sz="2000">
              <a:solidFill>
                <a:srgbClr val="A4F0FA"/>
              </a:solidFill>
            </a:endParaRPr>
          </a:p>
          <a:p>
            <a:pPr eaLnBrk="1" hangingPunct="1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3"/>
          <p:cNvSpPr>
            <a:spLocks noChangeArrowheads="1"/>
          </p:cNvSpPr>
          <p:nvPr/>
        </p:nvSpPr>
        <p:spPr bwMode="auto">
          <a:xfrm>
            <a:off x="2362200" y="2057400"/>
            <a:ext cx="3810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852911" y="5919789"/>
            <a:ext cx="628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dirty="0">
                <a:solidFill>
                  <a:srgbClr val="FF0066"/>
                </a:solidFill>
                <a:latin typeface="Times New Roman" pitchFamily="18" charset="0"/>
              </a:rPr>
              <a:t>Kooperativní změny mezi diskrétními strukturami</a:t>
            </a:r>
          </a:p>
        </p:txBody>
      </p:sp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6858000" y="1524000"/>
            <a:ext cx="3810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6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2286000" y="20574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582" name="Picture 7" descr="0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3"/>
          <a:stretch>
            <a:fillRect/>
          </a:stretch>
        </p:blipFill>
        <p:spPr bwMode="auto">
          <a:xfrm>
            <a:off x="4191000" y="914400"/>
            <a:ext cx="4419600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7543800" y="1676400"/>
            <a:ext cx="4572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4267200" y="1066800"/>
            <a:ext cx="4191000" cy="45720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1143000" y="228600"/>
            <a:ext cx="762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800">
                <a:solidFill>
                  <a:schemeClr val="bg1"/>
                </a:solidFill>
                <a:latin typeface="Times New Roman" pitchFamily="18" charset="0"/>
              </a:rPr>
              <a:t>Příklady nekooperativních a kooperativních změn</a:t>
            </a:r>
          </a:p>
        </p:txBody>
      </p:sp>
      <p:pic>
        <p:nvPicPr>
          <p:cNvPr id="24586" name="Picture 11" descr="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54"/>
          <a:stretch>
            <a:fillRect/>
          </a:stretch>
        </p:blipFill>
        <p:spPr bwMode="auto">
          <a:xfrm>
            <a:off x="685800" y="868363"/>
            <a:ext cx="3048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685800" y="990600"/>
            <a:ext cx="30416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3333CC"/>
                </a:solidFill>
                <a:latin typeface="Times New Roman" pitchFamily="18" charset="0"/>
              </a:rPr>
              <a:t> Nekooperativní změny</a:t>
            </a:r>
          </a:p>
          <a:p>
            <a:pPr eaLnBrk="1" hangingPunct="1"/>
            <a:r>
              <a:rPr lang="cs-CZ" sz="2400">
                <a:solidFill>
                  <a:srgbClr val="3333CC"/>
                </a:solidFill>
                <a:latin typeface="Times New Roman" pitchFamily="18" charset="0"/>
              </a:rPr>
              <a:t>  v rámci téže struktury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24588" name="Oval 13"/>
          <p:cNvSpPr>
            <a:spLocks noChangeArrowheads="1"/>
          </p:cNvSpPr>
          <p:nvPr/>
        </p:nvSpPr>
        <p:spPr bwMode="auto">
          <a:xfrm>
            <a:off x="1981200" y="2057400"/>
            <a:ext cx="609600" cy="5334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914400" y="2057400"/>
            <a:ext cx="2514600" cy="3352800"/>
          </a:xfrm>
          <a:prstGeom prst="rect">
            <a:avLst/>
          </a:prstGeom>
          <a:noFill/>
          <a:ln w="1905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ovéPole 1"/>
          <p:cNvSpPr txBox="1"/>
          <p:nvPr/>
        </p:nvSpPr>
        <p:spPr>
          <a:xfrm>
            <a:off x="7772400" y="6438902"/>
            <a:ext cx="123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A4F0FA"/>
                </a:solidFill>
              </a:rPr>
              <a:t>Ivanov, V.I</a:t>
            </a:r>
            <a:endParaRPr lang="cs-CZ" dirty="0">
              <a:solidFill>
                <a:srgbClr val="A4F0F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05BCA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57150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447800" y="6096000"/>
            <a:ext cx="548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00013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>
              <a:solidFill>
                <a:srgbClr val="A4F0FA"/>
              </a:solidFill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209800" y="5638800"/>
            <a:ext cx="4741863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A4F0FA"/>
                </a:solidFill>
              </a:rPr>
              <a:t>Tunis-Schneider, M.J.B. + Maestre, M.F.</a:t>
            </a:r>
            <a:endParaRPr lang="cs-CZ" sz="2000">
              <a:solidFill>
                <a:srgbClr val="A4F0FA"/>
              </a:solidFill>
            </a:endParaRP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28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3"/>
          <p:cNvSpPr>
            <a:spLocks noChangeArrowheads="1"/>
          </p:cNvSpPr>
          <p:nvPr/>
        </p:nvSpPr>
        <p:spPr bwMode="auto">
          <a:xfrm>
            <a:off x="2362200" y="2057400"/>
            <a:ext cx="3810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857500" y="5867400"/>
            <a:ext cx="628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FF0066"/>
                </a:solidFill>
                <a:latin typeface="Times New Roman" pitchFamily="18" charset="0"/>
              </a:rPr>
              <a:t>Kooperativní změny mezi diskrétními strukturami</a:t>
            </a:r>
          </a:p>
        </p:txBody>
      </p:sp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6858000" y="1524000"/>
            <a:ext cx="3810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6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2286000" y="20574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582" name="Picture 7" descr="0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3"/>
          <a:stretch>
            <a:fillRect/>
          </a:stretch>
        </p:blipFill>
        <p:spPr bwMode="auto">
          <a:xfrm>
            <a:off x="4191000" y="914400"/>
            <a:ext cx="4419600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7543800" y="1676400"/>
            <a:ext cx="4572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4267200" y="1066800"/>
            <a:ext cx="4191000" cy="45720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1143000" y="228600"/>
            <a:ext cx="762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800">
                <a:solidFill>
                  <a:schemeClr val="bg1"/>
                </a:solidFill>
                <a:latin typeface="Times New Roman" pitchFamily="18" charset="0"/>
              </a:rPr>
              <a:t>Příklady nekooperativních a kooperativních změn</a:t>
            </a:r>
          </a:p>
        </p:txBody>
      </p:sp>
      <p:pic>
        <p:nvPicPr>
          <p:cNvPr id="24586" name="Picture 11" descr="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54"/>
          <a:stretch>
            <a:fillRect/>
          </a:stretch>
        </p:blipFill>
        <p:spPr bwMode="auto">
          <a:xfrm>
            <a:off x="685800" y="868363"/>
            <a:ext cx="3048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685800" y="990600"/>
            <a:ext cx="30416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3333CC"/>
                </a:solidFill>
                <a:latin typeface="Times New Roman" pitchFamily="18" charset="0"/>
              </a:rPr>
              <a:t> Nekooperativní změny</a:t>
            </a:r>
          </a:p>
          <a:p>
            <a:pPr eaLnBrk="1" hangingPunct="1"/>
            <a:r>
              <a:rPr lang="cs-CZ" sz="2400">
                <a:solidFill>
                  <a:srgbClr val="3333CC"/>
                </a:solidFill>
                <a:latin typeface="Times New Roman" pitchFamily="18" charset="0"/>
              </a:rPr>
              <a:t>  v rámci téže struktury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24588" name="Oval 13"/>
          <p:cNvSpPr>
            <a:spLocks noChangeArrowheads="1"/>
          </p:cNvSpPr>
          <p:nvPr/>
        </p:nvSpPr>
        <p:spPr bwMode="auto">
          <a:xfrm>
            <a:off x="1981200" y="2057400"/>
            <a:ext cx="609600" cy="5334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914400" y="2057400"/>
            <a:ext cx="2514600" cy="3352800"/>
          </a:xfrm>
          <a:prstGeom prst="rect">
            <a:avLst/>
          </a:prstGeom>
          <a:noFill/>
          <a:ln w="1905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ovéPole 1"/>
          <p:cNvSpPr txBox="1"/>
          <p:nvPr/>
        </p:nvSpPr>
        <p:spPr>
          <a:xfrm>
            <a:off x="7718884" y="648866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99FF"/>
                </a:solidFill>
              </a:rPr>
              <a:t>Ivanov, V.I.</a:t>
            </a:r>
            <a:endParaRPr lang="cs-CZ" dirty="0">
              <a:solidFill>
                <a:srgbClr val="00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8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3" name="Picture 3" descr="V:\Iva\učebnicová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609600"/>
            <a:ext cx="3733800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4" descr="U:\MIFI\obrazky\sbírka\ucebnicova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609600"/>
            <a:ext cx="3733800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:\MIFI\obrazky\sbírka\kolostruktu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6477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491" name="Picture 3" descr="C:\WINDOWS\Plocha\image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988840"/>
            <a:ext cx="342900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66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reeform 2"/>
          <p:cNvSpPr>
            <a:spLocks/>
          </p:cNvSpPr>
          <p:nvPr/>
        </p:nvSpPr>
        <p:spPr bwMode="auto">
          <a:xfrm flipV="1">
            <a:off x="2241550" y="1773238"/>
            <a:ext cx="4779963" cy="3824287"/>
          </a:xfrm>
          <a:custGeom>
            <a:avLst/>
            <a:gdLst>
              <a:gd name="T0" fmla="*/ 0 w 3010"/>
              <a:gd name="T1" fmla="*/ 2147483647 h 2409"/>
              <a:gd name="T2" fmla="*/ 2147483647 w 3010"/>
              <a:gd name="T3" fmla="*/ 2147483647 h 2409"/>
              <a:gd name="T4" fmla="*/ 2147483647 w 3010"/>
              <a:gd name="T5" fmla="*/ 2147483647 h 2409"/>
              <a:gd name="T6" fmla="*/ 2147483647 w 3010"/>
              <a:gd name="T7" fmla="*/ 2147483647 h 2409"/>
              <a:gd name="T8" fmla="*/ 2147483647 w 3010"/>
              <a:gd name="T9" fmla="*/ 2147483647 h 24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10" h="2409">
                <a:moveTo>
                  <a:pt x="0" y="1397"/>
                </a:moveTo>
                <a:cubicBezTo>
                  <a:pt x="129" y="1187"/>
                  <a:pt x="503" y="0"/>
                  <a:pt x="775" y="130"/>
                </a:cubicBezTo>
                <a:cubicBezTo>
                  <a:pt x="1047" y="260"/>
                  <a:pt x="1360" y="1940"/>
                  <a:pt x="1635" y="2175"/>
                </a:cubicBezTo>
                <a:cubicBezTo>
                  <a:pt x="1910" y="2409"/>
                  <a:pt x="2195" y="1653"/>
                  <a:pt x="2424" y="1533"/>
                </a:cubicBezTo>
                <a:cubicBezTo>
                  <a:pt x="2653" y="1413"/>
                  <a:pt x="2888" y="1470"/>
                  <a:pt x="3010" y="1453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627" name="Group 3"/>
          <p:cNvGrpSpPr>
            <a:grpSpLocks/>
          </p:cNvGrpSpPr>
          <p:nvPr/>
        </p:nvGrpSpPr>
        <p:grpSpPr bwMode="auto">
          <a:xfrm>
            <a:off x="2195513" y="1052513"/>
            <a:ext cx="4968875" cy="4608512"/>
            <a:chOff x="1202" y="663"/>
            <a:chExt cx="3628" cy="2903"/>
          </a:xfrm>
        </p:grpSpPr>
        <p:sp>
          <p:nvSpPr>
            <p:cNvPr id="26636" name="Line 4"/>
            <p:cNvSpPr>
              <a:spLocks noChangeShapeType="1"/>
            </p:cNvSpPr>
            <p:nvPr/>
          </p:nvSpPr>
          <p:spPr bwMode="auto">
            <a:xfrm>
              <a:off x="1202" y="3566"/>
              <a:ext cx="36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7" name="Line 5"/>
            <p:cNvSpPr>
              <a:spLocks noChangeShapeType="1"/>
            </p:cNvSpPr>
            <p:nvPr/>
          </p:nvSpPr>
          <p:spPr bwMode="auto">
            <a:xfrm rot="-5400000">
              <a:off x="-250" y="2115"/>
              <a:ext cx="29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28" name="Text Box 6"/>
          <p:cNvSpPr txBox="1">
            <a:spLocks noChangeArrowheads="1"/>
          </p:cNvSpPr>
          <p:nvPr/>
        </p:nvSpPr>
        <p:spPr bwMode="auto">
          <a:xfrm rot="-5400000">
            <a:off x="1642826" y="1434456"/>
            <a:ext cx="5084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Symbol" pitchFamily="18" charset="2"/>
              </a:rPr>
              <a:t>De</a:t>
            </a:r>
            <a:endParaRPr lang="cs-CZ" sz="2400" b="1" dirty="0">
              <a:solidFill>
                <a:schemeClr val="bg1">
                  <a:lumMod val="20000"/>
                  <a:lumOff val="80000"/>
                </a:schemeClr>
              </a:solidFill>
              <a:latin typeface="Symbol" pitchFamily="18" charset="2"/>
            </a:endParaRP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2195513" y="5661025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tx1"/>
                </a:solidFill>
                <a:latin typeface="Times New Roman" pitchFamily="18" charset="0"/>
              </a:rPr>
              <a:t>220</a:t>
            </a:r>
            <a:endParaRPr lang="cs-CZ" sz="1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6443663" y="5661025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tx1"/>
                </a:solidFill>
                <a:latin typeface="Times New Roman" pitchFamily="18" charset="0"/>
              </a:rPr>
              <a:t>300</a:t>
            </a:r>
            <a:endParaRPr lang="cs-CZ" sz="1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2457" name="Freeform 9"/>
          <p:cNvSpPr>
            <a:spLocks/>
          </p:cNvSpPr>
          <p:nvPr/>
        </p:nvSpPr>
        <p:spPr bwMode="auto">
          <a:xfrm>
            <a:off x="2235200" y="981075"/>
            <a:ext cx="4779963" cy="3824288"/>
          </a:xfrm>
          <a:custGeom>
            <a:avLst/>
            <a:gdLst>
              <a:gd name="T0" fmla="*/ 0 w 3010"/>
              <a:gd name="T1" fmla="*/ 2147483647 h 2409"/>
              <a:gd name="T2" fmla="*/ 2147483647 w 3010"/>
              <a:gd name="T3" fmla="*/ 2147483647 h 2409"/>
              <a:gd name="T4" fmla="*/ 2147483647 w 3010"/>
              <a:gd name="T5" fmla="*/ 2147483647 h 2409"/>
              <a:gd name="T6" fmla="*/ 2147483647 w 3010"/>
              <a:gd name="T7" fmla="*/ 2147483647 h 2409"/>
              <a:gd name="T8" fmla="*/ 2147483647 w 3010"/>
              <a:gd name="T9" fmla="*/ 2147483647 h 24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10" h="2409">
                <a:moveTo>
                  <a:pt x="0" y="1397"/>
                </a:moveTo>
                <a:cubicBezTo>
                  <a:pt x="129" y="1187"/>
                  <a:pt x="503" y="0"/>
                  <a:pt x="775" y="130"/>
                </a:cubicBezTo>
                <a:cubicBezTo>
                  <a:pt x="1047" y="260"/>
                  <a:pt x="1360" y="1940"/>
                  <a:pt x="1635" y="2175"/>
                </a:cubicBezTo>
                <a:cubicBezTo>
                  <a:pt x="1910" y="2409"/>
                  <a:pt x="2195" y="1653"/>
                  <a:pt x="2424" y="1533"/>
                </a:cubicBezTo>
                <a:cubicBezTo>
                  <a:pt x="2653" y="1413"/>
                  <a:pt x="2888" y="1470"/>
                  <a:pt x="3010" y="1453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2" name="Line 10"/>
          <p:cNvSpPr>
            <a:spLocks noChangeShapeType="1"/>
          </p:cNvSpPr>
          <p:nvPr/>
        </p:nvSpPr>
        <p:spPr bwMode="auto">
          <a:xfrm flipH="1">
            <a:off x="2209800" y="3276600"/>
            <a:ext cx="472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9" name="Text Box 11"/>
          <p:cNvSpPr txBox="1">
            <a:spLocks noChangeArrowheads="1"/>
          </p:cNvSpPr>
          <p:nvPr/>
        </p:nvSpPr>
        <p:spPr bwMode="auto">
          <a:xfrm>
            <a:off x="7162800" y="1524000"/>
            <a:ext cx="441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1"/>
                </a:solidFill>
                <a:latin typeface="Times New Roman" pitchFamily="18" charset="0"/>
              </a:rPr>
              <a:t>R</a:t>
            </a:r>
            <a:endParaRPr lang="cs-CZ" sz="2800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2460" name="Text Box 12"/>
          <p:cNvSpPr txBox="1">
            <a:spLocks noChangeArrowheads="1"/>
          </p:cNvSpPr>
          <p:nvPr/>
        </p:nvSpPr>
        <p:spPr bwMode="auto">
          <a:xfrm>
            <a:off x="7162800" y="3886200"/>
            <a:ext cx="420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L</a:t>
            </a:r>
            <a:endParaRPr lang="cs-CZ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2461" name="Text Box 13"/>
          <p:cNvSpPr txBox="1">
            <a:spLocks noChangeArrowheads="1"/>
          </p:cNvSpPr>
          <p:nvPr/>
        </p:nvSpPr>
        <p:spPr bwMode="auto">
          <a:xfrm>
            <a:off x="-184150" y="304800"/>
            <a:ext cx="978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FFFF00"/>
                </a:solidFill>
              </a:rPr>
              <a:t>GCGCGCGCGCGCGCGCGCGCGCGCGCGCGCGCGCGCGCGCGC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580112" y="5813425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Symbol" pitchFamily="18" charset="2"/>
              </a:rPr>
              <a:t>l</a:t>
            </a:r>
            <a:endParaRPr lang="en-US" sz="3200" dirty="0">
              <a:solidFill>
                <a:schemeClr val="bg1">
                  <a:lumMod val="20000"/>
                  <a:lumOff val="80000"/>
                </a:schemeClr>
              </a:solidFill>
              <a:latin typeface="Symbol" pitchFamily="18" charset="2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035529" y="6213534"/>
            <a:ext cx="3566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A4F0FA"/>
                </a:solidFill>
              </a:rPr>
              <a:t>Pohl, F,. </a:t>
            </a:r>
            <a:r>
              <a:rPr lang="cs-CZ" dirty="0" err="1" smtClean="0">
                <a:solidFill>
                  <a:srgbClr val="A4F0FA"/>
                </a:solidFill>
              </a:rPr>
              <a:t>Jovin</a:t>
            </a:r>
            <a:r>
              <a:rPr lang="cs-CZ" dirty="0">
                <a:solidFill>
                  <a:srgbClr val="A4F0FA"/>
                </a:solidFill>
              </a:rPr>
              <a:t> </a:t>
            </a:r>
            <a:r>
              <a:rPr lang="cs-CZ" dirty="0" smtClean="0">
                <a:solidFill>
                  <a:srgbClr val="A4F0FA"/>
                </a:solidFill>
              </a:rPr>
              <a:t>T.: </a:t>
            </a:r>
            <a:r>
              <a:rPr lang="cs-CZ" dirty="0" err="1" smtClean="0">
                <a:solidFill>
                  <a:srgbClr val="A4F0FA"/>
                </a:solidFill>
              </a:rPr>
              <a:t>J.Mol</a:t>
            </a:r>
            <a:r>
              <a:rPr lang="cs-CZ" dirty="0" smtClean="0">
                <a:solidFill>
                  <a:srgbClr val="A4F0FA"/>
                </a:solidFill>
              </a:rPr>
              <a:t> </a:t>
            </a:r>
            <a:r>
              <a:rPr lang="cs-CZ" dirty="0" err="1" smtClean="0">
                <a:solidFill>
                  <a:srgbClr val="A4F0FA"/>
                </a:solidFill>
              </a:rPr>
              <a:t>Biol</a:t>
            </a:r>
            <a:r>
              <a:rPr lang="cs-CZ" dirty="0" smtClean="0">
                <a:solidFill>
                  <a:srgbClr val="A4F0FA"/>
                </a:solidFill>
              </a:rPr>
              <a:t> 1972</a:t>
            </a:r>
            <a:endParaRPr lang="cs-CZ" dirty="0">
              <a:solidFill>
                <a:srgbClr val="A4F0F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26" descr="06Ol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8913"/>
            <a:ext cx="4459288" cy="643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596336" y="6438384"/>
            <a:ext cx="1424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A4F0FA"/>
                </a:solidFill>
              </a:rPr>
              <a:t>Vilma </a:t>
            </a:r>
            <a:r>
              <a:rPr lang="cs-CZ" dirty="0" err="1" smtClean="0">
                <a:solidFill>
                  <a:srgbClr val="A4F0FA"/>
                </a:solidFill>
              </a:rPr>
              <a:t>Olson</a:t>
            </a:r>
            <a:endParaRPr lang="cs-CZ" dirty="0">
              <a:solidFill>
                <a:srgbClr val="A4F0F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26" descr="V:\mifi-obr\sejmo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"/>
            <a:ext cx="2895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027" descr="V:\mifi-obr\sejmout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3400"/>
            <a:ext cx="2971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04248" y="6485195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Sasisekharan</a:t>
            </a:r>
            <a:r>
              <a:rPr lang="cs-CZ" dirty="0" smtClean="0"/>
              <a:t>, V.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157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09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8600"/>
            <a:ext cx="2741613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0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" t="3546" r="362" b="3088"/>
          <a:stretch/>
        </p:blipFill>
        <p:spPr bwMode="auto">
          <a:xfrm>
            <a:off x="304800" y="620687"/>
            <a:ext cx="5173663" cy="568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876800" y="5181600"/>
            <a:ext cx="5254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440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923928" y="6337856"/>
            <a:ext cx="18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A4F0FA"/>
                </a:solidFill>
              </a:rPr>
              <a:t>Dickerson</a:t>
            </a:r>
            <a:r>
              <a:rPr lang="cs-CZ" dirty="0" smtClean="0">
                <a:solidFill>
                  <a:srgbClr val="A4F0FA"/>
                </a:solidFill>
              </a:rPr>
              <a:t>, R.</a:t>
            </a:r>
            <a:endParaRPr lang="cs-CZ" dirty="0">
              <a:solidFill>
                <a:srgbClr val="A4F0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"/>
            <a:ext cx="3022600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10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t="3293" r="-195" b="-418"/>
          <a:stretch/>
        </p:blipFill>
        <p:spPr bwMode="auto">
          <a:xfrm>
            <a:off x="773113" y="116170"/>
            <a:ext cx="3289300" cy="637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114800" y="4267200"/>
            <a:ext cx="5572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44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3" name="Obdélník 2"/>
          <p:cNvSpPr/>
          <p:nvPr/>
        </p:nvSpPr>
        <p:spPr>
          <a:xfrm>
            <a:off x="2904212" y="648866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solidFill>
                  <a:srgbClr val="A4F0FA"/>
                </a:solidFill>
              </a:rPr>
              <a:t>Dickerson</a:t>
            </a:r>
            <a:r>
              <a:rPr lang="cs-CZ" dirty="0" smtClean="0">
                <a:solidFill>
                  <a:srgbClr val="A4F0FA"/>
                </a:solidFill>
              </a:rPr>
              <a:t>, R.</a:t>
            </a:r>
            <a:endParaRPr lang="cs-CZ" dirty="0">
              <a:solidFill>
                <a:srgbClr val="A4F0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6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V:\mifi-obr\sejmout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5532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495800" y="6400800"/>
            <a:ext cx="16002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77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2743200" y="838200"/>
          <a:ext cx="3990975" cy="521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6" name="SPW 8.0 Graph" r:id="rId3" imgW="3991320" imgH="5214600" progId="SigmaPlotGraphicObject.7">
                  <p:embed/>
                </p:oleObj>
              </mc:Choice>
              <mc:Fallback>
                <p:oleObj name="SPW 8.0 Graph" r:id="rId3" imgW="3991320" imgH="5214600" progId="SigmaPlotGraphicObjec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838200"/>
                        <a:ext cx="3990975" cy="5214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33400" y="1524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CD 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</a:rPr>
              <a:t>spectral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</a:rPr>
              <a:t>changes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</a:rPr>
              <a:t>accompanying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 B-Z 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</a:rPr>
              <a:t>transition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</a:rPr>
              <a:t>of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</a:rPr>
              <a:t>poly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(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</a:rPr>
              <a:t>dG-dC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19460" name="Picture 4" descr="V:\mifi-obr\ZDFB51-biol1_files\ZDFB51-biol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2800"/>
            <a:ext cx="14874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257800" y="1524000"/>
            <a:ext cx="1090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</a:rPr>
              <a:t>B-</a:t>
            </a:r>
            <a:r>
              <a:rPr lang="cs-CZ" sz="2400" dirty="0" err="1" smtClean="0">
                <a:solidFill>
                  <a:schemeClr val="tx1"/>
                </a:solidFill>
                <a:latin typeface="Times New Roman" pitchFamily="18" charset="0"/>
              </a:rPr>
              <a:t>form</a:t>
            </a:r>
            <a:endParaRPr lang="cs-CZ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612606" y="2570237"/>
            <a:ext cx="1072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dirty="0" smtClean="0">
                <a:solidFill>
                  <a:srgbClr val="FF0000"/>
                </a:solidFill>
                <a:latin typeface="Times New Roman" pitchFamily="18" charset="0"/>
              </a:rPr>
              <a:t>Z-</a:t>
            </a:r>
            <a:r>
              <a:rPr lang="cs-CZ" sz="2400" dirty="0" err="1" smtClean="0">
                <a:solidFill>
                  <a:srgbClr val="FF0000"/>
                </a:solidFill>
                <a:latin typeface="Times New Roman" pitchFamily="18" charset="0"/>
              </a:rPr>
              <a:t>form</a:t>
            </a:r>
            <a:endParaRPr lang="cs-CZ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 rot="-5400000">
            <a:off x="1601788" y="2892425"/>
            <a:ext cx="1765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dirty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cs-CZ" sz="2000" dirty="0">
                <a:solidFill>
                  <a:srgbClr val="FFFFFF"/>
                </a:solidFill>
                <a:latin typeface="Symbol" pitchFamily="18" charset="2"/>
              </a:rPr>
              <a:t>e</a:t>
            </a:r>
            <a:r>
              <a:rPr lang="cs-CZ" dirty="0">
                <a:solidFill>
                  <a:srgbClr val="FFFFFF"/>
                </a:solidFill>
                <a:latin typeface="Times New Roman" pitchFamily="18" charset="0"/>
              </a:rPr>
              <a:t> [M</a:t>
            </a:r>
            <a:r>
              <a:rPr lang="cs-CZ" baseline="30000" dirty="0">
                <a:solidFill>
                  <a:srgbClr val="FFFFFF"/>
                </a:solidFill>
                <a:latin typeface="Times New Roman" pitchFamily="18" charset="0"/>
              </a:rPr>
              <a:t>-1</a:t>
            </a:r>
            <a:r>
              <a:rPr lang="cs-CZ" dirty="0">
                <a:solidFill>
                  <a:srgbClr val="FFFFFF"/>
                </a:solidFill>
                <a:latin typeface="Times New Roman" pitchFamily="18" charset="0"/>
              </a:rPr>
              <a:t>cm</a:t>
            </a:r>
            <a:r>
              <a:rPr lang="cs-CZ" baseline="30000" dirty="0">
                <a:solidFill>
                  <a:srgbClr val="FFFFFF"/>
                </a:solidFill>
                <a:latin typeface="Times New Roman" pitchFamily="18" charset="0"/>
              </a:rPr>
              <a:t>-1</a:t>
            </a:r>
            <a:r>
              <a:rPr lang="cs-CZ" dirty="0">
                <a:solidFill>
                  <a:srgbClr val="FFFFFF"/>
                </a:solidFill>
                <a:latin typeface="Times New Roman" pitchFamily="18" charset="0"/>
              </a:rPr>
              <a:t>]</a:t>
            </a:r>
            <a:endParaRPr lang="cs-CZ" dirty="0">
              <a:solidFill>
                <a:srgbClr val="FFFFFF"/>
              </a:solidFill>
              <a:latin typeface="Symbol" pitchFamily="18" charset="2"/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3641725" y="6137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3886200" y="6172200"/>
            <a:ext cx="1570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600" dirty="0" err="1">
                <a:solidFill>
                  <a:srgbClr val="FFFFFF"/>
                </a:solidFill>
                <a:latin typeface="Times New Roman" pitchFamily="18" charset="0"/>
              </a:rPr>
              <a:t>wavelength</a:t>
            </a:r>
            <a:r>
              <a:rPr lang="cs-CZ" sz="1600" dirty="0">
                <a:solidFill>
                  <a:srgbClr val="FFFFFF"/>
                </a:solidFill>
                <a:latin typeface="Times New Roman" pitchFamily="18" charset="0"/>
              </a:rPr>
              <a:t> [</a:t>
            </a:r>
            <a:r>
              <a:rPr lang="cs-CZ" sz="1600" dirty="0" err="1">
                <a:solidFill>
                  <a:srgbClr val="FFFFFF"/>
                </a:solidFill>
                <a:latin typeface="Times New Roman" pitchFamily="18" charset="0"/>
              </a:rPr>
              <a:t>nm</a:t>
            </a:r>
            <a:r>
              <a:rPr lang="cs-CZ" sz="1600" dirty="0">
                <a:solidFill>
                  <a:srgbClr val="FFFFFF"/>
                </a:solidFill>
                <a:latin typeface="Times New Roman" pitchFamily="18" charset="0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V:\mifi-obr\obr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73" b="19411"/>
          <a:stretch>
            <a:fillRect/>
          </a:stretch>
        </p:blipFill>
        <p:spPr bwMode="auto">
          <a:xfrm>
            <a:off x="5334000" y="838200"/>
            <a:ext cx="3581400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12Ivano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252913" cy="586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36" name="Picture 4" descr="V:\mifi-obr\BDJB49-biol1_files\BDJB49-biol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38600"/>
            <a:ext cx="1514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7" name="Picture 5" descr="V:\mifi-obr\ZDFB51-biol1_files\ZDFB51-biol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38600"/>
            <a:ext cx="17621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8" name="Picture 6" descr="V:\mifi-obr\ADH020-biol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/>
          <a:stretch>
            <a:fillRect/>
          </a:stretch>
        </p:blipFill>
        <p:spPr bwMode="auto">
          <a:xfrm>
            <a:off x="3505200" y="4038600"/>
            <a:ext cx="1752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8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13BZ,B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6510338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3" name="Text Box 3"/>
          <p:cNvSpPr txBox="1">
            <a:spLocks noChangeArrowheads="1"/>
          </p:cNvSpPr>
          <p:nvPr/>
        </p:nvSpPr>
        <p:spPr bwMode="auto">
          <a:xfrm>
            <a:off x="680593" y="332656"/>
            <a:ext cx="849694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800" dirty="0" smtClean="0">
                <a:solidFill>
                  <a:srgbClr val="FFFF66"/>
                </a:solidFill>
              </a:rPr>
              <a:t>ATATATATATATATATATATATATATATATATATATA</a:t>
            </a:r>
            <a:endParaRPr lang="cs-CZ" sz="2800" dirty="0">
              <a:solidFill>
                <a:srgbClr val="FFFF66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259632" y="632445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Vorlíčková, M., Sklenář, V., Kypr, J.: </a:t>
            </a:r>
            <a:r>
              <a:rPr lang="cs-CZ" i="1" dirty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  Mol. </a:t>
            </a:r>
            <a:r>
              <a:rPr lang="cs-CZ" i="1" dirty="0" err="1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</a:t>
            </a:r>
            <a:r>
              <a:rPr lang="cs-CZ" i="1" dirty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dirty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</a:t>
            </a:r>
            <a:r>
              <a:rPr lang="cs-CZ" dirty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(1983) </a:t>
            </a:r>
            <a:r>
              <a:rPr lang="cs-CZ" dirty="0" smtClean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85-92</a:t>
            </a:r>
            <a:endParaRPr lang="cs-CZ" dirty="0">
              <a:solidFill>
                <a:srgbClr val="A4F0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54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V:\mifi-obr\obr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16476" r="31325" b="16248"/>
          <a:stretch>
            <a:fillRect/>
          </a:stretch>
        </p:blipFill>
        <p:spPr bwMode="auto">
          <a:xfrm>
            <a:off x="1979712" y="1593985"/>
            <a:ext cx="5029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6427788" y="5516563"/>
            <a:ext cx="16224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3600">
                <a:solidFill>
                  <a:srgbClr val="FFFFFF"/>
                </a:solidFill>
              </a:rPr>
              <a:t>X-DNA</a:t>
            </a: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331640" y="620688"/>
            <a:ext cx="7488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66"/>
                </a:solidFill>
              </a:rPr>
              <a:t>ATATATATATATATATATATATATATATATATATATA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691680" y="630932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Vorlíčková, M., Sklenář, V., Kypr, J.: </a:t>
            </a:r>
            <a:r>
              <a:rPr lang="cs-CZ" i="1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  Mol. Biol.</a:t>
            </a:r>
            <a:r>
              <a:rPr lang="cs-CZ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</a:t>
            </a:r>
            <a:r>
              <a:rPr lang="cs-CZ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(1983) 85-92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998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67544" y="980728"/>
            <a:ext cx="8928992" cy="60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-720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-720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kumimoji="0" lang="cs-CZ" altLang="cs-CZ" sz="3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  </a:t>
            </a:r>
            <a:r>
              <a:rPr lang="cs-CZ" altLang="cs-CZ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Principles</a:t>
            </a:r>
            <a:r>
              <a:rPr lang="cs-CZ" altLang="cs-CZ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circular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dichroic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(CD) </a:t>
            </a:r>
            <a:r>
              <a:rPr lang="cs-CZ" altLang="cs-CZ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endParaRPr lang="cs-CZ" altLang="cs-CZ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684000">
              <a:spcAft>
                <a:spcPts val="1200"/>
              </a:spcAft>
            </a:pP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 </a:t>
            </a:r>
            <a:r>
              <a:rPr lang="cs-CZ" altLang="cs-CZ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drawbacks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use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cs-CZ" altLang="cs-CZ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altLang="cs-CZ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r>
              <a:rPr lang="cs-CZ" altLang="cs-CZ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nucleic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endParaRPr lang="cs-CZ" altLang="cs-CZ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684000">
              <a:spcAft>
                <a:spcPts val="1200"/>
              </a:spcAft>
            </a:pP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  </a:t>
            </a:r>
            <a:r>
              <a:rPr lang="cs-CZ" altLang="cs-CZ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</a:t>
            </a:r>
            <a:r>
              <a:rPr lang="cs-CZ" altLang="cs-CZ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spectra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particular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nucleic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endParaRPr lang="cs-CZ" altLang="cs-CZ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684000">
              <a:spcAft>
                <a:spcPts val="1200"/>
              </a:spcAft>
            </a:pP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  </a:t>
            </a:r>
            <a:r>
              <a:rPr lang="cs-CZ" altLang="cs-CZ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Structural</a:t>
            </a:r>
            <a:r>
              <a:rPr lang="cs-CZ" altLang="cs-CZ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properties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nucleic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fresh</a:t>
            </a:r>
            <a:r>
              <a:rPr lang="cs-CZ" alt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findings</a:t>
            </a:r>
            <a:endParaRPr lang="cs-CZ" altLang="cs-CZ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-720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None/>
              <a:tabLst/>
            </a:pPr>
            <a:endParaRPr lang="cs-CZ" altLang="cs-CZ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-720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3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97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14zvy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650163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31" name="Text Box 3"/>
          <p:cNvSpPr txBox="1">
            <a:spLocks noChangeArrowheads="1"/>
          </p:cNvSpPr>
          <p:nvPr/>
        </p:nvSpPr>
        <p:spPr bwMode="auto">
          <a:xfrm>
            <a:off x="1981200" y="2286000"/>
            <a:ext cx="35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8EC4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</a:t>
            </a:r>
          </a:p>
        </p:txBody>
      </p:sp>
      <p:sp>
        <p:nvSpPr>
          <p:cNvPr id="329732" name="Text Box 4"/>
          <p:cNvSpPr txBox="1">
            <a:spLocks noChangeArrowheads="1"/>
          </p:cNvSpPr>
          <p:nvPr/>
        </p:nvSpPr>
        <p:spPr bwMode="auto">
          <a:xfrm>
            <a:off x="3184525" y="2297113"/>
            <a:ext cx="608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</a:t>
            </a:r>
            <a:r>
              <a:rPr lang="cs-CZ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-</a:t>
            </a:r>
            <a:r>
              <a:rPr lang="cs-CZ" sz="20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329733" name="Text Box 5"/>
          <p:cNvSpPr txBox="1">
            <a:spLocks noChangeArrowheads="1"/>
          </p:cNvSpPr>
          <p:nvPr/>
        </p:nvSpPr>
        <p:spPr bwMode="auto">
          <a:xfrm>
            <a:off x="5334000" y="1295400"/>
            <a:ext cx="35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329734" name="Text Box 6"/>
          <p:cNvSpPr txBox="1">
            <a:spLocks noChangeArrowheads="1"/>
          </p:cNvSpPr>
          <p:nvPr/>
        </p:nvSpPr>
        <p:spPr bwMode="auto">
          <a:xfrm>
            <a:off x="6934200" y="3657600"/>
            <a:ext cx="608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</a:t>
            </a:r>
            <a:r>
              <a:rPr lang="cs-CZ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-</a:t>
            </a:r>
            <a:r>
              <a:rPr lang="cs-CZ" sz="20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</a:t>
            </a:r>
          </a:p>
        </p:txBody>
      </p:sp>
      <p:sp>
        <p:nvSpPr>
          <p:cNvPr id="329735" name="Text Box 7"/>
          <p:cNvSpPr txBox="1">
            <a:spLocks noChangeArrowheads="1"/>
          </p:cNvSpPr>
          <p:nvPr/>
        </p:nvSpPr>
        <p:spPr bwMode="auto">
          <a:xfrm>
            <a:off x="3260725" y="3821113"/>
            <a:ext cx="608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</a:t>
            </a:r>
            <a:r>
              <a:rPr lang="cs-CZ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-</a:t>
            </a:r>
            <a:r>
              <a:rPr lang="cs-CZ" sz="20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</a:t>
            </a:r>
          </a:p>
        </p:txBody>
      </p:sp>
      <p:sp>
        <p:nvSpPr>
          <p:cNvPr id="329736" name="Text Box 8"/>
          <p:cNvSpPr txBox="1">
            <a:spLocks noChangeArrowheads="1"/>
          </p:cNvSpPr>
          <p:nvPr/>
        </p:nvSpPr>
        <p:spPr bwMode="auto">
          <a:xfrm>
            <a:off x="5867400" y="4800600"/>
            <a:ext cx="35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193675"/>
            <a:ext cx="4897437" cy="648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19" name="Picture 3" descr="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203575" cy="22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533400" y="3886200"/>
            <a:ext cx="151832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LD</a:t>
            </a:r>
            <a:r>
              <a:rPr lang="en-US" dirty="0">
                <a:solidFill>
                  <a:srgbClr val="FFFFFF"/>
                </a:solidFill>
              </a:rPr>
              <a:t> =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A </a:t>
            </a:r>
            <a:r>
              <a:rPr lang="cs-CZ" dirty="0">
                <a:solidFill>
                  <a:srgbClr val="FFFFFF"/>
                </a:solidFill>
              </a:rPr>
              <a:t>  - </a:t>
            </a:r>
            <a:r>
              <a:rPr lang="en-US" dirty="0">
                <a:solidFill>
                  <a:srgbClr val="FFFFFF"/>
                </a:solidFill>
              </a:rPr>
              <a:t>A</a:t>
            </a:r>
            <a:endParaRPr lang="cs-CZ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4021" name="Line 5"/>
          <p:cNvSpPr>
            <a:spLocks noChangeShapeType="1"/>
          </p:cNvSpPr>
          <p:nvPr/>
        </p:nvSpPr>
        <p:spPr bwMode="auto">
          <a:xfrm>
            <a:off x="1402773" y="4038600"/>
            <a:ext cx="0" cy="152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022" name="Line 6"/>
          <p:cNvSpPr>
            <a:spLocks noChangeShapeType="1"/>
          </p:cNvSpPr>
          <p:nvPr/>
        </p:nvSpPr>
        <p:spPr bwMode="auto">
          <a:xfrm>
            <a:off x="1447800" y="4038600"/>
            <a:ext cx="0" cy="152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023" name="Line 7"/>
          <p:cNvSpPr>
            <a:spLocks noChangeShapeType="1"/>
          </p:cNvSpPr>
          <p:nvPr/>
        </p:nvSpPr>
        <p:spPr bwMode="auto">
          <a:xfrm>
            <a:off x="1828800" y="4038600"/>
            <a:ext cx="0" cy="152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024" name="Line 8"/>
          <p:cNvSpPr>
            <a:spLocks noChangeShapeType="1"/>
          </p:cNvSpPr>
          <p:nvPr/>
        </p:nvSpPr>
        <p:spPr bwMode="auto">
          <a:xfrm>
            <a:off x="1754187" y="4204855"/>
            <a:ext cx="169863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ovéPole 1"/>
          <p:cNvSpPr txBox="1"/>
          <p:nvPr/>
        </p:nvSpPr>
        <p:spPr>
          <a:xfrm>
            <a:off x="251520" y="4941168"/>
            <a:ext cx="3104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FF66"/>
                </a:solidFill>
              </a:rPr>
              <a:t>Lineární dichroismus</a:t>
            </a:r>
            <a:endParaRPr lang="cs-CZ" sz="2400" dirty="0">
              <a:solidFill>
                <a:srgbClr val="FFFF66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53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V:\mifi-obr\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4267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066800" y="5410200"/>
            <a:ext cx="731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>
                <a:solidFill>
                  <a:srgbClr val="FFFF00"/>
                </a:solidFill>
                <a:latin typeface="Times New Roman" pitchFamily="18" charset="0"/>
              </a:rPr>
              <a:t>ALTERNATING A-T  FRAGMENT WITH HOOGSTEEN BASE PAIRING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974725" y="61341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686175" y="6010274"/>
            <a:ext cx="5594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dirty="0" err="1" smtClean="0">
                <a:solidFill>
                  <a:srgbClr val="A4F0FA"/>
                </a:solidFill>
                <a:latin typeface="Times New Roman" pitchFamily="18" charset="0"/>
              </a:rPr>
              <a:t>Subirana</a:t>
            </a:r>
            <a:r>
              <a:rPr lang="cs-CZ" dirty="0" smtClean="0">
                <a:solidFill>
                  <a:srgbClr val="A4F0FA"/>
                </a:solidFill>
                <a:latin typeface="Times New Roman" pitchFamily="18" charset="0"/>
              </a:rPr>
              <a:t>, J.: </a:t>
            </a:r>
            <a:r>
              <a:rPr lang="cs-CZ" i="1" dirty="0" err="1" smtClean="0">
                <a:solidFill>
                  <a:srgbClr val="A4F0FA"/>
                </a:solidFill>
                <a:latin typeface="Times New Roman" pitchFamily="18" charset="0"/>
              </a:rPr>
              <a:t>Proc.Nat.Acad.Sci.USA</a:t>
            </a:r>
            <a:r>
              <a:rPr lang="cs-CZ" dirty="0" smtClean="0">
                <a:solidFill>
                  <a:srgbClr val="A4F0FA"/>
                </a:solidFill>
                <a:latin typeface="Times New Roman" pitchFamily="18" charset="0"/>
              </a:rPr>
              <a:t> </a:t>
            </a:r>
            <a:r>
              <a:rPr lang="cs-CZ" dirty="0">
                <a:solidFill>
                  <a:srgbClr val="A4F0FA"/>
                </a:solidFill>
                <a:latin typeface="Times New Roman" pitchFamily="18" charset="0"/>
              </a:rPr>
              <a:t>, </a:t>
            </a:r>
            <a:r>
              <a:rPr lang="cs-CZ" b="1" dirty="0">
                <a:solidFill>
                  <a:srgbClr val="A4F0FA"/>
                </a:solidFill>
                <a:latin typeface="Times New Roman" pitchFamily="18" charset="0"/>
              </a:rPr>
              <a:t>99</a:t>
            </a:r>
            <a:r>
              <a:rPr lang="cs-CZ" dirty="0">
                <a:solidFill>
                  <a:srgbClr val="A4F0FA"/>
                </a:solidFill>
                <a:latin typeface="Times New Roman" pitchFamily="18" charset="0"/>
              </a:rPr>
              <a:t>, pp. 2806, 2002. </a:t>
            </a:r>
          </a:p>
          <a:p>
            <a:pPr eaLnBrk="1" hangingPunct="1"/>
            <a:r>
              <a:rPr lang="cs-CZ" i="1" dirty="0">
                <a:solidFill>
                  <a:srgbClr val="A4F0FA"/>
                </a:solidFill>
                <a:latin typeface="Times New Roman" pitchFamily="18" charset="0"/>
              </a:rPr>
              <a:t>                   </a:t>
            </a:r>
            <a:r>
              <a:rPr lang="cs-CZ" i="1" dirty="0" smtClean="0">
                <a:solidFill>
                  <a:srgbClr val="A4F0FA"/>
                </a:solidFill>
                <a:latin typeface="Times New Roman" pitchFamily="18" charset="0"/>
              </a:rPr>
              <a:t>  </a:t>
            </a:r>
            <a:r>
              <a:rPr lang="cs-CZ" i="1" dirty="0" err="1" smtClean="0">
                <a:solidFill>
                  <a:srgbClr val="A4F0FA"/>
                </a:solidFill>
                <a:latin typeface="Times New Roman" pitchFamily="18" charset="0"/>
                <a:cs typeface="Times New Roman" pitchFamily="18" charset="0"/>
              </a:rPr>
              <a:t>Biochemistry</a:t>
            </a:r>
            <a:r>
              <a:rPr lang="cs-CZ" i="1" dirty="0" smtClean="0">
                <a:solidFill>
                  <a:srgbClr val="A4F0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i="1" dirty="0">
                <a:solidFill>
                  <a:srgbClr val="A4F0F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b="1" dirty="0">
                <a:solidFill>
                  <a:srgbClr val="A4F0FA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r>
              <a:rPr lang="cs-CZ" dirty="0">
                <a:solidFill>
                  <a:srgbClr val="A4F0FA"/>
                </a:solidFill>
                <a:latin typeface="Times New Roman" pitchFamily="18" charset="0"/>
                <a:cs typeface="Times New Roman" pitchFamily="18" charset="0"/>
              </a:rPr>
              <a:t>, pp. 4092 - 4100, 2004.</a:t>
            </a:r>
          </a:p>
        </p:txBody>
      </p:sp>
      <p:pic>
        <p:nvPicPr>
          <p:cNvPr id="37894" name="Picture 6" descr="V:\mifi-obr\Fi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81400"/>
            <a:ext cx="26574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3857625" y="2447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2133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463550" y="2062163"/>
            <a:ext cx="2989263" cy="3814762"/>
            <a:chOff x="3628" y="1299"/>
            <a:chExt cx="1883" cy="2403"/>
          </a:xfrm>
        </p:grpSpPr>
        <p:sp>
          <p:nvSpPr>
            <p:cNvPr id="38991" name="Text Box 3"/>
            <p:cNvSpPr txBox="1">
              <a:spLocks noChangeArrowheads="1"/>
            </p:cNvSpPr>
            <p:nvPr/>
          </p:nvSpPr>
          <p:spPr bwMode="auto">
            <a:xfrm>
              <a:off x="4126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92" name="Freeform 4"/>
            <p:cNvSpPr>
              <a:spLocks/>
            </p:cNvSpPr>
            <p:nvPr/>
          </p:nvSpPr>
          <p:spPr bwMode="auto">
            <a:xfrm>
              <a:off x="4014" y="1299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93" name="Text Box 5"/>
            <p:cNvSpPr txBox="1">
              <a:spLocks noChangeArrowheads="1"/>
            </p:cNvSpPr>
            <p:nvPr/>
          </p:nvSpPr>
          <p:spPr bwMode="auto">
            <a:xfrm>
              <a:off x="4263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94" name="Text Box 6"/>
            <p:cNvSpPr txBox="1">
              <a:spLocks noChangeArrowheads="1"/>
            </p:cNvSpPr>
            <p:nvPr/>
          </p:nvSpPr>
          <p:spPr bwMode="auto">
            <a:xfrm>
              <a:off x="4399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95" name="Text Box 7"/>
            <p:cNvSpPr txBox="1">
              <a:spLocks noChangeArrowheads="1"/>
            </p:cNvSpPr>
            <p:nvPr/>
          </p:nvSpPr>
          <p:spPr bwMode="auto">
            <a:xfrm>
              <a:off x="4535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96" name="Text Box 8"/>
            <p:cNvSpPr txBox="1">
              <a:spLocks noChangeArrowheads="1"/>
            </p:cNvSpPr>
            <p:nvPr/>
          </p:nvSpPr>
          <p:spPr bwMode="auto">
            <a:xfrm>
              <a:off x="4671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97" name="Text Box 9"/>
            <p:cNvSpPr txBox="1">
              <a:spLocks noChangeArrowheads="1"/>
            </p:cNvSpPr>
            <p:nvPr/>
          </p:nvSpPr>
          <p:spPr bwMode="auto">
            <a:xfrm>
              <a:off x="4807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98" name="Text Box 10"/>
            <p:cNvSpPr txBox="1">
              <a:spLocks noChangeArrowheads="1"/>
            </p:cNvSpPr>
            <p:nvPr/>
          </p:nvSpPr>
          <p:spPr bwMode="auto">
            <a:xfrm>
              <a:off x="4104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99" name="Text Box 11"/>
            <p:cNvSpPr txBox="1">
              <a:spLocks noChangeArrowheads="1"/>
            </p:cNvSpPr>
            <p:nvPr/>
          </p:nvSpPr>
          <p:spPr bwMode="auto">
            <a:xfrm>
              <a:off x="4240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00" name="Text Box 12"/>
            <p:cNvSpPr txBox="1">
              <a:spLocks noChangeArrowheads="1"/>
            </p:cNvSpPr>
            <p:nvPr/>
          </p:nvSpPr>
          <p:spPr bwMode="auto">
            <a:xfrm>
              <a:off x="4376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01" name="Text Box 13"/>
            <p:cNvSpPr txBox="1">
              <a:spLocks noChangeArrowheads="1"/>
            </p:cNvSpPr>
            <p:nvPr/>
          </p:nvSpPr>
          <p:spPr bwMode="auto">
            <a:xfrm>
              <a:off x="4512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02" name="Text Box 14"/>
            <p:cNvSpPr txBox="1">
              <a:spLocks noChangeArrowheads="1"/>
            </p:cNvSpPr>
            <p:nvPr/>
          </p:nvSpPr>
          <p:spPr bwMode="auto">
            <a:xfrm>
              <a:off x="4648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03" name="Text Box 15"/>
            <p:cNvSpPr txBox="1">
              <a:spLocks noChangeArrowheads="1"/>
            </p:cNvSpPr>
            <p:nvPr/>
          </p:nvSpPr>
          <p:spPr bwMode="auto">
            <a:xfrm>
              <a:off x="4784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04" name="Text Box 16"/>
            <p:cNvSpPr txBox="1">
              <a:spLocks noChangeArrowheads="1"/>
            </p:cNvSpPr>
            <p:nvPr/>
          </p:nvSpPr>
          <p:spPr bwMode="auto">
            <a:xfrm>
              <a:off x="3628" y="1347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9005" name="Freeform 17"/>
            <p:cNvSpPr>
              <a:spLocks/>
            </p:cNvSpPr>
            <p:nvPr/>
          </p:nvSpPr>
          <p:spPr bwMode="auto">
            <a:xfrm rot="10800000">
              <a:off x="4966" y="1299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06" name="Text Box 18"/>
            <p:cNvSpPr txBox="1">
              <a:spLocks noChangeArrowheads="1"/>
            </p:cNvSpPr>
            <p:nvPr/>
          </p:nvSpPr>
          <p:spPr bwMode="auto">
            <a:xfrm>
              <a:off x="5148" y="1347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9007" name="Text Box 19"/>
            <p:cNvSpPr txBox="1">
              <a:spLocks noChangeArrowheads="1"/>
            </p:cNvSpPr>
            <p:nvPr/>
          </p:nvSpPr>
          <p:spPr bwMode="auto">
            <a:xfrm>
              <a:off x="4148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08" name="Freeform 20"/>
            <p:cNvSpPr>
              <a:spLocks/>
            </p:cNvSpPr>
            <p:nvPr/>
          </p:nvSpPr>
          <p:spPr bwMode="auto">
            <a:xfrm>
              <a:off x="4036" y="2206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09" name="Text Box 21"/>
            <p:cNvSpPr txBox="1">
              <a:spLocks noChangeArrowheads="1"/>
            </p:cNvSpPr>
            <p:nvPr/>
          </p:nvSpPr>
          <p:spPr bwMode="auto">
            <a:xfrm>
              <a:off x="4285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0" name="Text Box 22"/>
            <p:cNvSpPr txBox="1">
              <a:spLocks noChangeArrowheads="1"/>
            </p:cNvSpPr>
            <p:nvPr/>
          </p:nvSpPr>
          <p:spPr bwMode="auto">
            <a:xfrm>
              <a:off x="4421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1" name="Text Box 23"/>
            <p:cNvSpPr txBox="1">
              <a:spLocks noChangeArrowheads="1"/>
            </p:cNvSpPr>
            <p:nvPr/>
          </p:nvSpPr>
          <p:spPr bwMode="auto">
            <a:xfrm>
              <a:off x="4557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2" name="Text Box 24"/>
            <p:cNvSpPr txBox="1">
              <a:spLocks noChangeArrowheads="1"/>
            </p:cNvSpPr>
            <p:nvPr/>
          </p:nvSpPr>
          <p:spPr bwMode="auto">
            <a:xfrm>
              <a:off x="4693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3" name="Text Box 25"/>
            <p:cNvSpPr txBox="1">
              <a:spLocks noChangeArrowheads="1"/>
            </p:cNvSpPr>
            <p:nvPr/>
          </p:nvSpPr>
          <p:spPr bwMode="auto">
            <a:xfrm>
              <a:off x="4829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4" name="Text Box 26"/>
            <p:cNvSpPr txBox="1">
              <a:spLocks noChangeArrowheads="1"/>
            </p:cNvSpPr>
            <p:nvPr/>
          </p:nvSpPr>
          <p:spPr bwMode="auto">
            <a:xfrm>
              <a:off x="4126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5" name="Text Box 27"/>
            <p:cNvSpPr txBox="1">
              <a:spLocks noChangeArrowheads="1"/>
            </p:cNvSpPr>
            <p:nvPr/>
          </p:nvSpPr>
          <p:spPr bwMode="auto">
            <a:xfrm>
              <a:off x="4262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6" name="Text Box 28"/>
            <p:cNvSpPr txBox="1">
              <a:spLocks noChangeArrowheads="1"/>
            </p:cNvSpPr>
            <p:nvPr/>
          </p:nvSpPr>
          <p:spPr bwMode="auto">
            <a:xfrm>
              <a:off x="4398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7" name="Text Box 29"/>
            <p:cNvSpPr txBox="1">
              <a:spLocks noChangeArrowheads="1"/>
            </p:cNvSpPr>
            <p:nvPr/>
          </p:nvSpPr>
          <p:spPr bwMode="auto">
            <a:xfrm>
              <a:off x="4534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8" name="Text Box 30"/>
            <p:cNvSpPr txBox="1">
              <a:spLocks noChangeArrowheads="1"/>
            </p:cNvSpPr>
            <p:nvPr/>
          </p:nvSpPr>
          <p:spPr bwMode="auto">
            <a:xfrm>
              <a:off x="4670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9" name="Text Box 31"/>
            <p:cNvSpPr txBox="1">
              <a:spLocks noChangeArrowheads="1"/>
            </p:cNvSpPr>
            <p:nvPr/>
          </p:nvSpPr>
          <p:spPr bwMode="auto">
            <a:xfrm>
              <a:off x="4806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20" name="Text Box 32"/>
            <p:cNvSpPr txBox="1">
              <a:spLocks noChangeArrowheads="1"/>
            </p:cNvSpPr>
            <p:nvPr/>
          </p:nvSpPr>
          <p:spPr bwMode="auto">
            <a:xfrm>
              <a:off x="3650" y="2254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9021" name="Freeform 33"/>
            <p:cNvSpPr>
              <a:spLocks/>
            </p:cNvSpPr>
            <p:nvPr/>
          </p:nvSpPr>
          <p:spPr bwMode="auto">
            <a:xfrm rot="10800000">
              <a:off x="4988" y="2206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22" name="Text Box 34"/>
            <p:cNvSpPr txBox="1">
              <a:spLocks noChangeArrowheads="1"/>
            </p:cNvSpPr>
            <p:nvPr/>
          </p:nvSpPr>
          <p:spPr bwMode="auto">
            <a:xfrm>
              <a:off x="5170" y="2254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9023" name="Text Box 35"/>
            <p:cNvSpPr txBox="1">
              <a:spLocks noChangeArrowheads="1"/>
            </p:cNvSpPr>
            <p:nvPr/>
          </p:nvSpPr>
          <p:spPr bwMode="auto">
            <a:xfrm>
              <a:off x="4149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24" name="Freeform 36"/>
            <p:cNvSpPr>
              <a:spLocks/>
            </p:cNvSpPr>
            <p:nvPr/>
          </p:nvSpPr>
          <p:spPr bwMode="auto">
            <a:xfrm>
              <a:off x="4037" y="3158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25" name="Text Box 37"/>
            <p:cNvSpPr txBox="1">
              <a:spLocks noChangeArrowheads="1"/>
            </p:cNvSpPr>
            <p:nvPr/>
          </p:nvSpPr>
          <p:spPr bwMode="auto">
            <a:xfrm>
              <a:off x="4286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26" name="Text Box 38"/>
            <p:cNvSpPr txBox="1">
              <a:spLocks noChangeArrowheads="1"/>
            </p:cNvSpPr>
            <p:nvPr/>
          </p:nvSpPr>
          <p:spPr bwMode="auto">
            <a:xfrm>
              <a:off x="4422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27" name="Text Box 39"/>
            <p:cNvSpPr txBox="1">
              <a:spLocks noChangeArrowheads="1"/>
            </p:cNvSpPr>
            <p:nvPr/>
          </p:nvSpPr>
          <p:spPr bwMode="auto">
            <a:xfrm>
              <a:off x="4558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28" name="Text Box 40"/>
            <p:cNvSpPr txBox="1">
              <a:spLocks noChangeArrowheads="1"/>
            </p:cNvSpPr>
            <p:nvPr/>
          </p:nvSpPr>
          <p:spPr bwMode="auto">
            <a:xfrm>
              <a:off x="4694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29" name="Text Box 41"/>
            <p:cNvSpPr txBox="1">
              <a:spLocks noChangeArrowheads="1"/>
            </p:cNvSpPr>
            <p:nvPr/>
          </p:nvSpPr>
          <p:spPr bwMode="auto">
            <a:xfrm>
              <a:off x="4830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30" name="Text Box 42"/>
            <p:cNvSpPr txBox="1">
              <a:spLocks noChangeArrowheads="1"/>
            </p:cNvSpPr>
            <p:nvPr/>
          </p:nvSpPr>
          <p:spPr bwMode="auto">
            <a:xfrm>
              <a:off x="4127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31" name="Text Box 43"/>
            <p:cNvSpPr txBox="1">
              <a:spLocks noChangeArrowheads="1"/>
            </p:cNvSpPr>
            <p:nvPr/>
          </p:nvSpPr>
          <p:spPr bwMode="auto">
            <a:xfrm>
              <a:off x="4263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32" name="Text Box 44"/>
            <p:cNvSpPr txBox="1">
              <a:spLocks noChangeArrowheads="1"/>
            </p:cNvSpPr>
            <p:nvPr/>
          </p:nvSpPr>
          <p:spPr bwMode="auto">
            <a:xfrm>
              <a:off x="4399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33" name="Text Box 45"/>
            <p:cNvSpPr txBox="1">
              <a:spLocks noChangeArrowheads="1"/>
            </p:cNvSpPr>
            <p:nvPr/>
          </p:nvSpPr>
          <p:spPr bwMode="auto">
            <a:xfrm>
              <a:off x="4535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34" name="Text Box 46"/>
            <p:cNvSpPr txBox="1">
              <a:spLocks noChangeArrowheads="1"/>
            </p:cNvSpPr>
            <p:nvPr/>
          </p:nvSpPr>
          <p:spPr bwMode="auto">
            <a:xfrm>
              <a:off x="4671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35" name="Text Box 47"/>
            <p:cNvSpPr txBox="1">
              <a:spLocks noChangeArrowheads="1"/>
            </p:cNvSpPr>
            <p:nvPr/>
          </p:nvSpPr>
          <p:spPr bwMode="auto">
            <a:xfrm>
              <a:off x="4807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36" name="Text Box 48"/>
            <p:cNvSpPr txBox="1">
              <a:spLocks noChangeArrowheads="1"/>
            </p:cNvSpPr>
            <p:nvPr/>
          </p:nvSpPr>
          <p:spPr bwMode="auto">
            <a:xfrm>
              <a:off x="3651" y="3206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9037" name="Freeform 49"/>
            <p:cNvSpPr>
              <a:spLocks/>
            </p:cNvSpPr>
            <p:nvPr/>
          </p:nvSpPr>
          <p:spPr bwMode="auto">
            <a:xfrm rot="10800000">
              <a:off x="4989" y="3158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38" name="Text Box 50"/>
            <p:cNvSpPr txBox="1">
              <a:spLocks noChangeArrowheads="1"/>
            </p:cNvSpPr>
            <p:nvPr/>
          </p:nvSpPr>
          <p:spPr bwMode="auto">
            <a:xfrm>
              <a:off x="5171" y="3206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38915" name="Text Box 51"/>
          <p:cNvSpPr txBox="1">
            <a:spLocks noChangeArrowheads="1"/>
          </p:cNvSpPr>
          <p:nvPr/>
        </p:nvSpPr>
        <p:spPr bwMode="auto">
          <a:xfrm>
            <a:off x="5638800" y="838200"/>
            <a:ext cx="3125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cs-CZ" sz="2400" b="1">
                <a:solidFill>
                  <a:srgbClr val="FFFFCC"/>
                </a:solidFill>
                <a:latin typeface="Times New Roman" pitchFamily="18" charset="0"/>
              </a:rPr>
              <a:t>(Pu)</a:t>
            </a:r>
            <a:r>
              <a:rPr lang="cs-CZ" sz="2400" b="1" baseline="-25000">
                <a:solidFill>
                  <a:srgbClr val="FFFFCC"/>
                </a:solidFill>
                <a:latin typeface="Times New Roman" pitchFamily="18" charset="0"/>
              </a:rPr>
              <a:t>n</a:t>
            </a:r>
            <a:r>
              <a:rPr lang="cs-CZ" sz="2400" b="1">
                <a:solidFill>
                  <a:srgbClr val="FFFFCC"/>
                </a:solidFill>
                <a:latin typeface="Times New Roman" pitchFamily="18" charset="0"/>
              </a:rPr>
              <a:t> . (Py)</a:t>
            </a:r>
            <a:r>
              <a:rPr lang="cs-CZ" sz="2400" b="1" baseline="-25000">
                <a:solidFill>
                  <a:srgbClr val="FFFFCC"/>
                </a:solidFill>
                <a:latin typeface="Times New Roman" pitchFamily="18" charset="0"/>
              </a:rPr>
              <a:t>n </a:t>
            </a:r>
            <a:r>
              <a:rPr lang="cs-CZ" sz="2400" b="1">
                <a:solidFill>
                  <a:srgbClr val="FFFFCC"/>
                </a:solidFill>
                <a:latin typeface="Times New Roman" pitchFamily="18" charset="0"/>
              </a:rPr>
              <a:t>complexes</a:t>
            </a:r>
          </a:p>
        </p:txBody>
      </p:sp>
      <p:sp>
        <p:nvSpPr>
          <p:cNvPr id="38916" name="Text Box 52"/>
          <p:cNvSpPr txBox="1">
            <a:spLocks noChangeArrowheads="1"/>
          </p:cNvSpPr>
          <p:nvPr/>
        </p:nvSpPr>
        <p:spPr bwMode="auto">
          <a:xfrm>
            <a:off x="722313" y="742950"/>
            <a:ext cx="287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cs-CZ" sz="2400" b="1">
                <a:solidFill>
                  <a:srgbClr val="FFFFCC"/>
                </a:solidFill>
                <a:latin typeface="Times New Roman" pitchFamily="18" charset="0"/>
              </a:rPr>
              <a:t>Alternating (Pu-Py)</a:t>
            </a:r>
            <a:r>
              <a:rPr lang="cs-CZ" sz="2400" b="1" baseline="-25000">
                <a:solidFill>
                  <a:srgbClr val="FFFFCC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38917" name="Text Box 53"/>
          <p:cNvSpPr txBox="1">
            <a:spLocks noChangeArrowheads="1"/>
          </p:cNvSpPr>
          <p:nvPr/>
        </p:nvSpPr>
        <p:spPr bwMode="auto">
          <a:xfrm>
            <a:off x="3702050" y="2276475"/>
            <a:ext cx="2159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8918" name="Text Box 54"/>
          <p:cNvSpPr txBox="1">
            <a:spLocks noChangeArrowheads="1"/>
          </p:cNvSpPr>
          <p:nvPr/>
        </p:nvSpPr>
        <p:spPr bwMode="auto">
          <a:xfrm>
            <a:off x="4062413" y="2276475"/>
            <a:ext cx="2159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38919" name="Text Box 55"/>
          <p:cNvSpPr txBox="1">
            <a:spLocks noChangeArrowheads="1"/>
          </p:cNvSpPr>
          <p:nvPr/>
        </p:nvSpPr>
        <p:spPr bwMode="auto">
          <a:xfrm>
            <a:off x="4419600" y="2286000"/>
            <a:ext cx="2159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>
                <a:solidFill>
                  <a:srgbClr val="FF3300"/>
                </a:solidFill>
              </a:rPr>
              <a:t>Z</a:t>
            </a:r>
          </a:p>
        </p:txBody>
      </p:sp>
      <p:sp>
        <p:nvSpPr>
          <p:cNvPr id="38920" name="Text Box 56"/>
          <p:cNvSpPr txBox="1">
            <a:spLocks noChangeArrowheads="1"/>
          </p:cNvSpPr>
          <p:nvPr/>
        </p:nvSpPr>
        <p:spPr bwMode="auto">
          <a:xfrm>
            <a:off x="3702050" y="3729038"/>
            <a:ext cx="2159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8921" name="Text Box 57"/>
          <p:cNvSpPr txBox="1">
            <a:spLocks noChangeArrowheads="1"/>
          </p:cNvSpPr>
          <p:nvPr/>
        </p:nvSpPr>
        <p:spPr bwMode="auto">
          <a:xfrm>
            <a:off x="4062413" y="3729038"/>
            <a:ext cx="2159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38922" name="Text Box 58"/>
          <p:cNvSpPr txBox="1">
            <a:spLocks noChangeArrowheads="1"/>
          </p:cNvSpPr>
          <p:nvPr/>
        </p:nvSpPr>
        <p:spPr bwMode="auto">
          <a:xfrm>
            <a:off x="4421188" y="3729038"/>
            <a:ext cx="2159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>
                <a:solidFill>
                  <a:srgbClr val="66FF66"/>
                </a:solidFill>
              </a:rPr>
              <a:t>X</a:t>
            </a:r>
          </a:p>
        </p:txBody>
      </p:sp>
      <p:sp>
        <p:nvSpPr>
          <p:cNvPr id="38923" name="Text Box 59"/>
          <p:cNvSpPr txBox="1">
            <a:spLocks noChangeArrowheads="1"/>
          </p:cNvSpPr>
          <p:nvPr/>
        </p:nvSpPr>
        <p:spPr bwMode="auto">
          <a:xfrm>
            <a:off x="4781550" y="3729038"/>
            <a:ext cx="2159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>
                <a:solidFill>
                  <a:srgbClr val="FF3300"/>
                </a:solidFill>
              </a:rPr>
              <a:t>Z</a:t>
            </a:r>
          </a:p>
        </p:txBody>
      </p:sp>
      <p:sp>
        <p:nvSpPr>
          <p:cNvPr id="38924" name="Text Box 60"/>
          <p:cNvSpPr txBox="1">
            <a:spLocks noChangeArrowheads="1"/>
          </p:cNvSpPr>
          <p:nvPr/>
        </p:nvSpPr>
        <p:spPr bwMode="auto">
          <a:xfrm>
            <a:off x="3702050" y="5241925"/>
            <a:ext cx="2159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8925" name="Text Box 61"/>
          <p:cNvSpPr txBox="1">
            <a:spLocks noChangeArrowheads="1"/>
          </p:cNvSpPr>
          <p:nvPr/>
        </p:nvSpPr>
        <p:spPr bwMode="auto">
          <a:xfrm>
            <a:off x="4062413" y="4825408"/>
            <a:ext cx="215900" cy="118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b="1" dirty="0" smtClean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cs-CZ" b="1" dirty="0" smtClean="0">
                <a:solidFill>
                  <a:srgbClr val="FFFFFF"/>
                </a:solidFill>
              </a:rPr>
              <a:t>A</a:t>
            </a:r>
            <a:endParaRPr lang="cs-CZ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cs-CZ" b="1" dirty="0">
              <a:solidFill>
                <a:srgbClr val="0066FF"/>
              </a:solidFill>
            </a:endParaRPr>
          </a:p>
        </p:txBody>
      </p:sp>
      <p:sp>
        <p:nvSpPr>
          <p:cNvPr id="38926" name="Text Box 62"/>
          <p:cNvSpPr txBox="1">
            <a:spLocks noChangeArrowheads="1"/>
          </p:cNvSpPr>
          <p:nvPr/>
        </p:nvSpPr>
        <p:spPr bwMode="auto">
          <a:xfrm>
            <a:off x="4421188" y="5241925"/>
            <a:ext cx="2159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>
                <a:solidFill>
                  <a:srgbClr val="FF3300"/>
                </a:solidFill>
              </a:rPr>
              <a:t>Z</a:t>
            </a:r>
          </a:p>
        </p:txBody>
      </p:sp>
      <p:sp>
        <p:nvSpPr>
          <p:cNvPr id="38927" name="Text Box 63"/>
          <p:cNvSpPr txBox="1">
            <a:spLocks noChangeArrowheads="1"/>
          </p:cNvSpPr>
          <p:nvPr/>
        </p:nvSpPr>
        <p:spPr bwMode="auto">
          <a:xfrm>
            <a:off x="4781550" y="5241925"/>
            <a:ext cx="2159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>
                <a:solidFill>
                  <a:srgbClr val="66FF66"/>
                </a:solidFill>
              </a:rPr>
              <a:t>X</a:t>
            </a:r>
          </a:p>
        </p:txBody>
      </p:sp>
      <p:sp>
        <p:nvSpPr>
          <p:cNvPr id="38928" name="Line 64"/>
          <p:cNvSpPr>
            <a:spLocks noChangeShapeType="1"/>
          </p:cNvSpPr>
          <p:nvPr/>
        </p:nvSpPr>
        <p:spPr bwMode="auto">
          <a:xfrm>
            <a:off x="5143500" y="1557338"/>
            <a:ext cx="0" cy="4535487"/>
          </a:xfrm>
          <a:prstGeom prst="line">
            <a:avLst/>
          </a:prstGeom>
          <a:noFill/>
          <a:ln w="31750">
            <a:solidFill>
              <a:srgbClr val="FF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8929" name="Group 65"/>
          <p:cNvGrpSpPr>
            <a:grpSpLocks/>
          </p:cNvGrpSpPr>
          <p:nvPr/>
        </p:nvGrpSpPr>
        <p:grpSpPr bwMode="auto">
          <a:xfrm>
            <a:off x="5970588" y="2062163"/>
            <a:ext cx="2989262" cy="3814762"/>
            <a:chOff x="3628" y="1299"/>
            <a:chExt cx="1883" cy="2403"/>
          </a:xfrm>
        </p:grpSpPr>
        <p:sp>
          <p:nvSpPr>
            <p:cNvPr id="38943" name="Text Box 66"/>
            <p:cNvSpPr txBox="1">
              <a:spLocks noChangeArrowheads="1"/>
            </p:cNvSpPr>
            <p:nvPr/>
          </p:nvSpPr>
          <p:spPr bwMode="auto">
            <a:xfrm>
              <a:off x="4126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44" name="Freeform 67"/>
            <p:cNvSpPr>
              <a:spLocks/>
            </p:cNvSpPr>
            <p:nvPr/>
          </p:nvSpPr>
          <p:spPr bwMode="auto">
            <a:xfrm>
              <a:off x="4014" y="1299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5" name="Text Box 68"/>
            <p:cNvSpPr txBox="1">
              <a:spLocks noChangeArrowheads="1"/>
            </p:cNvSpPr>
            <p:nvPr/>
          </p:nvSpPr>
          <p:spPr bwMode="auto">
            <a:xfrm>
              <a:off x="4263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46" name="Text Box 69"/>
            <p:cNvSpPr txBox="1">
              <a:spLocks noChangeArrowheads="1"/>
            </p:cNvSpPr>
            <p:nvPr/>
          </p:nvSpPr>
          <p:spPr bwMode="auto">
            <a:xfrm>
              <a:off x="4399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47" name="Text Box 70"/>
            <p:cNvSpPr txBox="1">
              <a:spLocks noChangeArrowheads="1"/>
            </p:cNvSpPr>
            <p:nvPr/>
          </p:nvSpPr>
          <p:spPr bwMode="auto">
            <a:xfrm>
              <a:off x="4535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48" name="Text Box 71"/>
            <p:cNvSpPr txBox="1">
              <a:spLocks noChangeArrowheads="1"/>
            </p:cNvSpPr>
            <p:nvPr/>
          </p:nvSpPr>
          <p:spPr bwMode="auto">
            <a:xfrm>
              <a:off x="4671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49" name="Text Box 72"/>
            <p:cNvSpPr txBox="1">
              <a:spLocks noChangeArrowheads="1"/>
            </p:cNvSpPr>
            <p:nvPr/>
          </p:nvSpPr>
          <p:spPr bwMode="auto">
            <a:xfrm>
              <a:off x="4807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50" name="Text Box 73"/>
            <p:cNvSpPr txBox="1">
              <a:spLocks noChangeArrowheads="1"/>
            </p:cNvSpPr>
            <p:nvPr/>
          </p:nvSpPr>
          <p:spPr bwMode="auto">
            <a:xfrm>
              <a:off x="4104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51" name="Text Box 74"/>
            <p:cNvSpPr txBox="1">
              <a:spLocks noChangeArrowheads="1"/>
            </p:cNvSpPr>
            <p:nvPr/>
          </p:nvSpPr>
          <p:spPr bwMode="auto">
            <a:xfrm>
              <a:off x="4240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52" name="Text Box 75"/>
            <p:cNvSpPr txBox="1">
              <a:spLocks noChangeArrowheads="1"/>
            </p:cNvSpPr>
            <p:nvPr/>
          </p:nvSpPr>
          <p:spPr bwMode="auto">
            <a:xfrm>
              <a:off x="4376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53" name="Text Box 76"/>
            <p:cNvSpPr txBox="1">
              <a:spLocks noChangeArrowheads="1"/>
            </p:cNvSpPr>
            <p:nvPr/>
          </p:nvSpPr>
          <p:spPr bwMode="auto">
            <a:xfrm>
              <a:off x="4512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54" name="Text Box 77"/>
            <p:cNvSpPr txBox="1">
              <a:spLocks noChangeArrowheads="1"/>
            </p:cNvSpPr>
            <p:nvPr/>
          </p:nvSpPr>
          <p:spPr bwMode="auto">
            <a:xfrm>
              <a:off x="4648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55" name="Text Box 78"/>
            <p:cNvSpPr txBox="1">
              <a:spLocks noChangeArrowheads="1"/>
            </p:cNvSpPr>
            <p:nvPr/>
          </p:nvSpPr>
          <p:spPr bwMode="auto">
            <a:xfrm>
              <a:off x="4784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56" name="Text Box 79"/>
            <p:cNvSpPr txBox="1">
              <a:spLocks noChangeArrowheads="1"/>
            </p:cNvSpPr>
            <p:nvPr/>
          </p:nvSpPr>
          <p:spPr bwMode="auto">
            <a:xfrm>
              <a:off x="3628" y="1347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8957" name="Freeform 80"/>
            <p:cNvSpPr>
              <a:spLocks/>
            </p:cNvSpPr>
            <p:nvPr/>
          </p:nvSpPr>
          <p:spPr bwMode="auto">
            <a:xfrm rot="10800000">
              <a:off x="4966" y="1299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8" name="Text Box 81"/>
            <p:cNvSpPr txBox="1">
              <a:spLocks noChangeArrowheads="1"/>
            </p:cNvSpPr>
            <p:nvPr/>
          </p:nvSpPr>
          <p:spPr bwMode="auto">
            <a:xfrm>
              <a:off x="5148" y="1347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8959" name="Text Box 82"/>
            <p:cNvSpPr txBox="1">
              <a:spLocks noChangeArrowheads="1"/>
            </p:cNvSpPr>
            <p:nvPr/>
          </p:nvSpPr>
          <p:spPr bwMode="auto">
            <a:xfrm>
              <a:off x="4148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60" name="Freeform 83"/>
            <p:cNvSpPr>
              <a:spLocks/>
            </p:cNvSpPr>
            <p:nvPr/>
          </p:nvSpPr>
          <p:spPr bwMode="auto">
            <a:xfrm>
              <a:off x="4036" y="2206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1" name="Text Box 84"/>
            <p:cNvSpPr txBox="1">
              <a:spLocks noChangeArrowheads="1"/>
            </p:cNvSpPr>
            <p:nvPr/>
          </p:nvSpPr>
          <p:spPr bwMode="auto">
            <a:xfrm>
              <a:off x="4285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62" name="Text Box 85"/>
            <p:cNvSpPr txBox="1">
              <a:spLocks noChangeArrowheads="1"/>
            </p:cNvSpPr>
            <p:nvPr/>
          </p:nvSpPr>
          <p:spPr bwMode="auto">
            <a:xfrm>
              <a:off x="4421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63" name="Text Box 86"/>
            <p:cNvSpPr txBox="1">
              <a:spLocks noChangeArrowheads="1"/>
            </p:cNvSpPr>
            <p:nvPr/>
          </p:nvSpPr>
          <p:spPr bwMode="auto">
            <a:xfrm>
              <a:off x="4557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64" name="Text Box 87"/>
            <p:cNvSpPr txBox="1">
              <a:spLocks noChangeArrowheads="1"/>
            </p:cNvSpPr>
            <p:nvPr/>
          </p:nvSpPr>
          <p:spPr bwMode="auto">
            <a:xfrm>
              <a:off x="4693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65" name="Text Box 88"/>
            <p:cNvSpPr txBox="1">
              <a:spLocks noChangeArrowheads="1"/>
            </p:cNvSpPr>
            <p:nvPr/>
          </p:nvSpPr>
          <p:spPr bwMode="auto">
            <a:xfrm>
              <a:off x="4829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66" name="Text Box 89"/>
            <p:cNvSpPr txBox="1">
              <a:spLocks noChangeArrowheads="1"/>
            </p:cNvSpPr>
            <p:nvPr/>
          </p:nvSpPr>
          <p:spPr bwMode="auto">
            <a:xfrm>
              <a:off x="4126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67" name="Text Box 90"/>
            <p:cNvSpPr txBox="1">
              <a:spLocks noChangeArrowheads="1"/>
            </p:cNvSpPr>
            <p:nvPr/>
          </p:nvSpPr>
          <p:spPr bwMode="auto">
            <a:xfrm>
              <a:off x="4262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68" name="Text Box 91"/>
            <p:cNvSpPr txBox="1">
              <a:spLocks noChangeArrowheads="1"/>
            </p:cNvSpPr>
            <p:nvPr/>
          </p:nvSpPr>
          <p:spPr bwMode="auto">
            <a:xfrm>
              <a:off x="4398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69" name="Text Box 92"/>
            <p:cNvSpPr txBox="1">
              <a:spLocks noChangeArrowheads="1"/>
            </p:cNvSpPr>
            <p:nvPr/>
          </p:nvSpPr>
          <p:spPr bwMode="auto">
            <a:xfrm>
              <a:off x="4534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70" name="Text Box 93"/>
            <p:cNvSpPr txBox="1">
              <a:spLocks noChangeArrowheads="1"/>
            </p:cNvSpPr>
            <p:nvPr/>
          </p:nvSpPr>
          <p:spPr bwMode="auto">
            <a:xfrm>
              <a:off x="4670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71" name="Text Box 94"/>
            <p:cNvSpPr txBox="1">
              <a:spLocks noChangeArrowheads="1"/>
            </p:cNvSpPr>
            <p:nvPr/>
          </p:nvSpPr>
          <p:spPr bwMode="auto">
            <a:xfrm>
              <a:off x="4806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72" name="Text Box 95"/>
            <p:cNvSpPr txBox="1">
              <a:spLocks noChangeArrowheads="1"/>
            </p:cNvSpPr>
            <p:nvPr/>
          </p:nvSpPr>
          <p:spPr bwMode="auto">
            <a:xfrm>
              <a:off x="3650" y="2254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8973" name="Freeform 96"/>
            <p:cNvSpPr>
              <a:spLocks/>
            </p:cNvSpPr>
            <p:nvPr/>
          </p:nvSpPr>
          <p:spPr bwMode="auto">
            <a:xfrm rot="10800000">
              <a:off x="4988" y="2206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4" name="Text Box 97"/>
            <p:cNvSpPr txBox="1">
              <a:spLocks noChangeArrowheads="1"/>
            </p:cNvSpPr>
            <p:nvPr/>
          </p:nvSpPr>
          <p:spPr bwMode="auto">
            <a:xfrm>
              <a:off x="5170" y="2254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8975" name="Text Box 98"/>
            <p:cNvSpPr txBox="1">
              <a:spLocks noChangeArrowheads="1"/>
            </p:cNvSpPr>
            <p:nvPr/>
          </p:nvSpPr>
          <p:spPr bwMode="auto">
            <a:xfrm>
              <a:off x="4149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76" name="Freeform 99"/>
            <p:cNvSpPr>
              <a:spLocks/>
            </p:cNvSpPr>
            <p:nvPr/>
          </p:nvSpPr>
          <p:spPr bwMode="auto">
            <a:xfrm>
              <a:off x="4037" y="3158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7" name="Text Box 100"/>
            <p:cNvSpPr txBox="1">
              <a:spLocks noChangeArrowheads="1"/>
            </p:cNvSpPr>
            <p:nvPr/>
          </p:nvSpPr>
          <p:spPr bwMode="auto">
            <a:xfrm>
              <a:off x="4286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78" name="Text Box 101"/>
            <p:cNvSpPr txBox="1">
              <a:spLocks noChangeArrowheads="1"/>
            </p:cNvSpPr>
            <p:nvPr/>
          </p:nvSpPr>
          <p:spPr bwMode="auto">
            <a:xfrm>
              <a:off x="4422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79" name="Text Box 102"/>
            <p:cNvSpPr txBox="1">
              <a:spLocks noChangeArrowheads="1"/>
            </p:cNvSpPr>
            <p:nvPr/>
          </p:nvSpPr>
          <p:spPr bwMode="auto">
            <a:xfrm>
              <a:off x="4558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80" name="Text Box 103"/>
            <p:cNvSpPr txBox="1">
              <a:spLocks noChangeArrowheads="1"/>
            </p:cNvSpPr>
            <p:nvPr/>
          </p:nvSpPr>
          <p:spPr bwMode="auto">
            <a:xfrm>
              <a:off x="4694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81" name="Text Box 104"/>
            <p:cNvSpPr txBox="1">
              <a:spLocks noChangeArrowheads="1"/>
            </p:cNvSpPr>
            <p:nvPr/>
          </p:nvSpPr>
          <p:spPr bwMode="auto">
            <a:xfrm>
              <a:off x="4830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82" name="Text Box 105"/>
            <p:cNvSpPr txBox="1">
              <a:spLocks noChangeArrowheads="1"/>
            </p:cNvSpPr>
            <p:nvPr/>
          </p:nvSpPr>
          <p:spPr bwMode="auto">
            <a:xfrm>
              <a:off x="4127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83" name="Text Box 106"/>
            <p:cNvSpPr txBox="1">
              <a:spLocks noChangeArrowheads="1"/>
            </p:cNvSpPr>
            <p:nvPr/>
          </p:nvSpPr>
          <p:spPr bwMode="auto">
            <a:xfrm>
              <a:off x="4263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84" name="Text Box 107"/>
            <p:cNvSpPr txBox="1">
              <a:spLocks noChangeArrowheads="1"/>
            </p:cNvSpPr>
            <p:nvPr/>
          </p:nvSpPr>
          <p:spPr bwMode="auto">
            <a:xfrm>
              <a:off x="4399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85" name="Text Box 108"/>
            <p:cNvSpPr txBox="1">
              <a:spLocks noChangeArrowheads="1"/>
            </p:cNvSpPr>
            <p:nvPr/>
          </p:nvSpPr>
          <p:spPr bwMode="auto">
            <a:xfrm>
              <a:off x="4535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86" name="Text Box 109"/>
            <p:cNvSpPr txBox="1">
              <a:spLocks noChangeArrowheads="1"/>
            </p:cNvSpPr>
            <p:nvPr/>
          </p:nvSpPr>
          <p:spPr bwMode="auto">
            <a:xfrm>
              <a:off x="4671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87" name="Text Box 110"/>
            <p:cNvSpPr txBox="1">
              <a:spLocks noChangeArrowheads="1"/>
            </p:cNvSpPr>
            <p:nvPr/>
          </p:nvSpPr>
          <p:spPr bwMode="auto">
            <a:xfrm>
              <a:off x="4807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88" name="Text Box 111"/>
            <p:cNvSpPr txBox="1">
              <a:spLocks noChangeArrowheads="1"/>
            </p:cNvSpPr>
            <p:nvPr/>
          </p:nvSpPr>
          <p:spPr bwMode="auto">
            <a:xfrm>
              <a:off x="3651" y="3206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8989" name="Freeform 112"/>
            <p:cNvSpPr>
              <a:spLocks/>
            </p:cNvSpPr>
            <p:nvPr/>
          </p:nvSpPr>
          <p:spPr bwMode="auto">
            <a:xfrm rot="10800000">
              <a:off x="4989" y="3158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90" name="Text Box 113"/>
            <p:cNvSpPr txBox="1">
              <a:spLocks noChangeArrowheads="1"/>
            </p:cNvSpPr>
            <p:nvPr/>
          </p:nvSpPr>
          <p:spPr bwMode="auto">
            <a:xfrm>
              <a:off x="5171" y="3206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33" name="Group 135"/>
          <p:cNvGrpSpPr>
            <a:grpSpLocks/>
          </p:cNvGrpSpPr>
          <p:nvPr/>
        </p:nvGrpSpPr>
        <p:grpSpPr bwMode="auto">
          <a:xfrm>
            <a:off x="3218656" y="1522413"/>
            <a:ext cx="5576888" cy="5108575"/>
            <a:chOff x="2045" y="1000"/>
            <a:chExt cx="3513" cy="3173"/>
          </a:xfrm>
        </p:grpSpPr>
        <p:grpSp>
          <p:nvGrpSpPr>
            <p:cNvPr id="38931" name="Group 114"/>
            <p:cNvGrpSpPr>
              <a:grpSpLocks/>
            </p:cNvGrpSpPr>
            <p:nvPr/>
          </p:nvGrpSpPr>
          <p:grpSpPr bwMode="auto">
            <a:xfrm>
              <a:off x="2045" y="1000"/>
              <a:ext cx="1993" cy="3173"/>
              <a:chOff x="3629" y="952"/>
              <a:chExt cx="1993" cy="3173"/>
            </a:xfrm>
          </p:grpSpPr>
          <p:grpSp>
            <p:nvGrpSpPr>
              <p:cNvPr id="38933" name="Group 115"/>
              <p:cNvGrpSpPr>
                <a:grpSpLocks/>
              </p:cNvGrpSpPr>
              <p:nvPr/>
            </p:nvGrpSpPr>
            <p:grpSpPr bwMode="auto">
              <a:xfrm>
                <a:off x="3634" y="952"/>
                <a:ext cx="1988" cy="3173"/>
                <a:chOff x="1714" y="952"/>
                <a:chExt cx="1988" cy="3173"/>
              </a:xfrm>
            </p:grpSpPr>
            <p:grpSp>
              <p:nvGrpSpPr>
                <p:cNvPr id="38935" name="Group 119"/>
                <p:cNvGrpSpPr>
                  <a:grpSpLocks/>
                </p:cNvGrpSpPr>
                <p:nvPr/>
              </p:nvGrpSpPr>
              <p:grpSpPr bwMode="auto">
                <a:xfrm>
                  <a:off x="1714" y="952"/>
                  <a:ext cx="1988" cy="3173"/>
                  <a:chOff x="2098" y="904"/>
                  <a:chExt cx="1988" cy="3173"/>
                </a:xfrm>
              </p:grpSpPr>
              <p:grpSp>
                <p:nvGrpSpPr>
                  <p:cNvPr id="38937" name="Group 120"/>
                  <p:cNvGrpSpPr>
                    <a:grpSpLocks/>
                  </p:cNvGrpSpPr>
                  <p:nvPr/>
                </p:nvGrpSpPr>
                <p:grpSpPr bwMode="auto">
                  <a:xfrm>
                    <a:off x="2098" y="904"/>
                    <a:ext cx="1988" cy="3173"/>
                    <a:chOff x="2098" y="904"/>
                    <a:chExt cx="1988" cy="3173"/>
                  </a:xfrm>
                </p:grpSpPr>
                <p:grpSp>
                  <p:nvGrpSpPr>
                    <p:cNvPr id="38939" name="Group 1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98" y="904"/>
                      <a:ext cx="1988" cy="3173"/>
                      <a:chOff x="2098" y="904"/>
                      <a:chExt cx="1988" cy="3173"/>
                    </a:xfrm>
                  </p:grpSpPr>
                  <p:graphicFrame>
                    <p:nvGraphicFramePr>
                      <p:cNvPr id="38941" name="Object 122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2098" y="904"/>
                      <a:ext cx="1988" cy="3173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spid="_x0000_s39323" name="SPW 8.0 Graph" r:id="rId3" imgW="3156480" imgH="5570280" progId="SigmaPlotGraphicObject.7">
                              <p:embed/>
                            </p:oleObj>
                          </mc:Choice>
                          <mc:Fallback>
                            <p:oleObj name="SPW 8.0 Graph" r:id="rId3" imgW="3156480" imgH="5570280" progId="SigmaPlotGraphicObject.7">
                              <p:embed/>
                              <p:pic>
                                <p:nvPicPr>
                                  <p:cNvPr id="0" name="Object 122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4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 b="9575"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2098" y="904"/>
                                    <a:ext cx="1988" cy="317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chemeClr val="accent1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chemeClr val="tx1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sp>
                    <p:nvSpPr>
                      <p:cNvPr id="38942" name="Text Box 12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784" y="1152"/>
                        <a:ext cx="1066" cy="1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rgbClr val="9900CC"/>
                            </a:solidFill>
                            <a:latin typeface="Arial" pitchFamily="34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rgbClr val="9900CC"/>
                            </a:solidFill>
                            <a:latin typeface="Arial" pitchFamily="34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rgbClr val="9900CC"/>
                            </a:solidFill>
                            <a:latin typeface="Arial" pitchFamily="34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rgbClr val="9900CC"/>
                            </a:solidFill>
                            <a:latin typeface="Arial" pitchFamily="34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rgbClr val="9900CC"/>
                            </a:solidFill>
                            <a:latin typeface="Arial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rgbClr val="9900CC"/>
                            </a:solidFill>
                            <a:latin typeface="Arial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rgbClr val="9900CC"/>
                            </a:solidFill>
                            <a:latin typeface="Arial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rgbClr val="9900CC"/>
                            </a:solidFill>
                            <a:latin typeface="Arial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rgbClr val="9900CC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cs-CZ" sz="1200">
                            <a:solidFill>
                              <a:srgbClr val="000099"/>
                            </a:solidFill>
                            <a:latin typeface="Times New Roman" pitchFamily="18" charset="0"/>
                          </a:rPr>
                          <a:t>poly(dG).poly(dC)</a:t>
                        </a:r>
                        <a:endParaRPr lang="en-US" sz="2400">
                          <a:solidFill>
                            <a:schemeClr val="tx1"/>
                          </a:solidFill>
                          <a:latin typeface="Times New Roman" pitchFamily="18" charset="0"/>
                        </a:endParaRPr>
                      </a:p>
                    </p:txBody>
                  </p:sp>
                </p:grpSp>
                <p:sp>
                  <p:nvSpPr>
                    <p:cNvPr id="38940" name="Text Box 1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32" y="2400"/>
                      <a:ext cx="946" cy="1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rgbClr val="9900CC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rgbClr val="9900CC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rgbClr val="9900CC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rgbClr val="9900CC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rgbClr val="9900CC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rgbClr val="9900CC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rgbClr val="9900CC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rgbClr val="9900CC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rgbClr val="9900CC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cs-CZ" sz="120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poly(dA).poly(dT)</a:t>
                      </a:r>
                      <a:endParaRPr lang="en-US" sz="240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38938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3360"/>
                    <a:ext cx="624" cy="60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aphicFrame>
              <p:nvGraphicFramePr>
                <p:cNvPr id="38936" name="Object 129"/>
                <p:cNvGraphicFramePr>
                  <a:graphicFrameLocks noChangeAspect="1"/>
                </p:cNvGraphicFramePr>
                <p:nvPr/>
              </p:nvGraphicFramePr>
              <p:xfrm>
                <a:off x="2640" y="1680"/>
                <a:ext cx="576" cy="47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9324" name="SPW 8.0 Graph" r:id="rId5" imgW="1699560" imgH="4795920" progId="SigmaPlotGraphicObject.7">
                        <p:embed/>
                      </p:oleObj>
                    </mc:Choice>
                    <mc:Fallback>
                      <p:oleObj name="SPW 8.0 Graph" r:id="rId5" imgW="1699560" imgH="4795920" progId="SigmaPlotGraphicObject.7">
                        <p:embed/>
                        <p:pic>
                          <p:nvPicPr>
                            <p:cNvPr id="0" name="Object 12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t="84210" r="46219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40" y="1680"/>
                              <a:ext cx="576" cy="47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38934" name="Text Box 130"/>
              <p:cNvSpPr txBox="1">
                <a:spLocks noChangeArrowheads="1"/>
              </p:cNvSpPr>
              <p:nvPr/>
            </p:nvSpPr>
            <p:spPr bwMode="auto">
              <a:xfrm>
                <a:off x="3629" y="3784"/>
                <a:ext cx="1224" cy="17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9900CC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9900CC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9900CC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9900CC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cs-CZ" sz="1200">
                    <a:solidFill>
                      <a:srgbClr val="000099"/>
                    </a:solidFill>
                    <a:latin typeface="Times New Roman" pitchFamily="18" charset="0"/>
                  </a:rPr>
                  <a:t>    poly(dA-dG).poly(dC-dT)</a:t>
                </a: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8932" name="Rectangle 134"/>
            <p:cNvSpPr>
              <a:spLocks noChangeArrowheads="1"/>
            </p:cNvSpPr>
            <p:nvPr/>
          </p:nvSpPr>
          <p:spPr bwMode="auto">
            <a:xfrm>
              <a:off x="2054" y="1005"/>
              <a:ext cx="3504" cy="3168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WINDOWS\Plocha\149D-ins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66056"/>
            <a:ext cx="3657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8839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                                              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DNA Triplex</a:t>
            </a:r>
            <a:endParaRPr lang="cs-CZ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              </a:t>
            </a:r>
            <a:r>
              <a:rPr lang="cs-CZ" dirty="0">
                <a:solidFill>
                  <a:schemeClr val="tx1"/>
                </a:solidFill>
                <a:latin typeface="Times New Roman" pitchFamily="18" charset="0"/>
              </a:rPr>
              <a:t>                                                                                                   </a:t>
            </a:r>
            <a:endParaRPr lang="en-US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cs-CZ" dirty="0">
                <a:solidFill>
                  <a:srgbClr val="FFFFFF"/>
                </a:solidFill>
                <a:latin typeface="Times New Roman" pitchFamily="18" charset="0"/>
              </a:rPr>
              <a:t>                                                                                                                      </a:t>
            </a:r>
            <a:endParaRPr lang="cs-CZ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220072" y="5938916"/>
            <a:ext cx="2514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Radhakrishnan</a:t>
            </a:r>
            <a:r>
              <a:rPr lang="de-DE" sz="1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I., Patel, D.J.</a:t>
            </a:r>
            <a:r>
              <a:rPr lang="cs-CZ" sz="1200" i="1" dirty="0">
                <a:solidFill>
                  <a:schemeClr val="bg1"/>
                </a:solidFill>
                <a:latin typeface="Times New Roman" pitchFamily="18" charset="0"/>
              </a:rPr>
              <a:t> (1994)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819400" y="574596"/>
            <a:ext cx="3989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Pyrimidine</a:t>
            </a:r>
            <a:r>
              <a:rPr lang="cs-CZ" sz="2400" dirty="0">
                <a:solidFill>
                  <a:srgbClr val="FFFFFF"/>
                </a:solidFill>
                <a:latin typeface="Times New Roman" pitchFamily="18" charset="0"/>
              </a:rPr>
              <a:t>.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Purine. Pyrimidine</a:t>
            </a:r>
            <a:endParaRPr lang="cs-CZ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2" name="Picture 7" descr="V:\mifi-obr\sejmout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33333" b="52931"/>
          <a:stretch>
            <a:fillRect/>
          </a:stretch>
        </p:blipFill>
        <p:spPr bwMode="auto">
          <a:xfrm>
            <a:off x="914400" y="1600200"/>
            <a:ext cx="1905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3" name="Group 8"/>
          <p:cNvGrpSpPr>
            <a:grpSpLocks/>
          </p:cNvGrpSpPr>
          <p:nvPr/>
        </p:nvGrpSpPr>
        <p:grpSpPr bwMode="auto">
          <a:xfrm>
            <a:off x="152400" y="4953000"/>
            <a:ext cx="3962400" cy="1676400"/>
            <a:chOff x="2016" y="1248"/>
            <a:chExt cx="2496" cy="816"/>
          </a:xfrm>
        </p:grpSpPr>
        <p:pic>
          <p:nvPicPr>
            <p:cNvPr id="39944" name="Picture 9" descr="V:\mifi-obr\sejmout000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06" t="45679" r="38461" b="34567"/>
            <a:stretch>
              <a:fillRect/>
            </a:stretch>
          </p:blipFill>
          <p:spPr bwMode="auto">
            <a:xfrm>
              <a:off x="2016" y="1248"/>
              <a:ext cx="124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5" name="Picture 10" descr="V:\mifi-obr\sejmout000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85" t="44444" r="1282" b="34567"/>
            <a:stretch>
              <a:fillRect/>
            </a:stretch>
          </p:blipFill>
          <p:spPr bwMode="auto">
            <a:xfrm>
              <a:off x="3264" y="1248"/>
              <a:ext cx="124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WINDOWS\Plocha\135D-mod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30775"/>
            <a:ext cx="3162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200400" y="228600"/>
            <a:ext cx="2251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DNA TRIPLEX</a:t>
            </a:r>
            <a:r>
              <a:rPr lang="cs-CZ" sz="240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28600" y="768866"/>
            <a:ext cx="78743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                 </a:t>
            </a:r>
            <a:r>
              <a:rPr lang="cs-CZ" dirty="0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 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C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C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T C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C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T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A G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G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A G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G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A T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G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G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T G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G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T</a:t>
            </a:r>
            <a:r>
              <a:rPr lang="cs-CZ" dirty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3B3BB1"/>
                    </a:outerShdw>
                  </a:cont>
                  <a:cont type="tree" name="">
                    <a:effect ref="fillLine"/>
                    <a:outerShdw dist="38100" dir="2700000" algn="tl">
                      <a:srgbClr val="000046"/>
                    </a:outerShdw>
                  </a:cont>
                  <a:effect ref="fillLine"/>
                </a:effectDag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5469237" y="5850375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Radhakrishnan</a:t>
            </a:r>
            <a:r>
              <a:rPr lang="cs-CZ" sz="1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I., Patel, D.J.</a:t>
            </a:r>
            <a:r>
              <a:rPr lang="cs-CZ" sz="1200" i="1" dirty="0">
                <a:solidFill>
                  <a:schemeClr val="bg1"/>
                </a:solidFill>
                <a:latin typeface="Times New Roman" pitchFamily="18" charset="0"/>
              </a:rPr>
              <a:t> (</a:t>
            </a:r>
            <a:r>
              <a:rPr lang="cs-CZ" sz="1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1993</a:t>
            </a:r>
            <a:r>
              <a:rPr lang="cs-CZ" sz="1200" i="1" dirty="0">
                <a:solidFill>
                  <a:schemeClr val="bg1"/>
                </a:solidFill>
                <a:latin typeface="Times New Roman" pitchFamily="18" charset="0"/>
              </a:rPr>
              <a:t>)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457200" y="6248400"/>
            <a:ext cx="3432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Pyrimidine</a:t>
            </a:r>
            <a:r>
              <a:rPr lang="cs-CZ" sz="2400" dirty="0">
                <a:solidFill>
                  <a:srgbClr val="FFFFFF"/>
                </a:solidFill>
                <a:latin typeface="Times New Roman" pitchFamily="18" charset="0"/>
              </a:rPr>
              <a:t>.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Purine. Purine</a:t>
            </a:r>
            <a:endParaRPr lang="cs-CZ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flipV="1">
            <a:off x="4191000" y="5029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68" name="Picture 8" descr="V:\mifi-obr\sejmout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33333" b="52931"/>
          <a:stretch>
            <a:fillRect/>
          </a:stretch>
        </p:blipFill>
        <p:spPr bwMode="auto">
          <a:xfrm>
            <a:off x="1371600" y="1371600"/>
            <a:ext cx="1905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9" name="Group 9"/>
          <p:cNvGrpSpPr>
            <a:grpSpLocks/>
          </p:cNvGrpSpPr>
          <p:nvPr/>
        </p:nvGrpSpPr>
        <p:grpSpPr bwMode="auto">
          <a:xfrm>
            <a:off x="152400" y="3733800"/>
            <a:ext cx="4343400" cy="2286000"/>
            <a:chOff x="1824" y="720"/>
            <a:chExt cx="2736" cy="1344"/>
          </a:xfrm>
        </p:grpSpPr>
        <p:pic>
          <p:nvPicPr>
            <p:cNvPr id="40970" name="Picture 10" descr="V:\mifi-obr\sejmout000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02" t="65433"/>
            <a:stretch>
              <a:fillRect/>
            </a:stretch>
          </p:blipFill>
          <p:spPr bwMode="auto">
            <a:xfrm>
              <a:off x="3216" y="720"/>
              <a:ext cx="1344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1" name="Picture 11" descr="V:\mifi-obr\sejmout000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41" t="65433" r="37180"/>
            <a:stretch>
              <a:fillRect/>
            </a:stretch>
          </p:blipFill>
          <p:spPr bwMode="auto">
            <a:xfrm>
              <a:off x="1824" y="720"/>
              <a:ext cx="1392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6146"/>
          <p:cNvGrpSpPr>
            <a:grpSpLocks/>
          </p:cNvGrpSpPr>
          <p:nvPr/>
        </p:nvGrpSpPr>
        <p:grpSpPr bwMode="auto">
          <a:xfrm>
            <a:off x="457200" y="990600"/>
            <a:ext cx="5715000" cy="4654550"/>
            <a:chOff x="192" y="624"/>
            <a:chExt cx="3600" cy="2932"/>
          </a:xfrm>
        </p:grpSpPr>
        <p:grpSp>
          <p:nvGrpSpPr>
            <p:cNvPr id="41997" name="Group 6147"/>
            <p:cNvGrpSpPr>
              <a:grpSpLocks/>
            </p:cNvGrpSpPr>
            <p:nvPr/>
          </p:nvGrpSpPr>
          <p:grpSpPr bwMode="auto">
            <a:xfrm>
              <a:off x="192" y="624"/>
              <a:ext cx="3600" cy="2932"/>
              <a:chOff x="192" y="624"/>
              <a:chExt cx="3600" cy="2932"/>
            </a:xfrm>
          </p:grpSpPr>
          <p:grpSp>
            <p:nvGrpSpPr>
              <p:cNvPr id="41999" name="Group 6148"/>
              <p:cNvGrpSpPr>
                <a:grpSpLocks/>
              </p:cNvGrpSpPr>
              <p:nvPr/>
            </p:nvGrpSpPr>
            <p:grpSpPr bwMode="auto">
              <a:xfrm>
                <a:off x="192" y="624"/>
                <a:ext cx="3600" cy="2492"/>
                <a:chOff x="-192" y="1056"/>
                <a:chExt cx="3600" cy="2492"/>
              </a:xfrm>
            </p:grpSpPr>
            <p:pic>
              <p:nvPicPr>
                <p:cNvPr id="42001" name="Picture 6149" descr="C:\Documents and Settings\mifi\Plocha\Gray_29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85" t="7440" r="20879" b="62799"/>
                <a:stretch>
                  <a:fillRect/>
                </a:stretch>
              </p:blipFill>
              <p:spPr bwMode="auto">
                <a:xfrm>
                  <a:off x="-192" y="1056"/>
                  <a:ext cx="3600" cy="24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2002" name="Rectangle 6150"/>
                <p:cNvSpPr>
                  <a:spLocks noChangeArrowheads="1"/>
                </p:cNvSpPr>
                <p:nvPr/>
              </p:nvSpPr>
              <p:spPr bwMode="auto">
                <a:xfrm>
                  <a:off x="2976" y="1200"/>
                  <a:ext cx="240" cy="24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2000" name="Picture 6151" descr="C:\Documents and Settings\mifi\Plocha\Gray_29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285" t="61754" r="20879" b="32465"/>
              <a:stretch>
                <a:fillRect/>
              </a:stretch>
            </p:blipFill>
            <p:spPr bwMode="auto">
              <a:xfrm>
                <a:off x="192" y="3072"/>
                <a:ext cx="3600" cy="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998" name="Rectangle 6152"/>
            <p:cNvSpPr>
              <a:spLocks noChangeArrowheads="1"/>
            </p:cNvSpPr>
            <p:nvPr/>
          </p:nvSpPr>
          <p:spPr bwMode="auto">
            <a:xfrm>
              <a:off x="288" y="2976"/>
              <a:ext cx="240" cy="1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987" name="Text Box 6153"/>
          <p:cNvSpPr txBox="1">
            <a:spLocks noChangeArrowheads="1"/>
          </p:cNvSpPr>
          <p:nvPr/>
        </p:nvSpPr>
        <p:spPr bwMode="auto">
          <a:xfrm>
            <a:off x="4860032" y="6084887"/>
            <a:ext cx="425539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600" i="1" dirty="0" smtClean="0">
                <a:solidFill>
                  <a:schemeClr val="bg1"/>
                </a:solidFill>
                <a:latin typeface="Times New Roman" pitchFamily="18" charset="0"/>
              </a:rPr>
              <a:t>T </a:t>
            </a:r>
            <a:r>
              <a:rPr lang="cs-CZ" sz="1600" i="1" dirty="0" err="1">
                <a:solidFill>
                  <a:schemeClr val="bg1"/>
                </a:solidFill>
                <a:latin typeface="Times New Roman" pitchFamily="18" charset="0"/>
              </a:rPr>
              <a:t>Gray</a:t>
            </a:r>
            <a:r>
              <a:rPr lang="cs-CZ" sz="1600" i="1" dirty="0">
                <a:solidFill>
                  <a:schemeClr val="bg1"/>
                </a:solidFill>
                <a:latin typeface="Times New Roman" pitchFamily="18" charset="0"/>
              </a:rPr>
              <a:t>, D.M., </a:t>
            </a:r>
            <a:r>
              <a:rPr lang="cs-CZ" sz="1600" i="1" dirty="0" err="1">
                <a:solidFill>
                  <a:schemeClr val="bg1"/>
                </a:solidFill>
                <a:latin typeface="Times New Roman" pitchFamily="18" charset="0"/>
              </a:rPr>
              <a:t>Hung,S</a:t>
            </a:r>
            <a:r>
              <a:rPr lang="cs-CZ" sz="1600" i="1" dirty="0">
                <a:solidFill>
                  <a:schemeClr val="bg1"/>
                </a:solidFill>
                <a:latin typeface="Times New Roman" pitchFamily="18" charset="0"/>
              </a:rPr>
              <a:t>-H., Johnson, K.H.: </a:t>
            </a:r>
          </a:p>
          <a:p>
            <a:pPr eaLnBrk="1" hangingPunct="1"/>
            <a:r>
              <a:rPr lang="cs-CZ" sz="1600" i="1" dirty="0" err="1">
                <a:solidFill>
                  <a:schemeClr val="bg1"/>
                </a:solidFill>
                <a:latin typeface="Times New Roman" pitchFamily="18" charset="0"/>
              </a:rPr>
              <a:t>Methods</a:t>
            </a:r>
            <a:r>
              <a:rPr lang="cs-CZ" sz="1600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cs-CZ" sz="1600" i="1" dirty="0" err="1">
                <a:solidFill>
                  <a:schemeClr val="bg1"/>
                </a:solidFill>
                <a:latin typeface="Times New Roman" pitchFamily="18" charset="0"/>
              </a:rPr>
              <a:t>Enzymol</a:t>
            </a:r>
            <a:r>
              <a:rPr lang="cs-CZ" sz="1600" i="1" dirty="0">
                <a:solidFill>
                  <a:schemeClr val="bg1"/>
                </a:solidFill>
                <a:latin typeface="Times New Roman" pitchFamily="18" charset="0"/>
              </a:rPr>
              <a:t>. 246 (1995) 19-34.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5482" name="Text Box 6154"/>
          <p:cNvSpPr txBox="1">
            <a:spLocks noChangeArrowheads="1"/>
          </p:cNvSpPr>
          <p:nvPr/>
        </p:nvSpPr>
        <p:spPr bwMode="auto">
          <a:xfrm>
            <a:off x="4724400" y="1295400"/>
            <a:ext cx="1006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>
                <a:solidFill>
                  <a:schemeClr val="tx1"/>
                </a:solidFill>
                <a:latin typeface="Times New Roman" pitchFamily="18" charset="0"/>
              </a:rPr>
              <a:t>(GA)</a:t>
            </a:r>
            <a:r>
              <a:rPr lang="cs-CZ" baseline="-25000">
                <a:solidFill>
                  <a:schemeClr val="tx1"/>
                </a:solidFill>
                <a:latin typeface="Times New Roman" pitchFamily="18" charset="0"/>
              </a:rPr>
              <a:t>12</a:t>
            </a:r>
            <a:endParaRPr lang="en-US" baseline="-25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5483" name="Text Box 6155"/>
          <p:cNvSpPr txBox="1">
            <a:spLocks noChangeArrowheads="1"/>
          </p:cNvSpPr>
          <p:nvPr/>
        </p:nvSpPr>
        <p:spPr bwMode="auto">
          <a:xfrm>
            <a:off x="3276600" y="2057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>
                <a:solidFill>
                  <a:schemeClr val="tx1"/>
                </a:solidFill>
                <a:latin typeface="Times New Roman" pitchFamily="18" charset="0"/>
              </a:rPr>
              <a:t>(TC)</a:t>
            </a:r>
            <a:r>
              <a:rPr lang="cs-CZ" baseline="-25000">
                <a:solidFill>
                  <a:schemeClr val="tx1"/>
                </a:solidFill>
                <a:latin typeface="Times New Roman" pitchFamily="18" charset="0"/>
              </a:rPr>
              <a:t>12</a:t>
            </a:r>
            <a:endParaRPr lang="en-US" baseline="-25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1990" name="Rectangle 6156"/>
          <p:cNvSpPr>
            <a:spLocks noChangeArrowheads="1"/>
          </p:cNvSpPr>
          <p:nvPr/>
        </p:nvSpPr>
        <p:spPr bwMode="auto">
          <a:xfrm>
            <a:off x="1828800" y="1371600"/>
            <a:ext cx="9906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6160"/>
          <p:cNvGrpSpPr>
            <a:grpSpLocks/>
          </p:cNvGrpSpPr>
          <p:nvPr/>
        </p:nvGrpSpPr>
        <p:grpSpPr bwMode="auto">
          <a:xfrm>
            <a:off x="478821" y="1009650"/>
            <a:ext cx="5737225" cy="4648200"/>
            <a:chOff x="4421" y="1225"/>
            <a:chExt cx="3614" cy="2976"/>
          </a:xfrm>
        </p:grpSpPr>
        <p:graphicFrame>
          <p:nvGraphicFramePr>
            <p:cNvPr id="41995" name="Object 6158"/>
            <p:cNvGraphicFramePr>
              <a:graphicFrameLocks noChangeAspect="1"/>
            </p:cNvGraphicFramePr>
            <p:nvPr/>
          </p:nvGraphicFramePr>
          <p:xfrm>
            <a:off x="4421" y="1225"/>
            <a:ext cx="3614" cy="29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45" name="SPW 8.0 Graph" r:id="rId4" imgW="8426880" imgH="6464520" progId="SigmaPlotGraphicObject.7">
                    <p:embed/>
                  </p:oleObj>
                </mc:Choice>
                <mc:Fallback>
                  <p:oleObj name="SPW 8.0 Graph" r:id="rId4" imgW="8426880" imgH="6464520" progId="SigmaPlotGraphicObject.7">
                    <p:embed/>
                    <p:pic>
                      <p:nvPicPr>
                        <p:cNvPr id="0" name="Object 61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1" y="1225"/>
                          <a:ext cx="3614" cy="29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996" name="Rectangle 6159"/>
            <p:cNvSpPr>
              <a:spLocks noChangeArrowheads="1"/>
            </p:cNvSpPr>
            <p:nvPr/>
          </p:nvSpPr>
          <p:spPr bwMode="auto">
            <a:xfrm>
              <a:off x="4992" y="1488"/>
              <a:ext cx="240" cy="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1992" name="Picture 6161" descr="C:\Documents and Settings\mifi\Plocha\Gray_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7" t="9650" r="27597" b="59470"/>
          <a:stretch>
            <a:fillRect/>
          </a:stretch>
        </p:blipFill>
        <p:spPr bwMode="auto">
          <a:xfrm>
            <a:off x="6089650" y="2686050"/>
            <a:ext cx="28257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90" name="Line 6162"/>
          <p:cNvSpPr>
            <a:spLocks noChangeShapeType="1"/>
          </p:cNvSpPr>
          <p:nvPr/>
        </p:nvSpPr>
        <p:spPr bwMode="auto">
          <a:xfrm>
            <a:off x="7991475" y="4114800"/>
            <a:ext cx="0" cy="6096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Text Box 6163"/>
          <p:cNvSpPr txBox="1">
            <a:spLocks noChangeArrowheads="1"/>
          </p:cNvSpPr>
          <p:nvPr/>
        </p:nvSpPr>
        <p:spPr bwMode="auto">
          <a:xfrm>
            <a:off x="1354667" y="347133"/>
            <a:ext cx="672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triplex formation determined by mixing curves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83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 descr="U:\MIFI\presentace\Bez názvu 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733800"/>
            <a:ext cx="6619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Picture 12" descr="U:\MIFI\presentace\Bez názvu 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-1199" r="8168" b="1199"/>
          <a:stretch/>
        </p:blipFill>
        <p:spPr bwMode="auto">
          <a:xfrm>
            <a:off x="6393758" y="3558381"/>
            <a:ext cx="1522124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5" name="Picture 13" descr="U:\MIFI\presentace\Bez názvu 3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-95" r="4039" b="7224"/>
          <a:stretch/>
        </p:blipFill>
        <p:spPr bwMode="auto">
          <a:xfrm>
            <a:off x="6393758" y="3609649"/>
            <a:ext cx="1746280" cy="13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32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73238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057400" y="609600"/>
            <a:ext cx="472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cs-CZ" sz="2800" b="1">
                <a:solidFill>
                  <a:schemeClr val="bg1"/>
                </a:solidFill>
                <a:latin typeface="Times New Roman" pitchFamily="18" charset="0"/>
              </a:rPr>
              <a:t>Quadruplexes 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73238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819400" y="5562600"/>
            <a:ext cx="19383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tx1"/>
                </a:solidFill>
                <a:latin typeface="Times New Roman" pitchFamily="18" charset="0"/>
              </a:rPr>
              <a:t>Kang, C.H. et al.(1994)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228600" y="1295400"/>
            <a:ext cx="8915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frequently occur in promoters </a:t>
            </a:r>
            <a:r>
              <a:rPr lang="cs-CZ" sz="2000">
                <a:solidFill>
                  <a:schemeClr val="bg1"/>
                </a:solidFill>
                <a:latin typeface="Times New Roman" pitchFamily="18" charset="0"/>
              </a:rPr>
              <a:t>of genes 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were shown to control </a:t>
            </a:r>
            <a:r>
              <a:rPr lang="cs-CZ" sz="2000">
                <a:solidFill>
                  <a:schemeClr val="bg1"/>
                </a:solidFill>
                <a:latin typeface="Times New Roman" pitchFamily="18" charset="0"/>
              </a:rPr>
              <a:t>their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expression.</a:t>
            </a:r>
            <a:r>
              <a:rPr lang="cs-CZ" sz="200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endParaRPr lang="cs-CZ" sz="200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29704" name="Objekt 1"/>
          <p:cNvGraphicFramePr>
            <a:graphicFrameLocks noChangeAspect="1"/>
          </p:cNvGraphicFramePr>
          <p:nvPr/>
        </p:nvGraphicFramePr>
        <p:xfrm>
          <a:off x="2355850" y="4810125"/>
          <a:ext cx="4127500" cy="205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3" name="Dokument" r:id="rId5" imgW="5715000" imgH="2843784" progId="Word.Document.8">
                  <p:embed/>
                </p:oleObj>
              </mc:Choice>
              <mc:Fallback>
                <p:oleObj name="Dokument" r:id="rId5" imgW="5715000" imgH="2843784" progId="Word.Document.8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5850" y="4810125"/>
                        <a:ext cx="4127500" cy="205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27i-tet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r="61937"/>
          <a:stretch>
            <a:fillRect/>
          </a:stretch>
        </p:blipFill>
        <p:spPr bwMode="auto">
          <a:xfrm>
            <a:off x="914400" y="304800"/>
            <a:ext cx="19526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4343400" y="5410200"/>
            <a:ext cx="285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4405313" y="5370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5061" name="Line 8"/>
          <p:cNvSpPr>
            <a:spLocks noChangeShapeType="1"/>
          </p:cNvSpPr>
          <p:nvPr/>
        </p:nvSpPr>
        <p:spPr bwMode="auto">
          <a:xfrm flipH="1">
            <a:off x="7848600" y="46482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2" name="Line 9"/>
          <p:cNvSpPr>
            <a:spLocks noChangeShapeType="1"/>
          </p:cNvSpPr>
          <p:nvPr/>
        </p:nvSpPr>
        <p:spPr bwMode="auto">
          <a:xfrm>
            <a:off x="7924800" y="46482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3" name="Line 10"/>
          <p:cNvSpPr>
            <a:spLocks noChangeShapeType="1"/>
          </p:cNvSpPr>
          <p:nvPr/>
        </p:nvSpPr>
        <p:spPr bwMode="auto">
          <a:xfrm>
            <a:off x="6172200" y="4648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Line 11"/>
          <p:cNvSpPr>
            <a:spLocks noChangeShapeType="1"/>
          </p:cNvSpPr>
          <p:nvPr/>
        </p:nvSpPr>
        <p:spPr bwMode="auto">
          <a:xfrm flipH="1">
            <a:off x="4419600" y="46482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Text Box 15"/>
          <p:cNvSpPr txBox="1">
            <a:spLocks noChangeArrowheads="1"/>
          </p:cNvSpPr>
          <p:nvPr/>
        </p:nvSpPr>
        <p:spPr bwMode="auto">
          <a:xfrm>
            <a:off x="8153400" y="5638800"/>
            <a:ext cx="701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5066" name="Text Box 16"/>
          <p:cNvSpPr txBox="1">
            <a:spLocks noChangeArrowheads="1"/>
          </p:cNvSpPr>
          <p:nvPr/>
        </p:nvSpPr>
        <p:spPr bwMode="auto">
          <a:xfrm>
            <a:off x="8289925" y="5553075"/>
            <a:ext cx="273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8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cs-CZ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5067" name="Text Box 17"/>
          <p:cNvSpPr txBox="1">
            <a:spLocks noChangeArrowheads="1"/>
          </p:cNvSpPr>
          <p:nvPr/>
        </p:nvSpPr>
        <p:spPr bwMode="auto">
          <a:xfrm>
            <a:off x="3779838" y="0"/>
            <a:ext cx="358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800" b="1" dirty="0">
                <a:solidFill>
                  <a:schemeClr val="bg1"/>
                </a:solidFill>
                <a:latin typeface="Times New Roman" pitchFamily="18" charset="0"/>
              </a:rPr>
              <a:t>         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</a:rPr>
              <a:t>tetraplex</a:t>
            </a:r>
            <a:endParaRPr lang="cs-CZ" sz="28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0" y="5943600"/>
            <a:ext cx="3886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Two parallel-bonded duplexes are intercalated in the antiparallel fashion</a:t>
            </a:r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45069" name="Picture 5" descr="U:\MIFI\obrazky\sbírka\C.C+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19600"/>
            <a:ext cx="26670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70" name="Group 14"/>
          <p:cNvGrpSpPr>
            <a:grpSpLocks/>
          </p:cNvGrpSpPr>
          <p:nvPr/>
        </p:nvGrpSpPr>
        <p:grpSpPr bwMode="auto">
          <a:xfrm>
            <a:off x="3581400" y="609600"/>
            <a:ext cx="4130675" cy="6131768"/>
            <a:chOff x="2256" y="384"/>
            <a:chExt cx="2746" cy="3381"/>
          </a:xfrm>
        </p:grpSpPr>
        <p:graphicFrame>
          <p:nvGraphicFramePr>
            <p:cNvPr id="45074" name="Object 2"/>
            <p:cNvGraphicFramePr>
              <a:graphicFrameLocks noChangeAspect="1"/>
            </p:cNvGraphicFramePr>
            <p:nvPr/>
          </p:nvGraphicFramePr>
          <p:xfrm>
            <a:off x="2256" y="384"/>
            <a:ext cx="2746" cy="33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18" name="SPW 8.0 Graph" r:id="rId5" imgW="8793720" imgH="8238600" progId="SigmaPlotGraphicObject.7">
                    <p:embed/>
                  </p:oleObj>
                </mc:Choice>
                <mc:Fallback>
                  <p:oleObj name="SPW 8.0 Graph" r:id="rId5" imgW="8793720" imgH="8238600" progId="SigmaPlotGraphicObject.7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3892"/>
                        <a:stretch>
                          <a:fillRect/>
                        </a:stretch>
                      </p:blipFill>
                      <p:spPr bwMode="auto">
                        <a:xfrm>
                          <a:off x="2256" y="384"/>
                          <a:ext cx="2746" cy="33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075" name="Oval 16"/>
            <p:cNvSpPr>
              <a:spLocks noChangeArrowheads="1"/>
            </p:cNvSpPr>
            <p:nvPr/>
          </p:nvSpPr>
          <p:spPr bwMode="auto">
            <a:xfrm>
              <a:off x="3264" y="2832"/>
              <a:ext cx="1008" cy="6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071" name="Rectangle 18"/>
          <p:cNvSpPr>
            <a:spLocks noChangeArrowheads="1"/>
          </p:cNvSpPr>
          <p:nvPr/>
        </p:nvSpPr>
        <p:spPr bwMode="auto">
          <a:xfrm>
            <a:off x="711661" y="4056706"/>
            <a:ext cx="22120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cs-CZ" sz="1200" i="1" dirty="0" err="1">
                <a:solidFill>
                  <a:srgbClr val="A4F0FA"/>
                </a:solidFill>
              </a:rPr>
              <a:t>Leroy</a:t>
            </a:r>
            <a:r>
              <a:rPr lang="cs-CZ" sz="1200" i="1" dirty="0">
                <a:solidFill>
                  <a:srgbClr val="A4F0FA"/>
                </a:solidFill>
              </a:rPr>
              <a:t>, J.L., </a:t>
            </a:r>
            <a:r>
              <a:rPr lang="cs-CZ" sz="1200" i="1" dirty="0" err="1">
                <a:solidFill>
                  <a:srgbClr val="A4F0FA"/>
                </a:solidFill>
              </a:rPr>
              <a:t>Gueron</a:t>
            </a:r>
            <a:r>
              <a:rPr lang="cs-CZ" sz="1200" i="1" dirty="0">
                <a:solidFill>
                  <a:srgbClr val="A4F0FA"/>
                </a:solidFill>
              </a:rPr>
              <a:t>, M.,1995</a:t>
            </a:r>
            <a:endParaRPr lang="cs-CZ" sz="1000" i="1" dirty="0">
              <a:solidFill>
                <a:srgbClr val="A4F0FA"/>
              </a:solidFill>
            </a:endParaRPr>
          </a:p>
        </p:txBody>
      </p:sp>
      <p:pic>
        <p:nvPicPr>
          <p:cNvPr id="45072" name="Picture 19" descr="spac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7350" y="3976688"/>
            <a:ext cx="11112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Picture 2" descr="V:\mifi-obr\UDF043-inse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3270250"/>
            <a:ext cx="1965325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-119063" y="304800"/>
            <a:ext cx="92630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</a:rPr>
              <a:t>Cirkul</a:t>
            </a:r>
            <a:r>
              <a:rPr lang="cs-CZ" sz="2800" b="1">
                <a:solidFill>
                  <a:srgbClr val="FFFF00"/>
                </a:solidFill>
              </a:rPr>
              <a:t>ární dichroismus a optická aktivita biopolymerů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09600" y="838200"/>
            <a:ext cx="1003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>
                <a:solidFill>
                  <a:srgbClr val="FFFF00"/>
                </a:solidFill>
              </a:rPr>
              <a:t>) optická  aktivita – chirální látky (aminokyseliny, cukry) úhel stočení roviny </a:t>
            </a:r>
          </a:p>
          <a:p>
            <a:pPr eaLnBrk="1" hangingPunct="1"/>
            <a:r>
              <a:rPr lang="cs-CZ">
                <a:solidFill>
                  <a:srgbClr val="FFFF00"/>
                </a:solidFill>
              </a:rPr>
              <a:t>  polarizovaného světla, ORD</a:t>
            </a: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609600" y="1524000"/>
            <a:ext cx="7048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b="1">
                <a:solidFill>
                  <a:srgbClr val="FFFF00"/>
                </a:solidFill>
              </a:rPr>
              <a:t>) CD – princip, veličiny, elipticita, </a:t>
            </a:r>
            <a:r>
              <a:rPr lang="cs-CZ" b="1">
                <a:solidFill>
                  <a:srgbClr val="FFFF00"/>
                </a:solidFill>
                <a:cs typeface="Arial" pitchFamily="34" charset="0"/>
              </a:rPr>
              <a:t>Δ</a:t>
            </a:r>
            <a:r>
              <a:rPr lang="cs-CZ" b="1">
                <a:solidFill>
                  <a:srgbClr val="FFFF00"/>
                </a:solidFill>
              </a:rPr>
              <a:t>A, </a:t>
            </a:r>
            <a:r>
              <a:rPr lang="cs-CZ" b="1">
                <a:solidFill>
                  <a:srgbClr val="FFFF00"/>
                </a:solidFill>
                <a:cs typeface="Arial" pitchFamily="34" charset="0"/>
              </a:rPr>
              <a:t>Δε</a:t>
            </a:r>
            <a:r>
              <a:rPr lang="cs-CZ" b="1">
                <a:solidFill>
                  <a:srgbClr val="FFFF00"/>
                </a:solidFill>
              </a:rPr>
              <a:t>, vztah mezi  ORD a CD</a:t>
            </a:r>
          </a:p>
        </p:txBody>
      </p:sp>
      <p:pic>
        <p:nvPicPr>
          <p:cNvPr id="7173" name="Picture 6" descr="U:\MIFI\obrazky\sbírka\Macek-poekresl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4" b="10170"/>
          <a:stretch>
            <a:fillRect/>
          </a:stretch>
        </p:blipFill>
        <p:spPr bwMode="auto">
          <a:xfrm>
            <a:off x="1447800" y="1905000"/>
            <a:ext cx="63182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1143000" y="6291982"/>
            <a:ext cx="800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FF00"/>
                </a:solidFill>
                <a:cs typeface="Arial" pitchFamily="34" charset="0"/>
              </a:rPr>
              <a:t> C</a:t>
            </a:r>
            <a:r>
              <a:rPr lang="cs-CZ" b="1" dirty="0" err="1">
                <a:solidFill>
                  <a:srgbClr val="FFFF00"/>
                </a:solidFill>
                <a:latin typeface="Times New Roman" pitchFamily="18" charset="0"/>
              </a:rPr>
              <a:t>irkulární</a:t>
            </a:r>
            <a:r>
              <a:rPr lang="cs-CZ" b="1" dirty="0">
                <a:solidFill>
                  <a:srgbClr val="FFFF00"/>
                </a:solidFill>
                <a:latin typeface="Times New Roman" pitchFamily="18" charset="0"/>
              </a:rPr>
              <a:t> dichroismus   </a:t>
            </a:r>
            <a:r>
              <a:rPr lang="en-US" b="1" dirty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cs-CZ" b="1" dirty="0" err="1">
                <a:solidFill>
                  <a:srgbClr val="FFFF00"/>
                </a:solidFill>
                <a:cs typeface="Arial" pitchFamily="34" charset="0"/>
              </a:rPr>
              <a:t>Δε</a:t>
            </a:r>
            <a:r>
              <a:rPr lang="en-US" b="1" dirty="0">
                <a:solidFill>
                  <a:srgbClr val="FFFF00"/>
                </a:solidFill>
                <a:cs typeface="Arial" pitchFamily="34" charset="0"/>
              </a:rPr>
              <a:t>              </a:t>
            </a:r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cs-CZ" dirty="0" err="1">
                <a:solidFill>
                  <a:srgbClr val="FFFF00"/>
                </a:solidFill>
                <a:cs typeface="Arial" pitchFamily="34" charset="0"/>
              </a:rPr>
              <a:t>Δε</a:t>
            </a:r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 = </a:t>
            </a:r>
            <a:r>
              <a:rPr lang="cs-CZ" dirty="0">
                <a:solidFill>
                  <a:srgbClr val="FFFF00"/>
                </a:solidFill>
                <a:cs typeface="Arial" pitchFamily="34" charset="0"/>
              </a:rPr>
              <a:t>ε</a:t>
            </a:r>
            <a:r>
              <a:rPr lang="en-US" baseline="-25000" dirty="0">
                <a:solidFill>
                  <a:srgbClr val="FFFF00"/>
                </a:solidFill>
                <a:cs typeface="Arial" pitchFamily="34" charset="0"/>
              </a:rPr>
              <a:t>L </a:t>
            </a:r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–</a:t>
            </a:r>
            <a:r>
              <a:rPr lang="en-US" baseline="-25000" dirty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cs-CZ" dirty="0">
                <a:solidFill>
                  <a:srgbClr val="FFFF00"/>
                </a:solidFill>
                <a:cs typeface="Arial" pitchFamily="34" charset="0"/>
              </a:rPr>
              <a:t>ε</a:t>
            </a:r>
            <a:r>
              <a:rPr lang="en-US" baseline="-25000" dirty="0">
                <a:solidFill>
                  <a:srgbClr val="FFFF00"/>
                </a:solidFill>
                <a:cs typeface="Arial" pitchFamily="34" charset="0"/>
              </a:rPr>
              <a:t> R    =   </a:t>
            </a:r>
            <a:r>
              <a:rPr lang="cs-CZ" dirty="0">
                <a:solidFill>
                  <a:srgbClr val="FFFF00"/>
                </a:solidFill>
                <a:cs typeface="Arial" pitchFamily="34" charset="0"/>
              </a:rPr>
              <a:t>Δ</a:t>
            </a:r>
            <a:r>
              <a:rPr lang="en-US" dirty="0" smtClean="0">
                <a:solidFill>
                  <a:srgbClr val="FFFF00"/>
                </a:solidFill>
                <a:cs typeface="Arial" pitchFamily="34" charset="0"/>
              </a:rPr>
              <a:t>A/</a:t>
            </a:r>
            <a:r>
              <a:rPr lang="en-US" dirty="0" err="1" smtClean="0">
                <a:solidFill>
                  <a:srgbClr val="FFFF00"/>
                </a:solidFill>
                <a:cs typeface="Arial" pitchFamily="34" charset="0"/>
              </a:rPr>
              <a:t>lc</a:t>
            </a:r>
            <a:r>
              <a:rPr lang="cs-CZ" dirty="0" smtClean="0">
                <a:solidFill>
                  <a:srgbClr val="FFFF00"/>
                </a:solidFill>
                <a:cs typeface="Arial" pitchFamily="34" charset="0"/>
              </a:rPr>
              <a:t>,   </a:t>
            </a:r>
            <a:r>
              <a:rPr lang="en-GB" sz="2000" dirty="0" smtClean="0">
                <a:solidFill>
                  <a:srgbClr val="FFFF66"/>
                </a:solidFill>
              </a:rPr>
              <a:t>θ</a:t>
            </a:r>
            <a:r>
              <a:rPr lang="cs-CZ" sz="2000" dirty="0" smtClean="0">
                <a:solidFill>
                  <a:srgbClr val="FFFF66"/>
                </a:solidFill>
              </a:rPr>
              <a:t>=</a:t>
            </a:r>
            <a:r>
              <a:rPr lang="cs-CZ" dirty="0" smtClean="0">
                <a:solidFill>
                  <a:srgbClr val="FFFF66"/>
                </a:solidFill>
              </a:rPr>
              <a:t>3300.</a:t>
            </a:r>
            <a:r>
              <a:rPr lang="cs-CZ" b="1" dirty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cs-CZ" dirty="0" err="1">
                <a:solidFill>
                  <a:srgbClr val="FFFF00"/>
                </a:solidFill>
                <a:cs typeface="Arial" pitchFamily="34" charset="0"/>
              </a:rPr>
              <a:t>Δε</a:t>
            </a:r>
            <a:r>
              <a:rPr lang="en-US" sz="2000" dirty="0">
                <a:solidFill>
                  <a:srgbClr val="FFFF00"/>
                </a:solidFill>
                <a:cs typeface="Arial" pitchFamily="34" charset="0"/>
              </a:rPr>
              <a:t> </a:t>
            </a:r>
            <a:endParaRPr lang="cs-CZ" sz="2000" dirty="0">
              <a:solidFill>
                <a:srgbClr val="FFFF66"/>
              </a:solidFill>
              <a:cs typeface="Arial" pitchFamily="34" charset="0"/>
            </a:endParaRPr>
          </a:p>
        </p:txBody>
      </p:sp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1143000" y="5943600"/>
            <a:ext cx="6848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cs typeface="Arial" pitchFamily="34" charset="0"/>
              </a:rPr>
              <a:t> </a:t>
            </a:r>
            <a:r>
              <a:rPr lang="en-US" b="1">
                <a:solidFill>
                  <a:srgbClr val="FFFF00"/>
                </a:solidFill>
                <a:cs typeface="Arial" pitchFamily="34" charset="0"/>
              </a:rPr>
              <a:t>Elipticita </a:t>
            </a:r>
            <a:r>
              <a:rPr lang="cs-CZ" b="1">
                <a:solidFill>
                  <a:srgbClr val="FFFF00"/>
                </a:solidFill>
                <a:latin typeface="Times New Roman" pitchFamily="18" charset="0"/>
              </a:rPr>
              <a:t>                          </a:t>
            </a:r>
            <a:r>
              <a:rPr lang="en-US" b="1">
                <a:solidFill>
                  <a:srgbClr val="FFFF00"/>
                </a:solidFill>
                <a:cs typeface="Arial" pitchFamily="34" charset="0"/>
              </a:rPr>
              <a:t>φ</a:t>
            </a:r>
            <a:r>
              <a:rPr lang="en-US">
                <a:solidFill>
                  <a:srgbClr val="FFFF00"/>
                </a:solidFill>
                <a:cs typeface="Arial" pitchFamily="34" charset="0"/>
              </a:rPr>
              <a:t>  </a:t>
            </a:r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[</a:t>
            </a:r>
            <a:r>
              <a:rPr lang="en-US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ψ</a:t>
            </a:r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]</a:t>
            </a:r>
            <a:r>
              <a:rPr lang="en-US">
                <a:solidFill>
                  <a:srgbClr val="FFFF00"/>
                </a:solidFill>
                <a:cs typeface="Arial" pitchFamily="34" charset="0"/>
              </a:rPr>
              <a:t>        </a:t>
            </a:r>
            <a:r>
              <a:rPr lang="cs-CZ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en-US">
                <a:solidFill>
                  <a:srgbClr val="FFFF00"/>
                </a:solidFill>
                <a:cs typeface="Arial" pitchFamily="34" charset="0"/>
              </a:rPr>
              <a:t> tg φ   = b/a  =</a:t>
            </a:r>
            <a:r>
              <a:rPr lang="en-US">
                <a:cs typeface="Arial" pitchFamily="34" charset="0"/>
              </a:rPr>
              <a:t> </a:t>
            </a:r>
            <a:r>
              <a:rPr lang="cs-CZ">
                <a:solidFill>
                  <a:srgbClr val="FFFF00"/>
                </a:solidFill>
                <a:cs typeface="Arial" pitchFamily="34" charset="0"/>
              </a:rPr>
              <a:t>ε</a:t>
            </a:r>
            <a:r>
              <a:rPr lang="en-US" baseline="-25000">
                <a:solidFill>
                  <a:srgbClr val="FFFF00"/>
                </a:solidFill>
                <a:cs typeface="Arial" pitchFamily="34" charset="0"/>
              </a:rPr>
              <a:t>L </a:t>
            </a:r>
            <a:r>
              <a:rPr lang="en-US">
                <a:solidFill>
                  <a:srgbClr val="FFFF00"/>
                </a:solidFill>
                <a:cs typeface="Arial" pitchFamily="34" charset="0"/>
              </a:rPr>
              <a:t>–</a:t>
            </a:r>
            <a:r>
              <a:rPr lang="en-US" baseline="-2500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cs-CZ">
                <a:solidFill>
                  <a:srgbClr val="FFFF00"/>
                </a:solidFill>
                <a:cs typeface="Arial" pitchFamily="34" charset="0"/>
              </a:rPr>
              <a:t>ε</a:t>
            </a:r>
            <a:r>
              <a:rPr lang="en-US" baseline="-25000">
                <a:solidFill>
                  <a:srgbClr val="FFFF00"/>
                </a:solidFill>
                <a:cs typeface="Arial" pitchFamily="34" charset="0"/>
              </a:rPr>
              <a:t> R/ </a:t>
            </a:r>
            <a:r>
              <a:rPr lang="cs-CZ">
                <a:solidFill>
                  <a:srgbClr val="FFFF00"/>
                </a:solidFill>
                <a:cs typeface="Arial" pitchFamily="34" charset="0"/>
              </a:rPr>
              <a:t>ε</a:t>
            </a:r>
            <a:r>
              <a:rPr lang="en-US" baseline="-25000">
                <a:solidFill>
                  <a:srgbClr val="FFFF00"/>
                </a:solidFill>
                <a:cs typeface="Arial" pitchFamily="34" charset="0"/>
              </a:rPr>
              <a:t>L </a:t>
            </a:r>
            <a:r>
              <a:rPr lang="en-US">
                <a:solidFill>
                  <a:srgbClr val="FFFF00"/>
                </a:solidFill>
                <a:cs typeface="Arial" pitchFamily="34" charset="0"/>
              </a:rPr>
              <a:t>+</a:t>
            </a:r>
            <a:r>
              <a:rPr lang="en-US" baseline="-2500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cs-CZ">
                <a:solidFill>
                  <a:srgbClr val="FFFF00"/>
                </a:solidFill>
                <a:cs typeface="Arial" pitchFamily="34" charset="0"/>
              </a:rPr>
              <a:t>ε</a:t>
            </a:r>
            <a:r>
              <a:rPr lang="en-US" baseline="-25000">
                <a:solidFill>
                  <a:srgbClr val="FFFF00"/>
                </a:solidFill>
                <a:cs typeface="Arial" pitchFamily="34" charset="0"/>
              </a:rPr>
              <a:t> R</a:t>
            </a:r>
            <a:endParaRPr lang="cs-CZ" baseline="-2500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699792" y="518389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rotation</a:t>
            </a:r>
            <a:r>
              <a:rPr lang="cs-CZ" dirty="0" smtClean="0"/>
              <a:t> </a:t>
            </a:r>
            <a:r>
              <a:rPr lang="en-GB" dirty="0" smtClean="0"/>
              <a:t>[α]</a:t>
            </a:r>
            <a:r>
              <a:rPr lang="cs-CZ" baseline="30000" dirty="0" smtClean="0"/>
              <a:t>T</a:t>
            </a:r>
            <a:r>
              <a:rPr lang="en-GB" baseline="-25000" dirty="0" smtClean="0"/>
              <a:t>λ</a:t>
            </a:r>
            <a:r>
              <a:rPr lang="en-GB" dirty="0" smtClean="0"/>
              <a:t> </a:t>
            </a:r>
            <a:r>
              <a:rPr lang="en-GB" dirty="0"/>
              <a:t>= </a:t>
            </a:r>
            <a:r>
              <a:rPr lang="en-GB" dirty="0" smtClean="0"/>
              <a:t>α/</a:t>
            </a:r>
            <a:r>
              <a:rPr lang="cs-CZ" dirty="0" smtClean="0"/>
              <a:t>c</a:t>
            </a:r>
            <a:r>
              <a:rPr lang="en-GB" dirty="0" smtClean="0"/>
              <a:t>l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:\mifi-obr\UDF062-ins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1905000" y="1219200"/>
          <a:ext cx="49530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9" name="SPW 8.0 Graph" r:id="rId4" imgW="6792840" imgH="6810120" progId="SigmaPlotGraphicObject.7">
                  <p:embed/>
                </p:oleObj>
              </mc:Choice>
              <mc:Fallback>
                <p:oleObj name="SPW 8.0 Graph" r:id="rId4" imgW="6792840" imgH="6810120" progId="SigmaPlotGraphicObject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219200"/>
                        <a:ext cx="49530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762000" y="152400"/>
            <a:ext cx="7551738" cy="822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tx1"/>
                </a:solidFill>
                <a:latin typeface="Times New Roman" pitchFamily="18" charset="0"/>
              </a:rPr>
              <a:t>CD spectra reflecting formation of a </a:t>
            </a:r>
            <a:r>
              <a:rPr lang="cs-CZ" sz="2400">
                <a:solidFill>
                  <a:srgbClr val="00FFFF"/>
                </a:solidFill>
                <a:latin typeface="Times New Roman" pitchFamily="18" charset="0"/>
              </a:rPr>
              <a:t>parallel</a:t>
            </a:r>
            <a:r>
              <a:rPr lang="cs-CZ" sz="2400">
                <a:solidFill>
                  <a:schemeClr val="tx1"/>
                </a:solidFill>
                <a:latin typeface="Times New Roman" pitchFamily="18" charset="0"/>
              </a:rPr>
              <a:t> and </a:t>
            </a:r>
            <a:r>
              <a:rPr lang="cs-CZ" sz="2400">
                <a:solidFill>
                  <a:srgbClr val="66FF33"/>
                </a:solidFill>
                <a:latin typeface="Times New Roman" pitchFamily="18" charset="0"/>
              </a:rPr>
              <a:t>antiparallel</a:t>
            </a:r>
          </a:p>
          <a:p>
            <a:pPr eaLnBrk="1" hangingPunct="1"/>
            <a:r>
              <a:rPr lang="cs-CZ" sz="2400">
                <a:solidFill>
                  <a:schemeClr val="tx1"/>
                </a:solidFill>
                <a:latin typeface="Times New Roman" pitchFamily="18" charset="0"/>
              </a:rPr>
              <a:t>                            guanine quadruplex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52400" y="54102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>
                <a:solidFill>
                  <a:schemeClr val="tx1"/>
                </a:solidFill>
                <a:latin typeface="Times New Roman" pitchFamily="18" charset="0"/>
              </a:rPr>
              <a:t>  </a:t>
            </a:r>
            <a:endParaRPr lang="cs-CZ" baseline="-25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6705600" y="548640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>
                <a:solidFill>
                  <a:schemeClr val="tx1"/>
                </a:solidFill>
                <a:latin typeface="Times New Roman" pitchFamily="18" charset="0"/>
              </a:rPr>
              <a:t>        </a:t>
            </a:r>
            <a:endParaRPr lang="cs-CZ" baseline="-250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1511" name="Picture 7" descr="V:\mifi-obr\UD0014-inse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0"/>
            <a:ext cx="17287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t="1332" r="9677" b="-1163"/>
          <a:stretch>
            <a:fillRect/>
          </a:stretch>
        </p:blipFill>
        <p:spPr bwMode="auto">
          <a:xfrm>
            <a:off x="6781800" y="2971800"/>
            <a:ext cx="19875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733800" y="5105400"/>
            <a:ext cx="722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RNA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733800" y="5486400"/>
            <a:ext cx="2727325" cy="411163"/>
            <a:chOff x="2368" y="3456"/>
            <a:chExt cx="1718" cy="259"/>
          </a:xfrm>
        </p:grpSpPr>
        <p:sp>
          <p:nvSpPr>
            <p:cNvPr id="4109" name="Text Box 13"/>
            <p:cNvSpPr txBox="1">
              <a:spLocks noChangeArrowheads="1"/>
            </p:cNvSpPr>
            <p:nvPr/>
          </p:nvSpPr>
          <p:spPr bwMode="auto">
            <a:xfrm>
              <a:off x="2368" y="3456"/>
              <a:ext cx="46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>
                  <a:solidFill>
                    <a:srgbClr val="00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DNA</a:t>
              </a:r>
            </a:p>
          </p:txBody>
        </p:sp>
        <p:sp>
          <p:nvSpPr>
            <p:cNvPr id="4110" name="Text Box 14"/>
            <p:cNvSpPr txBox="1">
              <a:spLocks noChangeArrowheads="1"/>
            </p:cNvSpPr>
            <p:nvPr/>
          </p:nvSpPr>
          <p:spPr bwMode="auto">
            <a:xfrm>
              <a:off x="3622" y="3465"/>
              <a:ext cx="46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DNA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 bwMode="auto">
          <a:xfrm>
            <a:off x="1214872" y="6401963"/>
            <a:ext cx="4680520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9900CC"/>
              </a:solidFill>
              <a:effectLst/>
              <a:latin typeface="Arial" charset="0"/>
            </a:endParaRPr>
          </a:p>
        </p:txBody>
      </p:sp>
      <p:graphicFrame>
        <p:nvGraphicFramePr>
          <p:cNvPr id="2519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3150319"/>
              </p:ext>
            </p:extLst>
          </p:nvPr>
        </p:nvGraphicFramePr>
        <p:xfrm>
          <a:off x="1214872" y="818429"/>
          <a:ext cx="4679776" cy="559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32" name="SPW 7.0 Graph" r:id="rId3" imgW="5859360" imgH="4332240" progId="SigmaPlotGraphicObject.5">
                  <p:embed/>
                </p:oleObj>
              </mc:Choice>
              <mc:Fallback>
                <p:oleObj name="SPW 7.0 Graph" r:id="rId3" imgW="5859360" imgH="4332240" progId="SigmaPlotGraphicObject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805" r="8371" b="8017"/>
                      <a:stretch>
                        <a:fillRect/>
                      </a:stretch>
                    </p:blipFill>
                    <p:spPr bwMode="auto">
                      <a:xfrm>
                        <a:off x="1214872" y="818429"/>
                        <a:ext cx="4679776" cy="559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07" name="Text Box 3"/>
          <p:cNvSpPr txBox="1">
            <a:spLocks noChangeArrowheads="1"/>
          </p:cNvSpPr>
          <p:nvPr/>
        </p:nvSpPr>
        <p:spPr bwMode="auto">
          <a:xfrm>
            <a:off x="2384884" y="6333138"/>
            <a:ext cx="22860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Times New Roman" pitchFamily="18" charset="0"/>
              </a:rPr>
              <a:t>WAVELENGTH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[nm]</a:t>
            </a:r>
            <a:endParaRPr lang="cs-CZ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381000" y="152400"/>
            <a:ext cx="7237413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Fragment </a:t>
            </a:r>
            <a:r>
              <a:rPr lang="cs-CZ">
                <a:solidFill>
                  <a:srgbClr val="FFFF00"/>
                </a:solidFill>
                <a:latin typeface="Times New Roman" pitchFamily="18" charset="0"/>
              </a:rPr>
              <a:t>Pu-27 promotoru </a:t>
            </a:r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c-myc</a:t>
            </a:r>
            <a:r>
              <a:rPr lang="cs-CZ">
                <a:solidFill>
                  <a:srgbClr val="FFFF00"/>
                </a:solidFill>
                <a:latin typeface="Times New Roman" pitchFamily="18" charset="0"/>
              </a:rPr>
              <a:t>: </a:t>
            </a:r>
          </a:p>
          <a:p>
            <a:r>
              <a:rPr lang="cs-CZ">
                <a:solidFill>
                  <a:srgbClr val="FFFF00"/>
                </a:solidFill>
                <a:latin typeface="Times New Roman" pitchFamily="18" charset="0"/>
              </a:rPr>
              <a:t>                     </a:t>
            </a:r>
            <a:r>
              <a:rPr lang="cs-CZ" sz="2400">
                <a:solidFill>
                  <a:srgbClr val="FFFF00"/>
                </a:solidFill>
                <a:latin typeface="Times New Roman" pitchFamily="18" charset="0"/>
              </a:rPr>
              <a:t>TGGGGAGGGTGGGGAGGGTGGGGAAGG</a:t>
            </a:r>
            <a:endParaRPr lang="cs-CZ" sz="16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51909" name="Text Box 5"/>
          <p:cNvSpPr txBox="1">
            <a:spLocks noChangeArrowheads="1"/>
          </p:cNvSpPr>
          <p:nvPr/>
        </p:nvSpPr>
        <p:spPr bwMode="auto">
          <a:xfrm>
            <a:off x="6051550" y="5904629"/>
            <a:ext cx="3092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Times New Roman" pitchFamily="18" charset="0"/>
              </a:rPr>
              <a:t>Pan, A.T. et al.: </a:t>
            </a:r>
          </a:p>
          <a:p>
            <a:r>
              <a:rPr lang="cs-CZ" i="1" dirty="0">
                <a:solidFill>
                  <a:schemeClr val="bg1"/>
                </a:solidFill>
                <a:latin typeface="Times New Roman" pitchFamily="18" charset="0"/>
              </a:rPr>
              <a:t>J.Am.Chem.Soc.</a:t>
            </a:r>
            <a:r>
              <a:rPr lang="cs-CZ" b="1" dirty="0">
                <a:solidFill>
                  <a:schemeClr val="bg1"/>
                </a:solidFill>
                <a:latin typeface="Times New Roman" pitchFamily="18" charset="0"/>
              </a:rPr>
              <a:t>126</a:t>
            </a:r>
            <a:r>
              <a:rPr lang="cs-CZ" dirty="0">
                <a:solidFill>
                  <a:schemeClr val="bg1"/>
                </a:solidFill>
                <a:latin typeface="Times New Roman" pitchFamily="18" charset="0"/>
              </a:rPr>
              <a:t>(2004)8710</a:t>
            </a:r>
          </a:p>
        </p:txBody>
      </p:sp>
      <p:pic>
        <p:nvPicPr>
          <p:cNvPr id="251910" name="Picture 6" descr="V:\mifi-obr\G_Q_Elsevi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16231" r="68547" b="63525"/>
          <a:stretch>
            <a:fillRect/>
          </a:stretch>
        </p:blipFill>
        <p:spPr bwMode="auto">
          <a:xfrm>
            <a:off x="6629400" y="1600200"/>
            <a:ext cx="12954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1911" name="Rectangle 7"/>
          <p:cNvSpPr>
            <a:spLocks noChangeArrowheads="1"/>
          </p:cNvSpPr>
          <p:nvPr/>
        </p:nvSpPr>
        <p:spPr bwMode="auto">
          <a:xfrm>
            <a:off x="3771900" y="2286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51912" name="Picture 8" descr="V:\Iva\obr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5" t="21635" r="58461" b="54036"/>
          <a:stretch>
            <a:fillRect/>
          </a:stretch>
        </p:blipFill>
        <p:spPr bwMode="auto">
          <a:xfrm>
            <a:off x="6477000" y="1600200"/>
            <a:ext cx="1600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1913" name="Line 9"/>
          <p:cNvSpPr>
            <a:spLocks noChangeShapeType="1"/>
          </p:cNvSpPr>
          <p:nvPr/>
        </p:nvSpPr>
        <p:spPr bwMode="auto">
          <a:xfrm>
            <a:off x="6477000" y="1600200"/>
            <a:ext cx="1600200" cy="1752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914" name="Line 10"/>
          <p:cNvSpPr>
            <a:spLocks noChangeShapeType="1"/>
          </p:cNvSpPr>
          <p:nvPr/>
        </p:nvSpPr>
        <p:spPr bwMode="auto">
          <a:xfrm flipV="1">
            <a:off x="6477000" y="1600200"/>
            <a:ext cx="1600200" cy="1752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1915" name="Picture 11" descr="V:\mifi-obr\Fig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13930" b="24324"/>
          <a:stretch>
            <a:fillRect/>
          </a:stretch>
        </p:blipFill>
        <p:spPr bwMode="auto">
          <a:xfrm>
            <a:off x="6053038" y="3440024"/>
            <a:ext cx="2819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00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V:\mifi-obr\Fig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3657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1" name="Picture 3" descr="V:\mifi-obr\Figur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85800"/>
            <a:ext cx="37338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2" name="Picture 4" descr="V:\mifi-obr\Figure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29000"/>
            <a:ext cx="3733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933" name="Text Box 5"/>
          <p:cNvSpPr txBox="1">
            <a:spLocks noChangeArrowheads="1"/>
          </p:cNvSpPr>
          <p:nvPr/>
        </p:nvSpPr>
        <p:spPr bwMode="auto">
          <a:xfrm>
            <a:off x="762000" y="4876800"/>
            <a:ext cx="386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FF00"/>
                </a:solidFill>
                <a:latin typeface="Times New Roman" pitchFamily="18" charset="0"/>
              </a:rPr>
              <a:t>Parkinson, G.N., Lee, M.P.H, Neidle, S.</a:t>
            </a:r>
          </a:p>
          <a:p>
            <a:r>
              <a:rPr lang="cs-CZ" i="1">
                <a:solidFill>
                  <a:srgbClr val="FFFF00"/>
                </a:solidFill>
                <a:latin typeface="Times New Roman" pitchFamily="18" charset="0"/>
              </a:rPr>
              <a:t>Nature</a:t>
            </a:r>
            <a:r>
              <a:rPr lang="cs-CZ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b="1">
                <a:solidFill>
                  <a:srgbClr val="FFFF00"/>
                </a:solidFill>
                <a:latin typeface="Times New Roman" pitchFamily="18" charset="0"/>
              </a:rPr>
              <a:t>417</a:t>
            </a:r>
            <a:r>
              <a:rPr lang="cs-CZ">
                <a:solidFill>
                  <a:srgbClr val="FFFF00"/>
                </a:solidFill>
                <a:latin typeface="Times New Roman" pitchFamily="18" charset="0"/>
              </a:rPr>
              <a:t> (2002) 876-880.</a:t>
            </a:r>
          </a:p>
        </p:txBody>
      </p:sp>
      <p:sp>
        <p:nvSpPr>
          <p:cNvPr id="252934" name="Text Box 6"/>
          <p:cNvSpPr txBox="1">
            <a:spLocks noChangeArrowheads="1"/>
          </p:cNvSpPr>
          <p:nvPr/>
        </p:nvSpPr>
        <p:spPr bwMode="auto">
          <a:xfrm>
            <a:off x="5638800" y="152400"/>
            <a:ext cx="328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FF00"/>
                </a:solidFill>
                <a:latin typeface="Times New Roman" pitchFamily="18" charset="0"/>
              </a:rPr>
              <a:t>d(TAGGGTTAGGGT)              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5562600" y="6248400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FF00"/>
                </a:solidFill>
                <a:latin typeface="Times New Roman" pitchFamily="18" charset="0"/>
              </a:rPr>
              <a:t>d</a:t>
            </a:r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[</a:t>
            </a:r>
            <a:r>
              <a:rPr lang="cs-CZ">
                <a:solidFill>
                  <a:srgbClr val="FFFF00"/>
                </a:solidFill>
                <a:latin typeface="Times New Roman" pitchFamily="18" charset="0"/>
              </a:rPr>
              <a:t>AGGG(TTAGGG)3</a:t>
            </a:r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]</a:t>
            </a:r>
            <a:r>
              <a:rPr lang="cs-CZ">
                <a:solidFill>
                  <a:srgbClr val="FFFF00"/>
                </a:solidFill>
                <a:latin typeface="Times New Roman" pitchFamily="18" charset="0"/>
              </a:rPr>
              <a:t>                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5010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1066800" y="457200"/>
            <a:ext cx="5464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2400" dirty="0" err="1">
                <a:solidFill>
                  <a:srgbClr val="FFFFFF"/>
                </a:solidFill>
                <a:latin typeface="Times New Roman" pitchFamily="18" charset="0"/>
              </a:rPr>
              <a:t>Human</a:t>
            </a:r>
            <a:r>
              <a:rPr lang="cs-CZ" sz="24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sz="2400" dirty="0" err="1">
                <a:solidFill>
                  <a:srgbClr val="FFFFFF"/>
                </a:solidFill>
                <a:latin typeface="Times New Roman" pitchFamily="18" charset="0"/>
              </a:rPr>
              <a:t>telomeric</a:t>
            </a:r>
            <a:r>
              <a:rPr lang="cs-CZ" sz="2400" dirty="0">
                <a:solidFill>
                  <a:srgbClr val="FFFFFF"/>
                </a:solidFill>
                <a:latin typeface="Times New Roman" pitchFamily="18" charset="0"/>
              </a:rPr>
              <a:t> DNA </a:t>
            </a:r>
            <a:r>
              <a:rPr lang="cs-CZ" sz="2400" dirty="0" err="1">
                <a:solidFill>
                  <a:srgbClr val="FFFFFF"/>
                </a:solidFill>
                <a:latin typeface="Times New Roman" pitchFamily="18" charset="0"/>
              </a:rPr>
              <a:t>forms</a:t>
            </a:r>
            <a:r>
              <a:rPr lang="cs-CZ" sz="24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sz="2400" dirty="0" err="1">
                <a:solidFill>
                  <a:srgbClr val="FFFFFF"/>
                </a:solidFill>
                <a:latin typeface="Times New Roman" pitchFamily="18" charset="0"/>
              </a:rPr>
              <a:t>quadruplex</a:t>
            </a:r>
            <a:endParaRPr lang="cs-CZ" sz="2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48131" name="Group 12"/>
          <p:cNvGrpSpPr>
            <a:grpSpLocks/>
          </p:cNvGrpSpPr>
          <p:nvPr/>
        </p:nvGrpSpPr>
        <p:grpSpPr bwMode="auto">
          <a:xfrm>
            <a:off x="776288" y="1360488"/>
            <a:ext cx="6172200" cy="2590800"/>
            <a:chOff x="287" y="912"/>
            <a:chExt cx="3936" cy="1680"/>
          </a:xfrm>
        </p:grpSpPr>
        <p:grpSp>
          <p:nvGrpSpPr>
            <p:cNvPr id="48139" name="Group 10"/>
            <p:cNvGrpSpPr>
              <a:grpSpLocks/>
            </p:cNvGrpSpPr>
            <p:nvPr/>
          </p:nvGrpSpPr>
          <p:grpSpPr bwMode="auto">
            <a:xfrm>
              <a:off x="287" y="912"/>
              <a:ext cx="3936" cy="1680"/>
              <a:chOff x="287" y="912"/>
              <a:chExt cx="3936" cy="1680"/>
            </a:xfrm>
          </p:grpSpPr>
          <p:grpSp>
            <p:nvGrpSpPr>
              <p:cNvPr id="48141" name="Group 8"/>
              <p:cNvGrpSpPr>
                <a:grpSpLocks/>
              </p:cNvGrpSpPr>
              <p:nvPr/>
            </p:nvGrpSpPr>
            <p:grpSpPr bwMode="auto">
              <a:xfrm>
                <a:off x="287" y="912"/>
                <a:ext cx="3936" cy="1680"/>
                <a:chOff x="287" y="912"/>
                <a:chExt cx="3936" cy="1680"/>
              </a:xfrm>
            </p:grpSpPr>
            <p:pic>
              <p:nvPicPr>
                <p:cNvPr id="48143" name="Picture 5" descr="Y:\mifi-obr\scan_obr-1000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7511" b="9807"/>
                <a:stretch>
                  <a:fillRect/>
                </a:stretch>
              </p:blipFill>
              <p:spPr bwMode="auto">
                <a:xfrm>
                  <a:off x="287" y="912"/>
                  <a:ext cx="3936" cy="16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8144" name="Rectangle 7"/>
                <p:cNvSpPr>
                  <a:spLocks noChangeArrowheads="1"/>
                </p:cNvSpPr>
                <p:nvPr/>
              </p:nvSpPr>
              <p:spPr bwMode="auto">
                <a:xfrm>
                  <a:off x="672" y="912"/>
                  <a:ext cx="240" cy="1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142" name="Rectangle 9"/>
              <p:cNvSpPr>
                <a:spLocks noChangeArrowheads="1"/>
              </p:cNvSpPr>
              <p:nvPr/>
            </p:nvSpPr>
            <p:spPr bwMode="auto">
              <a:xfrm>
                <a:off x="1536" y="912"/>
                <a:ext cx="480" cy="1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8140" name="Rectangle 11"/>
            <p:cNvSpPr>
              <a:spLocks noChangeArrowheads="1"/>
            </p:cNvSpPr>
            <p:nvPr/>
          </p:nvSpPr>
          <p:spPr bwMode="auto">
            <a:xfrm>
              <a:off x="816" y="912"/>
              <a:ext cx="480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132" name="Text Box 14"/>
          <p:cNvSpPr txBox="1">
            <a:spLocks noChangeArrowheads="1"/>
          </p:cNvSpPr>
          <p:nvPr/>
        </p:nvSpPr>
        <p:spPr bwMode="auto">
          <a:xfrm>
            <a:off x="609600" y="4648200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8133" name="Rectangle 16"/>
          <p:cNvSpPr>
            <a:spLocks noChangeArrowheads="1"/>
          </p:cNvSpPr>
          <p:nvPr/>
        </p:nvSpPr>
        <p:spPr bwMode="auto">
          <a:xfrm>
            <a:off x="776288" y="3684588"/>
            <a:ext cx="6172200" cy="704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Text Box 15"/>
          <p:cNvSpPr txBox="1">
            <a:spLocks noChangeArrowheads="1"/>
          </p:cNvSpPr>
          <p:nvPr/>
        </p:nvSpPr>
        <p:spPr bwMode="auto">
          <a:xfrm>
            <a:off x="4343400" y="4114800"/>
            <a:ext cx="1828800" cy="274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000" i="1">
                <a:solidFill>
                  <a:schemeClr val="tx1"/>
                </a:solidFill>
                <a:latin typeface="Times New Roman" pitchFamily="18" charset="0"/>
              </a:rPr>
              <a:t>Xu, Y.: Chem. Soc. Rev. (2011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132098" name="Picture 2" descr="C:\WINDOWS\Plocha\143D-mod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76600"/>
            <a:ext cx="26812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3" name="Text Box 17"/>
          <p:cNvSpPr txBox="1">
            <a:spLocks noChangeArrowheads="1"/>
          </p:cNvSpPr>
          <p:nvPr/>
        </p:nvSpPr>
        <p:spPr bwMode="auto">
          <a:xfrm>
            <a:off x="1066800" y="5562600"/>
            <a:ext cx="5083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 dirty="0">
                <a:solidFill>
                  <a:srgbClr val="FFFFFF"/>
                </a:solidFill>
                <a:latin typeface="Times New Roman" pitchFamily="18" charset="0"/>
              </a:rPr>
              <a:t>T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he telomere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quadruplex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became a target for developing anticancer drugs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2114" name="Text Box 18"/>
          <p:cNvSpPr txBox="1">
            <a:spLocks noChangeArrowheads="1"/>
          </p:cNvSpPr>
          <p:nvPr/>
        </p:nvSpPr>
        <p:spPr bwMode="auto">
          <a:xfrm>
            <a:off x="990600" y="4648200"/>
            <a:ext cx="5313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Telomeric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DNA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is associated with aging</a:t>
            </a:r>
          </a:p>
        </p:txBody>
      </p:sp>
      <p:sp>
        <p:nvSpPr>
          <p:cNvPr id="2" name="Obdélník 1"/>
          <p:cNvSpPr/>
          <p:nvPr/>
        </p:nvSpPr>
        <p:spPr>
          <a:xfrm>
            <a:off x="4343400" y="4214813"/>
            <a:ext cx="1806575" cy="1746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381000" y="762000"/>
            <a:ext cx="8077200" cy="426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592381" y="194260"/>
            <a:ext cx="49928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Vorlíčková, M.: </a:t>
            </a:r>
            <a:r>
              <a:rPr lang="cs-CZ" sz="1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Nucleic</a:t>
            </a:r>
            <a:r>
              <a:rPr lang="cs-CZ" sz="1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Acids</a:t>
            </a:r>
            <a:r>
              <a:rPr lang="cs-CZ" sz="1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Res. </a:t>
            </a:r>
            <a:r>
              <a:rPr lang="cs-CZ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33</a:t>
            </a:r>
            <a:r>
              <a:rPr lang="cs-CZ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(2005) 5851-5860</a:t>
            </a:r>
            <a:r>
              <a:rPr lang="cs-CZ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endParaRPr lang="cs-CZ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1295400" y="4876800"/>
          <a:ext cx="68580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92" name="SPW 8.0 Graph" r:id="rId3" imgW="6244200" imgH="4777560" progId="SigmaPlotGraphicObject.7">
                  <p:embed/>
                </p:oleObj>
              </mc:Choice>
              <mc:Fallback>
                <p:oleObj name="SPW 8.0 Graph" r:id="rId3" imgW="6244200" imgH="4777560" progId="SigmaPlotGraphicObjec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876800"/>
                        <a:ext cx="68580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3810000" y="464820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1"/>
                </a:solidFill>
                <a:latin typeface="Times New Roman" pitchFamily="18" charset="0"/>
              </a:rPr>
              <a:t>w</a:t>
            </a:r>
            <a:r>
              <a:rPr lang="cs-CZ" sz="1600">
                <a:solidFill>
                  <a:schemeClr val="tx1"/>
                </a:solidFill>
                <a:latin typeface="Times New Roman" pitchFamily="18" charset="0"/>
              </a:rPr>
              <a:t>aveleng</a:t>
            </a:r>
            <a:r>
              <a:rPr lang="en-US" sz="1600">
                <a:solidFill>
                  <a:schemeClr val="tx1"/>
                </a:solidFill>
                <a:latin typeface="Times New Roman" pitchFamily="18" charset="0"/>
              </a:rPr>
              <a:t>th [nm]</a:t>
            </a:r>
            <a:endParaRPr lang="cs-CZ" sz="16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 flipH="1">
            <a:off x="4495800" y="5181600"/>
            <a:ext cx="0" cy="1447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54133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1208" name="Object 8"/>
          <p:cNvGraphicFramePr>
            <a:graphicFrameLocks noChangeAspect="1"/>
          </p:cNvGraphicFramePr>
          <p:nvPr/>
        </p:nvGraphicFramePr>
        <p:xfrm>
          <a:off x="381000" y="762000"/>
          <a:ext cx="83820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93" name="SPW 8.0 Graph" r:id="rId6" imgW="11642040" imgH="5721120" progId="SigmaPlotGraphicObject.7">
                  <p:embed/>
                </p:oleObj>
              </mc:Choice>
              <mc:Fallback>
                <p:oleObj name="SPW 8.0 Graph" r:id="rId6" imgW="11642040" imgH="5721120" progId="SigmaPlotGraphicObject.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-2803"/>
                      <a:stretch>
                        <a:fillRect/>
                      </a:stretch>
                    </p:blipFill>
                    <p:spPr bwMode="auto">
                      <a:xfrm>
                        <a:off x="381000" y="762000"/>
                        <a:ext cx="8382000" cy="4343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2286000" y="685800"/>
            <a:ext cx="4049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tx1"/>
                </a:solidFill>
                <a:latin typeface="Times New Roman" pitchFamily="18" charset="0"/>
              </a:rPr>
              <a:t>     </a:t>
            </a:r>
            <a:r>
              <a:rPr lang="cs-CZ" sz="2400">
                <a:solidFill>
                  <a:schemeClr val="tx1"/>
                </a:solidFill>
                <a:latin typeface="Times New Roman" pitchFamily="18" charset="0"/>
              </a:rPr>
              <a:t>G3(TTAG3)</a:t>
            </a:r>
            <a:r>
              <a:rPr lang="cs-CZ" sz="2400" baseline="-25000">
                <a:solidFill>
                  <a:schemeClr val="tx1"/>
                </a:solidFill>
                <a:latin typeface="Times New Roman" pitchFamily="18" charset="0"/>
              </a:rPr>
              <a:t>n</a:t>
            </a:r>
            <a:r>
              <a:rPr lang="cs-CZ" sz="2400">
                <a:solidFill>
                  <a:schemeClr val="tx1"/>
                </a:solidFill>
                <a:latin typeface="Times New Roman" pitchFamily="18" charset="0"/>
              </a:rPr>
              <a:t> in 150 mM K</a:t>
            </a:r>
            <a:r>
              <a:rPr lang="cs-CZ" sz="2400" baseline="30000">
                <a:solidFill>
                  <a:schemeClr val="tx1"/>
                </a:solidFill>
                <a:latin typeface="Times New Roman" pitchFamily="18" charset="0"/>
              </a:rPr>
              <a:t>+</a:t>
            </a:r>
            <a:endParaRPr lang="cs-CZ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121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778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11" name="Line 11"/>
          <p:cNvSpPr>
            <a:spLocks noChangeShapeType="1"/>
          </p:cNvSpPr>
          <p:nvPr/>
        </p:nvSpPr>
        <p:spPr bwMode="auto">
          <a:xfrm>
            <a:off x="5715000" y="1828800"/>
            <a:ext cx="0" cy="609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1212" name="Object 12"/>
          <p:cNvGraphicFramePr>
            <a:graphicFrameLocks noChangeAspect="1"/>
          </p:cNvGraphicFramePr>
          <p:nvPr/>
        </p:nvGraphicFramePr>
        <p:xfrm>
          <a:off x="5105400" y="2438400"/>
          <a:ext cx="1143000" cy="169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94" name="SPW 8.0 Graph" r:id="rId9" imgW="2041560" imgH="5433120" progId="SigmaPlotGraphicObject.7">
                  <p:embed/>
                </p:oleObj>
              </mc:Choice>
              <mc:Fallback>
                <p:oleObj name="SPW 8.0 Graph" r:id="rId9" imgW="2041560" imgH="5433120" progId="SigmaPlotGraphicObject.7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556" t="21207" r="5556"/>
                      <a:stretch>
                        <a:fillRect/>
                      </a:stretch>
                    </p:blipFill>
                    <p:spPr bwMode="auto">
                      <a:xfrm>
                        <a:off x="5105400" y="2438400"/>
                        <a:ext cx="1143000" cy="169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13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5334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1214" name="Object 14"/>
          <p:cNvGraphicFramePr>
            <a:graphicFrameLocks noChangeAspect="1"/>
          </p:cNvGraphicFramePr>
          <p:nvPr/>
        </p:nvGraphicFramePr>
        <p:xfrm>
          <a:off x="2819400" y="1676400"/>
          <a:ext cx="130175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95" name="SPW 8.0 Graph" r:id="rId12" imgW="2041560" imgH="5370120" progId="SigmaPlotGraphicObject.7">
                  <p:embed/>
                </p:oleObj>
              </mc:Choice>
              <mc:Fallback>
                <p:oleObj name="SPW 8.0 Graph" r:id="rId12" imgW="2041560" imgH="5370120" progId="SigmaPlotGraphicObject.7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499"/>
                      <a:stretch>
                        <a:fillRect/>
                      </a:stretch>
                    </p:blipFill>
                    <p:spPr bwMode="auto">
                      <a:xfrm>
                        <a:off x="2819400" y="1676400"/>
                        <a:ext cx="130175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15" name="Line 15"/>
          <p:cNvSpPr>
            <a:spLocks noChangeShapeType="1"/>
          </p:cNvSpPr>
          <p:nvPr/>
        </p:nvSpPr>
        <p:spPr bwMode="auto">
          <a:xfrm>
            <a:off x="3581400" y="16764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216" name="Group 16"/>
          <p:cNvGrpSpPr>
            <a:grpSpLocks/>
          </p:cNvGrpSpPr>
          <p:nvPr/>
        </p:nvGrpSpPr>
        <p:grpSpPr bwMode="auto">
          <a:xfrm>
            <a:off x="3733800" y="5181600"/>
            <a:ext cx="0" cy="1447800"/>
            <a:chOff x="2352" y="3264"/>
            <a:chExt cx="0" cy="912"/>
          </a:xfrm>
        </p:grpSpPr>
        <p:sp>
          <p:nvSpPr>
            <p:cNvPr id="51232" name="Line 17"/>
            <p:cNvSpPr>
              <a:spLocks noChangeShapeType="1"/>
            </p:cNvSpPr>
            <p:nvPr/>
          </p:nvSpPr>
          <p:spPr bwMode="auto">
            <a:xfrm>
              <a:off x="2352" y="3264"/>
              <a:ext cx="0" cy="76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3" name="Line 18"/>
            <p:cNvSpPr>
              <a:spLocks noChangeShapeType="1"/>
            </p:cNvSpPr>
            <p:nvPr/>
          </p:nvSpPr>
          <p:spPr bwMode="auto">
            <a:xfrm>
              <a:off x="2352" y="4032"/>
              <a:ext cx="0" cy="14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17" name="Line 19"/>
          <p:cNvSpPr>
            <a:spLocks noChangeShapeType="1"/>
          </p:cNvSpPr>
          <p:nvPr/>
        </p:nvSpPr>
        <p:spPr bwMode="auto">
          <a:xfrm>
            <a:off x="5334000" y="990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8" name="Line 20"/>
          <p:cNvSpPr>
            <a:spLocks noChangeShapeType="1"/>
          </p:cNvSpPr>
          <p:nvPr/>
        </p:nvSpPr>
        <p:spPr bwMode="auto">
          <a:xfrm>
            <a:off x="6629400" y="990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9" name="Text Box 21"/>
          <p:cNvSpPr txBox="1">
            <a:spLocks noChangeArrowheads="1"/>
          </p:cNvSpPr>
          <p:nvPr/>
        </p:nvSpPr>
        <p:spPr bwMode="auto">
          <a:xfrm>
            <a:off x="7010400" y="8382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400">
                <a:solidFill>
                  <a:schemeClr val="tx1"/>
                </a:solidFill>
                <a:latin typeface="Times New Roman" pitchFamily="18" charset="0"/>
              </a:rPr>
              <a:t>1mM Na phsophate</a:t>
            </a:r>
          </a:p>
        </p:txBody>
      </p:sp>
      <p:grpSp>
        <p:nvGrpSpPr>
          <p:cNvPr id="51220" name="Group 22"/>
          <p:cNvGrpSpPr>
            <a:grpSpLocks/>
          </p:cNvGrpSpPr>
          <p:nvPr/>
        </p:nvGrpSpPr>
        <p:grpSpPr bwMode="auto">
          <a:xfrm>
            <a:off x="2743200" y="1219200"/>
            <a:ext cx="1473200" cy="609600"/>
            <a:chOff x="1440" y="720"/>
            <a:chExt cx="928" cy="384"/>
          </a:xfrm>
        </p:grpSpPr>
        <p:graphicFrame>
          <p:nvGraphicFramePr>
            <p:cNvPr id="51228" name="Object 23"/>
            <p:cNvGraphicFramePr>
              <a:graphicFrameLocks noChangeAspect="1"/>
            </p:cNvGraphicFramePr>
            <p:nvPr/>
          </p:nvGraphicFramePr>
          <p:xfrm>
            <a:off x="1440" y="720"/>
            <a:ext cx="384" cy="3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096" name="SPW 8.0 Graph" r:id="rId14" imgW="1214280" imgH="1206720" progId="SigmaPlotGraphicObject.7">
                    <p:embed/>
                  </p:oleObj>
                </mc:Choice>
                <mc:Fallback>
                  <p:oleObj name="SPW 8.0 Graph" r:id="rId14" imgW="1214280" imgH="1206720" progId="SigmaPlotGraphicObject.7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0" y="720"/>
                          <a:ext cx="384" cy="3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29" name="Object 24"/>
            <p:cNvGraphicFramePr>
              <a:graphicFrameLocks noChangeAspect="1"/>
            </p:cNvGraphicFramePr>
            <p:nvPr/>
          </p:nvGraphicFramePr>
          <p:xfrm>
            <a:off x="2016" y="720"/>
            <a:ext cx="352" cy="3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097" name="SPW 8.0 Graph" r:id="rId16" imgW="1215000" imgH="1675800" progId="SigmaPlotGraphicObject.7">
                    <p:embed/>
                  </p:oleObj>
                </mc:Choice>
                <mc:Fallback>
                  <p:oleObj name="SPW 8.0 Graph" r:id="rId16" imgW="1215000" imgH="1675800" progId="SigmaPlotGraphicObject.7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720"/>
                          <a:ext cx="352" cy="3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30" name="Line 25"/>
            <p:cNvSpPr>
              <a:spLocks noChangeShapeType="1"/>
            </p:cNvSpPr>
            <p:nvPr/>
          </p:nvSpPr>
          <p:spPr bwMode="auto">
            <a:xfrm>
              <a:off x="1824" y="912"/>
              <a:ext cx="1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1" name="Line 26"/>
            <p:cNvSpPr>
              <a:spLocks noChangeShapeType="1"/>
            </p:cNvSpPr>
            <p:nvPr/>
          </p:nvSpPr>
          <p:spPr bwMode="auto">
            <a:xfrm flipH="1">
              <a:off x="1824" y="864"/>
              <a:ext cx="1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21" name="Text Box 27"/>
          <p:cNvSpPr txBox="1">
            <a:spLocks noChangeArrowheads="1"/>
          </p:cNvSpPr>
          <p:nvPr/>
        </p:nvSpPr>
        <p:spPr bwMode="auto">
          <a:xfrm>
            <a:off x="1143000" y="5029200"/>
            <a:ext cx="979488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200" b="1">
                <a:solidFill>
                  <a:srgbClr val="FFFF66"/>
                </a:solidFill>
                <a:latin typeface="Times New Roman" pitchFamily="18" charset="0"/>
              </a:rPr>
              <a:t>Number of</a:t>
            </a:r>
          </a:p>
          <a:p>
            <a:pPr eaLnBrk="1" hangingPunct="1"/>
            <a:r>
              <a:rPr lang="cs-CZ" sz="1200" b="1">
                <a:solidFill>
                  <a:srgbClr val="FFFF66"/>
                </a:solidFill>
                <a:latin typeface="Times New Roman" pitchFamily="18" charset="0"/>
              </a:rPr>
              <a:t>G3 blocks</a:t>
            </a:r>
          </a:p>
        </p:txBody>
      </p:sp>
      <p:sp>
        <p:nvSpPr>
          <p:cNvPr id="51222" name="Text Box 28"/>
          <p:cNvSpPr txBox="1">
            <a:spLocks noChangeArrowheads="1"/>
          </p:cNvSpPr>
          <p:nvPr/>
        </p:nvSpPr>
        <p:spPr bwMode="auto">
          <a:xfrm>
            <a:off x="3489325" y="5116513"/>
            <a:ext cx="4511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400" b="1">
                <a:solidFill>
                  <a:schemeClr val="accent2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1223" name="Text Box 29"/>
          <p:cNvSpPr txBox="1">
            <a:spLocks noChangeArrowheads="1"/>
          </p:cNvSpPr>
          <p:nvPr/>
        </p:nvSpPr>
        <p:spPr bwMode="auto">
          <a:xfrm>
            <a:off x="3794125" y="5091113"/>
            <a:ext cx="4298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600">
                <a:solidFill>
                  <a:schemeClr val="accent2"/>
                </a:solidFill>
                <a:latin typeface="Times New Roman" pitchFamily="18" charset="0"/>
              </a:rPr>
              <a:t> 3     4      5     6     7     8    9     10   12  14   16  17 </a:t>
            </a:r>
          </a:p>
        </p:txBody>
      </p:sp>
      <p:sp>
        <p:nvSpPr>
          <p:cNvPr id="51224" name="Line 30"/>
          <p:cNvSpPr>
            <a:spLocks noChangeShapeType="1"/>
          </p:cNvSpPr>
          <p:nvPr/>
        </p:nvSpPr>
        <p:spPr bwMode="auto">
          <a:xfrm>
            <a:off x="4800600" y="5257800"/>
            <a:ext cx="0" cy="12192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5" name="Line 32"/>
          <p:cNvSpPr>
            <a:spLocks noChangeShapeType="1"/>
          </p:cNvSpPr>
          <p:nvPr/>
        </p:nvSpPr>
        <p:spPr bwMode="auto">
          <a:xfrm flipH="1">
            <a:off x="4495800" y="2209800"/>
            <a:ext cx="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3" name="Line 33"/>
          <p:cNvSpPr>
            <a:spLocks noChangeShapeType="1"/>
          </p:cNvSpPr>
          <p:nvPr/>
        </p:nvSpPr>
        <p:spPr bwMode="auto">
          <a:xfrm>
            <a:off x="6553200" y="2133600"/>
            <a:ext cx="0" cy="838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5" name="Line 35"/>
          <p:cNvSpPr>
            <a:spLocks noChangeShapeType="1"/>
          </p:cNvSpPr>
          <p:nvPr/>
        </p:nvSpPr>
        <p:spPr bwMode="auto">
          <a:xfrm>
            <a:off x="7696200" y="2057400"/>
            <a:ext cx="0" cy="838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ovéPole 1"/>
          <p:cNvSpPr txBox="1"/>
          <p:nvPr/>
        </p:nvSpPr>
        <p:spPr>
          <a:xfrm>
            <a:off x="5486400" y="3778806"/>
            <a:ext cx="599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3+1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1524000" y="3276600"/>
            <a:ext cx="19050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535" tIns="30270" rIns="60535" bIns="30270">
            <a:spAutoFit/>
          </a:bodyPr>
          <a:lstStyle/>
          <a:p>
            <a:pPr algn="ctr" defTabSz="742950">
              <a:spcBef>
                <a:spcPct val="50000"/>
              </a:spcBef>
            </a:pPr>
            <a:r>
              <a:rPr lang="cs-CZ" sz="1600" b="1">
                <a:solidFill>
                  <a:srgbClr val="FF66FF"/>
                </a:solidFill>
              </a:rPr>
              <a:t>A</a:t>
            </a:r>
            <a:r>
              <a:rPr lang="cs-CZ" sz="1600">
                <a:solidFill>
                  <a:schemeClr val="tx1"/>
                </a:solidFill>
              </a:rPr>
              <a:t>G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>
                <a:solidFill>
                  <a:schemeClr val="tx1"/>
                </a:solidFill>
              </a:rPr>
              <a:t>(TTAG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>
                <a:solidFill>
                  <a:schemeClr val="tx1"/>
                </a:solidFill>
              </a:rPr>
              <a:t>)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>
                <a:solidFill>
                  <a:srgbClr val="FF66FF"/>
                </a:solidFill>
              </a:rPr>
              <a:t>  </a:t>
            </a:r>
            <a:r>
              <a:rPr lang="cs-CZ" sz="1600" b="1">
                <a:solidFill>
                  <a:srgbClr val="FF66FF"/>
                </a:solidFill>
              </a:rPr>
              <a:t>TA</a:t>
            </a:r>
            <a:r>
              <a:rPr lang="cs-CZ" sz="1600">
                <a:solidFill>
                  <a:schemeClr val="tx1"/>
                </a:solidFill>
              </a:rPr>
              <a:t>G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>
                <a:solidFill>
                  <a:schemeClr val="tx1"/>
                </a:solidFill>
              </a:rPr>
              <a:t>(TTAG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>
                <a:solidFill>
                  <a:schemeClr val="tx1"/>
                </a:solidFill>
              </a:rPr>
              <a:t>)</a:t>
            </a:r>
            <a:r>
              <a:rPr lang="cs-CZ" sz="1600" baseline="-25000">
                <a:solidFill>
                  <a:schemeClr val="tx1"/>
                </a:solidFill>
              </a:rPr>
              <a:t>3   </a:t>
            </a:r>
            <a:r>
              <a:rPr lang="cs-CZ" sz="1600">
                <a:solidFill>
                  <a:schemeClr val="tx1"/>
                </a:solidFill>
              </a:rPr>
              <a:t> </a:t>
            </a:r>
            <a:r>
              <a:rPr lang="cs-CZ" sz="1600">
                <a:solidFill>
                  <a:srgbClr val="FF66FF"/>
                </a:solidFill>
              </a:rPr>
              <a:t>             </a:t>
            </a:r>
            <a:r>
              <a:rPr lang="cs-CZ" sz="1600" b="1">
                <a:solidFill>
                  <a:srgbClr val="FF66FF"/>
                </a:solidFill>
              </a:rPr>
              <a:t>AAA</a:t>
            </a:r>
            <a:r>
              <a:rPr lang="cs-CZ" sz="1600">
                <a:solidFill>
                  <a:schemeClr val="tx1"/>
                </a:solidFill>
              </a:rPr>
              <a:t>G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>
                <a:solidFill>
                  <a:schemeClr val="tx1"/>
                </a:solidFill>
              </a:rPr>
              <a:t>(TTAG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>
                <a:solidFill>
                  <a:schemeClr val="tx1"/>
                </a:solidFill>
              </a:rPr>
              <a:t>)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 b="1">
                <a:solidFill>
                  <a:srgbClr val="FF66FF"/>
                </a:solidFill>
              </a:rPr>
              <a:t>AA</a:t>
            </a:r>
            <a:r>
              <a:rPr lang="cs-CZ" sz="1600">
                <a:solidFill>
                  <a:schemeClr val="tx1"/>
                </a:solidFill>
              </a:rPr>
              <a:t>   </a:t>
            </a:r>
          </a:p>
          <a:p>
            <a:pPr algn="ctr" defTabSz="742950">
              <a:spcBef>
                <a:spcPct val="50000"/>
              </a:spcBef>
            </a:pPr>
            <a:endParaRPr lang="cs-CZ" sz="1600">
              <a:solidFill>
                <a:schemeClr val="tx1"/>
              </a:solidFill>
            </a:endParaRPr>
          </a:p>
        </p:txBody>
      </p:sp>
      <p:pic>
        <p:nvPicPr>
          <p:cNvPr id="50180" name="Picture 4" descr="U:\Iva_U\2007\Mifi_Albany\3+1_ls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2286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U:\Iva_U\2007\Mifi_Albany\3+1_sa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14400"/>
            <a:ext cx="22098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867400" y="34290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535" tIns="30270" rIns="60535" bIns="30270">
            <a:spAutoFit/>
          </a:bodyPr>
          <a:lstStyle/>
          <a:p>
            <a:pPr defTabSz="742950">
              <a:spcBef>
                <a:spcPct val="50000"/>
              </a:spcBef>
            </a:pPr>
            <a:r>
              <a:rPr lang="cs-CZ" sz="1600" b="1">
                <a:solidFill>
                  <a:srgbClr val="FF66FF"/>
                </a:solidFill>
              </a:rPr>
              <a:t>TA</a:t>
            </a:r>
            <a:r>
              <a:rPr lang="cs-CZ" sz="1600">
                <a:solidFill>
                  <a:schemeClr val="tx1"/>
                </a:solidFill>
              </a:rPr>
              <a:t>G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>
                <a:solidFill>
                  <a:schemeClr val="tx1"/>
                </a:solidFill>
              </a:rPr>
              <a:t>(TTAG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>
                <a:solidFill>
                  <a:schemeClr val="tx1"/>
                </a:solidFill>
              </a:rPr>
              <a:t>)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 b="1">
                <a:solidFill>
                  <a:srgbClr val="FF66FF"/>
                </a:solidFill>
              </a:rPr>
              <a:t>TT</a:t>
            </a:r>
            <a:r>
              <a:rPr lang="cs-CZ" sz="1600">
                <a:solidFill>
                  <a:srgbClr val="FF66FF"/>
                </a:solidFill>
              </a:rPr>
              <a:t>  </a:t>
            </a:r>
            <a:endParaRPr lang="cs-CZ" sz="1600">
              <a:solidFill>
                <a:schemeClr val="tx1"/>
              </a:solidFill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477000" y="304800"/>
            <a:ext cx="833438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535" tIns="30270" rIns="60535" bIns="30270">
            <a:spAutoFit/>
          </a:bodyPr>
          <a:lstStyle>
            <a:lvl1pPr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3 + 1</a:t>
            </a: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6553200" y="2819400"/>
            <a:ext cx="196850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535" tIns="30270" rIns="60535" bIns="30270">
            <a:spAutoFit/>
          </a:bodyPr>
          <a:lstStyle/>
          <a:p>
            <a:pPr defTabSz="742950">
              <a:spcBef>
                <a:spcPct val="50000"/>
              </a:spcBef>
            </a:pPr>
            <a:r>
              <a:rPr lang="cs-CZ" sz="1200" baseline="-25000">
                <a:solidFill>
                  <a:schemeClr val="tx1"/>
                </a:solidFill>
              </a:rPr>
              <a:t>   </a:t>
            </a:r>
            <a:endParaRPr lang="cs-CZ" sz="1200">
              <a:solidFill>
                <a:schemeClr val="tx1"/>
              </a:solidFill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609600" y="4419600"/>
            <a:ext cx="40386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>
                <a:solidFill>
                  <a:schemeClr val="bg1"/>
                </a:solidFill>
              </a:rPr>
              <a:t>Luu, K.N., Phan, A.T., Kuryavyi, V., Lacroix, L.,      Patel, D.J. (2006)  J.Am.Chem.Soc., 128, 9963-9970.</a:t>
            </a:r>
          </a:p>
          <a:p>
            <a:pPr>
              <a:spcBef>
                <a:spcPct val="50000"/>
              </a:spcBef>
            </a:pPr>
            <a:r>
              <a:rPr lang="cs-CZ" sz="1400">
                <a:solidFill>
                  <a:schemeClr val="bg1"/>
                </a:solidFill>
                <a:cs typeface="Times New Roman" pitchFamily="18" charset="0"/>
              </a:rPr>
              <a:t>Ambrus, A., Chen, D., Dai, J., Bialis, T.,  Jones, R.A., Yang, D. (2006) Nucleic Acids Res. 34, 2723–2735.</a:t>
            </a:r>
            <a:r>
              <a:rPr lang="cs-CZ" sz="140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cs-CZ" sz="1400">
              <a:solidFill>
                <a:schemeClr val="bg1"/>
              </a:solidFill>
            </a:endParaRP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5486400" y="4800600"/>
            <a:ext cx="3657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>
                <a:solidFill>
                  <a:schemeClr val="bg1"/>
                </a:solidFill>
              </a:rPr>
              <a:t>Phan, A. T., Luu, K.N., Patel, D.J. (2006) Nucleic Acids Res., 34, 5715-5719.</a:t>
            </a:r>
          </a:p>
        </p:txBody>
      </p:sp>
      <p:grpSp>
        <p:nvGrpSpPr>
          <p:cNvPr id="50187" name="Group 11"/>
          <p:cNvGrpSpPr>
            <a:grpSpLocks/>
          </p:cNvGrpSpPr>
          <p:nvPr/>
        </p:nvGrpSpPr>
        <p:grpSpPr bwMode="auto">
          <a:xfrm>
            <a:off x="4114800" y="3352800"/>
            <a:ext cx="914400" cy="274638"/>
            <a:chOff x="4848" y="2688"/>
            <a:chExt cx="576" cy="173"/>
          </a:xfrm>
        </p:grpSpPr>
        <p:graphicFrame>
          <p:nvGraphicFramePr>
            <p:cNvPr id="50197" name="Object 12"/>
            <p:cNvGraphicFramePr>
              <a:graphicFrameLocks noChangeAspect="1"/>
            </p:cNvGraphicFramePr>
            <p:nvPr/>
          </p:nvGraphicFramePr>
          <p:xfrm>
            <a:off x="4848" y="2736"/>
            <a:ext cx="576" cy="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483" name="Fotografie" r:id="rId5" imgW="9285714" imgH="1571844" progId="MSPhotoEd.3">
                    <p:embed/>
                  </p:oleObj>
                </mc:Choice>
                <mc:Fallback>
                  <p:oleObj name="Fotografie" r:id="rId5" imgW="9285714" imgH="1571844" progId="MSPhotoEd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2736"/>
                          <a:ext cx="576" cy="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198" name="Text Box 13"/>
            <p:cNvSpPr txBox="1">
              <a:spLocks noChangeArrowheads="1"/>
            </p:cNvSpPr>
            <p:nvPr/>
          </p:nvSpPr>
          <p:spPr bwMode="auto">
            <a:xfrm>
              <a:off x="4992" y="2688"/>
              <a:ext cx="26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1200" i="1">
                  <a:solidFill>
                    <a:schemeClr val="tx1"/>
                  </a:solidFill>
                  <a:latin typeface="Times New Roman" pitchFamily="18" charset="0"/>
                </a:rPr>
                <a:t>anti</a:t>
              </a:r>
            </a:p>
          </p:txBody>
        </p:sp>
      </p:grpSp>
      <p:grpSp>
        <p:nvGrpSpPr>
          <p:cNvPr id="50188" name="Group 14"/>
          <p:cNvGrpSpPr>
            <a:grpSpLocks/>
          </p:cNvGrpSpPr>
          <p:nvPr/>
        </p:nvGrpSpPr>
        <p:grpSpPr bwMode="auto">
          <a:xfrm>
            <a:off x="4191000" y="2971800"/>
            <a:ext cx="914400" cy="274638"/>
            <a:chOff x="5040" y="96"/>
            <a:chExt cx="576" cy="173"/>
          </a:xfrm>
        </p:grpSpPr>
        <p:grpSp>
          <p:nvGrpSpPr>
            <p:cNvPr id="50193" name="Group 15"/>
            <p:cNvGrpSpPr>
              <a:grpSpLocks/>
            </p:cNvGrpSpPr>
            <p:nvPr/>
          </p:nvGrpSpPr>
          <p:grpSpPr bwMode="auto">
            <a:xfrm>
              <a:off x="5040" y="96"/>
              <a:ext cx="576" cy="173"/>
              <a:chOff x="4752" y="2688"/>
              <a:chExt cx="576" cy="173"/>
            </a:xfrm>
          </p:grpSpPr>
          <p:graphicFrame>
            <p:nvGraphicFramePr>
              <p:cNvPr id="50195" name="Object 16"/>
              <p:cNvGraphicFramePr>
                <a:graphicFrameLocks noChangeAspect="1"/>
              </p:cNvGraphicFramePr>
              <p:nvPr/>
            </p:nvGraphicFramePr>
            <p:xfrm>
              <a:off x="4752" y="2736"/>
              <a:ext cx="576" cy="1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0484" name="Fotografie" r:id="rId7" imgW="9285714" imgH="1571844" progId="MSPhotoEd.3">
                      <p:embed/>
                    </p:oleObj>
                  </mc:Choice>
                  <mc:Fallback>
                    <p:oleObj name="Fotografie" r:id="rId7" imgW="9285714" imgH="1571844" progId="MSPhotoEd.3">
                      <p:embed/>
                      <p:pic>
                        <p:nvPicPr>
                          <p:cNvPr id="0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52" y="2736"/>
                            <a:ext cx="576" cy="10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196" name="Text Box 17"/>
              <p:cNvSpPr txBox="1">
                <a:spLocks noChangeArrowheads="1"/>
              </p:cNvSpPr>
              <p:nvPr/>
            </p:nvSpPr>
            <p:spPr bwMode="auto">
              <a:xfrm>
                <a:off x="4896" y="2688"/>
                <a:ext cx="11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9900CC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9900CC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9900CC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9900CC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1200" i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50194" name="Rectangle 18"/>
            <p:cNvSpPr>
              <a:spLocks noChangeArrowheads="1"/>
            </p:cNvSpPr>
            <p:nvPr/>
          </p:nvSpPr>
          <p:spPr bwMode="auto">
            <a:xfrm>
              <a:off x="5184" y="96"/>
              <a:ext cx="2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sz="1200" i="1">
                  <a:solidFill>
                    <a:schemeClr val="tx1"/>
                  </a:solidFill>
                </a:rPr>
                <a:t>syn</a:t>
              </a:r>
            </a:p>
          </p:txBody>
        </p:sp>
      </p:grpSp>
      <p:sp>
        <p:nvSpPr>
          <p:cNvPr id="50189" name="Oval 19"/>
          <p:cNvSpPr>
            <a:spLocks noChangeArrowheads="1"/>
          </p:cNvSpPr>
          <p:nvPr/>
        </p:nvSpPr>
        <p:spPr bwMode="auto">
          <a:xfrm>
            <a:off x="381000" y="4648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190" name="Oval 20"/>
          <p:cNvSpPr>
            <a:spLocks noChangeArrowheads="1"/>
          </p:cNvSpPr>
          <p:nvPr/>
        </p:nvSpPr>
        <p:spPr bwMode="auto">
          <a:xfrm>
            <a:off x="381000" y="5257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191" name="Oval 21"/>
          <p:cNvSpPr>
            <a:spLocks noChangeArrowheads="1"/>
          </p:cNvSpPr>
          <p:nvPr/>
        </p:nvSpPr>
        <p:spPr bwMode="auto">
          <a:xfrm>
            <a:off x="5181600" y="49530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4758" name="Text Box 22"/>
          <p:cNvSpPr txBox="1">
            <a:spLocks noChangeArrowheads="1"/>
          </p:cNvSpPr>
          <p:nvPr/>
        </p:nvSpPr>
        <p:spPr bwMode="auto">
          <a:xfrm>
            <a:off x="4327525" y="1644650"/>
            <a:ext cx="68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6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</a:t>
            </a:r>
            <a:r>
              <a:rPr lang="cs-CZ" sz="3600" baseline="300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156272" y="310118"/>
            <a:ext cx="903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3 + 1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152400" y="152400"/>
          <a:ext cx="8763000" cy="632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1" name="SPW 8.0 Graph" r:id="rId3" imgW="9553320" imgH="6726960" progId="SigmaPlotGraphicObject.7">
                  <p:embed/>
                </p:oleObj>
              </mc:Choice>
              <mc:Fallback>
                <p:oleObj name="SPW 8.0 Graph" r:id="rId3" imgW="9553320" imgH="6726960" progId="SigmaPlotGraphicObjec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"/>
                        <a:ext cx="8763000" cy="632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79725"/>
            <a:ext cx="573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657600"/>
            <a:ext cx="1147763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419600"/>
            <a:ext cx="178593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181600"/>
            <a:ext cx="2359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 descr="obr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t="35561" r="63702" b="14357"/>
          <a:stretch>
            <a:fillRect/>
          </a:stretch>
        </p:blipFill>
        <p:spPr bwMode="auto">
          <a:xfrm>
            <a:off x="1143000" y="2362200"/>
            <a:ext cx="2209800" cy="3505200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2" name="Rectangle 8"/>
          <p:cNvSpPr>
            <a:spLocks noChangeArrowheads="1"/>
          </p:cNvSpPr>
          <p:nvPr/>
        </p:nvSpPr>
        <p:spPr bwMode="auto">
          <a:xfrm>
            <a:off x="1219200" y="2667000"/>
            <a:ext cx="1981200" cy="914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9753" name="Rectangle 9"/>
          <p:cNvSpPr>
            <a:spLocks noChangeArrowheads="1"/>
          </p:cNvSpPr>
          <p:nvPr/>
        </p:nvSpPr>
        <p:spPr bwMode="auto">
          <a:xfrm>
            <a:off x="1219200" y="3657600"/>
            <a:ext cx="1981200" cy="838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9754" name="Rectangle 10"/>
          <p:cNvSpPr>
            <a:spLocks noChangeArrowheads="1"/>
          </p:cNvSpPr>
          <p:nvPr/>
        </p:nvSpPr>
        <p:spPr bwMode="auto">
          <a:xfrm>
            <a:off x="1219200" y="4572000"/>
            <a:ext cx="1981200" cy="609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9755" name="Rectangle 11"/>
          <p:cNvSpPr>
            <a:spLocks noChangeArrowheads="1"/>
          </p:cNvSpPr>
          <p:nvPr/>
        </p:nvSpPr>
        <p:spPr bwMode="auto">
          <a:xfrm>
            <a:off x="1219200" y="5257800"/>
            <a:ext cx="1981200" cy="533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52236" name="Object 12"/>
          <p:cNvGraphicFramePr>
            <a:graphicFrameLocks noChangeAspect="1"/>
          </p:cNvGraphicFramePr>
          <p:nvPr/>
        </p:nvGraphicFramePr>
        <p:xfrm>
          <a:off x="6096000" y="685800"/>
          <a:ext cx="22860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2" r:id="rId10" imgW="2628900" imgH="660400" progId="Equation.3">
                  <p:embed/>
                </p:oleObj>
              </mc:Choice>
              <mc:Fallback>
                <p:oleObj r:id="rId10" imgW="2628900" imgH="6604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685800"/>
                        <a:ext cx="228600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757" name="Text Box 13"/>
          <p:cNvSpPr txBox="1">
            <a:spLocks noChangeArrowheads="1"/>
          </p:cNvSpPr>
          <p:nvPr/>
        </p:nvSpPr>
        <p:spPr bwMode="auto">
          <a:xfrm>
            <a:off x="5943600" y="609600"/>
            <a:ext cx="2438400" cy="1562100"/>
          </a:xfrm>
          <a:prstGeom prst="rect">
            <a:avLst/>
          </a:prstGeom>
          <a:solidFill>
            <a:srgbClr val="0000FF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>
                <a:solidFill>
                  <a:srgbClr val="FFFF00"/>
                </a:solidFill>
                <a:latin typeface="Times New Roman" pitchFamily="18" charset="0"/>
              </a:rPr>
              <a:t>L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ong telomere molecules have a beads on a string</a:t>
            </a:r>
            <a:r>
              <a:rPr lang="cs-CZ" sz="2400">
                <a:solidFill>
                  <a:srgbClr val="FFFF00"/>
                </a:solidFill>
                <a:latin typeface="Times New Roman" pitchFamily="18" charset="0"/>
              </a:rPr>
              <a:t>-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like arrangement</a:t>
            </a:r>
            <a:r>
              <a:rPr lang="cs-CZ" sz="240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867400" y="533400"/>
            <a:ext cx="2759075" cy="1752600"/>
            <a:chOff x="3744" y="384"/>
            <a:chExt cx="1690" cy="997"/>
          </a:xfrm>
        </p:grpSpPr>
        <p:pic>
          <p:nvPicPr>
            <p:cNvPr id="52243" name="Picture 15" descr="AFM_te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8" r="28738" b="55556"/>
            <a:stretch>
              <a:fillRect/>
            </a:stretch>
          </p:blipFill>
          <p:spPr bwMode="auto">
            <a:xfrm>
              <a:off x="3744" y="384"/>
              <a:ext cx="1536" cy="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4" name="Text Box 16"/>
            <p:cNvSpPr txBox="1">
              <a:spLocks noChangeArrowheads="1"/>
            </p:cNvSpPr>
            <p:nvPr/>
          </p:nvSpPr>
          <p:spPr bwMode="auto">
            <a:xfrm>
              <a:off x="3744" y="432"/>
              <a:ext cx="169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1200" b="1">
                  <a:solidFill>
                    <a:srgbClr val="FFFF00"/>
                  </a:solidFill>
                  <a:latin typeface="Times New Roman" pitchFamily="18" charset="0"/>
                </a:rPr>
                <a:t>Xu, et al. </a:t>
              </a:r>
            </a:p>
            <a:p>
              <a:pPr eaLnBrk="1" hangingPunct="1"/>
              <a:r>
                <a:rPr lang="cs-CZ" sz="1200" b="1">
                  <a:solidFill>
                    <a:srgbClr val="FFFF00"/>
                  </a:solidFill>
                  <a:latin typeface="Times New Roman" pitchFamily="18" charset="0"/>
                </a:rPr>
                <a:t>Angev. Chemie (</a:t>
              </a:r>
              <a:r>
                <a:rPr lang="cs-CZ" sz="1400" b="1">
                  <a:solidFill>
                    <a:srgbClr val="FFFF00"/>
                  </a:solidFill>
                  <a:latin typeface="Times New Roman" pitchFamily="18" charset="0"/>
                </a:rPr>
                <a:t>2009</a:t>
              </a:r>
              <a:r>
                <a:rPr lang="cs-CZ" sz="1200" b="1">
                  <a:solidFill>
                    <a:srgbClr val="FFFF00"/>
                  </a:solidFill>
                  <a:latin typeface="Times New Roman" pitchFamily="18" charset="0"/>
                </a:rPr>
                <a:t>)</a:t>
              </a:r>
            </a:p>
          </p:txBody>
        </p:sp>
      </p:grpSp>
      <p:sp>
        <p:nvSpPr>
          <p:cNvPr id="52239" name="Text Box 17"/>
          <p:cNvSpPr txBox="1">
            <a:spLocks noChangeArrowheads="1"/>
          </p:cNvSpPr>
          <p:nvPr/>
        </p:nvSpPr>
        <p:spPr bwMode="auto">
          <a:xfrm>
            <a:off x="762000" y="152400"/>
            <a:ext cx="7635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How does the structure of the long </a:t>
            </a:r>
            <a:r>
              <a:rPr lang="cs-CZ" sz="2400">
                <a:solidFill>
                  <a:srgbClr val="0000FF"/>
                </a:solidFill>
                <a:latin typeface="Times New Roman" pitchFamily="18" charset="0"/>
              </a:rPr>
              <a:t>telomere DNA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look like? </a:t>
            </a:r>
            <a:endParaRPr lang="cs-CZ" sz="2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40" name="Text Box 18"/>
          <p:cNvSpPr txBox="1">
            <a:spLocks noChangeArrowheads="1"/>
          </p:cNvSpPr>
          <p:nvPr/>
        </p:nvSpPr>
        <p:spPr bwMode="auto">
          <a:xfrm>
            <a:off x="838200" y="685800"/>
            <a:ext cx="1524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endParaRPr lang="en-US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2241" name="Text Box 26"/>
          <p:cNvSpPr txBox="1">
            <a:spLocks noChangeArrowheads="1"/>
          </p:cNvSpPr>
          <p:nvPr/>
        </p:nvSpPr>
        <p:spPr bwMode="auto">
          <a:xfrm>
            <a:off x="3581400" y="6400800"/>
            <a:ext cx="534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Nucleic Acids Res. </a:t>
            </a:r>
            <a:r>
              <a:rPr lang="cs-CZ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33</a:t>
            </a:r>
            <a:r>
              <a:rPr lang="cs-CZ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(2005) 5851-5860</a:t>
            </a:r>
            <a:endParaRPr lang="en-US"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771" name="Text Box 27"/>
          <p:cNvSpPr txBox="1">
            <a:spLocks noChangeArrowheads="1"/>
          </p:cNvSpPr>
          <p:nvPr/>
        </p:nvSpPr>
        <p:spPr bwMode="auto">
          <a:xfrm>
            <a:off x="467544" y="6473825"/>
            <a:ext cx="8245475" cy="646331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cs-CZ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Vorlíčková, M</a:t>
            </a:r>
            <a:r>
              <a:rPr lang="cs-CZ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et al.: </a:t>
            </a:r>
            <a:r>
              <a:rPr lang="cs-CZ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Nucleic</a:t>
            </a:r>
            <a:r>
              <a:rPr lang="cs-CZ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Acids</a:t>
            </a:r>
            <a:r>
              <a:rPr lang="cs-CZ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Res. 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33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(2005) 5851-5860.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2286000" y="4343400"/>
            <a:ext cx="411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40000"/>
              </a:spcBef>
              <a:defRPr/>
            </a:pPr>
            <a:r>
              <a:rPr lang="cs-CZ" sz="20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3-50 </a:t>
            </a:r>
            <a:r>
              <a:rPr lang="cs-CZ" sz="20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en-US" sz="20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 strand concentration in CD</a:t>
            </a:r>
            <a:endParaRPr lang="cs-CZ" sz="200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914400" y="0"/>
            <a:ext cx="7477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535" tIns="30270" rIns="60535" bIns="30270">
            <a:spAutoFit/>
          </a:bodyPr>
          <a:lstStyle/>
          <a:p>
            <a:pPr defTabSz="742950"/>
            <a:r>
              <a:rPr lang="cs-CZ" sz="2400">
                <a:solidFill>
                  <a:srgbClr val="FFFF00"/>
                </a:solidFill>
                <a:latin typeface="Times New Roman" pitchFamily="18" charset="0"/>
              </a:rPr>
              <a:t>3 + 1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304800" y="1600200"/>
            <a:ext cx="197167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535" tIns="30270" rIns="60535" bIns="30270">
            <a:spAutoFit/>
          </a:bodyPr>
          <a:lstStyle/>
          <a:p>
            <a:pPr algn="ctr" defTabSz="742950">
              <a:spcBef>
                <a:spcPct val="50000"/>
              </a:spcBef>
            </a:pPr>
            <a:r>
              <a:rPr lang="cs-CZ" sz="1200">
                <a:solidFill>
                  <a:srgbClr val="FF00FF"/>
                </a:solidFill>
                <a:latin typeface="Times New Roman" pitchFamily="18" charset="0"/>
              </a:rPr>
              <a:t>A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(TTAG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)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2400">
                <a:solidFill>
                  <a:srgbClr val="FF66FF"/>
                </a:solidFill>
                <a:latin typeface="Times New Roman" pitchFamily="18" charset="0"/>
              </a:rPr>
              <a:t>  </a:t>
            </a:r>
            <a:r>
              <a:rPr lang="cs-CZ" sz="1200">
                <a:solidFill>
                  <a:srgbClr val="FF00FF"/>
                </a:solidFill>
                <a:latin typeface="Times New Roman" pitchFamily="18" charset="0"/>
              </a:rPr>
              <a:t>TA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(TTAG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)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   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 algn="ctr" defTabSz="742950">
              <a:spcBef>
                <a:spcPct val="50000"/>
              </a:spcBef>
            </a:pPr>
            <a:r>
              <a:rPr lang="cs-CZ" sz="1200">
                <a:solidFill>
                  <a:srgbClr val="FF66FF"/>
                </a:solidFill>
                <a:latin typeface="Times New Roman" pitchFamily="18" charset="0"/>
              </a:rPr>
              <a:t>  AAA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(TTAG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)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rgbClr val="FF66FF"/>
                </a:solidFill>
                <a:latin typeface="Times New Roman" pitchFamily="18" charset="0"/>
              </a:rPr>
              <a:t>AA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   </a:t>
            </a:r>
          </a:p>
        </p:txBody>
      </p:sp>
      <p:pic>
        <p:nvPicPr>
          <p:cNvPr id="53253" name="Picture 5" descr="U:\Iva_U\2007\Mifi_Albany\3+1_ls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1512888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U:\Iva_U\2007\Mifi_Albany\3+1_sa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533400"/>
            <a:ext cx="13779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971800" y="1981200"/>
            <a:ext cx="14478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535" tIns="30270" rIns="60535" bIns="30270">
            <a:spAutoFit/>
          </a:bodyPr>
          <a:lstStyle/>
          <a:p>
            <a:pPr defTabSz="742950">
              <a:spcBef>
                <a:spcPct val="50000"/>
              </a:spcBef>
            </a:pPr>
            <a:r>
              <a:rPr lang="cs-CZ" sz="1200">
                <a:solidFill>
                  <a:srgbClr val="FF00FF"/>
                </a:solidFill>
                <a:latin typeface="Times New Roman" pitchFamily="18" charset="0"/>
              </a:rPr>
              <a:t>TA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(TTAG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)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rgbClr val="FF00FF"/>
                </a:solidFill>
                <a:latin typeface="Times New Roman" pitchFamily="18" charset="0"/>
              </a:rPr>
              <a:t>TT</a:t>
            </a:r>
            <a:r>
              <a:rPr lang="cs-CZ" sz="1200">
                <a:solidFill>
                  <a:srgbClr val="FF66FF"/>
                </a:solidFill>
                <a:latin typeface="Times New Roman" pitchFamily="18" charset="0"/>
              </a:rPr>
              <a:t>  </a:t>
            </a:r>
            <a:endParaRPr lang="cs-CZ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3352800" y="0"/>
            <a:ext cx="8334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535" tIns="30270" rIns="60535" bIns="30270">
            <a:spAutoFit/>
          </a:bodyPr>
          <a:lstStyle>
            <a:lvl1pPr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FFFF00"/>
                </a:solidFill>
                <a:latin typeface="Times New Roman" pitchFamily="18" charset="0"/>
              </a:rPr>
              <a:t>3 + 1</a:t>
            </a:r>
          </a:p>
        </p:txBody>
      </p:sp>
      <p:pic>
        <p:nvPicPr>
          <p:cNvPr id="53257" name="Picture 9" descr="U:\Iva_U\2007\Mifi_Albany\chai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1339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7391400" y="0"/>
            <a:ext cx="10699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535" tIns="30270" rIns="60535" bIns="30270">
            <a:spAutoFit/>
          </a:bodyPr>
          <a:lstStyle/>
          <a:p>
            <a:pPr defTabSz="742950"/>
            <a:r>
              <a:rPr lang="cs-CZ" sz="2400">
                <a:solidFill>
                  <a:srgbClr val="FFFF00"/>
                </a:solidFill>
                <a:latin typeface="Times New Roman" pitchFamily="18" charset="0"/>
              </a:rPr>
              <a:t>CHAIR</a:t>
            </a: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7315200" y="2133600"/>
            <a:ext cx="107632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535" tIns="30270" rIns="60535" bIns="30270">
            <a:spAutoFit/>
          </a:bodyPr>
          <a:lstStyle/>
          <a:p>
            <a:pPr defTabSz="742950">
              <a:spcBef>
                <a:spcPct val="50000"/>
              </a:spcBef>
            </a:pPr>
            <a:r>
              <a:rPr lang="cs-CZ" sz="1200">
                <a:solidFill>
                  <a:srgbClr val="FF00FF"/>
                </a:solidFill>
                <a:latin typeface="Times New Roman" pitchFamily="18" charset="0"/>
              </a:rPr>
              <a:t>A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(TTAG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)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   </a:t>
            </a:r>
            <a:endParaRPr lang="cs-CZ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228600" y="5943600"/>
            <a:ext cx="1370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FFF00"/>
                </a:solidFill>
                <a:latin typeface="Times New Roman" pitchFamily="18" charset="0"/>
              </a:rPr>
              <a:t>BASKET</a:t>
            </a:r>
          </a:p>
        </p:txBody>
      </p:sp>
      <p:graphicFrame>
        <p:nvGraphicFramePr>
          <p:cNvPr id="53261" name="Object 13"/>
          <p:cNvGraphicFramePr>
            <a:graphicFrameLocks noChangeAspect="1"/>
          </p:cNvGraphicFramePr>
          <p:nvPr/>
        </p:nvGraphicFramePr>
        <p:xfrm>
          <a:off x="381000" y="3657600"/>
          <a:ext cx="13573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94" name="Fotografie" r:id="rId6" imgW="17033078" imgH="19123810" progId="MSPhotoEd.3">
                  <p:embed/>
                </p:oleObj>
              </mc:Choice>
              <mc:Fallback>
                <p:oleObj name="Fotografie" r:id="rId6" imgW="17033078" imgH="19123810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657600"/>
                        <a:ext cx="1357313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2590800" y="2468563"/>
            <a:ext cx="2057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>
                <a:solidFill>
                  <a:srgbClr val="FFFFFF"/>
                </a:solidFill>
                <a:latin typeface="Times New Roman" pitchFamily="18" charset="0"/>
              </a:rPr>
              <a:t>Phan, at al.: Nucleic Acids Res. 34 (2006) 5715-5719.</a:t>
            </a:r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>
            <a:off x="6208713" y="2482850"/>
            <a:ext cx="29718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>
                <a:solidFill>
                  <a:srgbClr val="FFFFFF"/>
                </a:solidFill>
                <a:latin typeface="Times New Roman" pitchFamily="18" charset="0"/>
              </a:rPr>
              <a:t>He et al.:Nucleic Acids Res. 32 (2004) 5359-5367.</a:t>
            </a:r>
          </a:p>
          <a:p>
            <a:pPr>
              <a:spcBef>
                <a:spcPct val="30000"/>
              </a:spcBef>
            </a:pPr>
            <a:r>
              <a:rPr lang="cs-CZ" sz="1400">
                <a:solidFill>
                  <a:srgbClr val="FFFFFF"/>
                </a:solidFill>
                <a:latin typeface="Times New Roman" pitchFamily="18" charset="0"/>
              </a:rPr>
              <a:t>Matsugami, et al.:. Nucleic acids symp. series, 50 (2006) 45-46.</a:t>
            </a:r>
          </a:p>
          <a:p>
            <a:pPr>
              <a:spcBef>
                <a:spcPct val="30000"/>
              </a:spcBef>
            </a:pPr>
            <a:r>
              <a:rPr lang="cs-CZ" sz="1400">
                <a:solidFill>
                  <a:srgbClr val="FFFFFF"/>
                </a:solidFill>
                <a:latin typeface="Times New Roman" pitchFamily="18" charset="0"/>
              </a:rPr>
              <a:t>Xu et al.: Bioorg.</a:t>
            </a:r>
            <a:r>
              <a:rPr lang="en-US" sz="1400">
                <a:solidFill>
                  <a:srgbClr val="FFFFFF"/>
                </a:solidFill>
                <a:latin typeface="Times New Roman" pitchFamily="18" charset="0"/>
              </a:rPr>
              <a:t>&amp;</a:t>
            </a:r>
            <a:r>
              <a:rPr lang="cs-CZ" sz="1400">
                <a:solidFill>
                  <a:srgbClr val="FFFFFF"/>
                </a:solidFill>
                <a:latin typeface="Times New Roman" pitchFamily="18" charset="0"/>
              </a:rPr>
              <a:t> Medicinal Chem.</a:t>
            </a:r>
          </a:p>
          <a:p>
            <a:pPr>
              <a:lnSpc>
                <a:spcPct val="30000"/>
              </a:lnSpc>
              <a:spcBef>
                <a:spcPct val="30000"/>
              </a:spcBef>
            </a:pPr>
            <a:r>
              <a:rPr lang="cs-CZ" sz="1400">
                <a:solidFill>
                  <a:srgbClr val="FFFFFF"/>
                </a:solidFill>
                <a:latin typeface="Times New Roman" pitchFamily="18" charset="0"/>
              </a:rPr>
              <a:t>14 (2006)5584 – 5591.</a:t>
            </a:r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4419600" y="2209800"/>
            <a:ext cx="251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>
                <a:solidFill>
                  <a:srgbClr val="FFFFFF"/>
                </a:solidFill>
                <a:latin typeface="Times New Roman" pitchFamily="18" charset="0"/>
              </a:rPr>
              <a:t>Lim, et al.: J.Am.Chem.Soc. 131 (2009) 4301–4309.</a:t>
            </a:r>
          </a:p>
        </p:txBody>
      </p:sp>
      <p:graphicFrame>
        <p:nvGraphicFramePr>
          <p:cNvPr id="53265" name="Object 17"/>
          <p:cNvGraphicFramePr>
            <a:graphicFrameLocks noChangeAspect="1"/>
          </p:cNvGraphicFramePr>
          <p:nvPr/>
        </p:nvGraphicFramePr>
        <p:xfrm>
          <a:off x="5105400" y="609600"/>
          <a:ext cx="133032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95" name="Fotografie" r:id="rId8" imgW="16961905" imgH="17533333" progId="MSPhotoEd.3">
                  <p:embed/>
                </p:oleObj>
              </mc:Choice>
              <mc:Fallback>
                <p:oleObj name="Fotografie" r:id="rId8" imgW="16961905" imgH="17533333" progId="MSPhotoEd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609600"/>
                        <a:ext cx="1330325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3266" name="Group 18"/>
          <p:cNvGrpSpPr>
            <a:grpSpLocks/>
          </p:cNvGrpSpPr>
          <p:nvPr/>
        </p:nvGrpSpPr>
        <p:grpSpPr bwMode="auto">
          <a:xfrm>
            <a:off x="8077200" y="4572000"/>
            <a:ext cx="914400" cy="274638"/>
            <a:chOff x="4848" y="2688"/>
            <a:chExt cx="576" cy="173"/>
          </a:xfrm>
        </p:grpSpPr>
        <p:graphicFrame>
          <p:nvGraphicFramePr>
            <p:cNvPr id="53282" name="Object 19"/>
            <p:cNvGraphicFramePr>
              <a:graphicFrameLocks noChangeAspect="1"/>
            </p:cNvGraphicFramePr>
            <p:nvPr/>
          </p:nvGraphicFramePr>
          <p:xfrm>
            <a:off x="4848" y="2736"/>
            <a:ext cx="576" cy="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996" name="Fotografie" r:id="rId10" imgW="9285714" imgH="1571844" progId="MSPhotoEd.3">
                    <p:embed/>
                  </p:oleObj>
                </mc:Choice>
                <mc:Fallback>
                  <p:oleObj name="Fotografie" r:id="rId10" imgW="9285714" imgH="1571844" progId="MSPhotoEd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2736"/>
                          <a:ext cx="576" cy="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83" name="Text Box 20"/>
            <p:cNvSpPr txBox="1">
              <a:spLocks noChangeArrowheads="1"/>
            </p:cNvSpPr>
            <p:nvPr/>
          </p:nvSpPr>
          <p:spPr bwMode="auto">
            <a:xfrm>
              <a:off x="4992" y="2688"/>
              <a:ext cx="26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1200" i="1">
                  <a:solidFill>
                    <a:schemeClr val="tx1"/>
                  </a:solidFill>
                  <a:latin typeface="Times New Roman" pitchFamily="18" charset="0"/>
                </a:rPr>
                <a:t>anti</a:t>
              </a:r>
            </a:p>
          </p:txBody>
        </p:sp>
      </p:grpSp>
      <p:grpSp>
        <p:nvGrpSpPr>
          <p:cNvPr id="53267" name="Group 21"/>
          <p:cNvGrpSpPr>
            <a:grpSpLocks/>
          </p:cNvGrpSpPr>
          <p:nvPr/>
        </p:nvGrpSpPr>
        <p:grpSpPr bwMode="auto">
          <a:xfrm>
            <a:off x="8077200" y="4267200"/>
            <a:ext cx="914400" cy="274638"/>
            <a:chOff x="4752" y="2688"/>
            <a:chExt cx="576" cy="173"/>
          </a:xfrm>
        </p:grpSpPr>
        <p:graphicFrame>
          <p:nvGraphicFramePr>
            <p:cNvPr id="53280" name="Object 22"/>
            <p:cNvGraphicFramePr>
              <a:graphicFrameLocks noChangeAspect="1"/>
            </p:cNvGraphicFramePr>
            <p:nvPr/>
          </p:nvGraphicFramePr>
          <p:xfrm>
            <a:off x="4752" y="2736"/>
            <a:ext cx="576" cy="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997" name="Fotografie" r:id="rId12" imgW="9285714" imgH="1571844" progId="MSPhotoEd.3">
                    <p:embed/>
                  </p:oleObj>
                </mc:Choice>
                <mc:Fallback>
                  <p:oleObj name="Fotografie" r:id="rId12" imgW="9285714" imgH="1571844" progId="MSPhotoEd.3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2" y="2736"/>
                          <a:ext cx="576" cy="1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81" name="Text Box 23"/>
            <p:cNvSpPr txBox="1">
              <a:spLocks noChangeArrowheads="1"/>
            </p:cNvSpPr>
            <p:nvPr/>
          </p:nvSpPr>
          <p:spPr bwMode="auto">
            <a:xfrm>
              <a:off x="4896" y="2688"/>
              <a:ext cx="2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1200" i="1">
                  <a:solidFill>
                    <a:schemeClr val="tx1"/>
                  </a:solidFill>
                  <a:latin typeface="Times New Roman" pitchFamily="18" charset="0"/>
                </a:rPr>
                <a:t>syn</a:t>
              </a:r>
            </a:p>
          </p:txBody>
        </p:sp>
      </p:grpSp>
      <p:graphicFrame>
        <p:nvGraphicFramePr>
          <p:cNvPr id="53268" name="Object 24"/>
          <p:cNvGraphicFramePr>
            <a:graphicFrameLocks noChangeAspect="1"/>
          </p:cNvGraphicFramePr>
          <p:nvPr/>
        </p:nvGraphicFramePr>
        <p:xfrm>
          <a:off x="6553200" y="3886200"/>
          <a:ext cx="1447800" cy="141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98" name="Fotografie" r:id="rId14" imgW="18052395" imgH="17638095" progId="MSPhotoEd.3">
                  <p:embed/>
                </p:oleObj>
              </mc:Choice>
              <mc:Fallback>
                <p:oleObj name="Fotografie" r:id="rId14" imgW="18052395" imgH="17638095" progId="MSPhotoEd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886200"/>
                        <a:ext cx="1447800" cy="141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53" name="Text Box 25"/>
          <p:cNvSpPr txBox="1">
            <a:spLocks noChangeArrowheads="1"/>
          </p:cNvSpPr>
          <p:nvPr/>
        </p:nvSpPr>
        <p:spPr bwMode="auto">
          <a:xfrm>
            <a:off x="2209800" y="4038600"/>
            <a:ext cx="4819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40000"/>
              </a:spcBef>
              <a:defRPr/>
            </a:pPr>
            <a:r>
              <a:rPr lang="en-US" sz="20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0.</a:t>
            </a:r>
            <a:r>
              <a:rPr lang="cs-CZ" sz="20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</a:t>
            </a:r>
            <a:r>
              <a:rPr lang="en-US" sz="20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-5 mM </a:t>
            </a:r>
            <a:r>
              <a:rPr lang="cs-CZ" sz="20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strand concentration </a:t>
            </a:r>
            <a:r>
              <a:rPr lang="en-US" sz="20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in NMR</a:t>
            </a:r>
            <a:endParaRPr lang="cs-CZ" sz="200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70" name="Text Box 26"/>
          <p:cNvSpPr txBox="1">
            <a:spLocks noChangeArrowheads="1"/>
          </p:cNvSpPr>
          <p:nvPr/>
        </p:nvSpPr>
        <p:spPr bwMode="auto">
          <a:xfrm>
            <a:off x="5105400" y="0"/>
            <a:ext cx="137001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cs-CZ" sz="2400">
                <a:solidFill>
                  <a:srgbClr val="FFFF00"/>
                </a:solidFill>
                <a:latin typeface="Times New Roman" pitchFamily="18" charset="0"/>
              </a:rPr>
              <a:t>BASKET</a:t>
            </a:r>
          </a:p>
          <a:p>
            <a:pPr eaLnBrk="1" hangingPunct="1">
              <a:lnSpc>
                <a:spcPct val="75000"/>
              </a:lnSpc>
            </a:pPr>
            <a:r>
              <a:rPr lang="cs-CZ">
                <a:solidFill>
                  <a:srgbClr val="FFFF00"/>
                </a:solidFill>
                <a:latin typeface="Times New Roman" pitchFamily="18" charset="0"/>
              </a:rPr>
              <a:t>two tetrads</a:t>
            </a:r>
          </a:p>
        </p:txBody>
      </p:sp>
      <p:sp>
        <p:nvSpPr>
          <p:cNvPr id="53271" name="Text Box 27"/>
          <p:cNvSpPr txBox="1">
            <a:spLocks noChangeArrowheads="1"/>
          </p:cNvSpPr>
          <p:nvPr/>
        </p:nvSpPr>
        <p:spPr bwMode="auto">
          <a:xfrm>
            <a:off x="6781800" y="5257800"/>
            <a:ext cx="962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FF00FF"/>
                </a:solidFill>
                <a:latin typeface="Times New Roman" pitchFamily="18" charset="0"/>
              </a:rPr>
              <a:t>A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(TTAG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3272" name="Text Box 28"/>
          <p:cNvSpPr txBox="1">
            <a:spLocks noChangeArrowheads="1"/>
          </p:cNvSpPr>
          <p:nvPr/>
        </p:nvSpPr>
        <p:spPr bwMode="auto">
          <a:xfrm>
            <a:off x="304800" y="5181600"/>
            <a:ext cx="16764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      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(TTAG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)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</a:p>
          <a:p>
            <a:pPr eaLnBrk="1" hangingPunct="1"/>
            <a:r>
              <a:rPr lang="cs-CZ" sz="1200">
                <a:solidFill>
                  <a:srgbClr val="FF00FF"/>
                </a:solidFill>
                <a:latin typeface="Times New Roman" pitchFamily="18" charset="0"/>
              </a:rPr>
              <a:t>   A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(TTAG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)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</a:p>
          <a:p>
            <a:pPr eaLnBrk="1" hangingPunct="1"/>
            <a:r>
              <a:rPr lang="cs-CZ" sz="1200">
                <a:solidFill>
                  <a:srgbClr val="FF00FF"/>
                </a:solidFill>
                <a:latin typeface="Times New Roman" pitchFamily="18" charset="0"/>
              </a:rPr>
              <a:t>TTA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(TTAG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)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3273" name="Text Box 29"/>
          <p:cNvSpPr txBox="1">
            <a:spLocks noChangeArrowheads="1"/>
          </p:cNvSpPr>
          <p:nvPr/>
        </p:nvSpPr>
        <p:spPr bwMode="auto">
          <a:xfrm>
            <a:off x="5105400" y="1981200"/>
            <a:ext cx="1123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(TTAG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) </a:t>
            </a:r>
            <a:r>
              <a:rPr lang="cs-CZ" sz="12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cs-CZ" sz="1200">
                <a:solidFill>
                  <a:srgbClr val="FF00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53274" name="Text Box 30"/>
          <p:cNvSpPr txBox="1">
            <a:spLocks noChangeArrowheads="1"/>
          </p:cNvSpPr>
          <p:nvPr/>
        </p:nvSpPr>
        <p:spPr bwMode="auto">
          <a:xfrm>
            <a:off x="152400" y="2514600"/>
            <a:ext cx="23018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45000"/>
              </a:spcBef>
            </a:pPr>
            <a:r>
              <a:rPr lang="cs-CZ" sz="1400">
                <a:solidFill>
                  <a:srgbClr val="FFFFFF"/>
                </a:solidFill>
                <a:latin typeface="Times New Roman" pitchFamily="18" charset="0"/>
              </a:rPr>
              <a:t>Luu, et al.: J.Am.Chem.Soc., 128 (2006) 9963-9970.</a:t>
            </a:r>
          </a:p>
          <a:p>
            <a:pPr eaLnBrk="1" hangingPunct="1">
              <a:spcBef>
                <a:spcPct val="45000"/>
              </a:spcBef>
            </a:pPr>
            <a:r>
              <a:rPr lang="cs-CZ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Ambrus, </a:t>
            </a:r>
            <a:r>
              <a:rPr lang="cs-CZ" sz="1400">
                <a:solidFill>
                  <a:srgbClr val="FFFFFF"/>
                </a:solidFill>
                <a:latin typeface="Times New Roman" pitchFamily="18" charset="0"/>
              </a:rPr>
              <a:t>et al.:</a:t>
            </a:r>
            <a:r>
              <a:rPr lang="cs-CZ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Nucleic Acids Res. 34 </a:t>
            </a:r>
            <a:r>
              <a:rPr lang="cs-CZ" sz="1400">
                <a:solidFill>
                  <a:srgbClr val="FFFFFF"/>
                </a:solidFill>
                <a:latin typeface="Times New Roman" pitchFamily="18" charset="0"/>
              </a:rPr>
              <a:t>(2006)</a:t>
            </a:r>
            <a:r>
              <a:rPr lang="cs-CZ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2723–2735.</a:t>
            </a:r>
            <a:r>
              <a:rPr lang="cs-CZ" sz="140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53275" name="Text Box 31"/>
          <p:cNvSpPr txBox="1">
            <a:spLocks noChangeArrowheads="1"/>
          </p:cNvSpPr>
          <p:nvPr/>
        </p:nvSpPr>
        <p:spPr bwMode="auto">
          <a:xfrm>
            <a:off x="4876800" y="5257800"/>
            <a:ext cx="2198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400">
                <a:solidFill>
                  <a:srgbClr val="FFFFFF"/>
                </a:solidFill>
                <a:latin typeface="Times New Roman" pitchFamily="18" charset="0"/>
              </a:rPr>
              <a:t>Parkinson, Lee, Neidle:</a:t>
            </a:r>
          </a:p>
          <a:p>
            <a:pPr eaLnBrk="1" hangingPunct="1"/>
            <a:r>
              <a:rPr lang="cs-CZ" sz="1400">
                <a:solidFill>
                  <a:srgbClr val="FFFFFF"/>
                </a:solidFill>
                <a:latin typeface="Times New Roman" pitchFamily="18" charset="0"/>
              </a:rPr>
              <a:t>Nature 417 (2002) 876-880.</a:t>
            </a:r>
          </a:p>
        </p:txBody>
      </p:sp>
      <p:sp>
        <p:nvSpPr>
          <p:cNvPr id="53276" name="Text Box 32"/>
          <p:cNvSpPr txBox="1">
            <a:spLocks noChangeArrowheads="1"/>
          </p:cNvSpPr>
          <p:nvPr/>
        </p:nvSpPr>
        <p:spPr bwMode="auto">
          <a:xfrm>
            <a:off x="1600200" y="4876800"/>
            <a:ext cx="2987675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cs-CZ" sz="1400">
                <a:solidFill>
                  <a:srgbClr val="FFFFFF"/>
                </a:solidFill>
                <a:latin typeface="Times New Roman" pitchFamily="18" charset="0"/>
              </a:rPr>
              <a:t>Balagurumoorthy, Brahmachari: J. Biol. Chem. 269 (1994) 21858-21869. </a:t>
            </a:r>
          </a:p>
          <a:p>
            <a:pPr eaLnBrk="1" hangingPunct="1">
              <a:spcBef>
                <a:spcPct val="30000"/>
              </a:spcBef>
            </a:pPr>
            <a:r>
              <a:rPr lang="cs-CZ" sz="1400">
                <a:solidFill>
                  <a:srgbClr val="FFFFFF"/>
                </a:solidFill>
                <a:latin typeface="Times New Roman" pitchFamily="18" charset="0"/>
              </a:rPr>
              <a:t>Redon et al.: Nucleic Acids Res. 31 (2003) 1605-1613. </a:t>
            </a:r>
          </a:p>
          <a:p>
            <a:pPr eaLnBrk="1" hangingPunct="1"/>
            <a:endParaRPr lang="cs-CZ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3761" name="Text Box 33"/>
          <p:cNvSpPr txBox="1">
            <a:spLocks noChangeArrowheads="1"/>
          </p:cNvSpPr>
          <p:nvPr/>
        </p:nvSpPr>
        <p:spPr bwMode="auto">
          <a:xfrm>
            <a:off x="4267200" y="3352800"/>
            <a:ext cx="852488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</a:t>
            </a:r>
            <a:r>
              <a:rPr lang="cs-CZ" sz="4800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+</a:t>
            </a:r>
          </a:p>
        </p:txBody>
      </p:sp>
      <p:sp>
        <p:nvSpPr>
          <p:cNvPr id="53278" name="Text Box 34"/>
          <p:cNvSpPr txBox="1">
            <a:spLocks noChangeArrowheads="1"/>
          </p:cNvSpPr>
          <p:nvPr/>
        </p:nvSpPr>
        <p:spPr bwMode="auto">
          <a:xfrm>
            <a:off x="6248400" y="5638800"/>
            <a:ext cx="230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FFFF00"/>
                </a:solidFill>
                <a:latin typeface="Times New Roman" pitchFamily="18" charset="0"/>
              </a:rPr>
              <a:t>   PARALLEL</a:t>
            </a:r>
          </a:p>
        </p:txBody>
      </p:sp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216159" y="6513967"/>
            <a:ext cx="95770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ifferent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quadruplex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structures </a:t>
            </a:r>
            <a:r>
              <a:rPr lang="cs-CZ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cs-CZ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human</a:t>
            </a:r>
            <a:r>
              <a:rPr lang="cs-CZ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telomere</a:t>
            </a:r>
            <a:r>
              <a:rPr lang="cs-CZ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DNA </a:t>
            </a:r>
            <a:r>
              <a:rPr lang="cs-CZ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sequence</a:t>
            </a:r>
            <a:r>
              <a:rPr lang="cs-CZ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were 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observed by various 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methods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304800" y="381000"/>
          <a:ext cx="43434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33" name="SPW 8.0 Graph" r:id="rId4" imgW="5491800" imgH="6802200" progId="SigmaPlotGraphicObject.7">
                  <p:embed/>
                </p:oleObj>
              </mc:Choice>
              <mc:Fallback>
                <p:oleObj name="SPW 8.0 Graph" r:id="rId4" imgW="5491800" imgH="6802200" progId="SigmaPlotGraphicObjec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2" r="37"/>
                      <a:stretch>
                        <a:fillRect/>
                      </a:stretch>
                    </p:blipFill>
                    <p:spPr bwMode="auto">
                      <a:xfrm>
                        <a:off x="304800" y="381000"/>
                        <a:ext cx="4343400" cy="632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9507" name="Picture 3" descr="telomern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37393" r="929" b="40164"/>
          <a:stretch>
            <a:fillRect/>
          </a:stretch>
        </p:blipFill>
        <p:spPr bwMode="auto">
          <a:xfrm>
            <a:off x="5638800" y="2286000"/>
            <a:ext cx="3352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4" descr="telomern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58656" r="931" b="22444"/>
          <a:stretch>
            <a:fillRect/>
          </a:stretch>
        </p:blipFill>
        <p:spPr bwMode="auto">
          <a:xfrm>
            <a:off x="5638800" y="3429000"/>
            <a:ext cx="3352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9" name="Picture 5" descr="telomern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9" t="1956" r="5" b="66150"/>
          <a:stretch>
            <a:fillRect/>
          </a:stretch>
        </p:blipFill>
        <p:spPr bwMode="auto">
          <a:xfrm>
            <a:off x="5638800" y="381000"/>
            <a:ext cx="3352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1127125" y="4079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49511" name="Picture 7" descr="telomern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3" t="37276" r="40741" b="42526"/>
          <a:stretch>
            <a:fillRect/>
          </a:stretch>
        </p:blipFill>
        <p:spPr bwMode="auto">
          <a:xfrm>
            <a:off x="4648200" y="2286000"/>
            <a:ext cx="11017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2" name="Picture 8" descr="telomern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9" t="2957" r="40329" b="69780"/>
          <a:stretch>
            <a:fillRect/>
          </a:stretch>
        </p:blipFill>
        <p:spPr bwMode="auto">
          <a:xfrm>
            <a:off x="4648200" y="381000"/>
            <a:ext cx="1066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3" name="Picture 9" descr="telomern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3" t="59837" r="40741" b="22444"/>
          <a:stretch>
            <a:fillRect/>
          </a:stretch>
        </p:blipFill>
        <p:spPr bwMode="auto">
          <a:xfrm>
            <a:off x="4648200" y="3429000"/>
            <a:ext cx="990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 Box 13"/>
          <p:cNvSpPr txBox="1">
            <a:spLocks noChangeArrowheads="1"/>
          </p:cNvSpPr>
          <p:nvPr/>
        </p:nvSpPr>
        <p:spPr bwMode="auto">
          <a:xfrm>
            <a:off x="1524000" y="685800"/>
            <a:ext cx="13335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400">
                <a:solidFill>
                  <a:schemeClr val="tx1"/>
                </a:solidFill>
                <a:latin typeface="Times New Roman" pitchFamily="18" charset="0"/>
              </a:rPr>
              <a:t> In nucleosides:</a:t>
            </a:r>
          </a:p>
          <a:p>
            <a:pPr eaLnBrk="1" hangingPunct="1"/>
            <a:r>
              <a:rPr lang="cs-CZ" sz="1400">
                <a:solidFill>
                  <a:srgbClr val="FF3300"/>
                </a:solidFill>
                <a:latin typeface="Times New Roman" pitchFamily="18" charset="0"/>
              </a:rPr>
              <a:t> 200 mM</a:t>
            </a:r>
          </a:p>
          <a:p>
            <a:pPr eaLnBrk="1" hangingPunct="1"/>
            <a:r>
              <a:rPr lang="cs-CZ" sz="140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cs-CZ" sz="1400">
                <a:solidFill>
                  <a:srgbClr val="FF3399"/>
                </a:solidFill>
                <a:latin typeface="Times New Roman" pitchFamily="18" charset="0"/>
              </a:rPr>
              <a:t>120 mM</a:t>
            </a:r>
          </a:p>
          <a:p>
            <a:pPr eaLnBrk="1" hangingPunct="1"/>
            <a:r>
              <a:rPr lang="cs-CZ" sz="1400">
                <a:solidFill>
                  <a:srgbClr val="800080"/>
                </a:solidFill>
                <a:latin typeface="Times New Roman" pitchFamily="18" charset="0"/>
              </a:rPr>
              <a:t> 55 mM</a:t>
            </a:r>
          </a:p>
          <a:p>
            <a:pPr eaLnBrk="1" hangingPunct="1"/>
            <a:r>
              <a:rPr lang="cs-CZ" sz="1400">
                <a:solidFill>
                  <a:srgbClr val="0000FF"/>
                </a:solidFill>
                <a:latin typeface="Times New Roman" pitchFamily="18" charset="0"/>
              </a:rPr>
              <a:t> 16 mM</a:t>
            </a:r>
          </a:p>
          <a:p>
            <a:pPr eaLnBrk="1" hangingPunct="1"/>
            <a:r>
              <a:rPr lang="cs-CZ" sz="1400">
                <a:solidFill>
                  <a:schemeClr val="tx1"/>
                </a:solidFill>
                <a:latin typeface="Times New Roman" pitchFamily="18" charset="0"/>
              </a:rPr>
              <a:t> 0.8 mM</a:t>
            </a:r>
          </a:p>
          <a:p>
            <a:pPr eaLnBrk="1" hangingPunct="1"/>
            <a:r>
              <a:rPr lang="cs-CZ" sz="1400">
                <a:solidFill>
                  <a:schemeClr val="tx1"/>
                </a:solidFill>
                <a:latin typeface="Times New Roman" pitchFamily="18" charset="0"/>
              </a:rPr>
              <a:t>( 0.1 mM)</a:t>
            </a:r>
          </a:p>
          <a:p>
            <a:pPr eaLnBrk="1" hangingPunct="1"/>
            <a:endParaRPr lang="cs-CZ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9518" name="Line 14"/>
          <p:cNvSpPr>
            <a:spLocks noChangeShapeType="1"/>
          </p:cNvSpPr>
          <p:nvPr/>
        </p:nvSpPr>
        <p:spPr bwMode="auto">
          <a:xfrm>
            <a:off x="2819400" y="3886200"/>
            <a:ext cx="1447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19" name="Line 15"/>
          <p:cNvSpPr>
            <a:spLocks noChangeShapeType="1"/>
          </p:cNvSpPr>
          <p:nvPr/>
        </p:nvSpPr>
        <p:spPr bwMode="auto">
          <a:xfrm>
            <a:off x="2895600" y="2971800"/>
            <a:ext cx="1371600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20" name="Line 16"/>
          <p:cNvSpPr>
            <a:spLocks noChangeShapeType="1"/>
          </p:cNvSpPr>
          <p:nvPr/>
        </p:nvSpPr>
        <p:spPr bwMode="auto">
          <a:xfrm>
            <a:off x="2819400" y="1447800"/>
            <a:ext cx="1371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21" name="Text Box 17"/>
          <p:cNvSpPr txBox="1">
            <a:spLocks noChangeArrowheads="1"/>
          </p:cNvSpPr>
          <p:nvPr/>
        </p:nvSpPr>
        <p:spPr bwMode="auto">
          <a:xfrm>
            <a:off x="1660525" y="1870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9523" name="Text Box 19"/>
          <p:cNvSpPr txBox="1">
            <a:spLocks noChangeArrowheads="1"/>
          </p:cNvSpPr>
          <p:nvPr/>
        </p:nvSpPr>
        <p:spPr bwMode="auto">
          <a:xfrm>
            <a:off x="609600" y="381000"/>
            <a:ext cx="228600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572000" y="4648200"/>
            <a:ext cx="4419600" cy="2057400"/>
            <a:chOff x="2880" y="2928"/>
            <a:chExt cx="2784" cy="1296"/>
          </a:xfrm>
          <a:solidFill>
            <a:srgbClr val="FFFFFF"/>
          </a:solidFill>
        </p:grpSpPr>
        <p:sp>
          <p:nvSpPr>
            <p:cNvPr id="149528" name="Text Box 24"/>
            <p:cNvSpPr txBox="1">
              <a:spLocks noChangeArrowheads="1"/>
            </p:cNvSpPr>
            <p:nvPr/>
          </p:nvSpPr>
          <p:spPr bwMode="auto">
            <a:xfrm>
              <a:off x="2880" y="2928"/>
              <a:ext cx="2784" cy="12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The</a:t>
              </a:r>
              <a:r>
                <a:rPr lang="cs-CZ" sz="2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a</a:t>
              </a:r>
              <a:r>
                <a:rPr lang="en-US" sz="20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Times New Roman" pitchFamily="18" charset="0"/>
                </a:rPr>
                <a:t>rrangement</a:t>
              </a:r>
              <a:r>
                <a:rPr lang="en-US" sz="2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Times New Roman" pitchFamily="18" charset="0"/>
                </a:rPr>
                <a:t> of the human telomere </a:t>
              </a:r>
              <a:r>
                <a:rPr lang="en-US" sz="20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Times New Roman" pitchFamily="18" charset="0"/>
                </a:rPr>
                <a:t>quadruplex</a:t>
              </a:r>
              <a:r>
                <a:rPr lang="en-US" sz="2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Times New Roman" pitchFamily="18" charset="0"/>
                </a:rPr>
                <a:t> </a:t>
              </a:r>
              <a:r>
                <a:rPr lang="cs-CZ" sz="20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is</a:t>
              </a:r>
              <a:r>
                <a:rPr lang="cs-CZ" sz="2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cs-CZ" sz="20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polymorphic</a:t>
              </a:r>
              <a:r>
                <a:rPr lang="cs-CZ" sz="2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and 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Times New Roman" pitchFamily="18" charset="0"/>
                </a:rPr>
                <a:t>depends on DNA concentration</a:t>
              </a:r>
              <a:r>
                <a:rPr lang="cs-CZ" sz="2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.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Times New Roman" pitchFamily="18" charset="0"/>
                </a:rPr>
                <a:t>The particular structures may perform distinct functions.</a:t>
              </a:r>
              <a:r>
                <a:rPr lang="cs-CZ" sz="2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endParaRPr lang="cs-CZ" dirty="0">
                <a:solidFill>
                  <a:schemeClr val="tx1"/>
                </a:solidFill>
                <a:latin typeface="Arial" charset="0"/>
              </a:endParaRP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49529" name="Rectangle 25"/>
            <p:cNvSpPr>
              <a:spLocks noChangeArrowheads="1"/>
            </p:cNvSpPr>
            <p:nvPr/>
          </p:nvSpPr>
          <p:spPr bwMode="auto">
            <a:xfrm>
              <a:off x="2928" y="4128"/>
              <a:ext cx="2736" cy="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charset="0"/>
              </a:endParaRPr>
            </a:p>
          </p:txBody>
        </p:sp>
      </p:grpSp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3008313" y="5516563"/>
            <a:ext cx="1306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>
                <a:solidFill>
                  <a:srgbClr val="0070C0"/>
                </a:solidFill>
              </a:rPr>
              <a:t>   </a:t>
            </a:r>
            <a:r>
              <a:rPr lang="cs-CZ" sz="1400">
                <a:solidFill>
                  <a:srgbClr val="0070C0"/>
                </a:solidFill>
              </a:rPr>
              <a:t>G</a:t>
            </a:r>
            <a:r>
              <a:rPr lang="cs-CZ" sz="1400" baseline="-25000">
                <a:solidFill>
                  <a:srgbClr val="0070C0"/>
                </a:solidFill>
              </a:rPr>
              <a:t>3</a:t>
            </a:r>
            <a:r>
              <a:rPr lang="cs-CZ" sz="1400">
                <a:solidFill>
                  <a:srgbClr val="0070C0"/>
                </a:solidFill>
              </a:rPr>
              <a:t>(TTAG</a:t>
            </a:r>
            <a:r>
              <a:rPr lang="cs-CZ" sz="1400" baseline="-25000">
                <a:solidFill>
                  <a:srgbClr val="0070C0"/>
                </a:solidFill>
              </a:rPr>
              <a:t>3</a:t>
            </a:r>
            <a:r>
              <a:rPr lang="cs-CZ" sz="1400">
                <a:solidFill>
                  <a:srgbClr val="0070C0"/>
                </a:solidFill>
              </a:rPr>
              <a:t>)</a:t>
            </a:r>
            <a:r>
              <a:rPr lang="cs-CZ" sz="1400" baseline="-25000">
                <a:solidFill>
                  <a:srgbClr val="0070C0"/>
                </a:solidFill>
              </a:rPr>
              <a:t>16</a:t>
            </a:r>
            <a:endParaRPr lang="en-US" sz="1400" baseline="-25000">
              <a:solidFill>
                <a:srgbClr val="0070C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04800" y="6453336"/>
            <a:ext cx="606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 smtClean="0">
                <a:solidFill>
                  <a:srgbClr val="0099FF"/>
                </a:solidFill>
              </a:rPr>
              <a:t>Renčiuk</a:t>
            </a:r>
            <a:r>
              <a:rPr lang="cs-CZ" sz="1400" i="1" dirty="0" smtClean="0">
                <a:solidFill>
                  <a:srgbClr val="0099FF"/>
                </a:solidFill>
              </a:rPr>
              <a:t> et al.:  </a:t>
            </a:r>
            <a:r>
              <a:rPr lang="cs-CZ" sz="1400" i="1" dirty="0" err="1" smtClean="0">
                <a:solidFill>
                  <a:srgbClr val="0099FF"/>
                </a:solidFill>
              </a:rPr>
              <a:t>Nucleic</a:t>
            </a:r>
            <a:r>
              <a:rPr lang="cs-CZ" sz="1400" i="1" dirty="0" smtClean="0">
                <a:solidFill>
                  <a:srgbClr val="0099FF"/>
                </a:solidFill>
              </a:rPr>
              <a:t> </a:t>
            </a:r>
            <a:r>
              <a:rPr lang="cs-CZ" sz="1400" i="1" dirty="0" err="1">
                <a:solidFill>
                  <a:srgbClr val="0099FF"/>
                </a:solidFill>
              </a:rPr>
              <a:t>Acids</a:t>
            </a:r>
            <a:r>
              <a:rPr lang="cs-CZ" sz="1400" i="1" dirty="0">
                <a:solidFill>
                  <a:srgbClr val="0099FF"/>
                </a:solidFill>
              </a:rPr>
              <a:t> </a:t>
            </a:r>
            <a:r>
              <a:rPr lang="cs-CZ" sz="1400" i="1" dirty="0" err="1">
                <a:solidFill>
                  <a:srgbClr val="0099FF"/>
                </a:solidFill>
              </a:rPr>
              <a:t>Research</a:t>
            </a:r>
            <a:r>
              <a:rPr lang="cs-CZ" sz="1400" i="1" dirty="0">
                <a:solidFill>
                  <a:srgbClr val="0099FF"/>
                </a:solidFill>
              </a:rPr>
              <a:t> </a:t>
            </a:r>
            <a:r>
              <a:rPr lang="cs-CZ" sz="1400" b="1" i="1" dirty="0">
                <a:solidFill>
                  <a:srgbClr val="0099FF"/>
                </a:solidFill>
              </a:rPr>
              <a:t>37 </a:t>
            </a:r>
            <a:r>
              <a:rPr lang="cs-CZ" sz="1400" i="1" dirty="0">
                <a:solidFill>
                  <a:srgbClr val="0099FF"/>
                </a:solidFill>
              </a:rPr>
              <a:t>(2009) 6625-6634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85800" y="0"/>
            <a:ext cx="7750175" cy="70596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CHIROPTICKÉ METODY</a:t>
            </a:r>
            <a:endParaRPr lang="cs-CZ" sz="1600" b="1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1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cs-CZ" sz="1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Optická rotační disperze-ORD</a:t>
            </a:r>
          </a:p>
          <a:p>
            <a:pPr algn="just" eaLnBrk="1" hangingPunct="1">
              <a:spcBef>
                <a:spcPct val="50000"/>
              </a:spcBef>
            </a:pPr>
            <a:r>
              <a:rPr lang="cs-CZ" sz="1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Závislost úhlu stočení roviny polarizace lineárně polarizovaného světla průchodem opticky aktivní látkou na vlnové délce procházejícího záření.</a:t>
            </a:r>
            <a:r>
              <a:rPr lang="cs-CZ" sz="1600" b="1">
                <a:solidFill>
                  <a:srgbClr val="FFFF00"/>
                </a:solidFill>
                <a:latin typeface="Times New Roman" pitchFamily="18" charset="0"/>
              </a:rPr>
              <a:t>     (</a:t>
            </a:r>
            <a:r>
              <a:rPr lang="cs-CZ" sz="1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180-800 nm</a:t>
            </a:r>
            <a:r>
              <a:rPr lang="cs-CZ" sz="1600" b="1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  <a:p>
            <a:pPr algn="just" eaLnBrk="1" hangingPunct="1">
              <a:spcBef>
                <a:spcPct val="50000"/>
              </a:spcBef>
            </a:pPr>
            <a:r>
              <a:rPr lang="cs-CZ" sz="1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Cirkulární dichroismus-CD</a:t>
            </a:r>
          </a:p>
          <a:p>
            <a:pPr algn="just" eaLnBrk="1" hangingPunct="1">
              <a:spcBef>
                <a:spcPct val="50000"/>
              </a:spcBef>
            </a:pPr>
            <a:r>
              <a:rPr lang="cs-CZ" sz="1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Závislost rozdílu absorpce pro vlevo a vpravo kruhově polarizované světlo na vlnové délce absorbovaného záření v oblasti energií elektronových přechodů.</a:t>
            </a:r>
            <a:r>
              <a:rPr lang="cs-CZ" sz="1600" b="1">
                <a:solidFill>
                  <a:srgbClr val="FFFF00"/>
                </a:solidFill>
                <a:latin typeface="Times New Roman" pitchFamily="18" charset="0"/>
              </a:rPr>
              <a:t>  (</a:t>
            </a:r>
            <a:r>
              <a:rPr lang="cs-CZ" sz="1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180-1000 nm</a:t>
            </a:r>
            <a:r>
              <a:rPr lang="cs-CZ" sz="1600" b="1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  <a:p>
            <a:pPr algn="just" eaLnBrk="1" hangingPunct="1">
              <a:spcBef>
                <a:spcPct val="50000"/>
              </a:spcBef>
            </a:pPr>
            <a:r>
              <a:rPr lang="cs-CZ" sz="1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Infračervený cirkulární dichroismus-IRCD (VCD)</a:t>
            </a:r>
            <a:endParaRPr lang="cs-CZ" sz="1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cs-CZ" sz="1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Závislost rozdílu absorpce pro vlevo a vpravo kruhově polarizované světlo na vlnové délce absorbovaného záření v oblasti energií vibračních přechodů.</a:t>
            </a:r>
            <a:r>
              <a:rPr lang="cs-CZ" sz="1600" b="1">
                <a:solidFill>
                  <a:srgbClr val="FFFF00"/>
                </a:solidFill>
                <a:latin typeface="Times New Roman" pitchFamily="18" charset="0"/>
              </a:rPr>
              <a:t>   (</a:t>
            </a:r>
            <a:r>
              <a:rPr lang="cs-CZ" sz="1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1-5 um</a:t>
            </a:r>
            <a:r>
              <a:rPr lang="cs-CZ" sz="1600" b="1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  <a:p>
            <a:pPr algn="just" eaLnBrk="1" hangingPunct="1">
              <a:spcBef>
                <a:spcPct val="50000"/>
              </a:spcBef>
            </a:pPr>
            <a:r>
              <a:rPr lang="cs-CZ" sz="1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Fluorescenčně detegovaný cirkulární dichroismus-FDCD</a:t>
            </a:r>
          </a:p>
          <a:p>
            <a:pPr algn="just" eaLnBrk="1" hangingPunct="1">
              <a:spcBef>
                <a:spcPct val="50000"/>
              </a:spcBef>
            </a:pPr>
            <a:r>
              <a:rPr lang="cs-CZ" sz="1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Závislost rozdílu intenzity fluorescence, excitované vlevo a vpravo kruhově polarizovaným světlem na vlnové délce excitačního záření.</a:t>
            </a:r>
            <a:r>
              <a:rPr lang="cs-CZ" sz="1600" b="1">
                <a:solidFill>
                  <a:srgbClr val="FFFF00"/>
                </a:solidFill>
                <a:latin typeface="Times New Roman" pitchFamily="18" charset="0"/>
              </a:rPr>
              <a:t>    (</a:t>
            </a:r>
            <a:r>
              <a:rPr lang="cs-CZ" sz="1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~ 200 nm až vlnová délka emise</a:t>
            </a:r>
            <a:r>
              <a:rPr lang="cs-CZ" sz="1600" b="1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  <a:p>
            <a:pPr algn="just" eaLnBrk="1" hangingPunct="1">
              <a:spcBef>
                <a:spcPct val="50000"/>
              </a:spcBef>
            </a:pPr>
            <a:r>
              <a:rPr lang="cs-CZ" sz="1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Cirkulárně polarizovaná luminiscence (emise)-CPL (CPE)</a:t>
            </a:r>
            <a:endParaRPr lang="cs-CZ" sz="1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cs-CZ" sz="1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Spektrální průběh rozdílu intenzit (spontánní) emise vlevo a vpravo cirkulárně polarizovaného světla.</a:t>
            </a:r>
            <a:r>
              <a:rPr lang="cs-CZ" sz="1600" b="1">
                <a:solidFill>
                  <a:srgbClr val="FFFF00"/>
                </a:solidFill>
                <a:latin typeface="Times New Roman" pitchFamily="18" charset="0"/>
              </a:rPr>
              <a:t>  (</a:t>
            </a:r>
            <a:r>
              <a:rPr lang="cs-CZ" sz="1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Interval vlnových délek emise chromoforu</a:t>
            </a:r>
            <a:r>
              <a:rPr lang="cs-CZ" sz="1600" b="1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  <a:p>
            <a:pPr algn="just" eaLnBrk="1" hangingPunct="1">
              <a:spcBef>
                <a:spcPct val="50000"/>
              </a:spcBef>
            </a:pPr>
            <a:r>
              <a:rPr lang="cs-CZ" sz="1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Cirkulární diferenciální Ramanův rozptyl-Raman CID</a:t>
            </a:r>
          </a:p>
          <a:p>
            <a:pPr algn="just" eaLnBrk="1" hangingPunct="1">
              <a:spcBef>
                <a:spcPct val="50000"/>
              </a:spcBef>
            </a:pPr>
            <a:r>
              <a:rPr lang="cs-CZ" sz="1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Spektrální průběh rozdílů intenzit Ramanova rozptylu vlevo a vpravo kruhově polarizovaného dopadajícího záření.</a:t>
            </a:r>
            <a:r>
              <a:rPr lang="cs-CZ" sz="1600" b="1">
                <a:solidFill>
                  <a:srgbClr val="FFFF00"/>
                </a:solidFill>
                <a:latin typeface="Times New Roman" pitchFamily="18" charset="0"/>
              </a:rPr>
              <a:t>   (</a:t>
            </a:r>
            <a:r>
              <a:rPr lang="cs-CZ" sz="1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Interval vlnových délek Ramanova jevu</a:t>
            </a:r>
            <a:r>
              <a:rPr lang="cs-CZ" sz="1600" b="1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endParaRPr lang="cs-CZ" sz="1600" b="1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074" descr="V:\mifi-obr\nové obr pro CD presentaci\obrA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10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395" name="Picture 3075" descr="V:\mifi-obr\nové obr pro CD presentaci\obrC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194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396" name="Line 3076"/>
          <p:cNvSpPr>
            <a:spLocks noChangeShapeType="1"/>
          </p:cNvSpPr>
          <p:nvPr/>
        </p:nvSpPr>
        <p:spPr bwMode="auto">
          <a:xfrm>
            <a:off x="4394199" y="190500"/>
            <a:ext cx="0" cy="647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397" name="Text Box 3077"/>
          <p:cNvSpPr txBox="1">
            <a:spLocks noChangeArrowheads="1"/>
          </p:cNvSpPr>
          <p:nvPr/>
        </p:nvSpPr>
        <p:spPr bwMode="auto">
          <a:xfrm>
            <a:off x="1023937" y="989120"/>
            <a:ext cx="6477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/>
              <a:t>[</a:t>
            </a:r>
            <a:r>
              <a:rPr lang="cs-CZ" sz="2400" dirty="0">
                <a:cs typeface="Arial" pitchFamily="34" charset="0"/>
              </a:rPr>
              <a:t>α</a:t>
            </a:r>
            <a:r>
              <a:rPr lang="en-US" sz="2400" dirty="0">
                <a:cs typeface="Arial" pitchFamily="34" charset="0"/>
              </a:rPr>
              <a:t>]</a:t>
            </a:r>
            <a:endParaRPr lang="cs-CZ" sz="2400" dirty="0"/>
          </a:p>
        </p:txBody>
      </p:sp>
      <p:sp>
        <p:nvSpPr>
          <p:cNvPr id="315398" name="Text Box 3078"/>
          <p:cNvSpPr txBox="1">
            <a:spLocks noChangeArrowheads="1"/>
          </p:cNvSpPr>
          <p:nvPr/>
        </p:nvSpPr>
        <p:spPr bwMode="auto">
          <a:xfrm>
            <a:off x="6842125" y="3468688"/>
            <a:ext cx="928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dirty="0">
                <a:cs typeface="Arial" pitchFamily="34" charset="0"/>
              </a:rPr>
              <a:t>λ</a:t>
            </a:r>
            <a:r>
              <a:rPr lang="en-US" sz="2400" dirty="0">
                <a:cs typeface="Arial" pitchFamily="34" charset="0"/>
              </a:rPr>
              <a:t>[nm]</a:t>
            </a:r>
            <a:endParaRPr lang="cs-CZ" sz="2400" dirty="0"/>
          </a:p>
        </p:txBody>
      </p:sp>
      <p:pic>
        <p:nvPicPr>
          <p:cNvPr id="8199" name="Picture 3079" descr="U:\MIFI\obrazky\sbírka\Macek-poekresl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90"/>
          <a:stretch>
            <a:fillRect/>
          </a:stretch>
        </p:blipFill>
        <p:spPr bwMode="auto">
          <a:xfrm>
            <a:off x="6237288" y="4221088"/>
            <a:ext cx="1981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16042" y="527455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Cottonův</a:t>
            </a:r>
            <a:r>
              <a:rPr lang="cs-CZ" sz="2400" dirty="0" smtClean="0"/>
              <a:t> efekt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481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30"/>
          <p:cNvGraphicFramePr>
            <a:graphicFrameLocks noChangeAspect="1"/>
          </p:cNvGraphicFramePr>
          <p:nvPr>
            <p:extLst/>
          </p:nvPr>
        </p:nvGraphicFramePr>
        <p:xfrm>
          <a:off x="1835696" y="0"/>
          <a:ext cx="5400600" cy="674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3" name="Document" r:id="rId3" imgW="4699096" imgH="6507643" progId="Word.Document.8">
                  <p:embed/>
                </p:oleObj>
              </mc:Choice>
              <mc:Fallback>
                <p:oleObj name="Document" r:id="rId3" imgW="4699096" imgH="6507643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 t="2242" b="2719"/>
                      <a:stretch>
                        <a:fillRect/>
                      </a:stretch>
                    </p:blipFill>
                    <p:spPr bwMode="auto">
                      <a:xfrm>
                        <a:off x="1835696" y="0"/>
                        <a:ext cx="5400600" cy="67413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7740352" y="2636912"/>
            <a:ext cx="1296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524327" y="4797152"/>
            <a:ext cx="17281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 err="1">
                <a:solidFill>
                  <a:srgbClr val="00B0F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Kejnovska</a:t>
            </a:r>
            <a:r>
              <a:rPr lang="cs-CZ" altLang="cs-CZ" dirty="0">
                <a:solidFill>
                  <a:srgbClr val="00B0F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I., </a:t>
            </a:r>
            <a:r>
              <a:rPr lang="cs-CZ" altLang="cs-CZ" dirty="0" err="1">
                <a:solidFill>
                  <a:srgbClr val="00B0F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Renciuk</a:t>
            </a:r>
            <a:r>
              <a:rPr lang="cs-CZ" altLang="cs-CZ" dirty="0">
                <a:solidFill>
                  <a:srgbClr val="00B0F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D., </a:t>
            </a:r>
            <a:r>
              <a:rPr lang="cs-CZ" altLang="cs-CZ" dirty="0" err="1">
                <a:solidFill>
                  <a:srgbClr val="00B0F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Vorlickova</a:t>
            </a:r>
            <a:r>
              <a:rPr lang="cs-CZ" altLang="cs-CZ" dirty="0">
                <a:solidFill>
                  <a:srgbClr val="00B0F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M.: </a:t>
            </a:r>
            <a:r>
              <a:rPr lang="cs-CZ" altLang="cs-CZ" dirty="0" err="1">
                <a:solidFill>
                  <a:srgbClr val="00B0F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Nucleic</a:t>
            </a:r>
            <a:r>
              <a:rPr lang="cs-CZ" altLang="cs-CZ" dirty="0">
                <a:solidFill>
                  <a:srgbClr val="00B0F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cs-CZ" altLang="cs-CZ" dirty="0" err="1">
                <a:solidFill>
                  <a:srgbClr val="00B0F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Acids</a:t>
            </a:r>
            <a:r>
              <a:rPr lang="cs-CZ" altLang="cs-CZ" dirty="0">
                <a:solidFill>
                  <a:srgbClr val="00B0F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Res. </a:t>
            </a:r>
            <a:r>
              <a:rPr lang="cs-CZ" altLang="cs-CZ" b="1" dirty="0">
                <a:solidFill>
                  <a:srgbClr val="00B0F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37 </a:t>
            </a:r>
            <a:r>
              <a:rPr lang="cs-CZ" altLang="cs-CZ" dirty="0">
                <a:solidFill>
                  <a:srgbClr val="00B0F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(2009) 1713-1725.</a:t>
            </a:r>
            <a:endParaRPr lang="cs-CZ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4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611560" y="1287706"/>
            <a:ext cx="4114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Jaroslav Kypr</a:t>
            </a:r>
          </a:p>
          <a:p>
            <a:pPr>
              <a:defRPr/>
            </a:pPr>
            <a:r>
              <a:rPr lang="cs-CZ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Iva </a:t>
            </a:r>
            <a:r>
              <a:rPr lang="cs-CZ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Kejnovská</a:t>
            </a:r>
            <a:endParaRPr lang="cs-CZ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Jana Chládková</a:t>
            </a:r>
          </a:p>
          <a:p>
            <a:pPr>
              <a:defRPr/>
            </a:pPr>
            <a:r>
              <a:rPr lang="cs-CZ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Petr Fojtík</a:t>
            </a:r>
          </a:p>
          <a:p>
            <a:pPr>
              <a:defRPr/>
            </a:pPr>
            <a:r>
              <a:rPr lang="cs-CZ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Daniel </a:t>
            </a:r>
            <a:r>
              <a:rPr lang="cs-CZ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Renčiuk</a:t>
            </a:r>
            <a:endParaRPr lang="cs-CZ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Klára Bednářová</a:t>
            </a:r>
          </a:p>
          <a:p>
            <a:pPr>
              <a:defRPr/>
            </a:pPr>
            <a:r>
              <a:rPr lang="cs-CZ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Martin </a:t>
            </a:r>
            <a:r>
              <a:rPr lang="cs-CZ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Tomaško</a:t>
            </a:r>
            <a:endParaRPr lang="cs-CZ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Petra </a:t>
            </a:r>
            <a:r>
              <a:rPr lang="cs-CZ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Školáková</a:t>
            </a:r>
            <a:endParaRPr lang="cs-CZ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Helena Kašparová</a:t>
            </a:r>
          </a:p>
          <a:p>
            <a:pPr>
              <a:defRPr/>
            </a:pPr>
            <a:r>
              <a:rPr lang="cs-CZ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Zuzana Dvořáková</a:t>
            </a:r>
            <a:endParaRPr lang="cs-CZ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5299" name="Picture 4" descr="01_umD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40274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441325" y="228600"/>
            <a:ext cx="8245475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Laboratory of the CD spectroscopy of Nucleic Acids</a:t>
            </a:r>
            <a:endParaRPr lang="en-US" sz="280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:\mifi-obr\nové obr pro CD presentaci\obrF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93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4267200" y="38100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ovéPole 1"/>
          <p:cNvSpPr txBox="1"/>
          <p:nvPr/>
        </p:nvSpPr>
        <p:spPr>
          <a:xfrm>
            <a:off x="5076056" y="141277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Cottonův</a:t>
            </a:r>
            <a:r>
              <a:rPr lang="cs-CZ" dirty="0"/>
              <a:t> efekt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963545" y="37170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>
                <a:cs typeface="Arial" pitchFamily="34" charset="0"/>
              </a:rPr>
              <a:t>λ</a:t>
            </a:r>
            <a:r>
              <a:rPr lang="en-US">
                <a:cs typeface="Arial" pitchFamily="34" charset="0"/>
              </a:rPr>
              <a:t>[nm]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994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074" descr="V:\mifi-obr\obr1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-106363"/>
            <a:ext cx="9047163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075"/>
          <p:cNvSpPr txBox="1">
            <a:spLocks noChangeArrowheads="1"/>
          </p:cNvSpPr>
          <p:nvPr/>
        </p:nvSpPr>
        <p:spPr bwMode="auto">
          <a:xfrm>
            <a:off x="3946525" y="3311525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FF3300"/>
                </a:solidFill>
                <a:latin typeface="Symbol" pitchFamily="18" charset="2"/>
              </a:rPr>
              <a:t>l</a:t>
            </a:r>
          </a:p>
        </p:txBody>
      </p:sp>
      <p:sp>
        <p:nvSpPr>
          <p:cNvPr id="10244" name="Text Box 3076"/>
          <p:cNvSpPr txBox="1">
            <a:spLocks noChangeArrowheads="1"/>
          </p:cNvSpPr>
          <p:nvPr/>
        </p:nvSpPr>
        <p:spPr bwMode="auto">
          <a:xfrm>
            <a:off x="2667000" y="1981200"/>
            <a:ext cx="819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000">
                <a:solidFill>
                  <a:srgbClr val="FF3300"/>
                </a:solidFill>
              </a:rPr>
              <a:t>ORD </a:t>
            </a:r>
          </a:p>
          <a:p>
            <a:pPr eaLnBrk="1" hangingPunct="1"/>
            <a:r>
              <a:rPr lang="cs-CZ" sz="2000">
                <a:solidFill>
                  <a:srgbClr val="FF3300"/>
                </a:solidFill>
              </a:rPr>
              <a:t>  +</a:t>
            </a:r>
          </a:p>
        </p:txBody>
      </p:sp>
      <p:sp>
        <p:nvSpPr>
          <p:cNvPr id="10245" name="Text Box 3077"/>
          <p:cNvSpPr txBox="1">
            <a:spLocks noChangeArrowheads="1"/>
          </p:cNvSpPr>
          <p:nvPr/>
        </p:nvSpPr>
        <p:spPr bwMode="auto">
          <a:xfrm>
            <a:off x="1828800" y="228600"/>
            <a:ext cx="552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000">
                <a:solidFill>
                  <a:srgbClr val="FF3300"/>
                </a:solidFill>
              </a:rPr>
              <a:t>CD</a:t>
            </a:r>
          </a:p>
        </p:txBody>
      </p:sp>
      <p:sp>
        <p:nvSpPr>
          <p:cNvPr id="10246" name="Text Box 3078"/>
          <p:cNvSpPr txBox="1">
            <a:spLocks noChangeArrowheads="1"/>
          </p:cNvSpPr>
          <p:nvPr/>
        </p:nvSpPr>
        <p:spPr bwMode="auto">
          <a:xfrm>
            <a:off x="7315200" y="3886200"/>
            <a:ext cx="8191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000">
                <a:solidFill>
                  <a:srgbClr val="FF3300"/>
                </a:solidFill>
              </a:rPr>
              <a:t>ORD </a:t>
            </a:r>
          </a:p>
          <a:p>
            <a:pPr eaLnBrk="1" hangingPunct="1"/>
            <a:r>
              <a:rPr lang="cs-CZ" sz="2000">
                <a:solidFill>
                  <a:srgbClr val="FF3300"/>
                </a:solidFill>
              </a:rPr>
              <a:t>   -</a:t>
            </a:r>
          </a:p>
          <a:p>
            <a:pPr eaLnBrk="1" hangingPunct="1"/>
            <a:endParaRPr lang="cs-CZ"/>
          </a:p>
        </p:txBody>
      </p:sp>
      <p:sp>
        <p:nvSpPr>
          <p:cNvPr id="10247" name="Text Box 3079"/>
          <p:cNvSpPr txBox="1">
            <a:spLocks noChangeArrowheads="1"/>
          </p:cNvSpPr>
          <p:nvPr/>
        </p:nvSpPr>
        <p:spPr bwMode="auto">
          <a:xfrm>
            <a:off x="6400800" y="5867400"/>
            <a:ext cx="552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000">
                <a:solidFill>
                  <a:srgbClr val="FF3300"/>
                </a:solidFill>
              </a:rPr>
              <a:t>CD</a:t>
            </a:r>
          </a:p>
        </p:txBody>
      </p:sp>
    </p:spTree>
    <p:extLst>
      <p:ext uri="{BB962C8B-B14F-4D97-AF65-F5344CB8AC3E}">
        <p14:creationId xmlns:p14="http://schemas.microsoft.com/office/powerpoint/2010/main" val="389798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:\mifi-obr\obr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620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574925" y="2093913"/>
            <a:ext cx="9255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>
                <a:cs typeface="Arial" pitchFamily="34" charset="0"/>
              </a:rPr>
              <a:t>α</a:t>
            </a:r>
            <a:r>
              <a:rPr lang="cs-CZ"/>
              <a:t>- helix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5013325" y="2093913"/>
            <a:ext cx="10144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>
                <a:cs typeface="Arial" pitchFamily="34" charset="0"/>
              </a:rPr>
              <a:t>β</a:t>
            </a:r>
            <a:r>
              <a:rPr lang="cs-CZ"/>
              <a:t>- sheet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7299325" y="2017713"/>
            <a:ext cx="849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>
                <a:cs typeface="Arial" pitchFamily="34" charset="0"/>
              </a:rPr>
              <a:t>β</a:t>
            </a:r>
            <a:r>
              <a:rPr lang="cs-CZ"/>
              <a:t>- turn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139083" y="332656"/>
            <a:ext cx="289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FF66"/>
                </a:solidFill>
              </a:rPr>
              <a:t>CD </a:t>
            </a:r>
            <a:r>
              <a:rPr lang="cs-CZ" sz="2800" dirty="0" err="1" smtClean="0">
                <a:solidFill>
                  <a:srgbClr val="FFFF66"/>
                </a:solidFill>
              </a:rPr>
              <a:t>of</a:t>
            </a:r>
            <a:r>
              <a:rPr lang="cs-CZ" sz="2800" dirty="0" smtClean="0">
                <a:solidFill>
                  <a:srgbClr val="FFFF66"/>
                </a:solidFill>
              </a:rPr>
              <a:t> </a:t>
            </a:r>
            <a:r>
              <a:rPr lang="cs-CZ" sz="2800" dirty="0" err="1" smtClean="0">
                <a:solidFill>
                  <a:srgbClr val="FFFF66"/>
                </a:solidFill>
              </a:rPr>
              <a:t>proteins</a:t>
            </a:r>
            <a:endParaRPr lang="cs-CZ" sz="28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6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solidFill>
                  <a:srgbClr val="FFFFFF"/>
                </a:solidFill>
              </a:rPr>
              <a:t>Podm</a:t>
            </a:r>
            <a:r>
              <a:rPr lang="cs-CZ" dirty="0" smtClean="0">
                <a:solidFill>
                  <a:srgbClr val="FFFFFF"/>
                </a:solidFill>
              </a:rPr>
              <a:t>í</a:t>
            </a:r>
            <a:r>
              <a:rPr lang="en-US" dirty="0" err="1" smtClean="0">
                <a:solidFill>
                  <a:srgbClr val="FFFFFF"/>
                </a:solidFill>
              </a:rPr>
              <a:t>nky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vzniku</a:t>
            </a:r>
            <a:r>
              <a:rPr lang="cs-CZ" smtClean="0">
                <a:solidFill>
                  <a:srgbClr val="FFFFFF"/>
                </a:solidFill>
              </a:rPr>
              <a:t> CD DNA</a:t>
            </a:r>
            <a:endParaRPr lang="cs-CZ" dirty="0" smtClean="0">
              <a:solidFill>
                <a:srgbClr val="FFFFFF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793875" y="3552825"/>
            <a:ext cx="1862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b="1" dirty="0">
                <a:solidFill>
                  <a:srgbClr val="2BF53E"/>
                </a:solidFill>
                <a:latin typeface="Times New Roman" pitchFamily="18" charset="0"/>
              </a:rPr>
              <a:t>ABSORBCE</a:t>
            </a:r>
          </a:p>
        </p:txBody>
      </p:sp>
      <p:grpSp>
        <p:nvGrpSpPr>
          <p:cNvPr id="220165" name="Group 5"/>
          <p:cNvGrpSpPr>
            <a:grpSpLocks/>
          </p:cNvGrpSpPr>
          <p:nvPr/>
        </p:nvGrpSpPr>
        <p:grpSpPr bwMode="auto">
          <a:xfrm>
            <a:off x="1905000" y="4267200"/>
            <a:ext cx="1947863" cy="1177925"/>
            <a:chOff x="1828" y="1962"/>
            <a:chExt cx="1227" cy="742"/>
          </a:xfrm>
        </p:grpSpPr>
        <p:sp>
          <p:nvSpPr>
            <p:cNvPr id="14348" name="Text Box 6"/>
            <p:cNvSpPr txBox="1">
              <a:spLocks noChangeArrowheads="1"/>
            </p:cNvSpPr>
            <p:nvPr/>
          </p:nvSpPr>
          <p:spPr bwMode="auto">
            <a:xfrm>
              <a:off x="1828" y="2416"/>
              <a:ext cx="12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>
                  <a:solidFill>
                    <a:srgbClr val="FF3300"/>
                  </a:solidFill>
                  <a:latin typeface="Times New Roman" pitchFamily="18" charset="0"/>
                </a:rPr>
                <a:t>CHIRALITA</a:t>
              </a:r>
            </a:p>
          </p:txBody>
        </p:sp>
        <p:sp>
          <p:nvSpPr>
            <p:cNvPr id="14349" name="Text Box 7"/>
            <p:cNvSpPr txBox="1">
              <a:spLocks noChangeArrowheads="1"/>
            </p:cNvSpPr>
            <p:nvPr/>
          </p:nvSpPr>
          <p:spPr bwMode="auto">
            <a:xfrm>
              <a:off x="2291" y="1962"/>
              <a:ext cx="2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>
                  <a:solidFill>
                    <a:srgbClr val="FF3300"/>
                  </a:solidFill>
                  <a:latin typeface="Times New Roman" pitchFamily="18" charset="0"/>
                </a:rPr>
                <a:t>+</a:t>
              </a:r>
            </a:p>
          </p:txBody>
        </p:sp>
      </p:grpSp>
      <p:sp>
        <p:nvSpPr>
          <p:cNvPr id="220168" name="Text Box 8"/>
          <p:cNvSpPr txBox="1">
            <a:spLocks noChangeArrowheads="1"/>
          </p:cNvSpPr>
          <p:nvPr/>
        </p:nvSpPr>
        <p:spPr bwMode="auto">
          <a:xfrm>
            <a:off x="5364088" y="3429000"/>
            <a:ext cx="1014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b="1" dirty="0">
                <a:solidFill>
                  <a:srgbClr val="2BF53E"/>
                </a:solidFill>
                <a:latin typeface="Times New Roman" pitchFamily="18" charset="0"/>
              </a:rPr>
              <a:t>BÁZE</a:t>
            </a:r>
          </a:p>
        </p:txBody>
      </p:sp>
      <p:sp>
        <p:nvSpPr>
          <p:cNvPr id="220169" name="Text Box 9"/>
          <p:cNvSpPr txBox="1">
            <a:spLocks noChangeArrowheads="1"/>
          </p:cNvSpPr>
          <p:nvPr/>
        </p:nvSpPr>
        <p:spPr bwMode="auto">
          <a:xfrm>
            <a:off x="6043612" y="5054890"/>
            <a:ext cx="1260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dirty="0">
                <a:solidFill>
                  <a:srgbClr val="FF3300"/>
                </a:solidFill>
                <a:latin typeface="Times New Roman" pitchFamily="18" charset="0"/>
              </a:rPr>
              <a:t>* CUKR</a:t>
            </a:r>
          </a:p>
        </p:txBody>
      </p:sp>
      <p:grpSp>
        <p:nvGrpSpPr>
          <p:cNvPr id="220170" name="Group 10"/>
          <p:cNvGrpSpPr>
            <a:grpSpLocks/>
          </p:cNvGrpSpPr>
          <p:nvPr/>
        </p:nvGrpSpPr>
        <p:grpSpPr bwMode="auto">
          <a:xfrm>
            <a:off x="1143000" y="2930525"/>
            <a:ext cx="3097213" cy="3241675"/>
            <a:chOff x="838" y="1524"/>
            <a:chExt cx="1951" cy="2042"/>
          </a:xfrm>
        </p:grpSpPr>
        <p:sp>
          <p:nvSpPr>
            <p:cNvPr id="14346" name="Text Box 11"/>
            <p:cNvSpPr txBox="1">
              <a:spLocks noChangeArrowheads="1"/>
            </p:cNvSpPr>
            <p:nvPr/>
          </p:nvSpPr>
          <p:spPr bwMode="auto">
            <a:xfrm>
              <a:off x="2361" y="2373"/>
              <a:ext cx="3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>
                  <a:solidFill>
                    <a:srgbClr val="FFFFFF"/>
                  </a:solidFill>
                  <a:latin typeface="Times New Roman" pitchFamily="18" charset="0"/>
                </a:rPr>
                <a:t>CD</a:t>
              </a:r>
            </a:p>
          </p:txBody>
        </p:sp>
        <p:sp>
          <p:nvSpPr>
            <p:cNvPr id="220172" name="Oval 12"/>
            <p:cNvSpPr>
              <a:spLocks noChangeArrowheads="1"/>
            </p:cNvSpPr>
            <p:nvPr/>
          </p:nvSpPr>
          <p:spPr bwMode="auto">
            <a:xfrm>
              <a:off x="838" y="1524"/>
              <a:ext cx="1951" cy="2042"/>
            </a:xfrm>
            <a:prstGeom prst="ellipse">
              <a:avLst/>
            </a:prstGeom>
            <a:noFill/>
            <a:ln w="44450">
              <a:solidFill>
                <a:schemeClr val="tx2">
                  <a:lumMod val="9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20173" name="Line 13"/>
          <p:cNvSpPr>
            <a:spLocks noChangeShapeType="1"/>
          </p:cNvSpPr>
          <p:nvPr/>
        </p:nvSpPr>
        <p:spPr bwMode="auto">
          <a:xfrm>
            <a:off x="6308725" y="3578225"/>
            <a:ext cx="0" cy="1584325"/>
          </a:xfrm>
          <a:prstGeom prst="line">
            <a:avLst/>
          </a:prstGeom>
          <a:noFill/>
          <a:ln w="44450">
            <a:solidFill>
              <a:schemeClr val="tx2">
                <a:lumMod val="9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5196E1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3C9EE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rgbClr val="9900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rgbClr val="9900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5196E1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B3C9EE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5513</TotalTime>
  <Words>1413</Words>
  <Application>Microsoft Office PowerPoint</Application>
  <PresentationFormat>Předvádění na obrazovce (4:3)</PresentationFormat>
  <Paragraphs>373</Paragraphs>
  <Slides>51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6</vt:i4>
      </vt:variant>
      <vt:variant>
        <vt:lpstr>Nadpisy snímků</vt:lpstr>
      </vt:variant>
      <vt:variant>
        <vt:i4>51</vt:i4>
      </vt:variant>
    </vt:vector>
  </HeadingPairs>
  <TitlesOfParts>
    <vt:vector size="62" baseType="lpstr">
      <vt:lpstr>Arial Unicode MS</vt:lpstr>
      <vt:lpstr>Arial</vt:lpstr>
      <vt:lpstr>Symbol</vt:lpstr>
      <vt:lpstr>Times New Roman</vt:lpstr>
      <vt:lpstr>Výchozí návrh</vt:lpstr>
      <vt:lpstr>Fotografie</vt:lpstr>
      <vt:lpstr>SPW 8.0 Graph</vt:lpstr>
      <vt:lpstr>Dokument</vt:lpstr>
      <vt:lpstr>SPW 7.0 Graph</vt:lpstr>
      <vt:lpstr>Editor rovnic 3.0</vt:lpstr>
      <vt:lpstr>Document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Podmínky vzniku CD DNA</vt:lpstr>
      <vt:lpstr>Prezentace aplikace PowerPoint</vt:lpstr>
      <vt:lpstr>Podmínky vzniku CD DNA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BFÚ AV ČR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Karel Soucek</dc:creator>
  <cp:lastModifiedBy>Michaela Vorlíčková</cp:lastModifiedBy>
  <cp:revision>439</cp:revision>
  <dcterms:created xsi:type="dcterms:W3CDTF">2002-08-14T14:24:40Z</dcterms:created>
  <dcterms:modified xsi:type="dcterms:W3CDTF">2016-12-13T09:14:18Z</dcterms:modified>
</cp:coreProperties>
</file>