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57" r:id="rId5"/>
    <p:sldId id="270" r:id="rId6"/>
    <p:sldId id="27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100" b="1" u="sng" dirty="0" smtClean="0"/>
              <a:t>Obliba</a:t>
            </a:r>
            <a:r>
              <a:rPr lang="cs-CZ" sz="3100" b="1" dirty="0" smtClean="0"/>
              <a:t> předmětů z pohledu žáků a učitelů</a:t>
            </a:r>
            <a:br>
              <a:rPr lang="cs-CZ" sz="3100" b="1" dirty="0" smtClean="0"/>
            </a:br>
            <a:r>
              <a:rPr lang="cs-CZ" sz="1300" dirty="0" smtClean="0"/>
              <a:t>Pavelková, 2013</a:t>
            </a:r>
            <a:endParaRPr lang="cs-CZ" sz="13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Učitelé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1. informatika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2. tělesná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3. výtvarná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4. pracovní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5. rodinná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6. občanská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7. zeměpis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8. hudební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9. angličtina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10. přírodověda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11. dějepis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12. fyzika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13. chemie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14. matematika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15. český jazyk </a:t>
            </a:r>
            <a:endParaRPr lang="cs-CZ" sz="2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5446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b="1" dirty="0" smtClean="0"/>
              <a:t>Žáci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1. Informatika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2. tělesná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3. výtvarná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4. rodinná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5. pracovní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6. hudební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7. Dějepis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8. Angličtina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9. občanská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10. Zeměpis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11. Přírodověda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12. Chemie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13. český jazyk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14. Matematika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15. fyzika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u="sng" dirty="0" smtClean="0"/>
              <a:t> </a:t>
            </a:r>
            <a:r>
              <a:rPr lang="cs-CZ" sz="3100" b="1" u="sng" dirty="0" smtClean="0"/>
              <a:t>Obtížnost</a:t>
            </a:r>
            <a:r>
              <a:rPr lang="cs-CZ" sz="3100" b="1" dirty="0" smtClean="0"/>
              <a:t> předmětů z pohledu žáků a učitelů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dirty="0" smtClean="0"/>
              <a:t>Pavelková,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3285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b="1" dirty="0" smtClean="0"/>
              <a:t>Učitelé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1. matematika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2. chemie</a:t>
            </a:r>
            <a:endParaRPr lang="cs-CZ" sz="2000" b="1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3. angličtina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4. český jazyk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5. fyzika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6. přírodověda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7. dějepis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8. zeměpis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9. informatika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10. občanská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11. pracovní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12. tělesná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13. výtvarná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14. hudební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15. rodinná výchova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b="1" dirty="0" smtClean="0"/>
              <a:t>Žáci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1. Matematika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2. český jazyk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3. fyzika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4. chemie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5. angličtina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6. přírodověda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7. dějepis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8. zeměpis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9. občanská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10. informatika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11. tělesná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12. pracovní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13. výtvarná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14. hudební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15. rodinná výchova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/>
              <a:t>Význam</a:t>
            </a:r>
            <a:r>
              <a:rPr lang="cs-CZ" sz="2800" b="1" dirty="0" smtClean="0"/>
              <a:t> předmětů z pohledu žáků i učitelů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1200" dirty="0" smtClean="0"/>
              <a:t>Pavelková, 2013</a:t>
            </a:r>
            <a:endParaRPr lang="cs-CZ" sz="1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2565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b="1" dirty="0" smtClean="0"/>
              <a:t>Učitelé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1. angličtina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2. informatika</a:t>
            </a:r>
            <a:endParaRPr lang="cs-CZ" sz="2000" b="1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3. matematika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4. český jazyk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5. tělesná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6. občanská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7. Pracovní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8. přírodověda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9. výtvarná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10. zeměpis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11. dějepis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12. fyzika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13. chemie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14. rodinná výchova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15. Hudební výchova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Žáci</a:t>
            </a:r>
          </a:p>
          <a:p>
            <a:pPr>
              <a:buNone/>
            </a:pPr>
            <a:r>
              <a:rPr lang="cs-CZ" dirty="0" smtClean="0"/>
              <a:t>1. angličtina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2. český jazyk</a:t>
            </a:r>
          </a:p>
          <a:p>
            <a:pPr>
              <a:buNone/>
            </a:pPr>
            <a:r>
              <a:rPr lang="cs-CZ" dirty="0" smtClean="0"/>
              <a:t>3. matematika</a:t>
            </a:r>
          </a:p>
          <a:p>
            <a:pPr>
              <a:buNone/>
            </a:pPr>
            <a:r>
              <a:rPr lang="cs-CZ" dirty="0" smtClean="0"/>
              <a:t>4. informatika</a:t>
            </a:r>
          </a:p>
          <a:p>
            <a:pPr>
              <a:buNone/>
            </a:pPr>
            <a:r>
              <a:rPr lang="cs-CZ" dirty="0" smtClean="0"/>
              <a:t>5. dějepis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6. zeměpis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7. fyzika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8. přírodověda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9. tělesná výchova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10. chemie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11. občanská výchova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12. rodinná výchova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13. pracovní výchova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14. výtvarná výchova</a:t>
            </a:r>
          </a:p>
          <a:p>
            <a:pPr>
              <a:buNone/>
            </a:pPr>
            <a:r>
              <a:rPr lang="cs-CZ" dirty="0" smtClean="0"/>
              <a:t>15. hudební výchova</a:t>
            </a:r>
            <a:endParaRPr lang="cs-CZ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7544" y="476666"/>
          <a:ext cx="6480720" cy="595246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521943"/>
                <a:gridCol w="1230503"/>
                <a:gridCol w="1385518"/>
                <a:gridCol w="1342756"/>
              </a:tblGrid>
              <a:tr h="694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/>
                        <a:t>Školní předmět</a:t>
                      </a: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/>
                        <a:t>Průměr</a:t>
                      </a: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/>
                        <a:t>smo</a:t>
                      </a: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/>
                        <a:t>Pořadí</a:t>
                      </a: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Tělesná výchova  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1,64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1,08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Rodinná výchova 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1,76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1,13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14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Přírodopis 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2,23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1,15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12-13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Informatika 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2,23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1,20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12-13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Matematika 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2,29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1,09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11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Hudební výchova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2,37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1,39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Anglický jazyk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2,38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1,14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9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Zeměpis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2,43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1,13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8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Český jazyk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2,51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1,05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7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Dějepis 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2,52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1,31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6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Chemie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2,54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1,16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Výtvarná výchova 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2,65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1,43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4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Pracovní výchova 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2,71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1,35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Občanská výchova 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3,12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1,34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2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Fyzika  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3,29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1,33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/>
                        <a:t>1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64288" y="933106"/>
            <a:ext cx="1979712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Výskyt nudy v jednotlivých předmětech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Legenda:</a:t>
            </a:r>
            <a:r>
              <a:rPr kumimoji="0" lang="cs-CZ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nikdy nezažívám</a:t>
            </a: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spíše nezažívám</a:t>
            </a: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někdy zažívám</a:t>
            </a: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často zažívám</a:t>
            </a: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zažívám skoro pořád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dirty="0" smtClean="0">
              <a:latin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SMO - čím vyšší, tím vyšší neshoda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Pavelková, 2010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Sémantický diferenciál</a:t>
            </a:r>
            <a:br>
              <a:rPr lang="cs-CZ" dirty="0" smtClean="0"/>
            </a:br>
            <a:r>
              <a:rPr lang="cs-CZ" sz="2200" dirty="0" smtClean="0"/>
              <a:t>- protichůdná přídavná jména a mezi nimi několika </a:t>
            </a:r>
            <a:r>
              <a:rPr lang="cs-CZ" sz="2200" dirty="0" err="1" smtClean="0"/>
              <a:t>bodobá</a:t>
            </a:r>
            <a:r>
              <a:rPr lang="cs-CZ" sz="2200" dirty="0" smtClean="0"/>
              <a:t> škála</a:t>
            </a:r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485740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Strach:</a:t>
            </a:r>
          </a:p>
          <a:p>
            <a:r>
              <a:rPr lang="cs-CZ" dirty="0" smtClean="0"/>
              <a:t>nahání hrůzu X způsobuje radost</a:t>
            </a:r>
          </a:p>
          <a:p>
            <a:r>
              <a:rPr lang="cs-CZ" dirty="0" smtClean="0"/>
              <a:t>nechutná X atraktivní</a:t>
            </a:r>
          </a:p>
          <a:p>
            <a:r>
              <a:rPr lang="cs-CZ" dirty="0" smtClean="0"/>
              <a:t>pracná X zábavná</a:t>
            </a:r>
          </a:p>
          <a:p>
            <a:r>
              <a:rPr lang="cs-CZ" dirty="0" smtClean="0"/>
              <a:t>neškodná X nebezpečná</a:t>
            </a:r>
          </a:p>
          <a:p>
            <a:r>
              <a:rPr lang="cs-CZ" dirty="0" smtClean="0"/>
              <a:t>napjatá X uvolněná</a:t>
            </a:r>
          </a:p>
          <a:p>
            <a:r>
              <a:rPr lang="cs-CZ" dirty="0" smtClean="0"/>
              <a:t>riskantní X bezpečná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Náročnost:</a:t>
            </a:r>
          </a:p>
          <a:p>
            <a:r>
              <a:rPr lang="cs-CZ" dirty="0" smtClean="0"/>
              <a:t>snadná X těžká</a:t>
            </a:r>
          </a:p>
          <a:p>
            <a:r>
              <a:rPr lang="cs-CZ" dirty="0" smtClean="0"/>
              <a:t>složitá X jednoduchá</a:t>
            </a:r>
          </a:p>
          <a:p>
            <a:r>
              <a:rPr lang="cs-CZ" dirty="0" smtClean="0"/>
              <a:t>matoucí X jasná</a:t>
            </a:r>
          </a:p>
          <a:p>
            <a:r>
              <a:rPr lang="cs-CZ" dirty="0" smtClean="0"/>
              <a:t>srozumitelná X nepochopitelná</a:t>
            </a:r>
          </a:p>
          <a:p>
            <a:r>
              <a:rPr lang="cs-CZ" dirty="0" smtClean="0"/>
              <a:t>náročná X lehká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Zájem:</a:t>
            </a:r>
          </a:p>
          <a:p>
            <a:r>
              <a:rPr lang="cs-CZ" dirty="0" smtClean="0"/>
              <a:t>bezvýznamná X prospěšná</a:t>
            </a:r>
          </a:p>
          <a:p>
            <a:r>
              <a:rPr lang="cs-CZ" dirty="0" smtClean="0"/>
              <a:t>vzrušující X nudná</a:t>
            </a:r>
          </a:p>
          <a:p>
            <a:r>
              <a:rPr lang="cs-CZ" dirty="0" smtClean="0"/>
              <a:t>dobrá X špatná</a:t>
            </a:r>
          </a:p>
          <a:p>
            <a:r>
              <a:rPr lang="cs-CZ" dirty="0" smtClean="0"/>
              <a:t>zajímavá X jednotvárná</a:t>
            </a:r>
          </a:p>
          <a:p>
            <a:r>
              <a:rPr lang="cs-CZ" dirty="0" smtClean="0"/>
              <a:t>hodnotná X zbytečná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Emocionální uspokojení:</a:t>
            </a:r>
          </a:p>
          <a:p>
            <a:r>
              <a:rPr lang="cs-CZ" dirty="0" smtClean="0"/>
              <a:t>přijatelná X frustrující</a:t>
            </a:r>
          </a:p>
          <a:p>
            <a:r>
              <a:rPr lang="cs-CZ" dirty="0" smtClean="0"/>
              <a:t>přátelská X nepřívětivá</a:t>
            </a:r>
          </a:p>
          <a:p>
            <a:r>
              <a:rPr lang="cs-CZ" dirty="0" smtClean="0"/>
              <a:t>komfortní X nepohodlná</a:t>
            </a:r>
          </a:p>
          <a:p>
            <a:r>
              <a:rPr lang="cs-CZ" dirty="0" smtClean="0"/>
              <a:t>chaotická X organizovaná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Likertova</a:t>
            </a:r>
            <a:r>
              <a:rPr lang="cs-CZ" dirty="0" smtClean="0"/>
              <a:t> škála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Otázka a možnosti odpovědi na škále: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souhlasím</a:t>
            </a:r>
          </a:p>
          <a:p>
            <a:r>
              <a:rPr lang="cs-CZ" dirty="0" smtClean="0"/>
              <a:t>spíše souhlasím</a:t>
            </a:r>
          </a:p>
          <a:p>
            <a:r>
              <a:rPr lang="cs-CZ" dirty="0" smtClean="0"/>
              <a:t>nemohu určit</a:t>
            </a:r>
          </a:p>
          <a:p>
            <a:r>
              <a:rPr lang="cs-CZ" dirty="0" smtClean="0"/>
              <a:t>spíše nesouhlasím</a:t>
            </a:r>
          </a:p>
          <a:p>
            <a:r>
              <a:rPr lang="cs-CZ" dirty="0" smtClean="0"/>
              <a:t>nesouhlasím</a:t>
            </a:r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- Škály mohou mít i více stupňů</a:t>
            </a:r>
          </a:p>
          <a:p>
            <a:pPr algn="r">
              <a:buNone/>
            </a:pPr>
            <a:r>
              <a:rPr lang="cs-CZ" dirty="0" smtClean="0"/>
              <a:t>- může chybět středová hodnota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546</Words>
  <Application>Microsoft Office PowerPoint</Application>
  <PresentationFormat>Předvádění na obrazovce (4:3)</PresentationFormat>
  <Paragraphs>220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Obliba předmětů z pohledu žáků a učitelů Pavelková, 2013</vt:lpstr>
      <vt:lpstr>  Obtížnost předmětů z pohledu žáků a učitelů Pavelková, 2013</vt:lpstr>
      <vt:lpstr>Význam předmětů z pohledu žáků i učitelů Pavelková, 2013</vt:lpstr>
      <vt:lpstr>Snímek 4</vt:lpstr>
      <vt:lpstr>Sémantický diferenciál - protichůdná přídavná jména a mezi nimi několika bodobá škála</vt:lpstr>
      <vt:lpstr>Likertova škála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Ingrid Čejková</dc:creator>
  <cp:lastModifiedBy>Ingrid Čejková</cp:lastModifiedBy>
  <cp:revision>24</cp:revision>
  <dcterms:created xsi:type="dcterms:W3CDTF">2016-11-07T17:29:39Z</dcterms:created>
  <dcterms:modified xsi:type="dcterms:W3CDTF">2016-11-10T08:42:04Z</dcterms:modified>
</cp:coreProperties>
</file>