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9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6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6:57.1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4241 328,'25'-24,"26"24,-1 0,-24 0,24 0,26 0,0 0,-26 49,-25-49,26 0,-26 0,0 0,1 49,-1-49,-25 0,25 0,-25 25,25-25,1 49,-26-49,0 25,0 0,0 24,0-49,-26 0,-24 25,25-25,-26 25,26-1,-26-24,26 25,-25-25,-26 25,76-25,-51 0,1 49,50-49,-25 0,-1 0,1 0,-25 49,50-49,-51 0,26 0,-26 25,26 0,0-25,0 0,0 0,-1 0,-24 24,50-24,-25 25,-26-25,-25 25,76-25,-50 0,-1 24,51-24,-50 0,-1 50,26-50,0 0,0 0,-26 0,26 0,-26 0,26 0,0 0,0 0,-1 0,1 0,0 0,-26 0,26 0,-25 0,-1 0,1 0,-51 0,75 0,-24 0,25 0,-1 0,26 0,-25 0,25 0,25 0,102-25,-77 0,1 25,24-49,1 49,0-25,-26 25,1-24,-26 24,0 0,26-25,25 0,-76 25,50-24,26-1,0 0,25 1,-26-26,1 1,-51 49,51 0,-51 0,0-25,-25 0,26 25,-1 0,-25 0,25-24,-25 24,51-25,-51 0,25 25,51-49,-76 24,50 1,1-1,-1-24,-25 49,1-50,-1 26,-25 24,25-25,0 25,26-49,-51 49,25-25,-25 25,51-25,-26 25,0-24,0 24,-25 0,51 0,25 0,-26 0,1-25,50 25,-26 0,26 0,-25-50,-76 50,51 0,-26 0,0 0,0 0,1 0,-1 0,0 0,0 0,1 0,-1 0,-25 0,50 0,-50 0,25 0,26 0,-51 0,25 25,-25-25,0 25,25 0,-25 24,26-24,-26-25,0 24,0 26,-26-26,26 1,-25-25,25 0,-50 49,50-49,-51 0,-24 0,-26 50,75-50,-75 24,26-24,-52 50,52-50,-26 0,50 0,-50 24,-25-24,25 0,25 0,-50 0,25 0,-25 25,50-25,25 0,1 25,-26-25,51 24,0-24,-26 0,51 0,-101 0,26 0,-52 25,-24 0,50 0,25-1,-101-24,76 0,-50 0,50 0,25 0,0 0,1 25,49-25,1 0,-51 0,26 0,0 0,-1 0,-25 0,26 25,-26-25,0 49,76-49,-50 0,-26 25,76-25,-50 0,-1 0,1 0,24 24,1-24,-51 0,26 0,25 0,-26 25,26-25,0 0,-1 0,-24 0,25 25,-26-25,26 0,-26 0,1 24,-1-24,-24 0,49 0,-49 25,49-25,26 0,-25 0,0 0,0 0,-1 0,-24 0,25 0,0 0,-1 0,1 0,25 0,-50 0,50 0,-51 0,1-25,24 1,1 24,0-25,0 0,-1 25,26-24,-25 24,-25-25,24 0,26 25,-25 0,25-24,-25 24,0-25,-1 0,26 25,-25-24,0 24,25 0,-25 0,-26-25,51 25,-25 0,25 0,0 25,25-25,51 24,0 1,-1-25,1 0,0 0,0 0,25 0,-51 0,26 0,-26 0,1 0,24 0,26 0,-25 0,50 0,26 0,-26 0,0 0,-50 0,25 0,-50 0,24 0,-49 0,-1 0,0 0,0 0,26 0,-26 0,26 0,24 0,26 0,-25 0,0 0,-26 0,51 0,-50 0,-26 0,0 0,0 0,1 0,-1 25,0-1,0-24,1 0,49 0,-24 0,-1 0,26 50,-25-50,50 0,-26 0,-24 0,-1 24,51 26,-75-50,24 0,1 0,-1 0,26 0,-51 0,26 0,-26-25,0 25,0 0,1 0,-26 0,50 0,1 0,-26-25,0 25,51 0,-26 0,1 0,-26-49,51 49,-26 0,-25 0,1 0,24 0,-50 0,51 0,-51 0,25 0,0 0,0-25,-25 1,26 24,-1 0,25 0,-24 0,-1 0,0-25,-25 25,0-25,25-24,-25 49,0-25,0 0,0 1,0-1,0 0,0 1,0-1,0 0,0 25,0-49,0 49,51-49,-26 49,76 0,-25-25,75 25,-50 0,26 0,-52 0,26 0,-25 0,25-49,-76 49,26 0,-1 0,-50 0,51 0,-51 0,50 0,1 0,50 0,-26 0,1 0,-25 0,-1 0,-25 0,1 0,-1 0,0 0,0 0,1 0,-1 0,-25 0,50 0,-50 0,26 0,-26 0,-51 0,1 0,-51 0,25 0,0-25,-50 25,-26-49,-24 24,-1 25,51-49,25 49,50 0,-50 0,51 0,-26 0,26 0,-26 0,25 0,-50 0,51 0,-26 0,0 0,1 0,-1 0,0 0,0 0,51 0,-25 0,-26 0,51 49,-51-49,51 0,-76 25,101-1,-25-24,-51 25,51 0,-1-25,1 0,101 0,75 0,76 0,26 0,100-25,-50-24,-50 24,-102-24,-75 49,-51 0,-25 0,-50 0,-51 0,0 0,50 0,-24 24,-1 1,0 24,76-49,-76 74,51-74,0 0,25 25,0 24,76-24,25-25,-26 0,1 0,0 0,-26 0,-50 0,0 49,-101 1,-50 24,-1-25,-50 25,51 0,-1 0,26-24,76-26,24-24,1 25,25 0,76-25,75 0,-24 0,49 0,26 0,-25 0,-76 0,-101 0,25-25,-50 0,-101 25,-26 0,1 0,100 0,-50 0,0 0,-25 25,76 24,24-49,-24 0,25 0,-26 0,1 0,-77 0,1 0,-25 50,100-50,1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09.7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256 95,'0'0,"52"0,-1 24,26-24,127 47,-50-47,77 0,25 0,-26 0,52 0,25 0,-26 0,78 0,-52 0,-25 0,-1 0,1 0,-52 0,-50 0,50 0,-76 0,51 0,-77-47,-26 47,-51 0,26 0,-26-24,0 24,1-23,-52 23,25 0,1 0,25 0,0 0,52 0,-52 0,26 0,51 0,0 0,25 0,-25 0,-51 0,25 0,1 0,-1-24,-50 24,24 0,-24 0,-1-48,0 48,-51 0,51 0,-51 0,-179 0,-77 0,0 24,51 47,154-71,0 24,51 0,0-1,76-23,52 24,77-24,26 0,50 0,-50 0,25 0,-179 0,-52 0,1 0,-52 0,-204 0,-1 0,-101 0,101 0,-76 0,25 0,103 0,25 0,103 0,-51 0,51 0,-1 0,-24 0,-1 0,26 0,-1 0,1 0,0 0,25 0,26 0,-25 0,-1 0,26 0,0 24,26-24,-1 0,-101 0,-104 0,-127 23,-51 72,25-47,-282 47,26-72,26 96,102-72,180 48,204-71,77-24,-26 0,129 23,281-23,77 0,51 0,-128 0,-103 0,-101-47,-52-24,-128 71,0-24,-154-23,-102 47,-77 0,-25 0,50 0,52 0,77 0,0 23,102 25,52-48,25 24,0-24,0 0,25 0,1 0,-1 0,-50 0,-154 0,-1 0,-50 0,51 0,-52 0,26 0,26 0,26 0,127 0,26 0,128 0,102-72,-76 72,25-71,-128 24,-25 47,-128 0,-78 0,-24 0,127 0,26 0,25 0,0 0,1 0,25 0,51 0,0 0,0 0,77-47,-76 23,-27 0,1 24,51-24,25 24,-76 0,25-23,77 23,-26-24,52 24,0 0,76 0,-51 0,-51-24,-102 1,-77-1,-77 24,-26 0,-51 0,128 0,26 0,-26 0,77 0,77 0,102 0,-76 0,-1 0,-51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18.31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1246 329,'26'0,"25"0,-26 0,26 0,-26 0,26 0,76 0,-25 0,76 0,-76 0,-1 0,-24 0,25 0,-77 0,0 0,1 0,50 0,77 0,25 0,-51 0,76 0,-25 0,51 0,-76 0,-1 0,1 0,-102 0,25 0,-51 0,26 0,0 0,-51 0,51 0,-51 0,25 0,26-25,-25 25,-1 0,52 0,-52 0,0 0,-25 0,26-26,-26 26,25 0,1 0,-1 0,-25 0,-25 51,-52-51,-50 0,-76 0,25 75,-77-50,27 25,75-50,0 25,-25 26,102-51,0 0,-26 0,26 0,-26 0,-76-51,-51 26,26 25,-1 0,26 0,-25-50,50 50,1 0,75 0,27 0,-1 0,-26-25,52 25,25 0,-51 0,0 0,-50 0,-52 0,0 0,77 0,-26 0,26 0,25 0,26 0,25 0,51 0,76 0,76 0,-25 0,77 0,50 0,-127 0,101 0,-75 0,-1 0,-50 0,-26 0,26-50,-77 50,26 0,-77 0,1-25,-1 25,-25-25,-51-1,-51 26,-101 0,25 0,0 0,0 0,102 0,25 0,0 0,102 0,178 0,50 0,128 0,26-75,75 50,-152-50,-51-1,-127 76,-25-25,-102 25,-26 0,-25 0,0 25,-76 0,25 1,-25 24,-1-50,27 50,-27-50,52 25,-26 0,51-25,76 0,77 0,-51 25,-26-25,26 0,-51 0,-102 25,0-25,-25 76,25-51,102-25,-1 0,1 0,-25 0,-1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25.1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127 181,'26'0,"101"0,27 0,-52 0,76 0,78-25,-52 25,51-50,51-49,-101 99,50 0,51 0,-127 0,50 0,-50 0,-51 0,-77 0,0 0,-51 0,-153 0,76 0,-127 75,-26-1,128-74,-51 0,51 0,25 0,1 49,25-49,25 0,1 0,-1 0,26 0,-51 25,51-25,-25 0,-1 0,-25 0,25 25,-50-25,50 0,-25 25,0-25,26 0,-1 25,1-25,25 0,-51 0,-26 0,26 0,0 0,-77 24,1-24,50 0,-25 0,25 0,1 25,50 0,-25-25,51 0,-25 0,-1 0,1 0,-1 0,1 0,-1 0,-50 0,-1 0,0 0,-25 49,26-24,25 0,0-25,51 25,0-1,0-24,25 25,26-25,51 0,-25 0,25 0,26 0,25 0,-26 0,27 0,-1 0,0 0,0 0,-51 0,-25 0,-26 0,51 0,-102 0,25-25,1 25,-1 0,1 0,-1-24,-25-1,0 25,-25 0,-1 0,1 0,-1 0,1 0,-26 0,25 0,-25-25,0 25,-25 0,25 0,-26-25,0 25,-50 0,25 0,-26 0,103 0,-1 0,26-24,0 24,0-25,26 0,25 0,-26 25,77-24,-76 24,-1-25,1 25,-1-25,26 25,-25-25,25 25,0-25,-26 25,27 0,-27 0,1-24,-1 24,1-25,-26 25,25-25,1 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EB6E7-910D-4DAA-B53C-7F06D74ADB32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92AA3-15F5-439B-B35A-EC15A4B22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9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b="1" smtClean="0"/>
              <a:t>Součástí orientačního balíčku by mohli být tyto informace a dokumenty:</a:t>
            </a:r>
            <a:endParaRPr lang="cs-CZ" altLang="cs-CZ" smtClean="0"/>
          </a:p>
          <a:p>
            <a:pPr>
              <a:spcBef>
                <a:spcPct val="0"/>
              </a:spcBef>
            </a:pPr>
            <a:r>
              <a:rPr lang="cs-CZ" altLang="cs-CZ" smtClean="0"/>
              <a:t> 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popis pracovního místa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 pracovních podmínkách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 hlavních rysech personální politiky a odměňování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vnitřní předpisy zaměstnavatele - organizační řád, pracovní řád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zásady firemní kultury a standardů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 možnostech stravování a sociálně hygienických podmínkách práce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princip docházky, hlášení absence a pracovní neschopnosti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předání svěřených předmětů a jejich potvrzení v osobní kartě zaměstnance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ohledně telefonování a telefonní seznam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potřebná školení a trénink, školení BOZP a PO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vysvětlení pravidel používání služebního automobilu – zajištění potvrzení o odborné způsobilosti řidičů,  postup při případné dopravní nehodě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principy spolupráce s ostatními spolupracovníky a organizačními jednotkami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Uváděcí rozhovor, zpětně vazební rozhovory, rozhovor na konci adaptačního období.</a:t>
            </a: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29DC11-CE37-4103-A9BB-81234AD34FBF}" type="slidenum">
              <a:rPr lang="cs-CZ" altLang="cs-CZ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altLang="cs-CZ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BCE9-4955-4040-A562-B4D4A5DEDBAB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konzultace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odborná diskusní témata </a:t>
            </a:r>
            <a:endParaRPr lang="en-GB" altLang="cs-CZ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vymezování náplně práce školních psychologů </a:t>
            </a:r>
          </a:p>
          <a:p>
            <a:pPr eaLnBrk="1" hangingPunct="1"/>
            <a:r>
              <a:rPr lang="cs-CZ" altLang="cs-CZ" smtClean="0"/>
              <a:t>odlišení školních psychologů od poradenských </a:t>
            </a:r>
          </a:p>
          <a:p>
            <a:pPr eaLnBrk="1" hangingPunct="1"/>
            <a:r>
              <a:rPr lang="cs-CZ" altLang="cs-CZ" smtClean="0"/>
              <a:t>otázkám profesní identity školních psychologů</a:t>
            </a:r>
          </a:p>
          <a:p>
            <a:pPr eaLnBrk="1" hangingPunct="1"/>
            <a:r>
              <a:rPr lang="cs-CZ" altLang="cs-CZ" smtClean="0"/>
              <a:t>nová diskusní témata se postupně vynořovala díky získaným zkušenostem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Školní versus poradenský psycholog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Nejbližší aplikovaná psychologická disciplína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ŠP a PP pracují se stejnou klientelou, slyší podobné „objednávky“, používají stejné metody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Anticipace profesních zájmových střetů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Školní psycholog by neměl být jen „prodlouženou rukou poradny“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Náplň práce ŠP má podstatně širší záběr a je především méně orientovaná na diagnostiku, odklon od „medicínského“ pohledu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Starost o klima školy – důraz na systém, prevenci, práce s učiteli (anticipují se problémy)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Mareš: přirovnání  ŠP k praktickým lékařům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Tedy: širší záběr, užitečnost pro praxi, bohatost komunikace, organizace, odpovědnost za děni po vyšetření…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Překrývání však stále bude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Náplň práce školního psychologa</a:t>
            </a:r>
            <a:endParaRPr lang="en-GB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Vyhláška 72/2005 – resp. 116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u="sng" dirty="0" smtClean="0"/>
              <a:t>3 oblasti práce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Diagnostika a depistáž </a:t>
            </a:r>
            <a:r>
              <a:rPr lang="cs-CZ" dirty="0" smtClean="0"/>
              <a:t>(např. zápisy do prvních tříd, depistáž poruch učení, diagnostika při problémech žáků, zjišťování sociálního klimatu ve třídě apod.),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Konzultační, poradenské a intervenční práce </a:t>
            </a:r>
            <a:r>
              <a:rPr lang="cs-CZ" dirty="0" smtClean="0"/>
              <a:t>(např. péče o integrované žáky, krizová intervence, práce se třídou, kariérové poradenství apod.),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Metodická práce a vzdělávací činnost </a:t>
            </a:r>
            <a:r>
              <a:rPr lang="cs-CZ" dirty="0" smtClean="0"/>
              <a:t>(např. metodická pomoc třídním učitelům, pracovní semináře pro učitele, účast na poradách, koordinace poradenských služeb, besedy apod.).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Náplň práce ŠP – určena nejen legislativně</a:t>
            </a:r>
            <a:endParaRPr lang="en-GB" alt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Skutečná pracovní náplň je určena zejména: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typem školy (základní, střední, speciální…),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potřebami školy a jejích aktérů (které jsou definovány dalšími specifiky a vizemi školy a formulovány v objednávkách vedení školy, učitelů, dětí a jejich rodičů),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zaměřením psychologa, jeho znalostmi, dovednostmi, předchozí praxí a profesionálními zájmy,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aktuální situací.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Kritická místa profese ŠP</a:t>
            </a:r>
            <a:endParaRPr lang="en-GB" altLang="cs-CZ" smtClean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Nepatří mezi nejoblíbenější psychologický obor</a:t>
            </a:r>
          </a:p>
          <a:p>
            <a:pPr eaLnBrk="1" hangingPunct="1"/>
            <a:r>
              <a:rPr lang="cs-CZ" altLang="cs-CZ" smtClean="0"/>
              <a:t>Rizika nepřijetí systémem (školou)</a:t>
            </a:r>
          </a:p>
          <a:p>
            <a:pPr eaLnBrk="1" hangingPunct="1"/>
            <a:r>
              <a:rPr lang="cs-CZ" altLang="cs-CZ" smtClean="0"/>
              <a:t>Nevhodné zásahy učitelů či vedení škol</a:t>
            </a:r>
          </a:p>
          <a:p>
            <a:pPr eaLnBrk="1" hangingPunct="1"/>
            <a:r>
              <a:rPr lang="cs-CZ" altLang="cs-CZ" smtClean="0"/>
              <a:t>Rodinná dysfunkce (neumí řešit)</a:t>
            </a:r>
          </a:p>
          <a:p>
            <a:pPr eaLnBrk="1" hangingPunct="1"/>
            <a:r>
              <a:rPr lang="cs-CZ" altLang="cs-CZ" smtClean="0"/>
              <a:t>Řešení vztahů (problematické)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pomáhá?</a:t>
            </a:r>
            <a:endParaRPr lang="en-GB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Postavení ve škole si musí psycholog vybojovat sám  - získat důvěru (dostatek asertivity, ale i pokory, nemíchat se do práce učitelům, zůstat nestranný a neutrální, dodržovat mlčenlivost, dokladovat svou užitečnost…)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Hodně napomůže vedení školy – příprava školy na příchod školního psychologa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Dobré řízení, zájem a podmínky ze strany vedení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Rizika</a:t>
            </a:r>
            <a:endParaRPr lang="en-GB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obavy učitelů (psycholog zjišťuje důvěrné věci, ubírá ze mzdového fondu školy apod.),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přehnaná očekávání od psychologa (učitelé např. očekávají okamžitou změnu), problematické objednávky od učitelů ( „nemožné či nejasné objednávky“)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 rozdílné pohledy na dítě a práci s ním (psycholog řadu věcí tají, je obráncem dítěte, narušuje učitelovo „škatulkování“ dětí, odhaluje </a:t>
            </a:r>
            <a:r>
              <a:rPr lang="cs-CZ" dirty="0" err="1" smtClean="0"/>
              <a:t>pseudopsychologické</a:t>
            </a:r>
            <a:r>
              <a:rPr lang="cs-CZ" dirty="0" smtClean="0"/>
              <a:t> zásahy učitelů apod.).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(ne)poskytování určitých informací o žácích učitelům a vedení školy („Tak k čemu toho psychologa máme, když se nic nedozvíme?“ 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mtClean="0"/>
              <a:t>Výzvy</a:t>
            </a:r>
            <a:endParaRPr lang="en-GB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Poptávka po ŠP stoupá – problémy škol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Objem práce školních psychologů přesahuje možnosti působení na půl pracovního úvazku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Budoucnost ŠP – běžný standard školy?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Obor nepřitahuje zkušené psychology (do vztahově nečitelného prostředí vstupují absolventi)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Chybí výzkumy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Absence evaluačních kritérií -  blok pro rozvoj profesionality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</a:t>
            </a:r>
            <a:r>
              <a:rPr lang="cs-CZ" dirty="0" err="1" smtClean="0"/>
              <a:t>entoři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Učitelé – spojitost s kariérním řádem</a:t>
            </a:r>
          </a:p>
          <a:p>
            <a:r>
              <a:rPr lang="cs-CZ" dirty="0" smtClean="0"/>
              <a:t>Kdo je to </a:t>
            </a:r>
            <a:r>
              <a:rPr lang="cs-CZ" dirty="0" err="1" smtClean="0"/>
              <a:t>mentor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196753"/>
            <a:ext cx="8088908" cy="482304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Mentor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solidFill>
                  <a:schemeClr val="tx1"/>
                </a:solidFill>
              </a:rPr>
              <a:t>Základem pojmů je jméno zkušeného moudrého muže – Mentora z Homérovy antické báje Odyssea.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rádce</a:t>
            </a:r>
            <a:r>
              <a:rPr lang="cs-CZ" sz="2000" dirty="0">
                <a:solidFill>
                  <a:schemeClr val="tx1"/>
                </a:solidFill>
              </a:rPr>
              <a:t>, vůdce, vychovatel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Mentee </a:t>
            </a:r>
            <a:r>
              <a:rPr lang="pl-PL" sz="2000" dirty="0">
                <a:solidFill>
                  <a:schemeClr val="tx1"/>
                </a:solidFill>
              </a:rPr>
              <a:t>(ten, kdo je podporován, veden…)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pl-PL" sz="20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000" dirty="0" err="1">
                <a:solidFill>
                  <a:schemeClr val="tx1"/>
                </a:solidFill>
              </a:rPr>
              <a:t>Mentoring</a:t>
            </a:r>
            <a:r>
              <a:rPr lang="cs-CZ" sz="2000" dirty="0">
                <a:solidFill>
                  <a:schemeClr val="tx1"/>
                </a:solidFill>
              </a:rPr>
              <a:t> – je považován za jeden z nejstarších modelů pro lidský rozvoj; v profesní sféře jde o odborné, kolegiální a moudré vedení k učení se v profesi a k profesionálnímu </a:t>
            </a:r>
            <a:r>
              <a:rPr lang="cs-CZ" sz="2000" dirty="0" smtClean="0">
                <a:solidFill>
                  <a:schemeClr val="tx1"/>
                </a:solidFill>
              </a:rPr>
              <a:t>růstu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uvádění </a:t>
            </a:r>
            <a:r>
              <a:rPr lang="cs-CZ" sz="2000" dirty="0">
                <a:solidFill>
                  <a:schemeClr val="tx1"/>
                </a:solidFill>
              </a:rPr>
              <a:t>- </a:t>
            </a:r>
            <a:r>
              <a:rPr lang="cs-CZ" sz="2000" dirty="0" err="1">
                <a:solidFill>
                  <a:schemeClr val="tx1"/>
                </a:solidFill>
              </a:rPr>
              <a:t>Induction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for</a:t>
            </a:r>
            <a:r>
              <a:rPr lang="cs-CZ" sz="2000" dirty="0">
                <a:solidFill>
                  <a:schemeClr val="tx1"/>
                </a:solidFill>
              </a:rPr>
              <a:t> Novice </a:t>
            </a:r>
            <a:r>
              <a:rPr lang="cs-CZ" sz="2000" dirty="0" err="1">
                <a:solidFill>
                  <a:schemeClr val="tx1"/>
                </a:solidFill>
              </a:rPr>
              <a:t>Teacher</a:t>
            </a:r>
            <a:r>
              <a:rPr lang="cs-CZ" sz="2000" dirty="0">
                <a:solidFill>
                  <a:schemeClr val="tx1"/>
                </a:solidFill>
              </a:rPr>
              <a:t> (organizační charakter spolupráce)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dirty="0"/>
          </a:p>
        </p:txBody>
      </p:sp>
      <p:sp>
        <p:nvSpPr>
          <p:cNvPr id="4099" name="Nadpis 2"/>
          <p:cNvSpPr>
            <a:spLocks noGrp="1"/>
          </p:cNvSpPr>
          <p:nvPr>
            <p:ph type="ctrTitle"/>
          </p:nvPr>
        </p:nvSpPr>
        <p:spPr>
          <a:xfrm>
            <a:off x="806053" y="128589"/>
            <a:ext cx="6843713" cy="85213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100" dirty="0" err="1" smtClean="0">
                <a:solidFill>
                  <a:srgbClr val="C00000"/>
                </a:solidFill>
              </a:rPr>
              <a:t>Mentoring</a:t>
            </a:r>
            <a:r>
              <a:rPr lang="cs-CZ" altLang="cs-CZ" sz="3100" dirty="0" smtClean="0">
                <a:solidFill>
                  <a:srgbClr val="C00000"/>
                </a:solidFill>
              </a:rPr>
              <a:t>, </a:t>
            </a:r>
            <a:r>
              <a:rPr lang="cs-CZ" altLang="cs-CZ" sz="3100" dirty="0" err="1" smtClean="0">
                <a:solidFill>
                  <a:srgbClr val="C00000"/>
                </a:solidFill>
              </a:rPr>
              <a:t>mentor</a:t>
            </a:r>
            <a:r>
              <a:rPr lang="cs-CZ" altLang="cs-CZ" sz="3100" dirty="0" smtClean="0">
                <a:solidFill>
                  <a:srgbClr val="C00000"/>
                </a:solidFill>
              </a:rPr>
              <a:t>, </a:t>
            </a:r>
            <a:r>
              <a:rPr lang="cs-CZ" altLang="cs-CZ" sz="3100" dirty="0" err="1" smtClean="0">
                <a:solidFill>
                  <a:srgbClr val="C00000"/>
                </a:solidFill>
              </a:rPr>
              <a:t>mentee</a:t>
            </a:r>
            <a:endParaRPr lang="cs-CZ" altLang="cs-CZ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odborníci – specialisté</a:t>
            </a:r>
            <a:endParaRPr lang="en-US" dirty="0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Koordinátoři (inkluze, </a:t>
            </a:r>
            <a:r>
              <a:rPr lang="cs-CZ" dirty="0" err="1" smtClean="0"/>
              <a:t>eko</a:t>
            </a:r>
            <a:r>
              <a:rPr lang="cs-CZ" dirty="0" smtClean="0"/>
              <a:t> výchovy….)</a:t>
            </a:r>
          </a:p>
          <a:p>
            <a:r>
              <a:rPr lang="cs-CZ" dirty="0" smtClean="0"/>
              <a:t>Výchovný poradce</a:t>
            </a:r>
          </a:p>
          <a:p>
            <a:r>
              <a:rPr lang="cs-CZ" dirty="0" smtClean="0"/>
              <a:t>Metodici (prevence)</a:t>
            </a:r>
          </a:p>
          <a:p>
            <a:r>
              <a:rPr lang="cs-CZ" dirty="0" err="1" smtClean="0"/>
              <a:t>Mentoři</a:t>
            </a:r>
            <a:endParaRPr lang="cs-CZ" dirty="0" smtClean="0"/>
          </a:p>
          <a:p>
            <a:r>
              <a:rPr lang="cs-CZ" dirty="0" smtClean="0"/>
              <a:t>Psychologové</a:t>
            </a:r>
          </a:p>
          <a:p>
            <a:r>
              <a:rPr lang="cs-CZ" dirty="0" smtClean="0"/>
              <a:t>Speciální pedagogové</a:t>
            </a:r>
          </a:p>
          <a:p>
            <a:r>
              <a:rPr lang="cs-CZ" dirty="0" smtClean="0"/>
              <a:t>Konzultanti</a:t>
            </a:r>
          </a:p>
          <a:p>
            <a:r>
              <a:rPr lang="cs-CZ" dirty="0" err="1" smtClean="0"/>
              <a:t>Koučové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…..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684169" cy="1008112"/>
          </a:xfrm>
        </p:spPr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mentoring</a:t>
            </a:r>
            <a:endParaRPr lang="cs-CZ" dirty="0" smtClean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872884" cy="441196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déletrvající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kontinuální proces rozvoje specifických odborných i osobnostních kompetencí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učitele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školním prostředí jde o profesionální praxi poskytující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asistenci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vedení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nejen začínajícím učitelům za účelem zvyšování jejich profesionálního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vzestupu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který přispívá k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rozvoji vzdělávání v rámci odborné komunity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Funguje na základě kolegiálního vztahu učitele a mentora.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err="1" smtClean="0">
                <a:solidFill>
                  <a:schemeClr val="tx1"/>
                </a:solidFill>
              </a:rPr>
              <a:t>sebeřízené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učení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vycházející z potřeb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menteeho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Proces, který ovlivňuje tvorbu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kultivaci profesní kultury,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posiluje kolegialitu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spolupráci na pracovišti.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accent4"/>
                </a:solidFill>
              </a:rPr>
              <a:t>je založený na dobrovolnosti, důvěře a respektu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684169" cy="788888"/>
          </a:xfrm>
        </p:spPr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mentor</a:t>
            </a:r>
            <a:endParaRPr lang="cs-CZ" dirty="0" smtClean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84338"/>
            <a:ext cx="8088908" cy="422751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Bey(1995) zmiňuje řadu komplexních úkolů, které mentor vykonává: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poskytuje vzdělávání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emoční podporu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poradenství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materiální podporu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péči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Role mentora: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>
                <a:solidFill>
                  <a:srgbClr val="C00000"/>
                </a:solidFill>
              </a:rPr>
              <a:t>f</a:t>
            </a:r>
            <a:r>
              <a:rPr lang="cs-CZ" dirty="0" err="1" smtClean="0">
                <a:solidFill>
                  <a:srgbClr val="C00000"/>
                </a:solidFill>
              </a:rPr>
              <a:t>acilitátor</a:t>
            </a:r>
            <a:endParaRPr lang="cs-CZ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rgbClr val="C00000"/>
                </a:solidFill>
              </a:rPr>
              <a:t>k</a:t>
            </a:r>
            <a:r>
              <a:rPr lang="cs-CZ" dirty="0" smtClean="0">
                <a:solidFill>
                  <a:srgbClr val="C00000"/>
                </a:solidFill>
              </a:rPr>
              <a:t>ouč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rgbClr val="C00000"/>
                </a:solidFill>
              </a:rPr>
              <a:t>konzultant (expert)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rgbClr val="C00000"/>
                </a:solidFill>
              </a:rPr>
              <a:t>lektor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 smtClean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>
          <a:xfrm>
            <a:off x="611560" y="1412877"/>
            <a:ext cx="7704855" cy="410435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chemeClr val="tx1"/>
                </a:solidFill>
              </a:rPr>
              <a:t>Profesionální praxe poskytující podporu, asistenci a vedení (nejen) začínajícím učitelům za účelem zvýšení jejich profesionálního vzestupu a úspěšnosti v práci (</a:t>
            </a:r>
            <a:r>
              <a:rPr lang="cs-CZ" sz="2400" dirty="0" err="1">
                <a:solidFill>
                  <a:schemeClr val="tx1"/>
                </a:solidFill>
              </a:rPr>
              <a:t>Jonson</a:t>
            </a:r>
            <a:r>
              <a:rPr lang="cs-CZ" sz="2400" dirty="0">
                <a:solidFill>
                  <a:schemeClr val="tx1"/>
                </a:solidFill>
              </a:rPr>
              <a:t> 2008 In Lazarová 2011).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chemeClr val="tx1"/>
                </a:solidFill>
              </a:rPr>
              <a:t>Častěji se setkáváme s </a:t>
            </a:r>
            <a:r>
              <a:rPr lang="cs-CZ" sz="2400" dirty="0" err="1">
                <a:solidFill>
                  <a:schemeClr val="tx1"/>
                </a:solidFill>
              </a:rPr>
              <a:t>mentoringem</a:t>
            </a:r>
            <a:r>
              <a:rPr lang="cs-CZ" sz="2400" dirty="0">
                <a:solidFill>
                  <a:schemeClr val="tx1"/>
                </a:solidFill>
              </a:rPr>
              <a:t> u začínajících učitelů. Dále je využíván v praxi např. při zavádění změn ve školách, při přijímání nové </a:t>
            </a:r>
            <a:r>
              <a:rPr lang="cs-CZ" sz="2400" dirty="0" smtClean="0">
                <a:solidFill>
                  <a:schemeClr val="tx1"/>
                </a:solidFill>
              </a:rPr>
              <a:t>funkce, zavádění nových výukových metod </a:t>
            </a:r>
            <a:r>
              <a:rPr lang="cs-CZ" sz="2400" dirty="0">
                <a:solidFill>
                  <a:schemeClr val="tx1"/>
                </a:solidFill>
              </a:rPr>
              <a:t>atd. </a:t>
            </a:r>
          </a:p>
          <a:p>
            <a:pPr fontAlgn="auto">
              <a:spcAft>
                <a:spcPts val="0"/>
              </a:spcAft>
              <a:defRPr/>
            </a:pPr>
            <a:endParaRPr lang="cs-CZ" sz="2400" dirty="0"/>
          </a:p>
          <a:p>
            <a:pPr fontAlgn="auto">
              <a:spcAft>
                <a:spcPts val="0"/>
              </a:spcAft>
              <a:defRPr/>
            </a:pPr>
            <a:endParaRPr lang="cs-CZ" dirty="0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Nadpis 2"/>
          <p:cNvSpPr>
            <a:spLocks noGrp="1"/>
          </p:cNvSpPr>
          <p:nvPr>
            <p:ph type="ctrTitle"/>
          </p:nvPr>
        </p:nvSpPr>
        <p:spPr>
          <a:xfrm>
            <a:off x="755576" y="404813"/>
            <a:ext cx="7848871" cy="1008062"/>
          </a:xfrm>
        </p:spPr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Mentoring</a:t>
            </a:r>
            <a:r>
              <a:rPr lang="cs-CZ" altLang="cs-CZ" sz="3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ve školním prostředí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916" y="404813"/>
            <a:ext cx="8208169" cy="50390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Školní kontext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96975"/>
            <a:ext cx="7203132" cy="48831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Tlak na rozvoj škol zevnitř (dokumentace a předávání specifických – „nenaučitelných“ zkušeností, profesionální rozvoj – profesionalizace profese, učící se organizace, organizační učení…)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Rozvoj spolupráce, rozvoj klimatu, kultury školy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Stabilizace mladých a nadějných učitelů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„Revitalizace“ starších učitelů (stárnoucí týmy), </a:t>
            </a:r>
            <a:r>
              <a:rPr lang="cs-CZ" altLang="cs-CZ" sz="2400" dirty="0" err="1">
                <a:solidFill>
                  <a:schemeClr val="tx1"/>
                </a:solidFill>
              </a:rPr>
              <a:t>age</a:t>
            </a:r>
            <a:r>
              <a:rPr lang="cs-CZ" altLang="cs-CZ" sz="2400" dirty="0">
                <a:solidFill>
                  <a:schemeClr val="tx1"/>
                </a:solidFill>
              </a:rPr>
              <a:t> management ve škole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Pojmy </a:t>
            </a:r>
            <a:r>
              <a:rPr lang="cs-CZ" altLang="cs-CZ" sz="2400" dirty="0" err="1">
                <a:solidFill>
                  <a:schemeClr val="tx1"/>
                </a:solidFill>
              </a:rPr>
              <a:t>mentoring</a:t>
            </a:r>
            <a:r>
              <a:rPr lang="cs-CZ" altLang="cs-CZ" sz="2400" dirty="0">
                <a:solidFill>
                  <a:schemeClr val="tx1"/>
                </a:solidFill>
              </a:rPr>
              <a:t>, supervize, </a:t>
            </a:r>
            <a:r>
              <a:rPr lang="cs-CZ" altLang="cs-CZ" sz="2400" dirty="0" err="1">
                <a:solidFill>
                  <a:schemeClr val="tx1"/>
                </a:solidFill>
              </a:rPr>
              <a:t>tutoring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koučing</a:t>
            </a:r>
            <a:r>
              <a:rPr lang="cs-CZ" altLang="cs-CZ" sz="2400" dirty="0">
                <a:solidFill>
                  <a:schemeClr val="tx1"/>
                </a:solidFill>
              </a:rPr>
              <a:t>… i ve školách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cs-CZ" sz="24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67916" y="404813"/>
            <a:ext cx="8208169" cy="1008062"/>
          </a:xfrm>
        </p:spPr>
        <p:txBody>
          <a:bodyPr/>
          <a:lstStyle/>
          <a:p>
            <a:r>
              <a:rPr lang="cs-CZ" smtClean="0">
                <a:solidFill>
                  <a:srgbClr val="C00000"/>
                </a:solidFill>
                <a:latin typeface="Arial" charset="0"/>
                <a:cs typeface="Arial" charset="0"/>
              </a:rPr>
              <a:t>Podoby mentoringu</a:t>
            </a:r>
            <a:endParaRPr lang="en-GB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371600" y="1341439"/>
            <a:ext cx="6515100" cy="4738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pro začínající i zkušené kolegy</a:t>
            </a:r>
          </a:p>
          <a:p>
            <a:pPr>
              <a:buFont typeface="Wingdings" pitchFamily="2" charset="2"/>
              <a:buChar char="§"/>
            </a:pPr>
            <a:endParaRPr lang="cs-CZ" altLang="cs-CZ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Individuální (</a:t>
            </a:r>
            <a:r>
              <a:rPr lang="cs-CZ" altLang="cs-CZ" sz="2000" i="1" smtClean="0">
                <a:solidFill>
                  <a:schemeClr val="tx1"/>
                </a:solidFill>
              </a:rPr>
              <a:t>face to face</a:t>
            </a:r>
            <a:r>
              <a:rPr lang="cs-CZ" altLang="cs-CZ" sz="2000" smtClean="0">
                <a:solidFill>
                  <a:schemeClr val="tx1"/>
                </a:solidFill>
              </a:rPr>
              <a:t>) mentoring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Jeden mentor na (max.) dva učitele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Více mentorů pro jednoho učitele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Skupinový mentoring</a:t>
            </a:r>
          </a:p>
          <a:p>
            <a:pPr>
              <a:buFont typeface="Wingdings" pitchFamily="2" charset="2"/>
              <a:buChar char="§"/>
            </a:pPr>
            <a:endParaRPr lang="cs-CZ" altLang="cs-CZ" sz="200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E-mentoring</a:t>
            </a:r>
          </a:p>
          <a:p>
            <a:pPr>
              <a:buFont typeface="Wingdings" pitchFamily="2" charset="2"/>
              <a:buChar char="§"/>
            </a:pPr>
            <a:endParaRPr lang="cs-CZ" altLang="cs-CZ" sz="200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Mentor může být kolega ze školy i mimo školu – obojí má své výhody i nevýhody</a:t>
            </a:r>
            <a:endParaRPr lang="en-GB" altLang="cs-CZ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556791"/>
            <a:ext cx="7776864" cy="4569371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 smtClean="0">
                <a:solidFill>
                  <a:schemeClr val="tx1"/>
                </a:solidFill>
              </a:rPr>
              <a:t>Rozvoj </a:t>
            </a:r>
            <a:r>
              <a:rPr lang="cs-CZ" dirty="0">
                <a:solidFill>
                  <a:schemeClr val="tx1"/>
                </a:solidFill>
              </a:rPr>
              <a:t>specifických odborných i osobnostních kompetencí, které jedinci umožní dobře vykonávat svou práci, stát se profesionálem.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Tedy: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lepšit </a:t>
            </a:r>
            <a:r>
              <a:rPr lang="cs-CZ" dirty="0">
                <a:solidFill>
                  <a:schemeClr val="tx1"/>
                </a:solidFill>
              </a:rPr>
              <a:t>výkon, pomoci (mladému učiteli )stát se expertem, profesionálem, </a:t>
            </a:r>
            <a:r>
              <a:rPr lang="cs-CZ" dirty="0" smtClean="0">
                <a:solidFill>
                  <a:schemeClr val="tx1"/>
                </a:solidFill>
              </a:rPr>
              <a:t>snížit </a:t>
            </a:r>
            <a:r>
              <a:rPr lang="cs-CZ" dirty="0">
                <a:solidFill>
                  <a:schemeClr val="tx1"/>
                </a:solidFill>
              </a:rPr>
              <a:t>riziko osamělosti (začínajícího, nově příchozího) učitele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poskytovat </a:t>
            </a:r>
            <a:r>
              <a:rPr lang="cs-CZ" dirty="0">
                <a:solidFill>
                  <a:schemeClr val="tx1"/>
                </a:solidFill>
              </a:rPr>
              <a:t>efektivní ZV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usnadnit </a:t>
            </a:r>
            <a:r>
              <a:rPr lang="cs-CZ" dirty="0">
                <a:solidFill>
                  <a:schemeClr val="tx1"/>
                </a:solidFill>
              </a:rPr>
              <a:t>profesní vizi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poskytovat </a:t>
            </a:r>
            <a:r>
              <a:rPr lang="cs-CZ" dirty="0">
                <a:solidFill>
                  <a:schemeClr val="tx1"/>
                </a:solidFill>
              </a:rPr>
              <a:t>podporu a pomáhat formovat výzvy (motivovat), udržet v profesi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kultivace profesní kultury, posilování kolegiality a spolupráce</a:t>
            </a:r>
            <a:endParaRPr lang="cs-CZ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8675" name="Nadpis 2"/>
          <p:cNvSpPr>
            <a:spLocks noGrp="1"/>
          </p:cNvSpPr>
          <p:nvPr>
            <p:ph type="ctrTitle"/>
          </p:nvPr>
        </p:nvSpPr>
        <p:spPr>
          <a:xfrm>
            <a:off x="1494235" y="188913"/>
            <a:ext cx="6155531" cy="863600"/>
          </a:xfrm>
        </p:spPr>
        <p:txBody>
          <a:bodyPr/>
          <a:lstStyle/>
          <a:p>
            <a:r>
              <a:rPr lang="cs-CZ" altLang="cs-CZ" smtClean="0">
                <a:solidFill>
                  <a:srgbClr val="C00000"/>
                </a:solidFill>
                <a:latin typeface="Arial" charset="0"/>
                <a:cs typeface="Arial" charset="0"/>
              </a:rPr>
              <a:t>Cíle mentoringu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799"/>
            <a:ext cx="8208912" cy="4497363"/>
          </a:xfrm>
        </p:spPr>
        <p:txBody>
          <a:bodyPr rtlCol="0"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Didaktické a odborné kompetence (</a:t>
            </a:r>
            <a:r>
              <a:rPr lang="cs-CZ" b="1" i="1" dirty="0" err="1" smtClean="0">
                <a:solidFill>
                  <a:schemeClr val="tx1"/>
                </a:solidFill>
              </a:rPr>
              <a:t>Teaching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skills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plánování výuky, rozvoj výukových strategií - didaktika, rozvoj hodnotících nástrojů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Práce s žáky -  práce s žáky: respekt k individuálním potřebám, adaptace výuky pro žáky se SVP,  práce s žáky s jinou kulturou,  motivace žáků….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Řízení třídy  -  upravit fyzický prostor, zajistit bezpečí a pořádek, vytvořit efektivní disciplinární systém…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Administrativní úkoly -  dokumentace, školská politika, řády a pravidla, odevzdávání úkolů (zejména pro začínající)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Interpersonální kompetence</a:t>
            </a:r>
            <a:endParaRPr lang="cs-CZ" dirty="0" smtClean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Kolegialita, vztahy s učiteli, s rodiči, rozumět a rozvíjet školní filozofii, školní projekty.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 err="1" smtClean="0">
                <a:solidFill>
                  <a:schemeClr val="tx1"/>
                </a:solidFill>
              </a:rPr>
              <a:t>Intrapersonální</a:t>
            </a:r>
            <a:r>
              <a:rPr lang="cs-CZ" b="1" dirty="0" smtClean="0">
                <a:solidFill>
                  <a:schemeClr val="tx1"/>
                </a:solidFill>
              </a:rPr>
              <a:t> kompetence (</a:t>
            </a:r>
            <a:r>
              <a:rPr lang="cs-CZ" b="1" i="1" dirty="0" err="1" smtClean="0">
                <a:solidFill>
                  <a:schemeClr val="tx1"/>
                </a:solidFill>
              </a:rPr>
              <a:t>Coping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skills</a:t>
            </a:r>
            <a:r>
              <a:rPr lang="cs-CZ" b="1" dirty="0" smtClean="0">
                <a:solidFill>
                  <a:schemeClr val="tx1"/>
                </a:solidFill>
              </a:rPr>
              <a:t> – „zvládací“)</a:t>
            </a:r>
            <a:endParaRPr lang="cs-CZ" dirty="0" smtClean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Rovnováha profesního a osobního života, </a:t>
            </a:r>
            <a:r>
              <a:rPr lang="cs-CZ" dirty="0" err="1" smtClean="0">
                <a:solidFill>
                  <a:schemeClr val="tx1"/>
                </a:solidFill>
              </a:rPr>
              <a:t>time</a:t>
            </a:r>
            <a:r>
              <a:rPr lang="cs-CZ" dirty="0" smtClean="0">
                <a:solidFill>
                  <a:schemeClr val="tx1"/>
                </a:solidFill>
              </a:rPr>
              <a:t> management,  učení se od kolegů a další vzdělávání, osobní cíle, relaxace a volný čas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  <p:sp>
        <p:nvSpPr>
          <p:cNvPr id="29699" name="Nadpis 1"/>
          <p:cNvSpPr>
            <a:spLocks noGrp="1"/>
          </p:cNvSpPr>
          <p:nvPr>
            <p:ph type="title"/>
          </p:nvPr>
        </p:nvSpPr>
        <p:spPr>
          <a:xfrm>
            <a:off x="1485900" y="274638"/>
            <a:ext cx="6172200" cy="939800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Rozvoj kompetencí –  na co se </a:t>
            </a:r>
            <a:r>
              <a:rPr lang="cs-CZ" sz="28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mentor</a:t>
            </a:r>
            <a:r>
              <a:rPr lang="cs-CZ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zaměřuje</a:t>
            </a:r>
            <a:endParaRPr lang="en-GB" sz="280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67916" y="404813"/>
            <a:ext cx="8208169" cy="1008062"/>
          </a:xfrm>
        </p:spPr>
        <p:txBody>
          <a:bodyPr/>
          <a:lstStyle/>
          <a:p>
            <a:r>
              <a:rPr lang="cs-CZ" smtClean="0">
                <a:solidFill>
                  <a:srgbClr val="C00000"/>
                </a:solidFill>
                <a:latin typeface="Arial" charset="0"/>
                <a:cs typeface="Arial" charset="0"/>
              </a:rPr>
              <a:t>Činnosti v mentoringu</a:t>
            </a:r>
            <a:endParaRPr lang="en-GB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799"/>
            <a:ext cx="7098978" cy="45148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Předávání informací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Diskuse, neformální setkávání, rady…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Pozorování  (hospitace  - náslechy ve třídě) a zpětná vazba (tabulky, pozorovací schémata, </a:t>
            </a:r>
            <a:r>
              <a:rPr lang="cs-CZ" altLang="cs-CZ" sz="2400" dirty="0" err="1"/>
              <a:t>videozpětná</a:t>
            </a:r>
            <a:r>
              <a:rPr lang="cs-CZ" altLang="cs-CZ" sz="2400" dirty="0"/>
              <a:t> vazba…)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Konzultace, rozhovory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Modelování, ukázky (být modelem)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Přímá pomoc: spolupráce na kurikulu, plánování, přípravy na hodinu…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 err="1"/>
              <a:t>Bálintovské</a:t>
            </a:r>
            <a:r>
              <a:rPr lang="cs-CZ" altLang="cs-CZ" sz="2400" dirty="0"/>
              <a:t> skupiny, reflexe praxe, supervize … a jiné metody či způsoby práce (záleží na přípravě mentora)</a:t>
            </a:r>
          </a:p>
          <a:p>
            <a:pPr fontAlgn="auto">
              <a:spcAft>
                <a:spcPts val="0"/>
              </a:spcAft>
              <a:defRPr/>
            </a:pPr>
            <a:endParaRPr lang="en-GB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776864" cy="593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ovací čára 5"/>
          <p:cNvCxnSpPr/>
          <p:nvPr/>
        </p:nvCxnSpPr>
        <p:spPr>
          <a:xfrm>
            <a:off x="467544" y="1844824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33675" y="1503363"/>
              <a:ext cx="2417763" cy="361950"/>
            </p14:xfrm>
          </p:contentPart>
        </mc:Choice>
        <mc:Fallback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17835" y="1440103"/>
                <a:ext cx="2449443" cy="4884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70175" y="2589213"/>
              <a:ext cx="2716213" cy="307975"/>
            </p14:xfrm>
          </p:contentPart>
        </mc:Choice>
        <mc:Fallback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54335" y="2525743"/>
                <a:ext cx="2747893" cy="4352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25725" y="3856038"/>
              <a:ext cx="1657350" cy="200025"/>
            </p14:xfrm>
          </p:contentPart>
        </mc:Choice>
        <mc:Fallback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09886" y="3792721"/>
                <a:ext cx="1689028" cy="326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89238" y="5640388"/>
              <a:ext cx="1176337" cy="200025"/>
            </p14:xfrm>
          </p:contentPart>
        </mc:Choice>
        <mc:Fallback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73400" y="5577298"/>
                <a:ext cx="1208013" cy="32620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Školní psychologie</a:t>
            </a:r>
            <a:endParaRPr lang="en-GB" altLang="cs-CZ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Co má společného školní a pedagogická psychologie?</a:t>
            </a:r>
          </a:p>
          <a:p>
            <a:pPr eaLnBrk="1" hangingPunct="1"/>
            <a:r>
              <a:rPr lang="cs-CZ" altLang="cs-CZ" dirty="0" smtClean="0"/>
              <a:t>V čem se liší?</a:t>
            </a:r>
          </a:p>
          <a:p>
            <a:pPr eaLnBrk="1" hangingPunct="1"/>
            <a:r>
              <a:rPr lang="cs-CZ" altLang="cs-CZ" dirty="0" smtClean="0"/>
              <a:t>Jakou máte zkušenost se školní psychologií?</a:t>
            </a:r>
          </a:p>
          <a:p>
            <a:pPr eaLnBrk="1" hangingPunct="1"/>
            <a:r>
              <a:rPr lang="cs-CZ" altLang="cs-CZ" dirty="0" smtClean="0"/>
              <a:t>Co může učitel čerpat od školního psychologa?</a:t>
            </a:r>
            <a:endParaRPr lang="en-GB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Historie školní psychologie v ČR</a:t>
            </a:r>
            <a:endParaRPr lang="en-GB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Kořeny české školní psychologie - v I. Republice (</a:t>
            </a:r>
            <a:r>
              <a:rPr lang="cs-CZ" dirty="0" err="1" smtClean="0"/>
              <a:t>Ohera</a:t>
            </a:r>
            <a:r>
              <a:rPr lang="cs-CZ" dirty="0" smtClean="0"/>
              <a:t>, 1936; Stejskal, 1930).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Rozvoj podobných snah byl po 2. světové válce zastaven, školní poradenství mimo školy (Výchovné kliniky, PPP)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Zdroje ze Slovenska: 70. </a:t>
            </a:r>
            <a:r>
              <a:rPr lang="cs-CZ" dirty="0" err="1" smtClean="0"/>
              <a:t>leta</a:t>
            </a:r>
            <a:r>
              <a:rPr lang="cs-CZ" dirty="0" smtClean="0"/>
              <a:t> - O. </a:t>
            </a:r>
            <a:r>
              <a:rPr lang="cs-CZ" dirty="0" err="1" smtClean="0"/>
              <a:t>Blaškovič</a:t>
            </a:r>
            <a:r>
              <a:rPr lang="cs-CZ" dirty="0" smtClean="0"/>
              <a:t>, L. </a:t>
            </a:r>
            <a:r>
              <a:rPr lang="cs-CZ" dirty="0" err="1" smtClean="0"/>
              <a:t>Ďurič</a:t>
            </a:r>
            <a:r>
              <a:rPr lang="cs-CZ" dirty="0" smtClean="0"/>
              <a:t>, J. Hvozdík, M. </a:t>
            </a:r>
            <a:r>
              <a:rPr lang="cs-CZ" dirty="0" err="1" smtClean="0"/>
              <a:t>Jurčo</a:t>
            </a:r>
            <a:r>
              <a:rPr lang="cs-CZ" dirty="0" smtClean="0"/>
              <a:t> a jiní. Po roce 1975 vývoj zastaven.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 roce 1989 staví  česká ŠP na zahraničních zdrojích, odvíjí se od školního poradenství realizovaného mimo školu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 roce 1990: Asociace školní psychologie ČSFR, po odloučení asociací další těsná spolupráce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Poptávka po školní psychologii v 90. letech </a:t>
            </a:r>
            <a:endParaRPr lang="en-GB" alt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Školy vyjadřovaly potřebu ŠP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„živelné“ zaměstnávání školních psychologů (z PPP, </a:t>
            </a:r>
            <a:r>
              <a:rPr lang="cs-CZ" dirty="0" err="1" smtClean="0"/>
              <a:t>nepsychologové</a:t>
            </a:r>
            <a:r>
              <a:rPr lang="cs-CZ" dirty="0" smtClean="0"/>
              <a:t> ve funkci psychologa…)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Přenesení klasického poradenství do škol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Požadavky na legislativní zakotvení sílily v polovině devadesátých let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Zmínky v médiích i v Bílé knize (požadavek vyplynul  v souvislostí s měnící se podobou školy)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Sporadické snahy o </a:t>
            </a:r>
            <a:r>
              <a:rPr lang="cs-CZ" dirty="0" err="1" smtClean="0"/>
              <a:t>legitimizaci</a:t>
            </a:r>
            <a:r>
              <a:rPr lang="cs-CZ" dirty="0" smtClean="0"/>
              <a:t> školní psychologie  na lokální úrovni (Metodický list 1998, Školský úřad v Brně – 6 škol)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Bez legislativní podpory v roce 1996 – cca 50 školních psychologů v celé ČR, v roce 2001 cca 120 školních psychologů (kvalifikovaný odhad)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„Maskování“ školních psychologů: učitelé – vyučovali nějaké disciplíny, vychovatelé, krácené úvazky, práce na dohody…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Zlom v roce 2005</a:t>
            </a:r>
            <a:endParaRPr lang="en-GB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Vyhláška č. 72/2005 –  novela 116 Sb., o poskytování poradenských služeb ve školách a školských poradenských zařízeních, v §7 dává školám možnost zaměstnávat školního psychologa a školního speciálního pedagoga</a:t>
            </a:r>
          </a:p>
          <a:p>
            <a:pPr>
              <a:defRPr/>
            </a:pPr>
            <a:r>
              <a:rPr lang="cs-CZ" b="1" dirty="0"/>
              <a:t>Vyhláška o vzdělávání žáků se speciálními vzdělávacími potřebami a žáků nadaných</a:t>
            </a:r>
            <a:r>
              <a:rPr lang="cs-CZ" dirty="0"/>
              <a:t> </a:t>
            </a:r>
            <a:r>
              <a:rPr lang="cs-CZ" i="1" dirty="0"/>
              <a:t>Citace: </a:t>
            </a:r>
            <a:r>
              <a:rPr lang="cs-CZ" b="1" dirty="0"/>
              <a:t>27/2016 Sb.</a:t>
            </a:r>
            <a:r>
              <a:rPr lang="cs-CZ" dirty="0"/>
              <a:t> </a:t>
            </a:r>
            <a:r>
              <a:rPr lang="cs-CZ" dirty="0" smtClean="0"/>
              <a:t> (ruší se 73/2005) od 1.9.2016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„školní linie poradenství“ – Koncepce poradenských služeb poskytovaných ve škole (Věstník 7/2005)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Uvádí se: úvazek min. 0,5 pro školy nad 500 žáků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Školní psychologie jako „nadstandard“?</a:t>
            </a:r>
            <a:endParaRPr lang="en-GB" altLang="cs-CZ" sz="3600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Legislativa nárůst neurychlila</a:t>
            </a:r>
          </a:p>
          <a:p>
            <a:pPr eaLnBrk="1" hangingPunct="1"/>
            <a:r>
              <a:rPr lang="cs-CZ" altLang="cs-CZ" smtClean="0"/>
              <a:t>Projekty VIP – K, RŠPP, RAMPS  (NUOV a IPPP – dnes NUV) – Koncepce školních poradenských pracovišť.  Viz </a:t>
            </a:r>
            <a:r>
              <a:rPr lang="cs-CZ" altLang="cs-CZ" smtClean="0">
                <a:hlinkClick r:id="rId2"/>
              </a:rPr>
              <a:t>www.nuv.cz</a:t>
            </a: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odhad  v roce 2007 cca 200 školních psychologů, dnes asi desetina škol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Institucionální podpora</a:t>
            </a:r>
            <a:endParaRPr lang="en-GB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Asociace školní psychologie České a Slovenské republiky (AŠP ČR a SR) – od r. 1990, člen (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Psychology </a:t>
            </a:r>
            <a:r>
              <a:rPr lang="cs-CZ" dirty="0" err="1" smtClean="0"/>
              <a:t>Association</a:t>
            </a:r>
            <a:r>
              <a:rPr lang="cs-CZ" dirty="0" smtClean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Institut pedagogicko-psychologického poradenství České republiky (IPPP ČR) – dnes NUV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Etický kodex podle kodexu ISPA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Zásady a stěžejní témata:  budování vědního oboru, vzdělávání školních psychologů, pracovní zařazení ŠP, koncepce…)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1561</Words>
  <Application>Microsoft Office PowerPoint</Application>
  <PresentationFormat>Předvádění na obrazovce (4:3)</PresentationFormat>
  <Paragraphs>199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Školní konzultace</vt:lpstr>
      <vt:lpstr>Školní odborníci – specialisté</vt:lpstr>
      <vt:lpstr>Prezentace aplikace PowerPoint</vt:lpstr>
      <vt:lpstr>Školní psychologie</vt:lpstr>
      <vt:lpstr>Historie školní psychologie v ČR</vt:lpstr>
      <vt:lpstr>Poptávka po školní psychologii v 90. letech </vt:lpstr>
      <vt:lpstr>Zlom v roce 2005</vt:lpstr>
      <vt:lpstr>Školní psychologie jako „nadstandard“?</vt:lpstr>
      <vt:lpstr>Institucionální podpora</vt:lpstr>
      <vt:lpstr>Hlavní odborná diskusní témata </vt:lpstr>
      <vt:lpstr>Školní versus poradenský psycholog </vt:lpstr>
      <vt:lpstr>Náplň práce školního psychologa</vt:lpstr>
      <vt:lpstr>Náplň práce ŠP – určena nejen legislativně</vt:lpstr>
      <vt:lpstr>Kritická místa profese ŠP</vt:lpstr>
      <vt:lpstr>Co pomáhá?</vt:lpstr>
      <vt:lpstr>Rizika</vt:lpstr>
      <vt:lpstr>Výzvy</vt:lpstr>
      <vt:lpstr>Mentoři</vt:lpstr>
      <vt:lpstr>Mentoring, mentor, mentee</vt:lpstr>
      <vt:lpstr>mentoring</vt:lpstr>
      <vt:lpstr>mentor</vt:lpstr>
      <vt:lpstr>Mentoring ve školním prostředí </vt:lpstr>
      <vt:lpstr>Školní kontext</vt:lpstr>
      <vt:lpstr>Podoby mentoringu</vt:lpstr>
      <vt:lpstr>Cíle mentoringu</vt:lpstr>
      <vt:lpstr>Rozvoj kompetencí –  na co se mentor zaměřuje</vt:lpstr>
      <vt:lpstr>Činnosti v mentoringu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konzultace</dc:title>
  <dc:creator>mirka</dc:creator>
  <cp:lastModifiedBy>Bohumíra Lazarová</cp:lastModifiedBy>
  <cp:revision>2</cp:revision>
  <dcterms:created xsi:type="dcterms:W3CDTF">2016-11-01T09:30:30Z</dcterms:created>
  <dcterms:modified xsi:type="dcterms:W3CDTF">2016-11-08T08:29:19Z</dcterms:modified>
</cp:coreProperties>
</file>