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07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19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4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98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19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7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1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60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5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1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4CDB0-D74D-44F6-B01B-F70016C9C76F}" type="datetimeFigureOut">
              <a:rPr lang="cs-CZ" smtClean="0"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1AEB-E175-441C-A644-4FB1473A1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40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12315"/>
          </a:xfrm>
        </p:spPr>
        <p:txBody>
          <a:bodyPr anchor="ctr">
            <a:normAutofit fontScale="90000"/>
          </a:bodyPr>
          <a:lstStyle/>
          <a:p>
            <a:pPr marL="2520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br>
              <a:rPr lang="cs-CZ" b="1" dirty="0"/>
            </a:br>
            <a:r>
              <a:rPr lang="cs-CZ" b="1" dirty="0"/>
              <a:t>Komunikační přístupy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Ideál výuky přírodovědných předmětů</a:t>
            </a:r>
            <a:br>
              <a:rPr lang="cs-CZ" sz="1200" dirty="0"/>
            </a:br>
            <a:r>
              <a:rPr lang="cs-CZ" sz="3600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95179"/>
          </a:xfrm>
        </p:spPr>
        <p:txBody>
          <a:bodyPr anchor="ctr"/>
          <a:lstStyle/>
          <a:p>
            <a:endParaRPr lang="cs-CZ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XS152 Pedagogická komunikace</a:t>
            </a:r>
          </a:p>
        </p:txBody>
      </p:sp>
    </p:spTree>
    <p:extLst>
      <p:ext uri="{BB962C8B-B14F-4D97-AF65-F5344CB8AC3E}">
        <p14:creationId xmlns:p14="http://schemas.microsoft.com/office/powerpoint/2010/main" val="30521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Kritika tohoto 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sz="3200" dirty="0"/>
          </a:p>
          <a:p>
            <a:pPr lvl="1"/>
            <a:r>
              <a:rPr lang="cs-CZ" sz="3200" dirty="0"/>
              <a:t>omezuje sdílení žákovského chápání konceptů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navázání probíraného učiva na jejich dosavadní zkušenost</a:t>
            </a:r>
            <a:endParaRPr lang="cs-CZ" sz="4000" dirty="0"/>
          </a:p>
          <a:p>
            <a:pPr lvl="1"/>
            <a:endParaRPr lang="cs-CZ" sz="4000" dirty="0"/>
          </a:p>
          <a:p>
            <a:pPr lvl="1"/>
            <a:r>
              <a:rPr lang="cs-CZ" sz="4000" b="1" dirty="0"/>
              <a:t>Typické benefity dialogického přístupu (vyučování)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93280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Benefity </a:t>
            </a:r>
            <a:r>
              <a:rPr lang="cs-CZ" b="1" dirty="0" err="1">
                <a:latin typeface="Bookman Old Style" panose="02050604050505020204" pitchFamily="18" charset="0"/>
              </a:rPr>
              <a:t>DiVy</a:t>
            </a:r>
            <a:r>
              <a:rPr lang="cs-CZ" b="1" dirty="0">
                <a:latin typeface="Bookman Old Style" panose="02050604050505020204" pitchFamily="18" charset="0"/>
              </a:rPr>
              <a:t> v přírodovědných předmětech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sz="3500" dirty="0"/>
              <a:t>dochází k hlubšímu učení (</a:t>
            </a:r>
            <a:r>
              <a:rPr lang="cs-CZ" sz="3500" dirty="0" err="1"/>
              <a:t>Furtak</a:t>
            </a:r>
            <a:r>
              <a:rPr lang="cs-CZ" sz="3500" dirty="0"/>
              <a:t> &amp; </a:t>
            </a:r>
            <a:r>
              <a:rPr lang="cs-CZ" sz="3500" dirty="0" err="1"/>
              <a:t>Shavelson</a:t>
            </a:r>
            <a:r>
              <a:rPr lang="cs-CZ" sz="3500" dirty="0"/>
              <a:t>, 2009)</a:t>
            </a:r>
          </a:p>
          <a:p>
            <a:endParaRPr lang="cs-CZ" sz="3500" dirty="0"/>
          </a:p>
          <a:p>
            <a:r>
              <a:rPr lang="cs-CZ" sz="3500" dirty="0"/>
              <a:t>v afektivní, kognitivní, tak i behaviorální rovině (</a:t>
            </a:r>
            <a:r>
              <a:rPr lang="cs-CZ" sz="3500" dirty="0" err="1"/>
              <a:t>Cornelius-White</a:t>
            </a:r>
            <a:r>
              <a:rPr lang="cs-CZ" sz="3500" dirty="0"/>
              <a:t>, 2007)</a:t>
            </a:r>
          </a:p>
          <a:p>
            <a:endParaRPr lang="cs-CZ" sz="3500" dirty="0"/>
          </a:p>
          <a:p>
            <a:r>
              <a:rPr lang="cs-CZ" sz="3500" dirty="0"/>
              <a:t>vyšší motivace věnovat se i do budoucna přírodovědným oborům (</a:t>
            </a:r>
            <a:r>
              <a:rPr lang="cs-CZ" sz="3500" dirty="0" err="1"/>
              <a:t>Chin</a:t>
            </a:r>
            <a:r>
              <a:rPr lang="cs-CZ" sz="3500" dirty="0"/>
              <a:t>, 2007; </a:t>
            </a:r>
            <a:r>
              <a:rPr lang="cs-CZ" sz="3500" dirty="0" err="1"/>
              <a:t>Kiemer</a:t>
            </a:r>
            <a:r>
              <a:rPr lang="cs-CZ" sz="3500" dirty="0"/>
              <a:t>, </a:t>
            </a:r>
            <a:r>
              <a:rPr lang="cs-CZ" sz="3500" dirty="0" err="1"/>
              <a:t>Gröschner</a:t>
            </a:r>
            <a:r>
              <a:rPr lang="cs-CZ" sz="3500" dirty="0"/>
              <a:t>, </a:t>
            </a:r>
            <a:r>
              <a:rPr lang="cs-CZ" sz="3500" dirty="0" err="1"/>
              <a:t>Pehmer</a:t>
            </a:r>
            <a:r>
              <a:rPr lang="cs-CZ" sz="3500" dirty="0"/>
              <a:t>, &amp; Seidel, 2015)</a:t>
            </a:r>
          </a:p>
        </p:txBody>
      </p:sp>
    </p:spTree>
    <p:extLst>
      <p:ext uri="{BB962C8B-B14F-4D97-AF65-F5344CB8AC3E}">
        <p14:creationId xmlns:p14="http://schemas.microsoft.com/office/powerpoint/2010/main" val="2966251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Ideál výuky přírodovědných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„smysluplné vyučování a učení přírodovědných předmětů se bez aspektu autoritativního neobejde“ (</a:t>
            </a:r>
            <a:r>
              <a:rPr lang="cs-CZ" sz="3200" dirty="0" err="1"/>
              <a:t>Lehesvuori</a:t>
            </a:r>
            <a:r>
              <a:rPr lang="cs-CZ" sz="3200" dirty="0"/>
              <a:t> &amp; </a:t>
            </a:r>
            <a:r>
              <a:rPr lang="cs-CZ" sz="3200" dirty="0" err="1"/>
              <a:t>Viiri</a:t>
            </a:r>
            <a:r>
              <a:rPr lang="cs-CZ" sz="3200" dirty="0"/>
              <a:t>, 2015, s. 11)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/>
              <a:t>Podle stávajících výzkumů (</a:t>
            </a:r>
            <a:r>
              <a:rPr lang="cs-CZ" sz="3200" dirty="0" err="1"/>
              <a:t>Scott</a:t>
            </a:r>
            <a:r>
              <a:rPr lang="cs-CZ" sz="3200" dirty="0"/>
              <a:t> &amp; </a:t>
            </a:r>
            <a:r>
              <a:rPr lang="cs-CZ" sz="3200" dirty="0" err="1"/>
              <a:t>Ametller</a:t>
            </a:r>
            <a:r>
              <a:rPr lang="cs-CZ" sz="3200" dirty="0"/>
              <a:t>, 2007) se zdá být </a:t>
            </a:r>
            <a:r>
              <a:rPr lang="cs-CZ" sz="3200" b="1" dirty="0"/>
              <a:t>ideální kombinace obou přístupů</a:t>
            </a:r>
            <a:r>
              <a:rPr lang="cs-CZ" sz="3200" dirty="0"/>
              <a:t> – v rámci dialogického přístupu jsou uváděna rozdílná stanoviska, názory a pohledy na problematiku, aby následně v autoritativním přístupu došlo k prezentaci vědeckého stanoviska, a došlo tak ke konfrontaci informací nasbíraných v dialogické části. </a:t>
            </a:r>
          </a:p>
        </p:txBody>
      </p:sp>
    </p:spTree>
    <p:extLst>
      <p:ext uri="{BB962C8B-B14F-4D97-AF65-F5344CB8AC3E}">
        <p14:creationId xmlns:p14="http://schemas.microsoft.com/office/powerpoint/2010/main" val="2668306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10515600" cy="601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57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Plán výuky jako plán komunikačních přístupů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7"/>
            <a:ext cx="10515600" cy="443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4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Váš úkol - plán mikrovyučování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929668"/>
              </p:ext>
            </p:extLst>
          </p:nvPr>
        </p:nvGraphicFramePr>
        <p:xfrm>
          <a:off x="838200" y="1825625"/>
          <a:ext cx="10515601" cy="4333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9514">
                  <a:extLst>
                    <a:ext uri="{9D8B030D-6E8A-4147-A177-3AD203B41FA5}">
                      <a16:colId xmlns:a16="http://schemas.microsoft.com/office/drawing/2014/main" val="2251260903"/>
                    </a:ext>
                  </a:extLst>
                </a:gridCol>
                <a:gridCol w="3199971">
                  <a:extLst>
                    <a:ext uri="{9D8B030D-6E8A-4147-A177-3AD203B41FA5}">
                      <a16:colId xmlns:a16="http://schemas.microsoft.com/office/drawing/2014/main" val="2019660609"/>
                    </a:ext>
                  </a:extLst>
                </a:gridCol>
                <a:gridCol w="2250881">
                  <a:extLst>
                    <a:ext uri="{9D8B030D-6E8A-4147-A177-3AD203B41FA5}">
                      <a16:colId xmlns:a16="http://schemas.microsoft.com/office/drawing/2014/main" val="3851646800"/>
                    </a:ext>
                  </a:extLst>
                </a:gridCol>
                <a:gridCol w="791804">
                  <a:extLst>
                    <a:ext uri="{9D8B030D-6E8A-4147-A177-3AD203B41FA5}">
                      <a16:colId xmlns:a16="http://schemas.microsoft.com/office/drawing/2014/main" val="2283764688"/>
                    </a:ext>
                  </a:extLst>
                </a:gridCol>
                <a:gridCol w="2473431">
                  <a:extLst>
                    <a:ext uri="{9D8B030D-6E8A-4147-A177-3AD203B41FA5}">
                      <a16:colId xmlns:a16="http://schemas.microsoft.com/office/drawing/2014/main" val="1373042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ČAS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CÍL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KP</a:t>
                      </a:r>
                    </a:p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POZNÁMKY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594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0:00 – 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Ptám se, co vědí o vlnění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Aktivizace</a:t>
                      </a:r>
                    </a:p>
                    <a:p>
                      <a:r>
                        <a:rPr lang="cs-CZ" sz="2400" dirty="0" err="1"/>
                        <a:t>Nalazení</a:t>
                      </a:r>
                      <a:r>
                        <a:rPr lang="cs-CZ" sz="2400" dirty="0"/>
                        <a:t> na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Dobré</a:t>
                      </a:r>
                      <a:r>
                        <a:rPr lang="cs-CZ" sz="2400" baseline="0" dirty="0"/>
                        <a:t> odpovědi pochválím, nesprávné si zapíšu a vysvětlím, proč jsou špatné během dalšího průběhu hodiny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495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1:30 – 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Vysvětlení</a:t>
                      </a:r>
                      <a:r>
                        <a:rPr lang="cs-CZ" baseline="0" dirty="0"/>
                        <a:t> základních pojmů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Znalost termínů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Prezentace, modely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3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225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Váš úkol II – vyhodnocení MV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3600" dirty="0"/>
              <a:t>Jak probíhalo mikrovyučování z hlediska KP?</a:t>
            </a:r>
          </a:p>
          <a:p>
            <a:r>
              <a:rPr lang="cs-CZ" sz="3600" dirty="0"/>
              <a:t>OO VKP - počet</a:t>
            </a:r>
          </a:p>
          <a:p>
            <a:r>
              <a:rPr lang="cs-CZ" sz="3600" dirty="0" err="1"/>
              <a:t>Uptake</a:t>
            </a:r>
            <a:r>
              <a:rPr lang="cs-CZ" sz="3600" dirty="0"/>
              <a:t> - počet</a:t>
            </a:r>
          </a:p>
          <a:p>
            <a:r>
              <a:rPr lang="cs-CZ" sz="3600" dirty="0"/>
              <a:t>Triadická interakce – podíl času tria na celém mikrovyučování</a:t>
            </a:r>
          </a:p>
        </p:txBody>
      </p:sp>
    </p:spTree>
    <p:extLst>
      <p:ext uri="{BB962C8B-B14F-4D97-AF65-F5344CB8AC3E}">
        <p14:creationId xmlns:p14="http://schemas.microsoft.com/office/powerpoint/2010/main" val="2571278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Pojďme si to vyzkoušet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Vezměte si papír</a:t>
            </a:r>
          </a:p>
          <a:p>
            <a:endParaRPr lang="cs-CZ" sz="3600" dirty="0"/>
          </a:p>
          <a:p>
            <a:r>
              <a:rPr lang="cs-CZ" sz="3600" dirty="0"/>
              <a:t>Sledujte mikrovyučování</a:t>
            </a:r>
          </a:p>
          <a:p>
            <a:endParaRPr lang="cs-CZ" sz="3600" dirty="0"/>
          </a:p>
          <a:p>
            <a:r>
              <a:rPr lang="cs-CZ" sz="3600" dirty="0"/>
              <a:t>Zaznamenávejte přechody mezi komunikačními přístupy a čas</a:t>
            </a:r>
          </a:p>
        </p:txBody>
      </p:sp>
    </p:spTree>
    <p:extLst>
      <p:ext uri="{BB962C8B-B14F-4D97-AF65-F5344CB8AC3E}">
        <p14:creationId xmlns:p14="http://schemas.microsoft.com/office/powerpoint/2010/main" val="214338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1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4881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Reflexe a zpětná vazba na hodině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/>
              <a:t>Každý si vezměte jeden zpětnovazební arch</a:t>
            </a:r>
          </a:p>
          <a:p>
            <a:endParaRPr lang="cs-CZ" sz="3600" dirty="0"/>
          </a:p>
          <a:p>
            <a:r>
              <a:rPr lang="cs-CZ" sz="3600" dirty="0"/>
              <a:t>Sledujte mikrovyučování a pište si poznámky</a:t>
            </a:r>
          </a:p>
          <a:p>
            <a:endParaRPr lang="cs-CZ" sz="3600" dirty="0"/>
          </a:p>
          <a:p>
            <a:r>
              <a:rPr lang="cs-CZ" sz="3600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243805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000" b="1" dirty="0"/>
              <a:t>Řekněme, že existuje něco jako typická hodina … </a:t>
            </a:r>
          </a:p>
          <a:p>
            <a:pPr marL="0" indent="0">
              <a:buNone/>
            </a:pPr>
            <a:endParaRPr lang="cs-CZ" sz="4000" b="1" dirty="0"/>
          </a:p>
          <a:p>
            <a:pPr marL="0" indent="0" algn="r">
              <a:buNone/>
            </a:pPr>
            <a:r>
              <a:rPr lang="cs-CZ" sz="4000" b="1" dirty="0"/>
              <a:t>… jak by podle vás měla vypadat, aby byla podle vás skvělá?</a:t>
            </a:r>
          </a:p>
          <a:p>
            <a:pPr marL="0" indent="0" algn="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(z výzkumů víme, že máte max. 35 minut na výuku – udělejte plán včetně času)</a:t>
            </a:r>
          </a:p>
        </p:txBody>
      </p:sp>
    </p:spTree>
    <p:extLst>
      <p:ext uri="{BB962C8B-B14F-4D97-AF65-F5344CB8AC3E}">
        <p14:creationId xmlns:p14="http://schemas.microsoft.com/office/powerpoint/2010/main" val="2302292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Příště „naostro“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Mám mikrovyučování = </a:t>
            </a:r>
            <a:r>
              <a:rPr lang="cs-CZ" sz="3200" b="1" dirty="0"/>
              <a:t>MINIMÁLNĚ DEN PŘEDEM posílám vyplněný plán MV</a:t>
            </a:r>
          </a:p>
          <a:p>
            <a:endParaRPr lang="cs-CZ" sz="3200" b="1" dirty="0"/>
          </a:p>
          <a:p>
            <a:r>
              <a:rPr lang="cs-CZ" sz="3200" dirty="0"/>
              <a:t>Jsem analytik = očekávám videa a poté mám </a:t>
            </a:r>
            <a:r>
              <a:rPr lang="cs-CZ" sz="3200" b="1" dirty="0"/>
              <a:t>týden na jejich vyhodnocení (14.12. mají všichni výsledky)</a:t>
            </a:r>
          </a:p>
          <a:p>
            <a:endParaRPr lang="cs-CZ" sz="3200" b="1" dirty="0"/>
          </a:p>
          <a:p>
            <a:r>
              <a:rPr lang="cs-CZ" sz="3200" dirty="0"/>
              <a:t>Další role: </a:t>
            </a:r>
            <a:r>
              <a:rPr lang="cs-CZ" sz="3200" dirty="0" err="1"/>
              <a:t>zpětnovazebník</a:t>
            </a:r>
            <a:r>
              <a:rPr lang="cs-CZ" sz="3200" dirty="0"/>
              <a:t>, aktivní naslouchající</a:t>
            </a:r>
          </a:p>
        </p:txBody>
      </p:sp>
    </p:spTree>
    <p:extLst>
      <p:ext uri="{BB962C8B-B14F-4D97-AF65-F5344CB8AC3E}">
        <p14:creationId xmlns:p14="http://schemas.microsoft.com/office/powerpoint/2010/main" val="245748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Příště „naostro“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6000" b="1" dirty="0"/>
              <a:t>POZOR!</a:t>
            </a:r>
          </a:p>
          <a:p>
            <a:pPr lvl="1"/>
            <a:endParaRPr lang="cs-CZ" sz="5600" b="1" dirty="0"/>
          </a:p>
          <a:p>
            <a:pPr lvl="1"/>
            <a:r>
              <a:rPr lang="cs-CZ" sz="5600" dirty="0"/>
              <a:t> studenti: nejste „v roli“ – nikam se nestylizujte</a:t>
            </a:r>
          </a:p>
          <a:p>
            <a:pPr lvl="1"/>
            <a:endParaRPr lang="cs-CZ" sz="5600" dirty="0"/>
          </a:p>
          <a:p>
            <a:pPr lvl="1"/>
            <a:r>
              <a:rPr lang="cs-CZ" sz="5600" dirty="0"/>
              <a:t> učitelé: cílem není naučit co nejvíce, ale zapojit v maximální možné míře prvky dialogického vyučování</a:t>
            </a:r>
          </a:p>
          <a:p>
            <a:pPr lvl="1"/>
            <a:endParaRPr lang="cs-CZ" sz="5600" dirty="0"/>
          </a:p>
        </p:txBody>
      </p:sp>
    </p:spTree>
    <p:extLst>
      <p:ext uri="{BB962C8B-B14F-4D97-AF65-F5344CB8AC3E}">
        <p14:creationId xmlns:p14="http://schemas.microsoft.com/office/powerpoint/2010/main" val="82333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Komunikační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err="1"/>
              <a:t>Mortimer</a:t>
            </a:r>
            <a:r>
              <a:rPr lang="cs-CZ" sz="3200" dirty="0"/>
              <a:t> a </a:t>
            </a:r>
            <a:r>
              <a:rPr lang="cs-CZ" sz="3200" dirty="0" err="1"/>
              <a:t>Scott</a:t>
            </a:r>
            <a:r>
              <a:rPr lang="cs-CZ" sz="3200" dirty="0"/>
              <a:t> (2003) – 4 dimenze na základě os </a:t>
            </a:r>
            <a:r>
              <a:rPr lang="cs-CZ" sz="3200" dirty="0" err="1"/>
              <a:t>interaktivní-neinteraktivní</a:t>
            </a:r>
            <a:r>
              <a:rPr lang="cs-CZ" sz="3200" dirty="0"/>
              <a:t>, </a:t>
            </a:r>
            <a:r>
              <a:rPr lang="cs-CZ" sz="3200" dirty="0" err="1"/>
              <a:t>dialogický-autoritativní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dirty="0"/>
              <a:t>interaktivní - střídání mluvčích</a:t>
            </a:r>
          </a:p>
          <a:p>
            <a:r>
              <a:rPr lang="cs-CZ" sz="3200" dirty="0"/>
              <a:t>neinteraktivní - mluví pouze jeden, typicky učitel</a:t>
            </a:r>
          </a:p>
          <a:p>
            <a:r>
              <a:rPr lang="cs-CZ" sz="3200" dirty="0"/>
              <a:t>dialogický - vyjadřování různých úhlů pohledu a názorů</a:t>
            </a:r>
          </a:p>
          <a:p>
            <a:r>
              <a:rPr lang="cs-CZ" sz="3200" dirty="0"/>
              <a:t>autoritativní - jediném, správné hledisko</a:t>
            </a:r>
          </a:p>
        </p:txBody>
      </p:sp>
    </p:spTree>
    <p:extLst>
      <p:ext uri="{BB962C8B-B14F-4D97-AF65-F5344CB8AC3E}">
        <p14:creationId xmlns:p14="http://schemas.microsoft.com/office/powerpoint/2010/main" val="304533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/>
              <a:t>Autoritativní–interaktivní (A/I)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600" dirty="0"/>
              <a:t>Přístup, pro nějž je typické udržování rutinního IRF scénáře. Učitel klade otázky a hodnotí, zda jsou odpovědi žáků správné. Soustředí se na hledisko vědecké platnosti, nevěnuje pozornost odlišným názorům a představám žáků.</a:t>
            </a:r>
          </a:p>
        </p:txBody>
      </p:sp>
    </p:spTree>
    <p:extLst>
      <p:ext uri="{BB962C8B-B14F-4D97-AF65-F5344CB8AC3E}">
        <p14:creationId xmlns:p14="http://schemas.microsoft.com/office/powerpoint/2010/main" val="374743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300" b="1" dirty="0"/>
              <a:t>Dialogický–interaktivní (D/I) </a:t>
            </a:r>
          </a:p>
          <a:p>
            <a:endParaRPr lang="cs-CZ" sz="4000" b="1" dirty="0"/>
          </a:p>
          <a:p>
            <a:pPr marL="0" indent="0">
              <a:buNone/>
            </a:pPr>
            <a:r>
              <a:rPr lang="cs-CZ" sz="3900" dirty="0"/>
              <a:t>Přístup se zabývá představami žáků, jejich mimoškolními zkušenostmi, jejich názory. Zužitkovává je a nemá hodnotící aspekt. Učiteli nejde o tvorbu konkrétního  stanoviska. Namísto toho se snaží vyvolávat u žáků různé reakce a pracovat s kontrastními stanovisky, které z nich vzejdou.</a:t>
            </a:r>
          </a:p>
        </p:txBody>
      </p:sp>
    </p:spTree>
    <p:extLst>
      <p:ext uri="{BB962C8B-B14F-4D97-AF65-F5344CB8AC3E}">
        <p14:creationId xmlns:p14="http://schemas.microsoft.com/office/powerpoint/2010/main" val="141540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b="1" dirty="0"/>
              <a:t>Autoritativní–neinteraktivní (A/NI) </a:t>
            </a:r>
            <a:endParaRPr lang="cs-CZ" sz="4000" b="1" dirty="0"/>
          </a:p>
          <a:p>
            <a:endParaRPr lang="cs-CZ" dirty="0"/>
          </a:p>
          <a:p>
            <a:pPr marL="0" indent="0">
              <a:buNone/>
            </a:pPr>
            <a:r>
              <a:rPr lang="cs-CZ" sz="3600" dirty="0"/>
              <a:t>P</a:t>
            </a:r>
            <a:r>
              <a:rPr lang="es-ES" sz="3600" dirty="0"/>
              <a:t>řístup, kdy učitel monologicky přednáší</a:t>
            </a:r>
            <a:r>
              <a:rPr lang="cs-CZ" sz="3600" dirty="0"/>
              <a:t> vědecký obsah a nepřihlíží ke kontrastním stanoviskům.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67842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/>
              <a:t>Dialogický–neinteraktivní ( D/NI)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600" dirty="0"/>
              <a:t>Přístup spočívá v tom, že učitel pracuje s kontrastními stanovisky a předkládá vědecké hledisko. Učitel tedy přednáší, nezapojuje žáky do hovoru, ale je prezentována diskuse, v níž zaznívají různé názory a stanoviska k témuž problému.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57214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Výuka na školách a 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pPr marL="0" indent="0">
              <a:buNone/>
            </a:pPr>
            <a:r>
              <a:rPr lang="cs-CZ" sz="3200" b="1" dirty="0"/>
              <a:t>Typická výuka přírodovědných předmětů odehrává jako autoritativní</a:t>
            </a:r>
            <a:r>
              <a:rPr lang="cs-CZ" sz="3200" dirty="0"/>
              <a:t>,</a:t>
            </a:r>
          </a:p>
          <a:p>
            <a:pPr marL="0" indent="0">
              <a:buNone/>
            </a:pPr>
            <a:endParaRPr lang="cs-CZ" sz="3200" dirty="0"/>
          </a:p>
          <a:p>
            <a:pPr lvl="1"/>
            <a:r>
              <a:rPr lang="cs-CZ" sz="2800" dirty="0"/>
              <a:t>a to jak u nás (</a:t>
            </a:r>
            <a:r>
              <a:rPr lang="cs-CZ" sz="2800" dirty="0" err="1"/>
              <a:t>Hübelová</a:t>
            </a:r>
            <a:r>
              <a:rPr lang="cs-CZ" sz="2800" dirty="0"/>
              <a:t>, Janík, &amp; </a:t>
            </a:r>
            <a:r>
              <a:rPr lang="cs-CZ" sz="2800" dirty="0" err="1"/>
              <a:t>Najvar</a:t>
            </a:r>
            <a:r>
              <a:rPr lang="cs-CZ" sz="2800" dirty="0"/>
              <a:t>, 2008; Janík, Janíková, </a:t>
            </a:r>
            <a:r>
              <a:rPr lang="cs-CZ" sz="2800" dirty="0" err="1"/>
              <a:t>Najvar</a:t>
            </a:r>
            <a:r>
              <a:rPr lang="cs-CZ" sz="2800" dirty="0"/>
              <a:t>, &amp; </a:t>
            </a:r>
            <a:r>
              <a:rPr lang="cs-CZ" sz="2800" dirty="0" err="1"/>
              <a:t>Najvarová</a:t>
            </a:r>
            <a:r>
              <a:rPr lang="cs-CZ" sz="2800" dirty="0"/>
              <a:t>, 2008),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 tak v zahraničí (</a:t>
            </a:r>
            <a:r>
              <a:rPr lang="cs-CZ" sz="2800" dirty="0" err="1"/>
              <a:t>Lehesvuori</a:t>
            </a:r>
            <a:r>
              <a:rPr lang="cs-CZ" sz="2800" dirty="0"/>
              <a:t> &amp; </a:t>
            </a:r>
            <a:r>
              <a:rPr lang="cs-CZ" sz="2800" dirty="0" err="1"/>
              <a:t>Viiri</a:t>
            </a:r>
            <a:r>
              <a:rPr lang="cs-CZ" sz="2800" dirty="0"/>
              <a:t>, 2015; </a:t>
            </a:r>
            <a:r>
              <a:rPr lang="cs-CZ" sz="2800" dirty="0" err="1"/>
              <a:t>Mercer</a:t>
            </a:r>
            <a:r>
              <a:rPr lang="cs-CZ" sz="2800" dirty="0"/>
              <a:t>, </a:t>
            </a:r>
            <a:r>
              <a:rPr lang="cs-CZ" sz="2800" dirty="0" err="1"/>
              <a:t>Dawes</a:t>
            </a:r>
            <a:r>
              <a:rPr lang="cs-CZ" sz="2800" dirty="0"/>
              <a:t>, &amp; </a:t>
            </a:r>
            <a:r>
              <a:rPr lang="cs-CZ" sz="2800" dirty="0" err="1"/>
              <a:t>Staarman</a:t>
            </a:r>
            <a:r>
              <a:rPr lang="cs-CZ" sz="2800" dirty="0"/>
              <a:t>, 2009; </a:t>
            </a:r>
            <a:r>
              <a:rPr lang="cs-CZ" sz="2800" dirty="0" err="1"/>
              <a:t>Teo</a:t>
            </a:r>
            <a:r>
              <a:rPr lang="cs-CZ" sz="2800" dirty="0"/>
              <a:t>, 2016).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73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Bookman Old Style" panose="02050604050505020204" pitchFamily="18" charset="0"/>
              </a:rPr>
              <a:t>Výuka na školách a komunikační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pPr marL="0" indent="0">
              <a:buNone/>
            </a:pPr>
            <a:r>
              <a:rPr lang="cs-CZ" sz="3200" dirty="0"/>
              <a:t>Komunikace ve vyučování je kombinací</a:t>
            </a:r>
            <a:r>
              <a:rPr lang="cs-CZ" sz="3200" b="1" dirty="0"/>
              <a:t> autoritativního neinteraktivního (A/NI) </a:t>
            </a:r>
            <a:r>
              <a:rPr lang="cs-CZ" sz="3200" dirty="0"/>
              <a:t>přístupu reprezentovaného výkladem učitele a </a:t>
            </a:r>
            <a:r>
              <a:rPr lang="cs-CZ" sz="3200" b="1" dirty="0"/>
              <a:t>autoritativního interaktivního (A/I) </a:t>
            </a:r>
            <a:r>
              <a:rPr lang="cs-CZ" sz="3200" dirty="0"/>
              <a:t>přístupu v rámci známé IRF (</a:t>
            </a:r>
            <a:r>
              <a:rPr lang="cs-CZ" sz="3200" i="1" dirty="0" err="1"/>
              <a:t>initiation</a:t>
            </a:r>
            <a:r>
              <a:rPr lang="cs-CZ" sz="3200" i="1" dirty="0"/>
              <a:t> – response – feedback) </a:t>
            </a:r>
            <a:r>
              <a:rPr lang="cs-CZ" sz="3200" dirty="0"/>
              <a:t>struktury (</a:t>
            </a:r>
            <a:r>
              <a:rPr lang="cs-CZ" sz="3200" dirty="0" err="1"/>
              <a:t>Sinclair</a:t>
            </a:r>
            <a:r>
              <a:rPr lang="cs-CZ" sz="3200" dirty="0"/>
              <a:t> &amp; </a:t>
            </a:r>
            <a:r>
              <a:rPr lang="cs-CZ" sz="3200" dirty="0" err="1"/>
              <a:t>Coulthard</a:t>
            </a:r>
            <a:r>
              <a:rPr lang="cs-CZ" sz="3200" dirty="0"/>
              <a:t>, 1975). V rámci této struktury učitel pokládá (typicky uzavřenou) otázku, na kterou žák krátce odpovídá a jeho odpověď je hodnocena. </a:t>
            </a:r>
          </a:p>
        </p:txBody>
      </p:sp>
    </p:spTree>
    <p:extLst>
      <p:ext uri="{BB962C8B-B14F-4D97-AF65-F5344CB8AC3E}">
        <p14:creationId xmlns:p14="http://schemas.microsoft.com/office/powerpoint/2010/main" val="36271547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620</Words>
  <Application>Microsoft Office PowerPoint</Application>
  <PresentationFormat>Širokoúhlá obrazovka</PresentationFormat>
  <Paragraphs>110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Bookman Old Style</vt:lpstr>
      <vt:lpstr>Calibri</vt:lpstr>
      <vt:lpstr>Calibri Light</vt:lpstr>
      <vt:lpstr>Motiv Office</vt:lpstr>
      <vt:lpstr> Komunikační přístupy  Ideál výuky přírodovědných předmětů   </vt:lpstr>
      <vt:lpstr>Prezentace aplikace PowerPoint</vt:lpstr>
      <vt:lpstr>Komunikační přístupy</vt:lpstr>
      <vt:lpstr>Komunikační přístupy</vt:lpstr>
      <vt:lpstr>Komunikační přístupy</vt:lpstr>
      <vt:lpstr>Komunikační přístupy</vt:lpstr>
      <vt:lpstr>Komunikační přístupy</vt:lpstr>
      <vt:lpstr>Výuka na školách a komunikační přístupy</vt:lpstr>
      <vt:lpstr>Výuka na školách a komunikační přístupy</vt:lpstr>
      <vt:lpstr>Kritika tohoto stavu</vt:lpstr>
      <vt:lpstr>Benefity DiVy v přírodovědných předmětech</vt:lpstr>
      <vt:lpstr>Ideál výuky přírodovědných předmětů</vt:lpstr>
      <vt:lpstr>Prezentace aplikace PowerPoint</vt:lpstr>
      <vt:lpstr>Plán výuky jako plán komunikačních přístupů</vt:lpstr>
      <vt:lpstr>Váš úkol - plán mikrovyučování</vt:lpstr>
      <vt:lpstr>Váš úkol II – vyhodnocení MV</vt:lpstr>
      <vt:lpstr>Pojďme si to vyzkoušet</vt:lpstr>
      <vt:lpstr>Prezentace aplikace PowerPoint</vt:lpstr>
      <vt:lpstr>Reflexe a zpětná vazba na hodině</vt:lpstr>
      <vt:lpstr>Příště „naostro“</vt:lpstr>
      <vt:lpstr>Příště „naostro“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 výuky přírodovědných předmětů   Komunikační přístupy </dc:title>
  <dc:creator>Petr</dc:creator>
  <cp:lastModifiedBy>Petr</cp:lastModifiedBy>
  <cp:revision>14</cp:revision>
  <dcterms:created xsi:type="dcterms:W3CDTF">2016-10-25T14:32:32Z</dcterms:created>
  <dcterms:modified xsi:type="dcterms:W3CDTF">2016-10-25T16:06:30Z</dcterms:modified>
</cp:coreProperties>
</file>