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8" r:id="rId25"/>
    <p:sldId id="279" r:id="rId26"/>
    <p:sldId id="281" r:id="rId27"/>
    <p:sldId id="28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84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69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5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1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50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86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90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86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C6B37-0FF6-44F7-978E-AF6B52AF94C2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07F1-AF05-4B43-B757-8D9146C1D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60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pPr marL="2520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Bookman Old Style" panose="02050604050505020204" pitchFamily="18" charset="0"/>
              </a:rPr>
              <a:t>Moc ve školní třídě</a:t>
            </a:r>
            <a:br>
              <a:rPr lang="cs-CZ" sz="1200" b="1" dirty="0">
                <a:latin typeface="Bookman Old Style" panose="02050604050505020204" pitchFamily="18" charset="0"/>
              </a:rPr>
            </a:br>
            <a:r>
              <a:rPr lang="cs-CZ" sz="12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g</a:t>
            </a:r>
            <a:br>
              <a:rPr lang="cs-CZ" b="1" dirty="0">
                <a:latin typeface="Bookman Old Style" panose="02050604050505020204" pitchFamily="18" charset="0"/>
              </a:rPr>
            </a:br>
            <a:r>
              <a:rPr lang="cs-CZ" b="1" dirty="0">
                <a:latin typeface="Bookman Old Style" panose="02050604050505020204" pitchFamily="18" charset="0"/>
              </a:rPr>
              <a:t>Vztahy mezi učitelem a žáky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XS152 Pedagogická komunikace</a:t>
            </a:r>
          </a:p>
        </p:txBody>
      </p:sp>
    </p:spTree>
    <p:extLst>
      <p:ext uri="{BB962C8B-B14F-4D97-AF65-F5344CB8AC3E}">
        <p14:creationId xmlns:p14="http://schemas.microsoft.com/office/powerpoint/2010/main" val="1538485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Bookman Old Style" panose="02050604050505020204" pitchFamily="18" charset="0"/>
              </a:rPr>
              <a:t>škola a moc – autorita - kázeň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Moc znamená schopnost jednotlivce ovlivňovat jednání jiné osoby nebo skupiny osob. Moc není atribut nějaké osoby: mohu mít moc jedině tehdy, jestliže mi to ostatní dovolí.</a:t>
            </a:r>
          </a:p>
          <a:p>
            <a:endParaRPr lang="cs-CZ" dirty="0"/>
          </a:p>
          <a:p>
            <a:r>
              <a:rPr lang="cs-CZ" dirty="0"/>
              <a:t>Autorita a kázeň jsou navázány na konkrétní aktéry ve třídě: autorita na učitele, kázeň na žáky. Oproti tomu moc ve školní třídě můžeme připsat jak učiteli, tak i žákům. Moc je fenoménem, který se může ve třídě přelévat, může cirkulovat mezi žáky a učitelem i mezi žáky navzájem.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522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moc – WOODS (1984)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konformita</a:t>
            </a:r>
            <a:r>
              <a:rPr lang="cs-CZ" dirty="0"/>
              <a:t> (žáci nadšeně souhlasí s cíli učitele),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ritualismus</a:t>
            </a:r>
            <a:r>
              <a:rPr lang="cs-CZ" dirty="0"/>
              <a:t> (akceptace norem ve škole, aniž by se žáci s těmito normami ztotožňovali),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únik</a:t>
            </a:r>
            <a:r>
              <a:rPr lang="cs-CZ" dirty="0"/>
              <a:t> (lhostejnost k cílům školy, žáci se nenápadně věnují únikovým činnostem),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kolonizace</a:t>
            </a:r>
            <a:r>
              <a:rPr lang="cs-CZ" dirty="0"/>
              <a:t> (žáci přijímají školní normy a postoje, avšak za účelem naplnění vlastních cílů),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nesmíření se </a:t>
            </a:r>
            <a:r>
              <a:rPr lang="cs-CZ" dirty="0"/>
              <a:t>(lhostejnost k cílům školy, projevuje se vyrušováním, provokováním),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rebelie</a:t>
            </a:r>
            <a:r>
              <a:rPr lang="cs-CZ" dirty="0"/>
              <a:t> (odmítnutí požadavků školy, projevuje se otevřenou vzpourou, nebo chozením za školu).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Zejména poslední dva typy chování žáků vstupují mocensky do opozice ke školním normám.</a:t>
            </a:r>
          </a:p>
        </p:txBody>
      </p:sp>
    </p:spTree>
    <p:extLst>
      <p:ext uri="{BB962C8B-B14F-4D97-AF65-F5344CB8AC3E}">
        <p14:creationId xmlns:p14="http://schemas.microsoft.com/office/powerpoint/2010/main" val="107100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škola a moc – </a:t>
            </a:r>
            <a:r>
              <a:rPr lang="cs-CZ" sz="4000" b="1" dirty="0" err="1">
                <a:latin typeface="Bookman Old Style" panose="02050604050505020204" pitchFamily="18" charset="0"/>
              </a:rPr>
              <a:t>French</a:t>
            </a:r>
            <a:r>
              <a:rPr lang="cs-CZ" sz="4000" b="1" dirty="0">
                <a:latin typeface="Bookman Old Style" panose="02050604050505020204" pitchFamily="18" charset="0"/>
              </a:rPr>
              <a:t> &amp; </a:t>
            </a:r>
            <a:r>
              <a:rPr lang="cs-CZ" sz="4000" b="1" dirty="0" err="1">
                <a:latin typeface="Bookman Old Style" panose="02050604050505020204" pitchFamily="18" charset="0"/>
              </a:rPr>
              <a:t>Raven</a:t>
            </a:r>
            <a:r>
              <a:rPr lang="cs-CZ" sz="4000" b="1" dirty="0">
                <a:latin typeface="Bookman Old Style" panose="02050604050505020204" pitchFamily="18" charset="0"/>
              </a:rPr>
              <a:t> (1959)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Legitimní báze</a:t>
            </a:r>
            <a:r>
              <a:rPr lang="cs-CZ" sz="3200" dirty="0"/>
              <a:t> – uděláš to, protože jsem učitel</a:t>
            </a:r>
            <a:endParaRPr lang="cs-CZ" sz="3200" b="1" dirty="0"/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Odměňovací báze </a:t>
            </a:r>
            <a:r>
              <a:rPr lang="cs-CZ" sz="3200" dirty="0"/>
              <a:t>– uděláš to, protože tě mohu odměnit</a:t>
            </a:r>
            <a:endParaRPr lang="cs-CZ" sz="3200" b="1" dirty="0"/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Donucovací báze</a:t>
            </a:r>
            <a:r>
              <a:rPr lang="cs-CZ" sz="3200" dirty="0"/>
              <a:t> – uděláš to, protože tě mohu potrestat</a:t>
            </a:r>
            <a:endParaRPr lang="cs-CZ" sz="3200" b="1" dirty="0"/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Referenční báze</a:t>
            </a:r>
            <a:r>
              <a:rPr lang="cs-CZ" sz="3200" dirty="0"/>
              <a:t> – uděláš to, protože mě máš rád</a:t>
            </a:r>
            <a:endParaRPr lang="cs-CZ" sz="3200" b="1" dirty="0"/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Expertní báze </a:t>
            </a:r>
            <a:r>
              <a:rPr lang="cs-CZ" sz="3200" dirty="0"/>
              <a:t> - uděláš to, protože tomu rozumím</a:t>
            </a:r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r>
              <a:rPr lang="cs-CZ" b="1" dirty="0"/>
              <a:t>Proč některé učitelské mocenské strategie nefungují?</a:t>
            </a:r>
          </a:p>
        </p:txBody>
      </p:sp>
    </p:spTree>
    <p:extLst>
      <p:ext uri="{BB962C8B-B14F-4D97-AF65-F5344CB8AC3E}">
        <p14:creationId xmlns:p14="http://schemas.microsoft.com/office/powerpoint/2010/main" val="2359234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moc – </a:t>
            </a:r>
            <a:r>
              <a:rPr lang="cs-CZ" b="1" dirty="0" err="1">
                <a:latin typeface="Bookman Old Style" panose="02050604050505020204" pitchFamily="18" charset="0"/>
              </a:rPr>
              <a:t>Šeďová</a:t>
            </a:r>
            <a:r>
              <a:rPr lang="cs-CZ" b="1" dirty="0">
                <a:latin typeface="Bookman Old Style" panose="02050604050505020204" pitchFamily="18" charset="0"/>
              </a:rPr>
              <a:t> (2012)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80800" y="1585290"/>
            <a:ext cx="14753599" cy="461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6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5612"/>
            <a:ext cx="10515600" cy="1325563"/>
          </a:xfrm>
        </p:spPr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moc – </a:t>
            </a:r>
            <a:r>
              <a:rPr lang="cs-CZ" b="1" dirty="0" err="1">
                <a:latin typeface="Bookman Old Style" panose="02050604050505020204" pitchFamily="18" charset="0"/>
              </a:rPr>
              <a:t>Šeďová</a:t>
            </a:r>
            <a:r>
              <a:rPr lang="cs-CZ" b="1" dirty="0">
                <a:latin typeface="Bookman Old Style" panose="02050604050505020204" pitchFamily="18" charset="0"/>
              </a:rPr>
              <a:t> (2012)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Zobání z ruky</a:t>
            </a:r>
            <a:r>
              <a:rPr lang="cs-CZ" dirty="0"/>
              <a:t>: vztahová; doplňkově donucovací a odměňovací </a:t>
            </a:r>
          </a:p>
          <a:p>
            <a:r>
              <a:rPr lang="cs-CZ" b="1" dirty="0"/>
              <a:t>Přesilovka</a:t>
            </a:r>
            <a:r>
              <a:rPr lang="cs-CZ" dirty="0"/>
              <a:t>: připsaná (dodržování pravidel školního řádu a ritualizované I-R-E struktury); důraz na expertní (znalost obsahů); dále donucovací.</a:t>
            </a:r>
          </a:p>
          <a:p>
            <a:r>
              <a:rPr lang="cs-CZ" b="1" dirty="0"/>
              <a:t>Cirkulace moci</a:t>
            </a:r>
            <a:r>
              <a:rPr lang="cs-CZ" dirty="0"/>
              <a:t>: expertní (metody vyučování); informační; legitimní (pravidla vztahována na žáky i na učitele)</a:t>
            </a:r>
          </a:p>
          <a:p>
            <a:r>
              <a:rPr lang="cs-CZ" b="1" dirty="0"/>
              <a:t>Tahanice</a:t>
            </a:r>
            <a:r>
              <a:rPr lang="cs-CZ" dirty="0"/>
              <a:t>: je charakteristická tím, že učitel není s to zmobilizovat účinně žádnou z mocenských bází. Naopak žáci jich využívají celou škálu, především kombinaci vztahové a donucovací. Vědí, že učitel stojí o dobrý vztah s nimi a ten mu odepírají.</a:t>
            </a:r>
          </a:p>
        </p:txBody>
      </p:sp>
    </p:spTree>
    <p:extLst>
      <p:ext uri="{BB962C8B-B14F-4D97-AF65-F5344CB8AC3E}">
        <p14:creationId xmlns:p14="http://schemas.microsoft.com/office/powerpoint/2010/main" val="2427646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moc – </a:t>
            </a:r>
            <a:r>
              <a:rPr lang="cs-CZ" b="1" dirty="0" err="1">
                <a:latin typeface="Bookman Old Style" panose="02050604050505020204" pitchFamily="18" charset="0"/>
              </a:rPr>
              <a:t>Šeďová</a:t>
            </a:r>
            <a:r>
              <a:rPr lang="cs-CZ" b="1" dirty="0">
                <a:latin typeface="Bookman Old Style" panose="02050604050505020204" pitchFamily="18" charset="0"/>
              </a:rPr>
              <a:t> (2012)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dirty="0"/>
              <a:t>Jak souvisejí mocenské typy s dialogickým vyučováním?</a:t>
            </a:r>
          </a:p>
          <a:p>
            <a:endParaRPr lang="cs-CZ" sz="3600" dirty="0"/>
          </a:p>
          <a:p>
            <a:r>
              <a:rPr lang="cs-CZ" sz="3600" dirty="0"/>
              <a:t>Které jsou podle vás vhodnější a proč?</a:t>
            </a:r>
          </a:p>
        </p:txBody>
      </p:sp>
    </p:spTree>
    <p:extLst>
      <p:ext uri="{BB962C8B-B14F-4D97-AF65-F5344CB8AC3E}">
        <p14:creationId xmlns:p14="http://schemas.microsoft.com/office/powerpoint/2010/main" val="1890153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moc – </a:t>
            </a:r>
            <a:r>
              <a:rPr lang="cs-CZ" b="1" dirty="0" err="1">
                <a:latin typeface="Bookman Old Style" panose="02050604050505020204" pitchFamily="18" charset="0"/>
              </a:rPr>
              <a:t>Sucháček</a:t>
            </a:r>
            <a:r>
              <a:rPr lang="cs-CZ" b="1" dirty="0">
                <a:latin typeface="Bookman Old Style" panose="02050604050505020204" pitchFamily="18" charset="0"/>
              </a:rPr>
              <a:t> (v tisku)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3600" b="1" dirty="0"/>
          </a:p>
          <a:p>
            <a:r>
              <a:rPr lang="cs-CZ" sz="3600" b="1" dirty="0"/>
              <a:t> JAK DOSÁHNOUT CIRKULACE MOCI?</a:t>
            </a:r>
          </a:p>
          <a:p>
            <a:endParaRPr lang="cs-CZ" sz="3600" b="1" dirty="0"/>
          </a:p>
          <a:p>
            <a:pPr lvl="1"/>
            <a:r>
              <a:rPr lang="cs-CZ" sz="2800" b="1" dirty="0"/>
              <a:t>SHODA</a:t>
            </a:r>
          </a:p>
          <a:p>
            <a:pPr lvl="2"/>
            <a:r>
              <a:rPr lang="cs-CZ" sz="2400" b="1" dirty="0"/>
              <a:t>Výměnný obchod</a:t>
            </a:r>
          </a:p>
          <a:p>
            <a:pPr lvl="2"/>
            <a:r>
              <a:rPr lang="cs-CZ" sz="2400" b="1" dirty="0"/>
              <a:t>Synchronizace emocí </a:t>
            </a:r>
            <a:r>
              <a:rPr lang="cs-CZ" sz="2400" dirty="0"/>
              <a:t>– </a:t>
            </a:r>
            <a:r>
              <a:rPr lang="cs-CZ" sz="2400" dirty="0" err="1"/>
              <a:t>kvazivrstevnictví</a:t>
            </a:r>
            <a:r>
              <a:rPr lang="cs-CZ" sz="2400" dirty="0"/>
              <a:t>, rozdmýchávání emocí, humor</a:t>
            </a:r>
          </a:p>
          <a:p>
            <a:pPr lvl="2"/>
            <a:endParaRPr lang="cs-CZ" sz="2400" b="1" dirty="0"/>
          </a:p>
          <a:p>
            <a:pPr lvl="1"/>
            <a:r>
              <a:rPr lang="cs-CZ" sz="2800" b="1" dirty="0"/>
              <a:t>DECENTRALIZACE</a:t>
            </a:r>
          </a:p>
          <a:p>
            <a:pPr lvl="2"/>
            <a:r>
              <a:rPr lang="cs-CZ" sz="2400" b="1" dirty="0"/>
              <a:t>Rozpouštění dominance</a:t>
            </a:r>
            <a:r>
              <a:rPr lang="cs-CZ" sz="2400" dirty="0"/>
              <a:t> – prostor pro žáky, </a:t>
            </a:r>
            <a:r>
              <a:rPr lang="cs-CZ" sz="2400" dirty="0" err="1"/>
              <a:t>odkázňován</a:t>
            </a:r>
            <a:r>
              <a:rPr lang="cs-CZ" sz="2400" dirty="0"/>
              <a:t>;</a:t>
            </a:r>
          </a:p>
          <a:p>
            <a:pPr lvl="2"/>
            <a:r>
              <a:rPr lang="cs-CZ" sz="2400" b="1" dirty="0"/>
              <a:t>Záchranná brzda</a:t>
            </a:r>
          </a:p>
          <a:p>
            <a:pPr lvl="2"/>
            <a:endParaRPr lang="cs-CZ" sz="200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0182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Bookman Old Style" panose="02050604050505020204" pitchFamily="18" charset="0"/>
              </a:rPr>
              <a:t>škola a moc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/>
              <a:t>ÚKOL: </a:t>
            </a:r>
            <a:r>
              <a:rPr lang="cs-CZ" sz="3200" dirty="0"/>
              <a:t>Ke každé bázi vymyslete ve dvojici 3 věty, které jako učitelé můžete použít, a „hrát“ tak na strunu dané báze</a:t>
            </a:r>
            <a:endParaRPr lang="cs-CZ" sz="3200" b="1" dirty="0"/>
          </a:p>
          <a:p>
            <a:pPr marL="514350" indent="-514350">
              <a:buFont typeface="+mj-lt"/>
              <a:buAutoNum type="arabicPeriod"/>
            </a:pPr>
            <a:endParaRPr lang="cs-CZ" sz="2200" b="1" dirty="0"/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Legitimní báze</a:t>
            </a:r>
            <a:r>
              <a:rPr lang="cs-CZ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Odměňovací báze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Donucovací báze</a:t>
            </a:r>
            <a:r>
              <a:rPr lang="cs-CZ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Referenční báze</a:t>
            </a:r>
            <a:r>
              <a:rPr lang="cs-CZ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b="1" dirty="0"/>
              <a:t>Expertní báze</a:t>
            </a:r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45702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vztahy – </a:t>
            </a:r>
            <a:r>
              <a:rPr lang="cs-CZ" b="1" dirty="0" err="1">
                <a:latin typeface="Bookman Old Style" panose="02050604050505020204" pitchFamily="18" charset="0"/>
              </a:rPr>
              <a:t>statement</a:t>
            </a:r>
            <a:r>
              <a:rPr lang="cs-CZ" b="1" dirty="0">
                <a:latin typeface="Bookman Old Style" panose="02050604050505020204" pitchFamily="18" charset="0"/>
              </a:rPr>
              <a:t> 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sz="3600" b="1" dirty="0"/>
          </a:p>
          <a:p>
            <a:pPr marL="0" indent="0" algn="ctr">
              <a:buNone/>
            </a:pPr>
            <a:r>
              <a:rPr lang="cs-CZ" sz="3600" b="1" dirty="0"/>
              <a:t>Výsledky výzkumů jednoznačně potvrzují, že ne/fungující nastavení vztahů ve školách má vliv jak na akademické výkony žáků, tak na osobní spokojenost jedinců ve školách – tedy žáků i učitelů.</a:t>
            </a:r>
          </a:p>
          <a:p>
            <a:pPr marL="0" indent="0" algn="ctr">
              <a:buNone/>
            </a:pPr>
            <a:endParaRPr lang="cs-CZ" sz="3600" b="1" dirty="0"/>
          </a:p>
          <a:p>
            <a:pPr marL="0" indent="0" algn="ctr">
              <a:buNone/>
            </a:pPr>
            <a:r>
              <a:rPr lang="cs-CZ" sz="3600" b="1" dirty="0" err="1"/>
              <a:t>Wubbels</a:t>
            </a:r>
            <a:r>
              <a:rPr lang="cs-CZ" sz="3600" b="1" dirty="0"/>
              <a:t> et al. (2012) dokonce mluví o tom, že se vztahy mohou pojímat jako základ celé školy, neboť prostupují všemi místnostmi – nejen třídami, ale i sborovnou a kabinety.</a:t>
            </a:r>
          </a:p>
        </p:txBody>
      </p:sp>
    </p:spTree>
    <p:extLst>
      <p:ext uri="{BB962C8B-B14F-4D97-AF65-F5344CB8AC3E}">
        <p14:creationId xmlns:p14="http://schemas.microsoft.com/office/powerpoint/2010/main" val="2601079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vztahy –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err="1"/>
              <a:t>Cornelius-White</a:t>
            </a:r>
            <a:r>
              <a:rPr lang="cs-CZ" sz="3200" dirty="0"/>
              <a:t> (2007) </a:t>
            </a:r>
            <a:r>
              <a:rPr lang="cs-CZ" sz="3200" b="1" dirty="0"/>
              <a:t>přímý vliv</a:t>
            </a:r>
          </a:p>
          <a:p>
            <a:pPr lvl="1"/>
            <a:r>
              <a:rPr lang="cs-CZ" sz="2800" dirty="0"/>
              <a:t>afektivní a behaviorální učení žáků (r = 0,35), </a:t>
            </a:r>
          </a:p>
          <a:p>
            <a:pPr lvl="1"/>
            <a:r>
              <a:rPr lang="cs-CZ" sz="2800" dirty="0"/>
              <a:t>kognitivní učení žáků (r = 0,31), </a:t>
            </a:r>
          </a:p>
          <a:p>
            <a:pPr lvl="1"/>
            <a:r>
              <a:rPr lang="cs-CZ" sz="2800" dirty="0"/>
              <a:t>ochotu podílet se aktivně na výuce (r = 0,55), </a:t>
            </a:r>
          </a:p>
          <a:p>
            <a:pPr lvl="1"/>
            <a:r>
              <a:rPr lang="cs-CZ" sz="2800" dirty="0"/>
              <a:t>rozvoj kritického myšlení (r = 0,45),</a:t>
            </a:r>
          </a:p>
          <a:p>
            <a:pPr lvl="1"/>
            <a:r>
              <a:rPr lang="cs-CZ" sz="2800" dirty="0"/>
              <a:t>žákovskou osobní spokojenost (r = 0,44).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+ </a:t>
            </a:r>
            <a:r>
              <a:rPr lang="cs-CZ" sz="2800" b="1" dirty="0"/>
              <a:t>nepřímý vliv</a:t>
            </a:r>
            <a:r>
              <a:rPr lang="cs-CZ" sz="2800" dirty="0"/>
              <a:t>: aktivní žákovská participace na výukové komunikaci je klíčovou proměnnou, která ovlivňuje kvalitu žákovského učení (Sedláček &amp; </a:t>
            </a:r>
            <a:r>
              <a:rPr lang="cs-CZ" sz="2800" dirty="0" err="1"/>
              <a:t>Šeďová</a:t>
            </a:r>
            <a:r>
              <a:rPr lang="cs-CZ" sz="2800" dirty="0"/>
              <a:t>, 2015).</a:t>
            </a:r>
          </a:p>
        </p:txBody>
      </p:sp>
    </p:spTree>
    <p:extLst>
      <p:ext uri="{BB962C8B-B14F-4D97-AF65-F5344CB8AC3E}">
        <p14:creationId xmlns:p14="http://schemas.microsoft.com/office/powerpoint/2010/main" val="714632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Zdánlivě </a:t>
            </a:r>
            <a:r>
              <a:rPr lang="cs-CZ" b="1" dirty="0" err="1">
                <a:latin typeface="Bookman Old Style" panose="02050604050505020204" pitchFamily="18" charset="0"/>
              </a:rPr>
              <a:t>oftopic</a:t>
            </a:r>
            <a:r>
              <a:rPr lang="cs-CZ" b="1" dirty="0">
                <a:latin typeface="Bookman Old Style" panose="02050604050505020204" pitchFamily="18" charset="0"/>
              </a:rPr>
              <a:t>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3200" b="1" dirty="0"/>
              <a:t>Kdo z vás chce učit?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Jaký máte vztah k profesi učitelství?</a:t>
            </a:r>
          </a:p>
        </p:txBody>
      </p:sp>
    </p:spTree>
    <p:extLst>
      <p:ext uri="{BB962C8B-B14F-4D97-AF65-F5344CB8AC3E}">
        <p14:creationId xmlns:p14="http://schemas.microsoft.com/office/powerpoint/2010/main" val="825833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a vztahy – přístupy k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Teorie citové vazby</a:t>
            </a:r>
          </a:p>
          <a:p>
            <a:r>
              <a:rPr lang="cs-CZ" b="1" dirty="0"/>
              <a:t>Interpersonální teorie</a:t>
            </a:r>
          </a:p>
          <a:p>
            <a:r>
              <a:rPr lang="cs-CZ" dirty="0"/>
              <a:t>Vývojová teorie systémů</a:t>
            </a:r>
          </a:p>
          <a:p>
            <a:endParaRPr lang="cs-CZ" dirty="0"/>
          </a:p>
          <a:p>
            <a:r>
              <a:rPr lang="cs-CZ" dirty="0"/>
              <a:t>Teorie managementu školní třídy</a:t>
            </a:r>
          </a:p>
          <a:p>
            <a:r>
              <a:rPr lang="cs-CZ" dirty="0"/>
              <a:t>Klima školní třídy</a:t>
            </a:r>
          </a:p>
          <a:p>
            <a:r>
              <a:rPr lang="cs-CZ" dirty="0"/>
              <a:t>Teorie školní efektivnosti</a:t>
            </a:r>
          </a:p>
          <a:p>
            <a:r>
              <a:rPr lang="cs-CZ" dirty="0"/>
              <a:t>Teorie sociálně motivovaného jednání</a:t>
            </a:r>
          </a:p>
        </p:txBody>
      </p:sp>
    </p:spTree>
    <p:extLst>
      <p:ext uri="{BB962C8B-B14F-4D97-AF65-F5344CB8AC3E}">
        <p14:creationId xmlns:p14="http://schemas.microsoft.com/office/powerpoint/2010/main" val="2728619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latin typeface="Bookman Old Style" panose="02050604050505020204" pitchFamily="18" charset="0"/>
              </a:rPr>
              <a:t>škola a vztahy - dotazník STRS </a:t>
            </a:r>
            <a:r>
              <a:rPr lang="cs-CZ" sz="1600" dirty="0"/>
              <a:t>(</a:t>
            </a:r>
            <a:r>
              <a:rPr lang="cs-CZ" sz="1600" dirty="0" err="1"/>
              <a:t>Pianta</a:t>
            </a:r>
            <a:r>
              <a:rPr lang="cs-CZ" sz="1600" dirty="0"/>
              <a:t>, 2001)</a:t>
            </a:r>
            <a:endParaRPr lang="cs-CZ" sz="3733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Dimenze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blízkost</a:t>
            </a:r>
          </a:p>
          <a:p>
            <a:endParaRPr lang="cs-CZ" dirty="0"/>
          </a:p>
          <a:p>
            <a:r>
              <a:rPr lang="cs-CZ" dirty="0"/>
              <a:t>konflikt</a:t>
            </a:r>
          </a:p>
          <a:p>
            <a:endParaRPr lang="cs-CZ" dirty="0"/>
          </a:p>
          <a:p>
            <a:r>
              <a:rPr lang="cs-CZ" dirty="0"/>
              <a:t>závislost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Výsledky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28 položek (11/12/5)</a:t>
            </a:r>
          </a:p>
          <a:p>
            <a:endParaRPr lang="cs-CZ" dirty="0"/>
          </a:p>
          <a:p>
            <a:r>
              <a:rPr lang="cs-CZ" dirty="0"/>
              <a:t>kvalita vztahu – učitel, podle dimenzí</a:t>
            </a:r>
          </a:p>
          <a:p>
            <a:endParaRPr lang="cs-CZ" dirty="0"/>
          </a:p>
          <a:p>
            <a:r>
              <a:rPr lang="cs-CZ" dirty="0"/>
              <a:t>celkové skóre vztahu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23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Bookman Old Style" panose="02050604050505020204" pitchFamily="18" charset="0"/>
              </a:rPr>
              <a:t>škola a vztahy - dotazník QTI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Dimenze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blízkost</a:t>
            </a:r>
          </a:p>
          <a:p>
            <a:endParaRPr lang="cs-CZ" dirty="0"/>
          </a:p>
          <a:p>
            <a:r>
              <a:rPr lang="cs-CZ" dirty="0"/>
              <a:t>vliv</a:t>
            </a:r>
          </a:p>
          <a:p>
            <a:endParaRPr lang="cs-CZ" dirty="0"/>
          </a:p>
          <a:p>
            <a:r>
              <a:rPr lang="cs-CZ" dirty="0"/>
              <a:t>O čem to vypovídá?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Výsledek</a:t>
            </a:r>
          </a:p>
        </p:txBody>
      </p:sp>
      <p:pic>
        <p:nvPicPr>
          <p:cNvPr id="7" name="Zástupný symbol pro obsah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0" y="2505075"/>
            <a:ext cx="3684588" cy="3684588"/>
          </a:xfrm>
        </p:spPr>
      </p:pic>
    </p:spTree>
    <p:extLst>
      <p:ext uri="{BB962C8B-B14F-4D97-AF65-F5344CB8AC3E}">
        <p14:creationId xmlns:p14="http://schemas.microsoft.com/office/powerpoint/2010/main" val="4267925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757" y="365125"/>
            <a:ext cx="6508486" cy="58118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320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Bookman Old Style" panose="02050604050505020204" pitchFamily="18" charset="0"/>
              </a:rPr>
              <a:t>škola a vztahy - dotazník QTI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2784" y="1716442"/>
            <a:ext cx="8083204" cy="422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86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Bookman Old Style" panose="02050604050505020204" pitchFamily="18" charset="0"/>
              </a:rPr>
              <a:t>škola a vztahy - dotazník QTI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 učitele i pro žáky (2 třídy) – kombinace</a:t>
            </a:r>
          </a:p>
          <a:p>
            <a:endParaRPr lang="cs-CZ" dirty="0"/>
          </a:p>
          <a:p>
            <a:r>
              <a:rPr lang="cs-CZ" dirty="0"/>
              <a:t>Blízkost vždy jako klíčový faktor</a:t>
            </a:r>
          </a:p>
          <a:p>
            <a:endParaRPr lang="cs-CZ" dirty="0"/>
          </a:p>
          <a:p>
            <a:r>
              <a:rPr lang="cs-CZ" dirty="0"/>
              <a:t>Ideální učitel skóruje vysoce v obou dimenzích</a:t>
            </a:r>
          </a:p>
          <a:p>
            <a:endParaRPr lang="cs-CZ" dirty="0"/>
          </a:p>
          <a:p>
            <a:r>
              <a:rPr lang="cs-CZ" dirty="0"/>
              <a:t>Metodologicky ne zcela funkční, dobrá screeningová metoda</a:t>
            </a:r>
          </a:p>
        </p:txBody>
      </p:sp>
    </p:spTree>
    <p:extLst>
      <p:ext uri="{BB962C8B-B14F-4D97-AF65-F5344CB8AC3E}">
        <p14:creationId xmlns:p14="http://schemas.microsoft.com/office/powerpoint/2010/main" val="1242772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Bookman Old Style" panose="02050604050505020204" pitchFamily="18" charset="0"/>
              </a:rPr>
              <a:t>škola – moc a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Víme, že mají zcela zásadní vliv na to, co se ve třídách/školách děje</a:t>
            </a:r>
          </a:p>
          <a:p>
            <a:r>
              <a:rPr lang="cs-CZ" sz="3200" dirty="0"/>
              <a:t>Víme, že fungují – víme, co je žádoucí finální stav, a co ne</a:t>
            </a:r>
          </a:p>
          <a:p>
            <a:endParaRPr lang="cs-CZ" sz="3200" dirty="0"/>
          </a:p>
          <a:p>
            <a:r>
              <a:rPr lang="cs-CZ" sz="3200" dirty="0"/>
              <a:t>Nevíme, jaká podoba aktuální komunikace vede k ideálnímu uspořádání (mocenských) vztahů</a:t>
            </a:r>
          </a:p>
          <a:p>
            <a:r>
              <a:rPr lang="cs-CZ" sz="3200" dirty="0"/>
              <a:t>Problém kauzality vs. korelace</a:t>
            </a:r>
          </a:p>
          <a:p>
            <a:r>
              <a:rPr lang="cs-CZ" sz="3200" dirty="0"/>
              <a:t>Vztahy – kdo s kým je vlastně ve vztahu? (definice)</a:t>
            </a:r>
          </a:p>
        </p:txBody>
      </p:sp>
    </p:spTree>
    <p:extLst>
      <p:ext uri="{BB962C8B-B14F-4D97-AF65-F5344CB8AC3E}">
        <p14:creationId xmlns:p14="http://schemas.microsoft.com/office/powerpoint/2010/main" val="26629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škola – moc a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3200" dirty="0"/>
              <a:t>Reflektivní cvičení pro ty z vás, kteří chtějí učit na doma/na někdy:</a:t>
            </a:r>
          </a:p>
          <a:p>
            <a:pPr marL="0" indent="0">
              <a:buNone/>
            </a:pPr>
            <a:r>
              <a:rPr lang="cs-CZ" sz="3200" dirty="0"/>
              <a:t>	Jací chcete být učitelé?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/>
              <a:t>Jaké báze moci chcete využívat? Jak to uděláte? Jaká (mocenská, vztahová) pravidla nastavíte? Jaké strategie managementu třídy chcete využívat?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15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Bookman Old Style" panose="02050604050505020204" pitchFamily="18" charset="0"/>
              </a:rPr>
              <a:t>Zdánlivě </a:t>
            </a:r>
            <a:r>
              <a:rPr lang="cs-CZ" b="1" dirty="0" err="1">
                <a:latin typeface="Bookman Old Style" panose="02050604050505020204" pitchFamily="18" charset="0"/>
              </a:rPr>
              <a:t>oftopic</a:t>
            </a:r>
            <a:r>
              <a:rPr lang="cs-CZ" b="1" dirty="0">
                <a:latin typeface="Bookman Old Style" panose="02050604050505020204" pitchFamily="18" charset="0"/>
              </a:rPr>
              <a:t>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Kdo z vás chce učit?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b="1" dirty="0"/>
              <a:t>Jaký máte vztah k profesi učitelství?</a:t>
            </a:r>
          </a:p>
        </p:txBody>
      </p:sp>
    </p:spTree>
    <p:extLst>
      <p:ext uri="{BB962C8B-B14F-4D97-AF65-F5344CB8AC3E}">
        <p14:creationId xmlns:p14="http://schemas.microsoft.com/office/powerpoint/2010/main" val="379464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Bookman Old Style" panose="02050604050505020204" pitchFamily="18" charset="0"/>
              </a:rPr>
              <a:t>škola – moc a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Obsahová a </a:t>
            </a:r>
            <a:r>
              <a:rPr lang="cs-CZ" sz="6000" b="1" dirty="0"/>
              <a:t>vztahová</a:t>
            </a:r>
            <a:r>
              <a:rPr lang="cs-CZ" sz="3200" dirty="0"/>
              <a:t> rovina komunikace</a:t>
            </a:r>
          </a:p>
          <a:p>
            <a:endParaRPr lang="cs-CZ" sz="3200" dirty="0"/>
          </a:p>
          <a:p>
            <a:r>
              <a:rPr lang="cs-CZ" sz="3200" dirty="0"/>
              <a:t>Moc i vztahy jsou ustavovány, udržovány/redefinovány v procesu komunikace </a:t>
            </a:r>
          </a:p>
          <a:p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19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Bookman Old Style" panose="02050604050505020204" pitchFamily="18" charset="0"/>
              </a:rPr>
              <a:t>škola a moc – citace klasiků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Sebekvalitnější učitelova znalost obsahu učiva totiž zůstává bez třídy s jasně nastavenými mocenskými vztahy bez užitku (Šalamounová &amp; Švaříček, 2012)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ustanovení mocenských vztahů je ve školní třídě determinantou realizace cílů didaktických. To koresponduje s tvrzením </a:t>
            </a:r>
            <a:r>
              <a:rPr lang="cs-CZ" dirty="0" err="1"/>
              <a:t>Bernsteina</a:t>
            </a:r>
            <a:r>
              <a:rPr lang="cs-CZ" dirty="0"/>
              <a:t> (1996), že ve školní třídě je dominantní diskurs regulativní, do něhož je vložen diskurs didaktický. Zatímco regulativní diskurs definuje pravidla sociálního chování a vztahů ve škole, didaktický diskurs určuje, jaké znalosti budou žákům předávány. Oddělení obou diskursů je spíše modelové, protože v realitě školní třídy se tyto diskursy překrývají (Vlčková et al., 2016)</a:t>
            </a:r>
          </a:p>
        </p:txBody>
      </p:sp>
    </p:spTree>
    <p:extLst>
      <p:ext uri="{BB962C8B-B14F-4D97-AF65-F5344CB8AC3E}">
        <p14:creationId xmlns:p14="http://schemas.microsoft.com/office/powerpoint/2010/main" val="332838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Bookman Old Style" panose="02050604050505020204" pitchFamily="18" charset="0"/>
              </a:rPr>
              <a:t>škola a moc – citace klasiků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Ve snaze naplnit didaktické cíle tedy neustále dochází k vyjednávání a uplatňování moci učitele, které je stěžejním předpokladem procesu výuky (</a:t>
            </a:r>
            <a:r>
              <a:rPr lang="cs-CZ" dirty="0" err="1"/>
              <a:t>McCroskey</a:t>
            </a:r>
            <a:r>
              <a:rPr lang="cs-CZ" dirty="0"/>
              <a:t> &amp; </a:t>
            </a:r>
            <a:r>
              <a:rPr lang="cs-CZ" dirty="0" err="1"/>
              <a:t>Richmond</a:t>
            </a:r>
            <a:r>
              <a:rPr lang="cs-CZ" dirty="0"/>
              <a:t>, 1983).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21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Bookman Old Style" panose="02050604050505020204" pitchFamily="18" charset="0"/>
              </a:rPr>
              <a:t>škola a 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/>
          </a:p>
          <a:p>
            <a:r>
              <a:rPr lang="cs-CZ" sz="3200" b="1" dirty="0"/>
              <a:t>Co to je podle vás moc – definice?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Jakou mocí vlastně škola disponuje?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Kdo má ve škole moc a jakými cestami ji uplatňuje?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50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Bookman Old Style" panose="02050604050505020204" pitchFamily="18" charset="0"/>
              </a:rPr>
              <a:t>škola a 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/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Co to je podle vás moc – definice?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b="1" dirty="0"/>
              <a:t>Jakou mocí vlastně škola disponuje?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Kdo má ve škole moc a jakými cestami ji uplatňuje?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637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Bookman Old Style" panose="02050604050505020204" pitchFamily="18" charset="0"/>
              </a:rPr>
              <a:t>škola a 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/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Co to je podle vás moc – definice?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Jakou mocí vlastně škola disponuje?</a:t>
            </a:r>
          </a:p>
          <a:p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sz="3200" b="1" dirty="0"/>
              <a:t>Kdo má ve škole moc a jakými cestami ji uplatňuje?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9801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1034</Words>
  <Application>Microsoft Office PowerPoint</Application>
  <PresentationFormat>Širokoúhlá obrazovka</PresentationFormat>
  <Paragraphs>175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Bookman Old Style</vt:lpstr>
      <vt:lpstr>Calibri</vt:lpstr>
      <vt:lpstr>Calibri Light</vt:lpstr>
      <vt:lpstr>Motiv Office</vt:lpstr>
      <vt:lpstr>Moc ve školní třídě g Vztahy mezi učitelem a žáky </vt:lpstr>
      <vt:lpstr>Zdánlivě oftopic otázky</vt:lpstr>
      <vt:lpstr>Zdánlivě oftopic otázky</vt:lpstr>
      <vt:lpstr>škola – moc a vztahy</vt:lpstr>
      <vt:lpstr>škola a moc – citace klasiků </vt:lpstr>
      <vt:lpstr>škola a moc – citace klasiků </vt:lpstr>
      <vt:lpstr>škola a moc</vt:lpstr>
      <vt:lpstr>škola a moc</vt:lpstr>
      <vt:lpstr>škola a moc</vt:lpstr>
      <vt:lpstr>škola a moc – autorita - kázeň</vt:lpstr>
      <vt:lpstr>škola a moc – WOODS (1984)</vt:lpstr>
      <vt:lpstr>škola a moc – French &amp; Raven (1959)</vt:lpstr>
      <vt:lpstr>škola a moc – Šeďová (2012)</vt:lpstr>
      <vt:lpstr>škola a moc – Šeďová (2012)</vt:lpstr>
      <vt:lpstr>škola a moc – Šeďová (2012)</vt:lpstr>
      <vt:lpstr>škola a moc – Sucháček (v tisku)</vt:lpstr>
      <vt:lpstr>škola a moc</vt:lpstr>
      <vt:lpstr>škola a vztahy – statement úvodem</vt:lpstr>
      <vt:lpstr>škola a vztahy – výsledky</vt:lpstr>
      <vt:lpstr>škola a vztahy – přístupy k měření</vt:lpstr>
      <vt:lpstr>škola a vztahy - dotazník STRS (Pianta, 2001)</vt:lpstr>
      <vt:lpstr>škola a vztahy - dotazník QTI </vt:lpstr>
      <vt:lpstr>Prezentace aplikace PowerPoint</vt:lpstr>
      <vt:lpstr>škola a vztahy - dotazník QTI </vt:lpstr>
      <vt:lpstr>škola a vztahy - dotazník QTI </vt:lpstr>
      <vt:lpstr>škola – moc a vztahy</vt:lpstr>
      <vt:lpstr>škola – moc a vztahy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 ve školní třídě  Vztahy mezi učitelem a žáky </dc:title>
  <dc:creator>Petr</dc:creator>
  <cp:lastModifiedBy>Petr</cp:lastModifiedBy>
  <cp:revision>14</cp:revision>
  <dcterms:created xsi:type="dcterms:W3CDTF">2016-10-18T13:59:28Z</dcterms:created>
  <dcterms:modified xsi:type="dcterms:W3CDTF">2016-10-18T15:22:11Z</dcterms:modified>
</cp:coreProperties>
</file>