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70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04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63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42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14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99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4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81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40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51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26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A83BA-F93A-4C6B-9387-7EF4EB5547F8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72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tázky </a:t>
            </a:r>
            <a:br>
              <a:rPr lang="cs-CZ" dirty="0" smtClean="0"/>
            </a:br>
            <a:r>
              <a:rPr lang="cs-CZ" dirty="0" smtClean="0"/>
              <a:t>zpětná vazba</a:t>
            </a:r>
            <a:br>
              <a:rPr lang="cs-CZ" dirty="0" smtClean="0"/>
            </a:br>
            <a:r>
              <a:rPr lang="cs-CZ" dirty="0" smtClean="0"/>
              <a:t>triadická interakce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XS152 </a:t>
            </a:r>
            <a:r>
              <a:rPr lang="cs-CZ" dirty="0" smtClean="0"/>
              <a:t>Pedagogická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08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Žákovské strategie hledání 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Odpověď podle kolokability  </a:t>
            </a:r>
            <a:r>
              <a:rPr lang="cs-CZ" dirty="0"/>
              <a:t>(Tam funguje takzvaná spodoba co</a:t>
            </a:r>
            <a:r>
              <a:rPr lang="cs-CZ" dirty="0" smtClean="0"/>
              <a:t>?)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Odpověď opakováním nebo analogií </a:t>
            </a:r>
            <a:r>
              <a:rPr lang="cs-CZ" dirty="0"/>
              <a:t>(V Africe nemají divadlo. Oni tam nemají ani kino</a:t>
            </a:r>
            <a:r>
              <a:rPr lang="cs-CZ" dirty="0" smtClean="0"/>
              <a:t>.)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Odpověď na základě nápovědy učitele </a:t>
            </a:r>
            <a:r>
              <a:rPr lang="cs-CZ" dirty="0"/>
              <a:t>(re-katolizace; doplnění druhé možnosti)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70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 smtClean="0"/>
              <a:t>Co to je?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K čemu je to dobré?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Typy zpětné vazby</a:t>
            </a:r>
            <a:endParaRPr lang="cs-CZ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1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Co to je?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 smtClean="0"/>
              <a:t>K čemu je to dobré?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Typy zpětné vazby</a:t>
            </a:r>
            <a:endParaRPr lang="cs-CZ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33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Co to je?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K čemu je to dobré?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 smtClean="0"/>
              <a:t>Typy zpětné vazby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5733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zpětné vazby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Gavora</a:t>
            </a:r>
            <a:r>
              <a:rPr lang="cs-CZ" dirty="0" smtClean="0"/>
              <a:t> (2005) typy pozitivní zpětné vazby (81 %)</a:t>
            </a:r>
          </a:p>
          <a:p>
            <a:endParaRPr lang="cs-CZ" dirty="0" smtClean="0"/>
          </a:p>
          <a:p>
            <a:pPr marL="514350" indent="-514350">
              <a:buAutoNum type="arabicParenBoth"/>
            </a:pPr>
            <a:r>
              <a:rPr lang="cs-CZ" b="1" dirty="0" smtClean="0"/>
              <a:t>akceptace </a:t>
            </a:r>
            <a:r>
              <a:rPr lang="cs-CZ" b="1" dirty="0"/>
              <a:t>odpovědi žáka </a:t>
            </a:r>
            <a:r>
              <a:rPr lang="cs-CZ" dirty="0"/>
              <a:t>– stručné potvrzení výrazy typu ano, dobře, v pořádku; </a:t>
            </a:r>
            <a:endParaRPr lang="cs-CZ" dirty="0" smtClean="0"/>
          </a:p>
          <a:p>
            <a:pPr marL="514350" indent="-514350">
              <a:buAutoNum type="arabicParenBoth"/>
            </a:pPr>
            <a:r>
              <a:rPr lang="cs-CZ" b="1" dirty="0" smtClean="0"/>
              <a:t>echo</a:t>
            </a:r>
            <a:r>
              <a:rPr lang="cs-CZ" dirty="0" smtClean="0"/>
              <a:t> </a:t>
            </a:r>
            <a:r>
              <a:rPr lang="cs-CZ" dirty="0"/>
              <a:t>– zopakování žákovské odpovědi nebo její části; </a:t>
            </a:r>
            <a:endParaRPr lang="cs-CZ" dirty="0" smtClean="0"/>
          </a:p>
          <a:p>
            <a:pPr marL="514350" indent="-514350">
              <a:buAutoNum type="arabicParenBoth"/>
            </a:pPr>
            <a:r>
              <a:rPr lang="cs-CZ" b="1" dirty="0" err="1" smtClean="0"/>
              <a:t>elaborace</a:t>
            </a:r>
            <a:r>
              <a:rPr lang="cs-CZ" b="1" dirty="0" smtClean="0"/>
              <a:t> </a:t>
            </a:r>
            <a:r>
              <a:rPr lang="cs-CZ" b="1" dirty="0"/>
              <a:t>odpovědi </a:t>
            </a:r>
            <a:r>
              <a:rPr lang="cs-CZ" dirty="0"/>
              <a:t>– učitel rozvine či doplní žákovskou odpověď; </a:t>
            </a:r>
            <a:endParaRPr lang="cs-CZ" dirty="0" smtClean="0"/>
          </a:p>
          <a:p>
            <a:pPr marL="514350" indent="-514350">
              <a:buAutoNum type="arabicParenBoth"/>
            </a:pPr>
            <a:r>
              <a:rPr lang="cs-CZ" b="1" dirty="0" smtClean="0"/>
              <a:t>pochvala </a:t>
            </a:r>
            <a:r>
              <a:rPr lang="cs-CZ" b="1" dirty="0"/>
              <a:t>žáka </a:t>
            </a:r>
            <a:r>
              <a:rPr lang="cs-CZ" dirty="0"/>
              <a:t>– učitel ocení a vyzdvihne žákovský výkon.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98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zpětné vazby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Mareš a Křivohlavý (1995) negativní:</a:t>
            </a:r>
          </a:p>
          <a:p>
            <a:endParaRPr lang="cs-CZ" dirty="0" smtClean="0"/>
          </a:p>
          <a:p>
            <a:pPr marL="514350" indent="-514350">
              <a:buAutoNum type="arabicParenBoth"/>
            </a:pPr>
            <a:r>
              <a:rPr lang="cs-CZ" b="1" dirty="0" smtClean="0"/>
              <a:t>detekce </a:t>
            </a:r>
            <a:r>
              <a:rPr lang="cs-CZ" b="1" dirty="0"/>
              <a:t>chyby </a:t>
            </a:r>
            <a:r>
              <a:rPr lang="cs-CZ" dirty="0"/>
              <a:t>– učitel dá najevo, že odpověď je nesprávná; </a:t>
            </a:r>
          </a:p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2) identifikace chyby </a:t>
            </a:r>
            <a:r>
              <a:rPr lang="cs-CZ" dirty="0"/>
              <a:t>– specifikace nesprávného údaje či pasáže v žákovské replice;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3) interpretace chyby </a:t>
            </a:r>
            <a:r>
              <a:rPr lang="cs-CZ" dirty="0"/>
              <a:t>– poskytnutí vysvětlení, jak k chybě došlo;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4) korekce chyby </a:t>
            </a:r>
            <a:r>
              <a:rPr lang="cs-CZ" dirty="0"/>
              <a:t>– podání správné odpovědi.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72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zpětné vazby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100" dirty="0" err="1"/>
              <a:t>Hattie</a:t>
            </a:r>
            <a:r>
              <a:rPr lang="cs-CZ" sz="4100" dirty="0"/>
              <a:t> a </a:t>
            </a:r>
            <a:r>
              <a:rPr lang="cs-CZ" sz="4100" dirty="0" err="1"/>
              <a:t>Timperleyová</a:t>
            </a:r>
            <a:r>
              <a:rPr lang="cs-CZ" sz="4100" dirty="0"/>
              <a:t> (</a:t>
            </a:r>
            <a:r>
              <a:rPr lang="cs-CZ" sz="4100" dirty="0" smtClean="0"/>
              <a:t>2007) podle zaměření:</a:t>
            </a:r>
          </a:p>
          <a:p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sz="5500" b="1" dirty="0" smtClean="0"/>
              <a:t>na </a:t>
            </a:r>
            <a:r>
              <a:rPr lang="cs-CZ" sz="5500" b="1" dirty="0"/>
              <a:t>úkol nebo výsledek</a:t>
            </a:r>
            <a:r>
              <a:rPr lang="cs-CZ" sz="5500" dirty="0"/>
              <a:t>: diagnostikuje, zda je výkon žáka v pořádku či nikoli. </a:t>
            </a:r>
            <a:endParaRPr lang="cs-CZ" sz="5500" dirty="0" smtClean="0"/>
          </a:p>
          <a:p>
            <a:pPr marL="514350" lvl="0" indent="-514350">
              <a:buFont typeface="+mj-lt"/>
              <a:buAutoNum type="arabicPeriod"/>
            </a:pPr>
            <a:endParaRPr lang="cs-CZ" sz="5500" dirty="0"/>
          </a:p>
          <a:p>
            <a:pPr marL="514350" lvl="0" indent="-514350">
              <a:buFont typeface="+mj-lt"/>
              <a:buAutoNum type="arabicPeriod"/>
            </a:pPr>
            <a:r>
              <a:rPr lang="cs-CZ" sz="5500" b="1" dirty="0" smtClean="0"/>
              <a:t>na </a:t>
            </a:r>
            <a:r>
              <a:rPr lang="cs-CZ" sz="5500" b="1" dirty="0"/>
              <a:t>proces</a:t>
            </a:r>
            <a:r>
              <a:rPr lang="cs-CZ" sz="5500" dirty="0"/>
              <a:t>: jde o proces vedoucí ke zvládnutí zadaného úkolu – v tomto typu feedbacku mohou žáci obdržet informaci o tom, jakým způsobem modifikovat svůj postup vzhledem k očekávanému výsledku. </a:t>
            </a:r>
            <a:endParaRPr lang="cs-CZ" sz="5500" dirty="0" smtClean="0"/>
          </a:p>
          <a:p>
            <a:pPr marL="514350" lvl="0" indent="-514350">
              <a:buFont typeface="+mj-lt"/>
              <a:buAutoNum type="arabicPeriod"/>
            </a:pPr>
            <a:endParaRPr lang="cs-CZ" sz="5500" dirty="0"/>
          </a:p>
          <a:p>
            <a:pPr marL="514350" lvl="0" indent="-514350">
              <a:buFont typeface="+mj-lt"/>
              <a:buAutoNum type="arabicPeriod"/>
            </a:pPr>
            <a:r>
              <a:rPr lang="cs-CZ" sz="5500" b="1" dirty="0" smtClean="0"/>
              <a:t>na </a:t>
            </a:r>
            <a:r>
              <a:rPr lang="cs-CZ" sz="5500" b="1" dirty="0"/>
              <a:t>seberegulaci</a:t>
            </a:r>
            <a:r>
              <a:rPr lang="cs-CZ" sz="5500" dirty="0"/>
              <a:t>: navozuje vlastní sebehodnocení studentů, motivuje je ke zvládnutí úkolu</a:t>
            </a:r>
            <a:r>
              <a:rPr lang="cs-CZ" sz="5500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cs-CZ" sz="5500" dirty="0"/>
          </a:p>
          <a:p>
            <a:pPr marL="514350" lvl="0" indent="-514350">
              <a:buFont typeface="+mj-lt"/>
              <a:buAutoNum type="arabicPeriod"/>
            </a:pPr>
            <a:r>
              <a:rPr lang="cs-CZ" sz="5500" b="1" dirty="0" smtClean="0"/>
              <a:t>na </a:t>
            </a:r>
            <a:r>
              <a:rPr lang="cs-CZ" sz="5500" b="1" dirty="0"/>
              <a:t>osobnost</a:t>
            </a:r>
            <a:r>
              <a:rPr lang="cs-CZ" sz="5500" dirty="0"/>
              <a:t>: obsahuje zprávy zaměřené na hodnocení osobnosti studentů.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37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z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Učitelka:</a:t>
            </a:r>
            <a:r>
              <a:rPr lang="cs-CZ" dirty="0"/>
              <a:t> Dobře. Jak se nazývá poplatek…? </a:t>
            </a:r>
          </a:p>
          <a:p>
            <a:r>
              <a:rPr lang="cs-CZ" b="1" dirty="0"/>
              <a:t>Žák Petr:</a:t>
            </a:r>
            <a:r>
              <a:rPr lang="cs-CZ" dirty="0"/>
              <a:t> </a:t>
            </a:r>
            <a:r>
              <a:rPr lang="cs-CZ" u="sng" dirty="0"/>
              <a:t>Tribut.</a:t>
            </a:r>
            <a:endParaRPr lang="cs-CZ" dirty="0"/>
          </a:p>
          <a:p>
            <a:r>
              <a:rPr lang="cs-CZ" b="1" dirty="0"/>
              <a:t>Žáci:</a:t>
            </a:r>
            <a:r>
              <a:rPr lang="cs-CZ" dirty="0"/>
              <a:t> </a:t>
            </a:r>
            <a:r>
              <a:rPr lang="cs-CZ" u="sng" dirty="0"/>
              <a:t>Tribut.</a:t>
            </a:r>
            <a:endParaRPr lang="cs-CZ" dirty="0"/>
          </a:p>
          <a:p>
            <a:r>
              <a:rPr lang="cs-CZ" b="1" dirty="0"/>
              <a:t>Učitelka:</a:t>
            </a:r>
            <a:r>
              <a:rPr lang="cs-CZ" dirty="0"/>
              <a:t> Petře, kdybys počkal. Takže jak se nazývá poplatek, který platil kníže Mojmír východofranckému Ludvíku Němcovi? </a:t>
            </a:r>
          </a:p>
          <a:p>
            <a:r>
              <a:rPr lang="cs-CZ" b="1" dirty="0"/>
              <a:t>Žák Jarda:</a:t>
            </a:r>
            <a:r>
              <a:rPr lang="cs-CZ" dirty="0"/>
              <a:t> Tribut.</a:t>
            </a:r>
          </a:p>
          <a:p>
            <a:r>
              <a:rPr lang="cs-CZ" b="1" dirty="0"/>
              <a:t>Učitelka:</a:t>
            </a:r>
            <a:r>
              <a:rPr lang="cs-CZ" dirty="0"/>
              <a:t> Dobře.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0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Žákovský registr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Ve škole se od žáků vyžadují pravidla tzv. </a:t>
            </a:r>
            <a:r>
              <a:rPr lang="cs-CZ" b="1" i="1" dirty="0"/>
              <a:t>žákovského registru</a:t>
            </a:r>
            <a:r>
              <a:rPr lang="cs-CZ" dirty="0"/>
              <a:t>. Jde o pravidla, která si žák musí osvojit, aby byl s to zapojit se do komunikace. Tato pravidla jsou většinou implicitní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/>
              <a:t>	</a:t>
            </a:r>
            <a:endParaRPr lang="cs-CZ" dirty="0"/>
          </a:p>
          <a:p>
            <a:pPr lvl="0"/>
            <a:r>
              <a:rPr lang="cs-CZ" dirty="0"/>
              <a:t>správné načasování:</a:t>
            </a:r>
          </a:p>
          <a:p>
            <a:pPr lvl="0"/>
            <a:r>
              <a:rPr lang="cs-CZ" dirty="0"/>
              <a:t>požadavek spisovnosti a standardní syntaxe</a:t>
            </a:r>
          </a:p>
          <a:p>
            <a:pPr lvl="0"/>
            <a:r>
              <a:rPr lang="cs-CZ" dirty="0"/>
              <a:t>explicitnost a </a:t>
            </a:r>
            <a:r>
              <a:rPr lang="cs-CZ" dirty="0" err="1"/>
              <a:t>dekontextualizace</a:t>
            </a:r>
            <a:endParaRPr lang="cs-CZ" dirty="0"/>
          </a:p>
          <a:p>
            <a:pPr lvl="0"/>
            <a:r>
              <a:rPr lang="cs-CZ" dirty="0"/>
              <a:t>relevance vzhledem k probíranému tématu a jejich stručnost.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24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Učitelovo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Kdopak to mluví (2015) – </a:t>
            </a:r>
            <a:r>
              <a:rPr lang="cs-CZ" dirty="0" err="1" smtClean="0"/>
              <a:t>Šeďová</a:t>
            </a:r>
            <a:r>
              <a:rPr lang="cs-CZ" dirty="0" smtClean="0"/>
              <a:t>, </a:t>
            </a:r>
            <a:r>
              <a:rPr lang="cs-CZ" dirty="0" err="1" smtClean="0"/>
              <a:t>Sucháček</a:t>
            </a:r>
            <a:r>
              <a:rPr lang="cs-CZ" dirty="0" smtClean="0"/>
              <a:t> &amp; </a:t>
            </a:r>
            <a:r>
              <a:rPr lang="cs-CZ" dirty="0" err="1" smtClean="0"/>
              <a:t>Majcík</a:t>
            </a:r>
            <a:endParaRPr lang="cs-CZ" dirty="0" smtClean="0"/>
          </a:p>
          <a:p>
            <a:endParaRPr lang="cs-CZ" dirty="0" smtClean="0"/>
          </a:p>
          <a:p>
            <a:pPr lvl="1"/>
            <a:r>
              <a:rPr lang="cs-CZ" dirty="0"/>
              <a:t>ú</a:t>
            </a:r>
            <a:r>
              <a:rPr lang="cs-CZ" dirty="0" smtClean="0"/>
              <a:t>spěšní žáci (lepší známky, učitelé o nich tak smýšlejí) komunikují výrazně více → kauzalita (?)</a:t>
            </a:r>
          </a:p>
          <a:p>
            <a:pPr lvl="1"/>
            <a:r>
              <a:rPr lang="cs-CZ" dirty="0" smtClean="0"/>
              <a:t>OT: vyvolávání: adresné neadresné, kognitivní náročnost</a:t>
            </a:r>
          </a:p>
          <a:p>
            <a:pPr lvl="1"/>
            <a:r>
              <a:rPr lang="cs-CZ" dirty="0" smtClean="0"/>
              <a:t>ZV: typ – komunikuje mínění: Hana (Ruda), Jonáš (Jana)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63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Proč učitel klade otázky?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Typy otázek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K čemu jaké otázky jsou?</a:t>
            </a:r>
            <a:endParaRPr lang="cs-CZ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00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Proč učitel klade otázky?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 smtClean="0"/>
              <a:t>Typy otázek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K čemu jaké otázky jsou?</a:t>
            </a:r>
            <a:endParaRPr lang="cs-CZ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6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>
                <a:solidFill>
                  <a:schemeClr val="bg1">
                    <a:lumMod val="85000"/>
                  </a:schemeClr>
                </a:solidFill>
              </a:rPr>
              <a:t>Proč učitel klade otázky?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Typy otázek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 smtClean="0"/>
              <a:t>K čemu jaké otázky jsou?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746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Uzavřené (recitační)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zkontrolování vědomostí </a:t>
            </a:r>
          </a:p>
          <a:p>
            <a:pPr marL="0" indent="0">
              <a:buNone/>
            </a:pPr>
            <a:r>
              <a:rPr lang="cs-CZ" dirty="0"/>
              <a:t>- zjištění, zda studenti udělali za </a:t>
            </a:r>
            <a:r>
              <a:rPr lang="cs-CZ" dirty="0" err="1"/>
              <a:t>dú</a:t>
            </a:r>
            <a:r>
              <a:rPr lang="cs-CZ" dirty="0"/>
              <a:t> to, co měli</a:t>
            </a:r>
          </a:p>
          <a:p>
            <a:pPr marL="0" indent="0">
              <a:buNone/>
            </a:pPr>
            <a:r>
              <a:rPr lang="cs-CZ" dirty="0"/>
              <a:t>- zjištění znalostí před započetím výkladu o určitém tématu</a:t>
            </a:r>
          </a:p>
          <a:p>
            <a:pPr marL="0" indent="0">
              <a:buNone/>
            </a:pPr>
            <a:r>
              <a:rPr lang="cs-CZ" dirty="0"/>
              <a:t>- zjištění, zda studenti rozuměli určité pasáži</a:t>
            </a:r>
          </a:p>
          <a:p>
            <a:pPr marL="0" indent="0">
              <a:buNone/>
            </a:pPr>
            <a:r>
              <a:rPr lang="cs-CZ" dirty="0"/>
              <a:t>- upozornění studentů na klíčové informace</a:t>
            </a:r>
          </a:p>
          <a:p>
            <a:pPr marL="0" indent="0">
              <a:buNone/>
            </a:pPr>
            <a:r>
              <a:rPr lang="cs-CZ" dirty="0"/>
              <a:t>- drilování a cvičení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04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- umožnění myšlení nahlas</a:t>
            </a:r>
          </a:p>
          <a:p>
            <a:pPr marL="0" indent="0">
              <a:buNone/>
            </a:pPr>
            <a:r>
              <a:rPr lang="cs-CZ" dirty="0"/>
              <a:t>- povzbuzení studentů (vyučující dává najevo zájem a respekt)</a:t>
            </a:r>
          </a:p>
          <a:p>
            <a:pPr marL="0" indent="0">
              <a:buNone/>
            </a:pPr>
            <a:r>
              <a:rPr lang="cs-CZ" dirty="0"/>
              <a:t>- pomáhají porozumět tématu v jazyce studentů</a:t>
            </a:r>
          </a:p>
          <a:p>
            <a:pPr marL="0" indent="0">
              <a:buNone/>
            </a:pPr>
            <a:r>
              <a:rPr lang="cs-CZ" dirty="0"/>
              <a:t>- zlepšení schopnosti naslouchat</a:t>
            </a:r>
          </a:p>
          <a:p>
            <a:pPr marL="0" indent="0">
              <a:buNone/>
            </a:pPr>
            <a:r>
              <a:rPr lang="cs-CZ" dirty="0"/>
              <a:t>- vedou k lepšímu zapamatování</a:t>
            </a:r>
          </a:p>
          <a:p>
            <a:pPr marL="0" indent="0">
              <a:buNone/>
            </a:pPr>
            <a:r>
              <a:rPr lang="cs-CZ" dirty="0"/>
              <a:t>- umožňují přenášet naučené do jiných kontextů</a:t>
            </a:r>
          </a:p>
          <a:p>
            <a:pPr marL="0" indent="0">
              <a:buNone/>
            </a:pPr>
            <a:r>
              <a:rPr lang="cs-CZ" dirty="0"/>
              <a:t>- umožňují vyšší kognitivní operace</a:t>
            </a:r>
            <a:r>
              <a:rPr lang="cs-CZ" b="1" i="1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52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Nebezpečí otevřených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i="1" dirty="0"/>
              <a:t>„Víte někdo, co asi po vás budu chtít, když jsem řekl malování a zeměpis? Zkuste vymyslet?“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Ž</a:t>
            </a:r>
            <a:r>
              <a:rPr lang="cs-CZ" sz="2000" i="1" dirty="0"/>
              <a:t>: „Nakreslit zeměkouli.“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U</a:t>
            </a:r>
            <a:r>
              <a:rPr lang="cs-CZ" sz="2000" i="1" dirty="0"/>
              <a:t>: “ No, nakreslit zeměkouli, to by byla práce dost složitá. Něco jednoduššího.“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Ž</a:t>
            </a:r>
            <a:r>
              <a:rPr lang="cs-CZ" sz="2000" i="1" dirty="0"/>
              <a:t>: „Globus.“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U</a:t>
            </a:r>
            <a:r>
              <a:rPr lang="cs-CZ" sz="2000" i="1" dirty="0"/>
              <a:t>: „No, globus by šlo nakreslit, ale zase ...“ (gestikulací naznačuje kouli a krčí rameny)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Ž</a:t>
            </a:r>
            <a:r>
              <a:rPr lang="cs-CZ" sz="2000" i="1" dirty="0"/>
              <a:t>: „Planety.“ / Ž: „soustavu.“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U</a:t>
            </a:r>
            <a:r>
              <a:rPr lang="cs-CZ" sz="2000" i="1" dirty="0"/>
              <a:t>: „Sluneční? No, to by se kreslilo špatně. Něco jednoduššího.“ ...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U </a:t>
            </a:r>
            <a:r>
              <a:rPr lang="cs-CZ" sz="2000" i="1" dirty="0"/>
              <a:t>“Vy teď děláte v zeměpise sluneční soustavu, já jsem myslel něco jednoduššího. Něco, co jste dělali ve vlastivědě ve čtvrté v páté třídě. Abyste namalovali? (ukazuje rukama obdélník)“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Ž </a:t>
            </a:r>
            <a:r>
              <a:rPr lang="cs-CZ" sz="2000" i="1" dirty="0"/>
              <a:t>neví.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U</a:t>
            </a:r>
            <a:r>
              <a:rPr lang="cs-CZ" sz="2000" i="1" dirty="0"/>
              <a:t>: „Vlajku</a:t>
            </a:r>
            <a:r>
              <a:rPr lang="cs-CZ" sz="2000" i="1" dirty="0" smtClean="0"/>
              <a:t>.“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9908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školní realita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786251"/>
              </p:ext>
            </p:extLst>
          </p:nvPr>
        </p:nvGraphicFramePr>
        <p:xfrm>
          <a:off x="755576" y="1916832"/>
          <a:ext cx="7344816" cy="3528392"/>
        </p:xfrm>
        <a:graphic>
          <a:graphicData uri="http://schemas.openxmlformats.org/drawingml/2006/table">
            <a:tbl>
              <a:tblPr firstRow="1" firstCol="1" bandRow="1"/>
              <a:tblGrid>
                <a:gridCol w="4813607"/>
                <a:gridCol w="1378220"/>
                <a:gridCol w="1152989"/>
              </a:tblGrid>
              <a:tr h="8655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Typ otázek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Absolutní četnost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Relativní četnost (%)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72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Uzavřené otázky nižší kognitivní náročnosti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720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52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69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Uzavřené otázky vyšší kognitivní náročnosti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352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69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Otevřené otázky nižší kognitivní náročnosti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122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72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Otevřené otázky vyšší kognitivní náročnosti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201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14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9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z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Učitelka:</a:t>
            </a:r>
            <a:r>
              <a:rPr lang="cs-CZ" dirty="0"/>
              <a:t> Dobře. Jak se nazývá poplatek…? </a:t>
            </a:r>
          </a:p>
          <a:p>
            <a:r>
              <a:rPr lang="cs-CZ" b="1" dirty="0"/>
              <a:t>Žák Petr:</a:t>
            </a:r>
            <a:r>
              <a:rPr lang="cs-CZ" dirty="0"/>
              <a:t> </a:t>
            </a:r>
            <a:r>
              <a:rPr lang="cs-CZ" u="sng" dirty="0"/>
              <a:t>Tribut.</a:t>
            </a:r>
            <a:endParaRPr lang="cs-CZ" dirty="0"/>
          </a:p>
          <a:p>
            <a:r>
              <a:rPr lang="cs-CZ" b="1" dirty="0"/>
              <a:t>Žáci:</a:t>
            </a:r>
            <a:r>
              <a:rPr lang="cs-CZ" dirty="0"/>
              <a:t> </a:t>
            </a:r>
            <a:r>
              <a:rPr lang="cs-CZ" u="sng" dirty="0"/>
              <a:t>Tribut.</a:t>
            </a:r>
            <a:endParaRPr lang="cs-CZ" dirty="0"/>
          </a:p>
          <a:p>
            <a:r>
              <a:rPr lang="cs-CZ" b="1" dirty="0"/>
              <a:t>Učitelka:</a:t>
            </a:r>
            <a:r>
              <a:rPr lang="cs-CZ" dirty="0"/>
              <a:t> Petře, kdybys počkal. Takže jak se nazývá poplatek, který platil kníže Mojmír východofranckému Ludvíku Němcovi? </a:t>
            </a:r>
          </a:p>
          <a:p>
            <a:r>
              <a:rPr lang="cs-CZ" b="1" dirty="0"/>
              <a:t>Žák Jarda:</a:t>
            </a:r>
            <a:r>
              <a:rPr lang="cs-CZ" dirty="0"/>
              <a:t> Tribut.</a:t>
            </a:r>
          </a:p>
          <a:p>
            <a:r>
              <a:rPr lang="cs-CZ" b="1" dirty="0"/>
              <a:t>Učitelka:</a:t>
            </a:r>
            <a:r>
              <a:rPr lang="cs-CZ" dirty="0"/>
              <a:t> Dobře.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723</Words>
  <Application>Microsoft Office PowerPoint</Application>
  <PresentationFormat>Předvádění na obrazovce (4:3)</PresentationFormat>
  <Paragraphs>144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otázky  zpětná vazba triadická interakce</vt:lpstr>
      <vt:lpstr>Otázky ve výuce</vt:lpstr>
      <vt:lpstr>Otázky ve výuce</vt:lpstr>
      <vt:lpstr>Otázky ve výuce</vt:lpstr>
      <vt:lpstr>Uzavřené (recitační) otázky</vt:lpstr>
      <vt:lpstr>Otevřené otázky</vt:lpstr>
      <vt:lpstr>Nebezpečí otevřených otázek</vt:lpstr>
      <vt:lpstr>Otázky a školní realita</vt:lpstr>
      <vt:lpstr>Ukázka z dat</vt:lpstr>
      <vt:lpstr>Žákovské strategie hledání odpovědi</vt:lpstr>
      <vt:lpstr>Zpětná vazba</vt:lpstr>
      <vt:lpstr>Zpětná vazba</vt:lpstr>
      <vt:lpstr>Zpětná vazba</vt:lpstr>
      <vt:lpstr>Typy zpětné vazby</vt:lpstr>
      <vt:lpstr>Typy zpětné vazby</vt:lpstr>
      <vt:lpstr>Typy zpětné vazby</vt:lpstr>
      <vt:lpstr>Ukázka z dat</vt:lpstr>
      <vt:lpstr>Žákovský registr</vt:lpstr>
      <vt:lpstr>Učitelovo hodnocení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otázky  zpětná vazba triadická interakce</dc:title>
  <dc:creator>Petr Sucháček</dc:creator>
  <cp:lastModifiedBy>Petr Sucháček</cp:lastModifiedBy>
  <cp:revision>4</cp:revision>
  <dcterms:created xsi:type="dcterms:W3CDTF">2016-10-12T08:38:22Z</dcterms:created>
  <dcterms:modified xsi:type="dcterms:W3CDTF">2016-10-12T09:08:24Z</dcterms:modified>
</cp:coreProperties>
</file>