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6" r:id="rId6"/>
    <p:sldId id="259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32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92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43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4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31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90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0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2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38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71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00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8FFD-58C5-4BE1-A3EB-6459721DF0BD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cs/Fondy-EU/2014-2020/Operacni-programy" TargetMode="External"/><Relationship Id="rId2" Type="http://schemas.openxmlformats.org/officeDocument/2006/relationships/hyperlink" Target="http://www.dotaceeu.cz/cs/Fondy-EU/2014-2020/Dohoda-o-partnerstv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rukturalni-fondy.cz/cs/Jak-na-projekt" TargetMode="External"/><Relationship Id="rId4" Type="http://schemas.openxmlformats.org/officeDocument/2006/relationships/hyperlink" Target="http://www.dotaceeu.cz/cs/Fondy-EU/2014-2020/Operacni-programy/OP-Rakousko-%E2%80%93-C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cs/Fondy-EU/2014-2020/Indikatory" TargetMode="External"/><Relationship Id="rId2" Type="http://schemas.openxmlformats.org/officeDocument/2006/relationships/hyperlink" Target="http://socialnirevue.cz/sverepa/doc/osnova-projektoveho-zameru-sverepa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rukturalni-fondy.cz/cs/Fondy-EU/Narodni-organ-pro-koordinaci" TargetMode="External"/><Relationship Id="rId4" Type="http://schemas.openxmlformats.org/officeDocument/2006/relationships/hyperlink" Target="http://www.dotaceeu.cz/cs/Informace-o-cerpani/Seznamy-prijemc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Operační programy 2014-20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Filip Veselý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023" y="136525"/>
            <a:ext cx="10515600" cy="1325563"/>
          </a:xfrm>
        </p:spPr>
        <p:txBody>
          <a:bodyPr/>
          <a:lstStyle/>
          <a:p>
            <a:r>
              <a:rPr lang="cs-CZ" b="1" cap="all" dirty="0"/>
              <a:t>PROGRAM ROZVOJE VENKOVA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023" y="1032248"/>
            <a:ext cx="11237259" cy="5677834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1. Investice do výzkumu, vývoje a inovací pro praxi (Priorita 1)</a:t>
            </a:r>
          </a:p>
          <a:p>
            <a:pPr fontAlgn="base"/>
            <a:r>
              <a:rPr lang="cs-CZ" dirty="0"/>
              <a:t>3. Podpora malých a středních podniků (Priorita 2)</a:t>
            </a:r>
          </a:p>
          <a:p>
            <a:pPr fontAlgn="base"/>
            <a:r>
              <a:rPr lang="cs-CZ" dirty="0"/>
              <a:t>4. Snižování energetické náročnosti ekonomiky (Priorita 5)</a:t>
            </a:r>
          </a:p>
          <a:p>
            <a:pPr fontAlgn="base"/>
            <a:r>
              <a:rPr lang="cs-CZ" dirty="0"/>
              <a:t>5. Omezování přírodních rizik, povodní a ekologické zátěže (Priorita 4)</a:t>
            </a:r>
          </a:p>
          <a:p>
            <a:pPr fontAlgn="base"/>
            <a:r>
              <a:rPr lang="cs-CZ" dirty="0"/>
              <a:t>6. Ochrana životního prostředí a využívání přírodního bohatství (Priorita 5)</a:t>
            </a:r>
          </a:p>
          <a:p>
            <a:pPr fontAlgn="base"/>
            <a:r>
              <a:rPr lang="cs-CZ" dirty="0"/>
              <a:t>8. Zvyšování zaměstnanosti a kvalitní pracovní síla (Priorita 6)</a:t>
            </a:r>
          </a:p>
          <a:p>
            <a:pPr fontAlgn="base"/>
            <a:r>
              <a:rPr lang="cs-CZ" dirty="0"/>
              <a:t>9. Fungující sociální systém a boj proti chudobě (Priorita 6)</a:t>
            </a:r>
          </a:p>
          <a:p>
            <a:pPr fontAlgn="base"/>
            <a:r>
              <a:rPr lang="cs-CZ" dirty="0"/>
              <a:t>10. Zkvalitnění systému vzdělávání (Priorita 2,3,4,5)</a:t>
            </a:r>
          </a:p>
          <a:p>
            <a:pPr fontAlgn="base"/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Priorita 1: Podpora předávání poznatků a inovací v zemědělství, lesnictví a ve venkovských oblastech</a:t>
            </a:r>
          </a:p>
          <a:p>
            <a:pPr fontAlgn="base"/>
            <a:r>
              <a:rPr lang="cs-CZ" dirty="0"/>
              <a:t>Priorita 2:Zvýšení životaschopnosti zemědělských podniků a konkurenceschopnosti všech druhů zemědělské činnosti ve všech regionech a podpora inovativních zemědělských technologií a udržitelného </a:t>
            </a:r>
            <a:r>
              <a:rPr lang="cs-CZ" dirty="0" err="1"/>
              <a:t>obhospodařová</a:t>
            </a:r>
            <a:r>
              <a:rPr lang="cs-CZ" dirty="0"/>
              <a:t>- ní lesů</a:t>
            </a:r>
          </a:p>
          <a:p>
            <a:pPr fontAlgn="base"/>
            <a:r>
              <a:rPr lang="cs-CZ" dirty="0"/>
              <a:t>Priorita 3: Podpora organizace potravinového řetězce, včetně zpracovávání zemědělských produktů a jejich uvádění na trh, dobrých životních podmínek zvířat a řízení rizik v zemědělství </a:t>
            </a:r>
          </a:p>
          <a:p>
            <a:pPr fontAlgn="base"/>
            <a:r>
              <a:rPr lang="cs-CZ" dirty="0"/>
              <a:t>Priorita 4: Obnova, zachování a zlepšení ekosystémů souvisejících se zemědělstvím a lesnictvím </a:t>
            </a:r>
          </a:p>
          <a:p>
            <a:pPr fontAlgn="base"/>
            <a:r>
              <a:rPr lang="cs-CZ" dirty="0"/>
              <a:t>Priorita 5:  Podpora účinného využívání zdrojů a podpora přechodu na nízkouhlíkovou ekonomiku v odvětvích zemědělství, potravinářství a lesnictví, která je odolná vůči klimatu </a:t>
            </a:r>
          </a:p>
          <a:p>
            <a:pPr fontAlgn="base"/>
            <a:r>
              <a:rPr lang="cs-CZ" dirty="0"/>
              <a:t>Priorita 6 Podpora sociálního začleňování, snižování chudoby a hospodářského rozvoje ve venkovských oblastech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9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www.strukturalni-fondy.cz/getmedia/dc3ef386-07b4-4149-8600-e50b06a71edb/osoutez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65" y="357818"/>
            <a:ext cx="4701988" cy="650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58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dotaceeu.cz/getmedia/fe43f9e7-ff58-4a20-91bc-9556c92847b5/Abeceda_nahled-3.png?width=730&amp;height=3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62" y="562162"/>
            <a:ext cx="11645513" cy="56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programy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Dohoda o partnerství  </a:t>
            </a:r>
            <a:r>
              <a:rPr lang="cs-CZ" dirty="0" smtClean="0">
                <a:hlinkClick r:id="rId2"/>
              </a:rPr>
              <a:t>http://www.dotaceeu.cz/cs/Fondy-EU/2014-2020/Dohoda-o-partnerstvi</a:t>
            </a:r>
            <a:endParaRPr lang="cs-CZ" dirty="0" smtClean="0"/>
          </a:p>
          <a:p>
            <a:r>
              <a:rPr lang="cs-CZ" b="1" dirty="0" smtClean="0"/>
              <a:t>Operační programy  v ČR  </a:t>
            </a:r>
            <a:r>
              <a:rPr lang="cs-CZ" dirty="0" smtClean="0">
                <a:hlinkClick r:id="rId3"/>
              </a:rPr>
              <a:t>http://www.dotaceeu.cz/cs/Fondy-EU/2014-2020/Operacni-programy</a:t>
            </a:r>
            <a:endParaRPr lang="cs-CZ" dirty="0" smtClean="0"/>
          </a:p>
          <a:p>
            <a:r>
              <a:rPr lang="cs-CZ" b="1" dirty="0" smtClean="0"/>
              <a:t>Programové dokumenty</a:t>
            </a:r>
          </a:p>
          <a:p>
            <a:r>
              <a:rPr lang="cs-CZ" b="1" dirty="0" err="1" smtClean="0"/>
              <a:t>Interreg</a:t>
            </a:r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http://www.dotaceeu.cz/cs/Fondy-EU/2014-2020/Operacni-programy/OP-Rakousko-%E2%80%93-CR</a:t>
            </a:r>
            <a:endParaRPr lang="cs-CZ" dirty="0" smtClean="0"/>
          </a:p>
          <a:p>
            <a:r>
              <a:rPr lang="cs-CZ" b="1" dirty="0" smtClean="0"/>
              <a:t>Zisk dotace  </a:t>
            </a:r>
            <a:r>
              <a:rPr lang="cs-CZ" dirty="0" smtClean="0">
                <a:hlinkClick r:id="rId5"/>
              </a:rPr>
              <a:t>http://www.strukturalni-fondy.cz/cs/Jak-na-projekt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51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programy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Projektový záměr</a:t>
            </a:r>
            <a:r>
              <a:rPr lang="cs-CZ" dirty="0" smtClean="0"/>
              <a:t>  </a:t>
            </a:r>
            <a:r>
              <a:rPr lang="cs-CZ" dirty="0" smtClean="0">
                <a:hlinkClick r:id="rId2"/>
              </a:rPr>
              <a:t>http://socialnirevue.cz/sverepa/doc/osnova-projektoveho-zameru-sverepa.pdf</a:t>
            </a:r>
            <a:endParaRPr lang="cs-CZ" b="1" dirty="0" smtClean="0"/>
          </a:p>
          <a:p>
            <a:r>
              <a:rPr lang="cs-CZ" b="1" dirty="0" smtClean="0"/>
              <a:t>Indikátory</a:t>
            </a:r>
            <a:r>
              <a:rPr lang="cs-CZ" dirty="0" smtClean="0"/>
              <a:t>  </a:t>
            </a:r>
            <a:r>
              <a:rPr lang="cs-CZ" dirty="0" smtClean="0">
                <a:hlinkClick r:id="rId3"/>
              </a:rPr>
              <a:t>http://www.strukturalni-fondy.cz/cs/Fondy-EU/2014-2020/Indikatory</a:t>
            </a:r>
            <a:endParaRPr lang="cs-CZ" dirty="0" smtClean="0"/>
          </a:p>
          <a:p>
            <a:r>
              <a:rPr lang="cs-CZ" b="1" dirty="0" smtClean="0"/>
              <a:t>Seznam příjemců </a:t>
            </a:r>
            <a:r>
              <a:rPr lang="cs-CZ" dirty="0" smtClean="0">
                <a:hlinkClick r:id="rId4"/>
              </a:rPr>
              <a:t>http://www.dotaceeu.cz/cs/Informace-o-cerpani/Seznamy-prijemcu</a:t>
            </a:r>
            <a:endParaRPr lang="cs-CZ" dirty="0" smtClean="0"/>
          </a:p>
          <a:p>
            <a:r>
              <a:rPr lang="cs-CZ" b="1" dirty="0" smtClean="0"/>
              <a:t>Národní orgán pro koordinaci </a:t>
            </a:r>
            <a:r>
              <a:rPr lang="cs-CZ" dirty="0" smtClean="0">
                <a:hlinkClick r:id="rId5"/>
              </a:rPr>
              <a:t>http://www.strukturalni-fondy.cz/cs/Fondy-EU/Narodni-organ-pro-koordinaci</a:t>
            </a:r>
            <a:endParaRPr lang="cs-CZ" dirty="0" smtClean="0"/>
          </a:p>
          <a:p>
            <a:r>
              <a:rPr lang="cs-CZ" b="1" dirty="0" smtClean="0"/>
              <a:t>Platební a certifikační autorita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05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3177" y="6314702"/>
            <a:ext cx="9085729" cy="25549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http://www.dotaceeu.cz/getmedia/94ed8178-a339-4258-96d7-c04f2767bc84/Schema-prubehu-cerpani.PNG</a:t>
            </a:r>
            <a:endParaRPr lang="cs-CZ" dirty="0"/>
          </a:p>
        </p:txBody>
      </p:sp>
      <p:pic>
        <p:nvPicPr>
          <p:cNvPr id="4098" name="Picture 2" descr="Výsledek obrázku pro dotace eu průbě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99599" cy="607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www.dotaceeu.cz/getmedia/9a52879c-cdfb-4db2-93b2-a877243d94e5/alokace-programy.png?width=650&amp;height=39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23078"/>
            <a:ext cx="10630651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6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cs-CZ" b="1" cap="all" dirty="0"/>
              <a:t>INTEGROVANÝ REGIONÁLNÍ OPERAČNÍ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0753165" cy="4790329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2. Rozvoj využívání informačních a komunikačních technologií (PO 3)</a:t>
            </a:r>
          </a:p>
          <a:p>
            <a:pPr fontAlgn="base"/>
            <a:r>
              <a:rPr lang="cs-CZ" dirty="0"/>
              <a:t>4. Snižování energetické náročnosti ekonomiky (PO 2)</a:t>
            </a:r>
          </a:p>
          <a:p>
            <a:pPr fontAlgn="base"/>
            <a:r>
              <a:rPr lang="cs-CZ" dirty="0"/>
              <a:t>5. Omezování přírodních rizik, povodní a ekologické zátěže (PO 1)</a:t>
            </a:r>
          </a:p>
          <a:p>
            <a:pPr fontAlgn="base"/>
            <a:r>
              <a:rPr lang="cs-CZ" dirty="0"/>
              <a:t>6. Ochrana životního prostředí a využívání přírodního bohatství (PO 3)</a:t>
            </a:r>
          </a:p>
          <a:p>
            <a:pPr fontAlgn="base"/>
            <a:r>
              <a:rPr lang="cs-CZ" dirty="0"/>
              <a:t>7. Modernizace dopravní infrastruktury a ekologická doprava (PO 1)</a:t>
            </a:r>
          </a:p>
          <a:p>
            <a:pPr fontAlgn="base"/>
            <a:r>
              <a:rPr lang="cs-CZ" dirty="0"/>
              <a:t>9. Fungující sociální systém a boj proti chudobě (PO 2, PO 4)</a:t>
            </a:r>
          </a:p>
          <a:p>
            <a:pPr fontAlgn="base"/>
            <a:r>
              <a:rPr lang="cs-CZ" dirty="0"/>
              <a:t>10. Zkvalitnění systému vzdělávání (PO  2)</a:t>
            </a:r>
          </a:p>
          <a:p>
            <a:pPr fontAlgn="base"/>
            <a:r>
              <a:rPr lang="cs-CZ" dirty="0"/>
              <a:t>11. Kvalitní, efektivní a transparentní veřejná správa a instituce (PO  3)</a:t>
            </a:r>
          </a:p>
          <a:p>
            <a:pPr fontAlgn="base"/>
            <a:r>
              <a:rPr lang="cs-CZ" dirty="0"/>
              <a:t> </a:t>
            </a:r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Prioritní osa 1: Konkurenceschopné, dostupné a bezpečné regiony</a:t>
            </a:r>
          </a:p>
          <a:p>
            <a:pPr fontAlgn="base"/>
            <a:r>
              <a:rPr lang="cs-CZ" dirty="0"/>
              <a:t>Prioritní osa 2: Zkvalitnění veřejných služeb a podmínek života pro obyvatele regionů </a:t>
            </a:r>
          </a:p>
          <a:p>
            <a:pPr fontAlgn="base"/>
            <a:r>
              <a:rPr lang="cs-CZ" dirty="0"/>
              <a:t>Prioritní osa 3: Dobrá správa území a zefektivnění veřejných institucí</a:t>
            </a:r>
          </a:p>
          <a:p>
            <a:pPr fontAlgn="base"/>
            <a:r>
              <a:rPr lang="cs-CZ" dirty="0"/>
              <a:t>Prioritní osa 4: Komunitně vedený místní rozvoj</a:t>
            </a:r>
          </a:p>
          <a:p>
            <a:pPr fontAlgn="base"/>
            <a:r>
              <a:rPr lang="cs-CZ" dirty="0"/>
              <a:t>Prioritní osa 5: Technická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2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OPERAČNÍ PROGRAM PODNIKÁNÍ A INOVACE PRO KONKURENCESCHOPNOST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9035" cy="479032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1. Investice do výzkumu, vývoje a inovací pro praxi (PO1)</a:t>
            </a:r>
          </a:p>
          <a:p>
            <a:pPr fontAlgn="base"/>
            <a:r>
              <a:rPr lang="cs-CZ" dirty="0"/>
              <a:t>2. Rozvoj využívání informačních a komunikačních technologií (PO4)</a:t>
            </a:r>
          </a:p>
          <a:p>
            <a:pPr fontAlgn="base"/>
            <a:r>
              <a:rPr lang="cs-CZ" dirty="0"/>
              <a:t>3. Podpora malých a středních podniků (PO2)</a:t>
            </a:r>
          </a:p>
          <a:p>
            <a:pPr fontAlgn="base"/>
            <a:r>
              <a:rPr lang="cs-CZ" dirty="0"/>
              <a:t>4. Snižování energetické náročnosti ekonomiky (PO3)</a:t>
            </a:r>
          </a:p>
          <a:p>
            <a:pPr fontAlgn="base"/>
            <a:r>
              <a:rPr lang="cs-CZ" dirty="0"/>
              <a:t>7. Modernizace dopravní infrastruktury a ekologická doprava (PO3)</a:t>
            </a:r>
          </a:p>
          <a:p>
            <a:pPr fontAlgn="base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Prioritní osa 1: Rozvoj výzkumu a vývoje pro inovace </a:t>
            </a:r>
          </a:p>
          <a:p>
            <a:pPr fontAlgn="base"/>
            <a:r>
              <a:rPr lang="cs-CZ" dirty="0"/>
              <a:t>Prioritní osa 2: Rozvoj podnikání a konkurenceschopnosti malých a středních firem </a:t>
            </a:r>
          </a:p>
          <a:p>
            <a:pPr fontAlgn="base"/>
            <a:r>
              <a:rPr lang="cs-CZ" dirty="0"/>
              <a:t>Prioritní osa 3:Účinné nakládání energií, rozvoj energetické infrastruktury a obnovitelných zdrojů energie, podpora zavádění nových technologií v oblasti nakládání energií a druhotných surovin</a:t>
            </a:r>
          </a:p>
          <a:p>
            <a:pPr fontAlgn="base"/>
            <a:r>
              <a:rPr lang="cs-CZ" dirty="0"/>
              <a:t>Prioritní osa 4:  Rozvoj vysokorychlostních přístupových sítí k internetu a informačních a komunikačních technologií </a:t>
            </a:r>
          </a:p>
          <a:p>
            <a:pPr fontAlgn="base"/>
            <a:r>
              <a:rPr lang="cs-CZ" dirty="0"/>
              <a:t>Prioritní osa 5: Technická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3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b="1" cap="all" dirty="0"/>
              <a:t>OPERAČNÍ PROGRAM DOPRAVA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7. Modernizace dopravní infrastruktury a ekologická doprava (PO 1, PO 2, PO 3)</a:t>
            </a:r>
          </a:p>
          <a:p>
            <a:pPr fontAlgn="base"/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Prioritní osa 1: Infrastruktura pro železniční a další udržitelnou dopravu</a:t>
            </a:r>
          </a:p>
          <a:p>
            <a:pPr fontAlgn="base"/>
            <a:r>
              <a:rPr lang="cs-CZ" dirty="0"/>
              <a:t>Prioritní osa 2: Silniční infrastruktura na síti TEN-T a veřejná infrastruktura pro čistou mobilitu </a:t>
            </a:r>
          </a:p>
          <a:p>
            <a:pPr fontAlgn="base"/>
            <a:r>
              <a:rPr lang="cs-CZ" dirty="0"/>
              <a:t>Prioritní osa 3: Silniční infrastruktura mimo síť TEN-T </a:t>
            </a:r>
          </a:p>
          <a:p>
            <a:pPr fontAlgn="base"/>
            <a:r>
              <a:rPr lang="cs-CZ" dirty="0"/>
              <a:t>Prioritní osa 4: Technická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238</Words>
  <Application>Microsoft Office PowerPoint</Application>
  <PresentationFormat>Širokoúhlá obrazovka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Operační programy 2014-20</vt:lpstr>
      <vt:lpstr>Prezentace aplikace PowerPoint</vt:lpstr>
      <vt:lpstr>Operační programy v ČR</vt:lpstr>
      <vt:lpstr>Operační programy v ČR</vt:lpstr>
      <vt:lpstr>Prezentace aplikace PowerPoint</vt:lpstr>
      <vt:lpstr>Prezentace aplikace PowerPoint</vt:lpstr>
      <vt:lpstr>INTEGROVANÝ REGIONÁLNÍ OPERAČNÍ PROGRAM</vt:lpstr>
      <vt:lpstr>OPERAČNÍ PROGRAM PODNIKÁNÍ A INOVACE PRO KONKURENCESCHOPNOST </vt:lpstr>
      <vt:lpstr>OPERAČNÍ PROGRAM DOPRAVA </vt:lpstr>
      <vt:lpstr>PROGRAM ROZVOJE VENKOVA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Operační programy 2014-20</dc:title>
  <dc:creator>Filip Veselý</dc:creator>
  <cp:lastModifiedBy>Filip Veselý</cp:lastModifiedBy>
  <cp:revision>6</cp:revision>
  <dcterms:created xsi:type="dcterms:W3CDTF">2016-12-05T08:36:56Z</dcterms:created>
  <dcterms:modified xsi:type="dcterms:W3CDTF">2016-12-05T09:30:38Z</dcterms:modified>
</cp:coreProperties>
</file>