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65" r:id="rId4"/>
    <p:sldId id="266" r:id="rId5"/>
    <p:sldId id="267" r:id="rId6"/>
    <p:sldId id="268" r:id="rId7"/>
    <p:sldId id="270" r:id="rId8"/>
    <p:sldId id="271" r:id="rId9"/>
    <p:sldId id="269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79" r:id="rId19"/>
    <p:sldId id="281" r:id="rId20"/>
    <p:sldId id="282" r:id="rId2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9" d="100"/>
          <a:sy n="89" d="100"/>
        </p:scale>
        <p:origin x="120" y="15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8.10.2016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8.10.2016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8.10.2016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8.10.2016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err="1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METODOLOgICKá</a:t>
            </a: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Východiska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97868" y="1628800"/>
            <a:ext cx="102971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Thomas Kuhn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interpretaci skutečnosti je rozhodující role subjektu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interpretace </a:t>
            </a:r>
            <a:r>
              <a:rPr lang="cs-CZ" sz="2000" dirty="0"/>
              <a:t>každého jevu je dána rozdílnými historickými podmínkami </a:t>
            </a:r>
            <a:r>
              <a:rPr lang="cs-CZ" sz="2000" dirty="0" smtClean="0"/>
              <a:t>období</a:t>
            </a:r>
            <a:r>
              <a:rPr lang="cs-CZ" sz="2000" dirty="0"/>
              <a:t>, v němž se vychází z ustáleného paradigmatu se nazývá OBDOBÍ NORMÁLNÍ </a:t>
            </a:r>
            <a:r>
              <a:rPr lang="cs-CZ" sz="2000" dirty="0" smtClean="0"/>
              <a:t>VĚDY</a:t>
            </a:r>
          </a:p>
          <a:p>
            <a:r>
              <a:rPr lang="cs-CZ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odchylky </a:t>
            </a:r>
            <a:r>
              <a:rPr lang="cs-CZ" sz="2000" dirty="0"/>
              <a:t>z paradigmatu, které jsou zpočátku přehlíženy se nazývají ANOMÁLIE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teoretická </a:t>
            </a:r>
            <a:r>
              <a:rPr lang="cs-CZ" sz="2000" dirty="0"/>
              <a:t>koncepce je pravdivá tehdy, jestliže existuje kolektivní uznávaná </a:t>
            </a:r>
            <a:r>
              <a:rPr lang="cs-CZ" sz="2000" dirty="0" smtClean="0"/>
              <a:t>interpretace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Nesoulad může vést až k ZPOCHYBNĚNÍ a tvorbě nové teorie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3" name="Nadpis 6"/>
          <p:cNvSpPr txBox="1">
            <a:spLocks/>
          </p:cNvSpPr>
          <p:nvPr/>
        </p:nvSpPr>
        <p:spPr>
          <a:xfrm>
            <a:off x="1197868" y="620688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Koncepce paradigmat</a:t>
            </a:r>
            <a:endParaRPr lang="cs-CZ" dirty="0"/>
          </a:p>
        </p:txBody>
      </p:sp>
      <p:pic>
        <p:nvPicPr>
          <p:cNvPr id="3082" name="Picture 10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865" y="332656"/>
            <a:ext cx="2219325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37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Strukturalismus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81844" y="1628800"/>
            <a:ext cx="102971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Původ spojován s Karlem Marxem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Předpoklad existence struktur.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Struktura -  síť vztahů, forma uspořádání jevů.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Abychom mohli chápat jevy, musíme studovat tyto struktury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Studium celků, nikoliv jednotlivostí.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Struktury podmiňují existenci jevů.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Struktury nelze přímo pozorovat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Opakované pozorování jevů podle strukturalistů nic neříká o kauzalitě.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Odlišení objektu a subjektu.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62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Strukturalismus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Vedle </a:t>
            </a:r>
            <a:r>
              <a:rPr lang="cs-CZ" sz="2000" dirty="0" err="1" smtClean="0"/>
              <a:t>geogr</a:t>
            </a:r>
            <a:r>
              <a:rPr lang="cs-CZ" sz="2000" dirty="0" smtClean="0"/>
              <a:t>. chápání struktur můžeme struktury chápat ve smyslu vztahů ve společnosti.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Potlačování individuality aktérů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Představa struktur ve společnosti může vést až ke společenskému determinismu.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Využití našel ve vysvětlování důvodů ekonomických rozdílů mezi regiony.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Stopy nalezneme také v ekonomických teoriích, například u teorie výrobních cyklů.</a:t>
            </a:r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90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Kritický realismus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Roy </a:t>
            </a:r>
            <a:r>
              <a:rPr lang="cs-CZ" sz="2000" dirty="0" err="1" smtClean="0"/>
              <a:t>Bhaskar</a:t>
            </a:r>
            <a:endParaRPr lang="cs-CZ" sz="2000" dirty="0" smtClean="0"/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Změkčení strukturalismu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Možnost vysvětlit, proč při působení stejných struktur dochází k různým jevům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Možnost jednotlivců působit na struktury.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Vzájemné působení  struktura – jednotlivec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Způsob výzkumu: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Empirické pozorování – vysledování pravidelností a vytvoření předběžné teorie.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Zaměření na sledovaný prvek a objevení struktur a rozpoznání nahodilostí.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Rezignace na predikce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pic>
        <p:nvPicPr>
          <p:cNvPr id="4102" name="Picture 6" descr="Výsledek obrázku pro bhaskar ro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676" y="182336"/>
            <a:ext cx="26882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6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strukturace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1844" y="1628800"/>
            <a:ext cx="102971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Anthony </a:t>
            </a:r>
            <a:r>
              <a:rPr lang="cs-CZ" sz="2000" dirty="0" err="1" smtClean="0"/>
              <a:t>Giddens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Snaha o zlidštění struktur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Možnost pozměňovat struktury, ale tendence struktur ke stabilizaci v čase.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Jsou dány „objektivní“ struktury, ale máme zde také aktéry. Každý aktér vnímá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struktury „subjektivně. Z tohoto plyne, proč ve stejných strukturách můžeme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pozorovat určité jevy. 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Jedinci se nechovají mechanicky, nelze jejich chování predikovat na základě modelu.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Teorie s otevřeným koncem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Strukturální charakteristiky jako proces reprodukce rutiny a praxe.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pic>
        <p:nvPicPr>
          <p:cNvPr id="5122" name="Picture 2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756" y="188640"/>
            <a:ext cx="1942582" cy="21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93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strukturace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1844" y="1628800"/>
            <a:ext cx="102971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Práce s prostorem, respektive časoprostorem.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Ohlas v tzv. diskusi o lokalitách.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Slabý odkaz v ekonomických teoriích.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Rozštěp mezi </a:t>
            </a:r>
            <a:r>
              <a:rPr lang="cs-CZ" sz="2000" dirty="0" err="1" smtClean="0"/>
              <a:t>mezi</a:t>
            </a:r>
            <a:r>
              <a:rPr lang="cs-CZ" sz="2000" dirty="0" smtClean="0"/>
              <a:t> společenskými a přírodovědnými obory.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383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Relativistické přístupy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53852" y="2276872"/>
            <a:ext cx="102971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Hermeneutika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 smtClean="0"/>
              <a:t>Poststrukturalismus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Postmodernismus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316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013908" y="303238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hERMENEUTIKA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1844" y="1268760"/>
            <a:ext cx="102971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Hanse-George </a:t>
            </a:r>
            <a:r>
              <a:rPr lang="cs-CZ" sz="2000" dirty="0" err="1" smtClean="0"/>
              <a:t>Gadamer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Nic není objektivní a je výsledkem interpretace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Cílem není univerzální vysvětlení platné ve všech podmínkách, ale pochopit, jak vznikají významy, které jednotlivým jevům připisujeme a objasnit vztah mezi chováním lidí a jejich subjektivními pohnutkami.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Kvalitativní přístupy, analýza jazyka.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Nemožnost pochopit významy přesně tak, jak je chápe objekt.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ekonomii marginální přístup, například studium rozdílnosti organizace trhu nebo výzkumu procesu vzniku inovací a učení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teoriích regionálního rozvoje spojeno s kulturním obratem a teorií učících se regionů. V současnosti silný ohlas </a:t>
            </a:r>
            <a:r>
              <a:rPr lang="cs-CZ" sz="2000" dirty="0" err="1" smtClean="0"/>
              <a:t>hermenutiky</a:t>
            </a:r>
            <a:r>
              <a:rPr lang="cs-CZ" sz="2000" dirty="0" smtClean="0"/>
              <a:t>. 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pic>
        <p:nvPicPr>
          <p:cNvPr id="6146" name="Picture 2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122" y="97756"/>
            <a:ext cx="1790070" cy="23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74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013908" y="303238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poststrukturalismus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1844" y="1268760"/>
            <a:ext cx="102971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Michel </a:t>
            </a:r>
            <a:r>
              <a:rPr lang="fr-FR" sz="2000" dirty="0" smtClean="0"/>
              <a:t>Foucault</a:t>
            </a:r>
            <a:r>
              <a:rPr lang="cs-CZ" sz="2000" dirty="0" smtClean="0"/>
              <a:t>, </a:t>
            </a:r>
            <a:r>
              <a:rPr lang="fr-FR" sz="2000" dirty="0" smtClean="0"/>
              <a:t>Jacques Derrida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Odmítání možnosti úplného poznání. To chápe jako mocensky motivované a nebezpečné.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Klasický strukturalismus podle </a:t>
            </a:r>
            <a:r>
              <a:rPr lang="cs-CZ" sz="2000" dirty="0" err="1"/>
              <a:t>Foucaulta</a:t>
            </a:r>
            <a:r>
              <a:rPr lang="cs-CZ" sz="2000" dirty="0"/>
              <a:t> údajně nachází </a:t>
            </a:r>
            <a:r>
              <a:rPr lang="cs-CZ" sz="2000" dirty="0" err="1"/>
              <a:t>transkulturní</a:t>
            </a:r>
            <a:r>
              <a:rPr lang="cs-CZ" sz="2000" dirty="0"/>
              <a:t>, ahistorická a abstraktní pravidla, jež určují prostor možných permutací prvků, zbavených významu – oproti tomu </a:t>
            </a:r>
            <a:r>
              <a:rPr lang="cs-CZ" sz="2000" dirty="0" err="1"/>
              <a:t>Foucault</a:t>
            </a:r>
            <a:r>
              <a:rPr lang="cs-CZ" sz="2000" dirty="0"/>
              <a:t> nachází pouze místní, měnící se pravidla, která v daném období ve zvláštní diskursivní formaci určují, co bude pokládáno za identickou, smysluplnou odpověď </a:t>
            </a:r>
            <a:endParaRPr lang="cs-CZ" sz="2000" dirty="0" smtClean="0"/>
          </a:p>
          <a:p>
            <a:endParaRPr lang="cs-CZ" sz="2000" dirty="0"/>
          </a:p>
          <a:p>
            <a:endParaRPr lang="cs-CZ" sz="2400" dirty="0"/>
          </a:p>
        </p:txBody>
      </p:sp>
      <p:sp>
        <p:nvSpPr>
          <p:cNvPr id="5" name="Nadpis 6"/>
          <p:cNvSpPr txBox="1">
            <a:spLocks/>
          </p:cNvSpPr>
          <p:nvPr/>
        </p:nvSpPr>
        <p:spPr>
          <a:xfrm>
            <a:off x="994797" y="481322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postmodernismus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09836" y="5659221"/>
            <a:ext cx="10297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Neexistence jedné pravdy, různé teorie jsou si rovné.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Není ucelenou teorií</a:t>
            </a: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433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141277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odpovědník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74551" y="2564904"/>
            <a:ext cx="10297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Metodologická východiska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10 otázek, nutno zodpovědět správně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Neomezený počet průchodů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 11. 10. –  do </a:t>
            </a:r>
            <a:r>
              <a:rPr lang="cs-CZ" sz="2000" b="1" dirty="0" smtClean="0"/>
              <a:t>16.10.</a:t>
            </a:r>
            <a:endParaRPr lang="cs-CZ" sz="2000" b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852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studovat metodologická východiska?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1217614" y="1844824"/>
            <a:ext cx="9985408" cy="29523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Pro ukotvení vědeckých prací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Předpoklad pro pochopení ekonomických teorií a z nich vycházejících teorií regionálního rozvoje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Možnost hodnotit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3" name="Zástupný symbol pro text 7"/>
          <p:cNvSpPr txBox="1">
            <a:spLocks/>
          </p:cNvSpPr>
          <p:nvPr/>
        </p:nvSpPr>
        <p:spPr>
          <a:xfrm>
            <a:off x="1209450" y="2132856"/>
            <a:ext cx="9985408" cy="38164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dirty="0"/>
              <a:t>Auguste </a:t>
            </a:r>
            <a:r>
              <a:rPr lang="cs-CZ" dirty="0" err="1" smtClean="0"/>
              <a:t>Comte</a:t>
            </a:r>
            <a:r>
              <a:rPr lang="cs-CZ" dirty="0"/>
              <a:t> </a:t>
            </a:r>
            <a:r>
              <a:rPr lang="cs-CZ" dirty="0" smtClean="0"/>
              <a:t>(1798 </a:t>
            </a:r>
            <a:r>
              <a:rPr lang="cs-CZ" dirty="0"/>
              <a:t>– 1857</a:t>
            </a:r>
            <a:r>
              <a:rPr lang="cs-CZ" dirty="0" smtClean="0"/>
              <a:t>)</a:t>
            </a:r>
          </a:p>
          <a:p>
            <a:pPr marL="342900" indent="-342900"/>
            <a:endParaRPr lang="cs-CZ" dirty="0"/>
          </a:p>
          <a:p>
            <a:pPr marL="342900" indent="-342900"/>
            <a:r>
              <a:rPr lang="cs-CZ" dirty="0" smtClean="0"/>
              <a:t>Induktivní přístup </a:t>
            </a:r>
          </a:p>
          <a:p>
            <a:pPr marL="342900" indent="-342900"/>
            <a:r>
              <a:rPr lang="cs-CZ" dirty="0" smtClean="0"/>
              <a:t>Představa o možnosti jednoho uceleného poznání světa</a:t>
            </a:r>
          </a:p>
          <a:p>
            <a:pPr marL="342900" indent="-342900"/>
            <a:r>
              <a:rPr lang="cs-CZ" dirty="0" smtClean="0"/>
              <a:t>Využívá generalizaci. Tato generalizace umožňuje vznik teorií a tato teorie umožňuje předpověď. </a:t>
            </a:r>
          </a:p>
          <a:p>
            <a:pPr marL="342900" indent="-342900"/>
            <a:r>
              <a:rPr lang="cs-CZ" dirty="0" smtClean="0"/>
              <a:t>Neutralita výzkumníka (božské oko)</a:t>
            </a:r>
          </a:p>
          <a:p>
            <a:pPr marL="342900" indent="-342900"/>
            <a:r>
              <a:rPr lang="cs-CZ" dirty="0" smtClean="0"/>
              <a:t>Důraz na statistiku, matematizace.</a:t>
            </a:r>
          </a:p>
          <a:p>
            <a:pPr marL="342900" indent="-342900"/>
            <a:r>
              <a:rPr lang="cs-CZ" dirty="0" smtClean="0"/>
              <a:t>Verifikace</a:t>
            </a:r>
          </a:p>
          <a:p>
            <a:pPr marL="342900" indent="-342900"/>
            <a:endParaRPr lang="cs-CZ" dirty="0"/>
          </a:p>
        </p:txBody>
      </p:sp>
      <p:pic>
        <p:nvPicPr>
          <p:cNvPr id="1026" name="Picture 2" descr="https://upload.wikimedia.org/wikipedia/commons/thumb/b/b3/Auguste_Comte.jpg/250px-Auguste_Com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772" y="408830"/>
            <a:ext cx="238125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pozitivismus</a:t>
            </a:r>
            <a:endParaRPr lang="cs-CZ" dirty="0"/>
          </a:p>
        </p:txBody>
      </p:sp>
      <p:sp>
        <p:nvSpPr>
          <p:cNvPr id="4" name="Zástupný symbol pro text 7"/>
          <p:cNvSpPr txBox="1">
            <a:spLocks/>
          </p:cNvSpPr>
          <p:nvPr/>
        </p:nvSpPr>
        <p:spPr>
          <a:xfrm>
            <a:off x="1209450" y="2132856"/>
            <a:ext cx="9985408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dirty="0" smtClean="0"/>
              <a:t>U zrodu regionálních teorií</a:t>
            </a:r>
          </a:p>
          <a:p>
            <a:pPr marL="342900" indent="-342900"/>
            <a:r>
              <a:rPr lang="cs-CZ" dirty="0" smtClean="0"/>
              <a:t>Prostorová ekonomie (</a:t>
            </a:r>
            <a:r>
              <a:rPr lang="cs-CZ" dirty="0" err="1" smtClean="0"/>
              <a:t>Isard</a:t>
            </a:r>
            <a:r>
              <a:rPr lang="cs-CZ" dirty="0"/>
              <a:t> </a:t>
            </a:r>
            <a:r>
              <a:rPr lang="cs-CZ" dirty="0" smtClean="0"/>
              <a:t>– regionální věda, gravitační modely, lokalizační trojúhelník, dopravní náklady)</a:t>
            </a:r>
          </a:p>
          <a:p>
            <a:pPr marL="342900" indent="-342900"/>
            <a:r>
              <a:rPr lang="cs-CZ" dirty="0" smtClean="0"/>
              <a:t>Von </a:t>
            </a:r>
            <a:r>
              <a:rPr lang="cs-CZ" dirty="0" err="1" smtClean="0"/>
              <a:t>Thünen</a:t>
            </a:r>
            <a:r>
              <a:rPr lang="cs-CZ" dirty="0" smtClean="0"/>
              <a:t>, Weber, </a:t>
            </a:r>
            <a:r>
              <a:rPr lang="cs-CZ" dirty="0" err="1" smtClean="0"/>
              <a:t>Christaller</a:t>
            </a:r>
            <a:endParaRPr lang="cs-CZ" dirty="0" smtClean="0"/>
          </a:p>
          <a:p>
            <a:pPr marL="342900" indent="-342900"/>
            <a:r>
              <a:rPr lang="cs-CZ" dirty="0" smtClean="0"/>
              <a:t>Rozmach v době kvantitativní revoluce. </a:t>
            </a:r>
          </a:p>
          <a:p>
            <a:pPr marL="342900" indent="-342900"/>
            <a:r>
              <a:rPr lang="cs-CZ" dirty="0" smtClean="0"/>
              <a:t>V ekonomii silný ohlas dodnes. </a:t>
            </a:r>
          </a:p>
          <a:p>
            <a:pPr marL="342900" indent="-342900"/>
            <a:r>
              <a:rPr lang="cs-CZ" dirty="0" err="1" smtClean="0"/>
              <a:t>Hagget</a:t>
            </a:r>
            <a:r>
              <a:rPr lang="cs-CZ" dirty="0" smtClean="0"/>
              <a:t>, Harvey??</a:t>
            </a:r>
          </a:p>
          <a:p>
            <a:pPr marL="342900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pozitivismus</a:t>
            </a:r>
            <a:endParaRPr lang="cs-CZ" dirty="0"/>
          </a:p>
        </p:txBody>
      </p:sp>
      <p:sp>
        <p:nvSpPr>
          <p:cNvPr id="3" name="Zástupný symbol pro text 7"/>
          <p:cNvSpPr txBox="1">
            <a:spLocks/>
          </p:cNvSpPr>
          <p:nvPr/>
        </p:nvSpPr>
        <p:spPr>
          <a:xfrm>
            <a:off x="1209450" y="2132856"/>
            <a:ext cx="1071761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dirty="0" smtClean="0"/>
              <a:t>Inspirace fyzikálními zákony</a:t>
            </a:r>
          </a:p>
          <a:p>
            <a:pPr marL="342900" indent="-342900"/>
            <a:r>
              <a:rPr lang="cs-CZ" dirty="0" smtClean="0"/>
              <a:t>Kumulativnost poznání</a:t>
            </a:r>
          </a:p>
          <a:p>
            <a:pPr marL="342900" indent="-342900"/>
            <a:r>
              <a:rPr lang="cs-CZ" dirty="0" smtClean="0"/>
              <a:t>Dnes v RT spíše vzácně</a:t>
            </a:r>
          </a:p>
          <a:p>
            <a:pPr marL="342900" indent="-342900"/>
            <a:r>
              <a:rPr lang="cs-CZ" dirty="0" smtClean="0"/>
              <a:t>Nevýhoda: nelze vše kvantifikovat</a:t>
            </a:r>
          </a:p>
          <a:p>
            <a:pPr marL="342900" indent="-342900"/>
            <a:r>
              <a:rPr lang="cs-CZ" dirty="0" smtClean="0"/>
              <a:t>Směry navazující na pozitivismus: </a:t>
            </a:r>
            <a:r>
              <a:rPr lang="cs-CZ" dirty="0" err="1" smtClean="0"/>
              <a:t>postpozitivismus</a:t>
            </a:r>
            <a:r>
              <a:rPr lang="cs-CZ" dirty="0" smtClean="0"/>
              <a:t>, </a:t>
            </a:r>
            <a:r>
              <a:rPr lang="cs-CZ" dirty="0" err="1" smtClean="0"/>
              <a:t>antipozitivismus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9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Postpozitivismus</a:t>
            </a:r>
            <a:endParaRPr lang="cs-CZ" dirty="0"/>
          </a:p>
        </p:txBody>
      </p:sp>
      <p:sp>
        <p:nvSpPr>
          <p:cNvPr id="3" name="Zástupný symbol pro text 7"/>
          <p:cNvSpPr txBox="1">
            <a:spLocks/>
          </p:cNvSpPr>
          <p:nvPr/>
        </p:nvSpPr>
        <p:spPr>
          <a:xfrm>
            <a:off x="1209450" y="2132856"/>
            <a:ext cx="1071761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dirty="0" smtClean="0"/>
              <a:t>Kritický racionalismus </a:t>
            </a:r>
          </a:p>
          <a:p>
            <a:pPr marL="342900" indent="-342900"/>
            <a:r>
              <a:rPr lang="cs-CZ" dirty="0" smtClean="0"/>
              <a:t>Strukturalismus</a:t>
            </a:r>
          </a:p>
          <a:p>
            <a:pPr marL="342900" indent="-342900"/>
            <a:r>
              <a:rPr lang="cs-CZ" dirty="0" smtClean="0"/>
              <a:t>Kritický realismus</a:t>
            </a:r>
          </a:p>
          <a:p>
            <a:pPr marL="342900" indent="-342900"/>
            <a:r>
              <a:rPr lang="cs-CZ" dirty="0" smtClean="0"/>
              <a:t>Teorie strukturace</a:t>
            </a:r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44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909836" y="764704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Kritický racionalismus</a:t>
            </a:r>
            <a:endParaRPr lang="cs-CZ" dirty="0"/>
          </a:p>
        </p:txBody>
      </p:sp>
      <p:sp>
        <p:nvSpPr>
          <p:cNvPr id="4" name="Zástupný symbol pro text 7"/>
          <p:cNvSpPr txBox="1">
            <a:spLocks/>
          </p:cNvSpPr>
          <p:nvPr/>
        </p:nvSpPr>
        <p:spPr>
          <a:xfrm>
            <a:off x="849410" y="2060848"/>
            <a:ext cx="1071761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75990" y="1568400"/>
            <a:ext cx="920544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Karl Raimund </a:t>
            </a:r>
            <a:r>
              <a:rPr lang="cs-CZ" sz="2000" dirty="0" err="1" smtClean="0"/>
              <a:t>Popper</a:t>
            </a:r>
            <a:r>
              <a:rPr lang="cs-CZ" sz="2000" dirty="0" smtClean="0"/>
              <a:t> (1902-1994)</a:t>
            </a:r>
          </a:p>
          <a:p>
            <a:endParaRPr lang="cs-CZ" dirty="0" smtClean="0"/>
          </a:p>
          <a:p>
            <a:endParaRPr lang="cs-CZ" sz="2000" dirty="0" smtClean="0"/>
          </a:p>
          <a:p>
            <a:r>
              <a:rPr lang="cs-CZ" sz="2000" dirty="0" err="1"/>
              <a:t>Popper</a:t>
            </a:r>
            <a:r>
              <a:rPr lang="cs-CZ" sz="2000" dirty="0"/>
              <a:t> stejně jako </a:t>
            </a:r>
            <a:r>
              <a:rPr lang="cs-CZ" sz="2000" dirty="0" err="1"/>
              <a:t>Comte</a:t>
            </a:r>
            <a:r>
              <a:rPr lang="cs-CZ" sz="2000" dirty="0"/>
              <a:t> vycházel z pozorování, která následně zpracoval do obecné teorie </a:t>
            </a:r>
          </a:p>
          <a:p>
            <a:pPr algn="ctr"/>
            <a:r>
              <a:rPr lang="cs-CZ" sz="2000" dirty="0" smtClean="0"/>
              <a:t>x </a:t>
            </a:r>
          </a:p>
          <a:p>
            <a:endParaRPr lang="cs-CZ" sz="2000" dirty="0"/>
          </a:p>
          <a:p>
            <a:r>
              <a:rPr lang="cs-CZ" sz="2000" dirty="0" err="1" smtClean="0"/>
              <a:t>Popper</a:t>
            </a:r>
            <a:r>
              <a:rPr lang="cs-CZ" sz="2000" dirty="0" smtClean="0"/>
              <a:t> </a:t>
            </a:r>
            <a:r>
              <a:rPr lang="cs-CZ" sz="2000" dirty="0"/>
              <a:t>preferoval nejdříve vytvořit hypotézu, tu se následně snažil verifikovat </a:t>
            </a:r>
          </a:p>
          <a:p>
            <a:pPr algn="ctr"/>
            <a:r>
              <a:rPr lang="cs-CZ" sz="2000" dirty="0" smtClean="0"/>
              <a:t>X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Popper</a:t>
            </a:r>
            <a:r>
              <a:rPr lang="cs-CZ" sz="2000" dirty="0" smtClean="0"/>
              <a:t> </a:t>
            </a:r>
            <a:r>
              <a:rPr lang="cs-CZ" sz="2000" dirty="0"/>
              <a:t>preferoval nejdříve vytvořit hypotézu, tu se následně snažil vyvrátit 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2050" name="Picture 2" descr="https://upload.wikimedia.org/wikipedia/commons/thumb/4/43/Karl_Popper.jpg/225px-Karl_Pop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873" y="443024"/>
            <a:ext cx="21431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Kritický racionalismus</a:t>
            </a:r>
            <a:endParaRPr lang="cs-CZ" dirty="0"/>
          </a:p>
        </p:txBody>
      </p:sp>
      <p:sp>
        <p:nvSpPr>
          <p:cNvPr id="3" name="Zástupný symbol pro text 7"/>
          <p:cNvSpPr txBox="1">
            <a:spLocks/>
          </p:cNvSpPr>
          <p:nvPr/>
        </p:nvSpPr>
        <p:spPr>
          <a:xfrm>
            <a:off x="1209450" y="2132856"/>
            <a:ext cx="1071761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36030" y="1640408"/>
            <a:ext cx="920544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Karl Raimund </a:t>
            </a:r>
            <a:r>
              <a:rPr lang="cs-CZ" sz="2000" dirty="0" err="1" smtClean="0"/>
              <a:t>Popper</a:t>
            </a:r>
            <a:r>
              <a:rPr lang="cs-CZ" sz="2000" dirty="0" smtClean="0"/>
              <a:t> (1902-1994)</a:t>
            </a:r>
          </a:p>
          <a:p>
            <a:endParaRPr lang="cs-CZ" dirty="0" smtClean="0"/>
          </a:p>
          <a:p>
            <a:endParaRPr lang="cs-CZ" sz="2000" dirty="0" smtClean="0"/>
          </a:p>
          <a:p>
            <a:r>
              <a:rPr lang="cs-CZ" sz="2000" dirty="0" err="1"/>
              <a:t>Popper</a:t>
            </a:r>
            <a:r>
              <a:rPr lang="cs-CZ" sz="2000" dirty="0"/>
              <a:t> stejně jako </a:t>
            </a:r>
            <a:r>
              <a:rPr lang="cs-CZ" sz="2000" dirty="0" err="1"/>
              <a:t>Comte</a:t>
            </a:r>
            <a:r>
              <a:rPr lang="cs-CZ" sz="2000" dirty="0"/>
              <a:t> vycházel z pozorování, která následně zpracoval do obecné teorie </a:t>
            </a:r>
          </a:p>
          <a:p>
            <a:pPr algn="ctr"/>
            <a:r>
              <a:rPr lang="cs-CZ" sz="2000" dirty="0" smtClean="0"/>
              <a:t>x </a:t>
            </a:r>
          </a:p>
          <a:p>
            <a:endParaRPr lang="cs-CZ" sz="2000" dirty="0"/>
          </a:p>
          <a:p>
            <a:r>
              <a:rPr lang="cs-CZ" sz="2000" dirty="0" err="1" smtClean="0"/>
              <a:t>Popper</a:t>
            </a:r>
            <a:r>
              <a:rPr lang="cs-CZ" sz="2000" dirty="0" smtClean="0"/>
              <a:t> </a:t>
            </a:r>
            <a:r>
              <a:rPr lang="cs-CZ" sz="2000" dirty="0"/>
              <a:t>preferoval nejdříve vytvořit hypotézu, tu se následně snažil verifikovat </a:t>
            </a:r>
          </a:p>
          <a:p>
            <a:pPr algn="ctr"/>
            <a:r>
              <a:rPr lang="cs-CZ" sz="2000" dirty="0" smtClean="0"/>
              <a:t>X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Popper</a:t>
            </a:r>
            <a:r>
              <a:rPr lang="cs-CZ" sz="2000" dirty="0" smtClean="0"/>
              <a:t> </a:t>
            </a:r>
            <a:r>
              <a:rPr lang="cs-CZ" sz="2000" dirty="0"/>
              <a:t>preferoval nejdříve vytvořit hypotézu, tu se následně snažil vyvrátit 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75415" y="4869160"/>
            <a:ext cx="8602798" cy="8640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80008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25860" y="2060848"/>
            <a:ext cx="102971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Porovnání s pozitivismem:</a:t>
            </a:r>
          </a:p>
          <a:p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Objektivní </a:t>
            </a:r>
            <a:r>
              <a:rPr lang="cs-CZ" sz="2400" dirty="0"/>
              <a:t>danost reality a jevů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Nezávislost </a:t>
            </a:r>
            <a:r>
              <a:rPr lang="cs-CZ" sz="2400" dirty="0"/>
              <a:t>na pozorovateli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Nepředpokládá </a:t>
            </a:r>
            <a:r>
              <a:rPr lang="cs-CZ" sz="2400" dirty="0"/>
              <a:t>se kumulativnost poznání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Hypotézy </a:t>
            </a:r>
            <a:r>
              <a:rPr lang="cs-CZ" sz="2400" dirty="0"/>
              <a:t>nejsou brány za </a:t>
            </a:r>
            <a:r>
              <a:rPr lang="cs-CZ" sz="2400" dirty="0" smtClean="0"/>
              <a:t>definitivní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Princip falzifikace místo verifikace </a:t>
            </a:r>
            <a:endParaRPr lang="cs-CZ" sz="2400" dirty="0"/>
          </a:p>
        </p:txBody>
      </p:sp>
      <p:sp>
        <p:nvSpPr>
          <p:cNvPr id="3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Kritický racionalismus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51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790</Words>
  <Application>Microsoft Office PowerPoint</Application>
  <PresentationFormat>Vlastní</PresentationFormat>
  <Paragraphs>212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Continental_Africa_16x9</vt:lpstr>
      <vt:lpstr>METODOLOgICKá Východiska</vt:lpstr>
      <vt:lpstr>Proč studovat metodologická východiska?</vt:lpstr>
      <vt:lpstr>pozitivismus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2016-10-08T07:31:20Z</dcterms:created>
  <dcterms:modified xsi:type="dcterms:W3CDTF">2016-10-10T10:15:11Z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