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63" r:id="rId4"/>
    <p:sldId id="265" r:id="rId5"/>
    <p:sldId id="266" r:id="rId6"/>
    <p:sldId id="267" r:id="rId7"/>
    <p:sldId id="268" r:id="rId8"/>
    <p:sldId id="269" r:id="rId9"/>
    <p:sldId id="271" r:id="rId10"/>
    <p:sldId id="272" r:id="rId11"/>
    <p:sldId id="273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06" autoAdjust="0"/>
    <p:restoredTop sz="94660"/>
  </p:normalViewPr>
  <p:slideViewPr>
    <p:cSldViewPr>
      <p:cViewPr varScale="1">
        <p:scale>
          <a:sx n="88" d="100"/>
          <a:sy n="88" d="100"/>
        </p:scale>
        <p:origin x="168" y="66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23.10.2016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23.10.2016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3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4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23.10.2016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23.10.2016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23.10.2016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23.10.2016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23.10.2016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23.10.2016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23.10.2016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err="1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Rprr</a:t>
            </a: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– CVIČENÍ 5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dirty="0" smtClean="0">
                <a:solidFill>
                  <a:srgbClr val="545454"/>
                </a:solidFill>
              </a:rPr>
              <a:t>Filip Veselý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81844" y="836712"/>
            <a:ext cx="110892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h) Vymyslete si indikátor sociální soudržnosti nebo zájmu veřejnosti o dění v regionu s dostupnými daty a zpracujte ho za SO ORP.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i) Ke každému bodu (kromě bodu a) uvést krátký komentář. Na konci cvičení uvést (stránkový ! ) souhrn sociologických charakteristik regionu.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  </a:t>
            </a:r>
          </a:p>
          <a:p>
            <a:pPr>
              <a:lnSpc>
                <a:spcPct val="90000"/>
              </a:lnSpc>
            </a:pPr>
            <a:r>
              <a:rPr lang="cs-CZ" sz="2400" b="1" dirty="0" smtClean="0"/>
              <a:t>Výstup</a:t>
            </a:r>
            <a:r>
              <a:rPr lang="cs-CZ" sz="2400" dirty="0" smtClean="0"/>
              <a:t>: Tabulky a grafy (zvážit osobně nejlepší vyjadřovací prostředky).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              Mapy: Průměrná míra nezaměstnanosti za rok 2015 + min. 2 další    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 </a:t>
            </a:r>
            <a:r>
              <a:rPr lang="cs-CZ" sz="2400" dirty="0" smtClean="0"/>
              <a:t>                         mapy podle zvážení. 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Uchovejte si data ve zpracovatelném formátu pro další práci. 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Termín: </a:t>
            </a:r>
            <a:r>
              <a:rPr lang="cs-CZ" sz="2400" b="1" dirty="0" smtClean="0"/>
              <a:t>5. 11. 2016 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 </a:t>
            </a:r>
            <a:r>
              <a:rPr lang="cs-CZ" sz="2400" dirty="0" smtClean="0"/>
              <a:t>            Příští týden bude zadána další část analýzy, pracujte průběžně.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830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7788" y="404664"/>
            <a:ext cx="9753600" cy="1138063"/>
          </a:xfrm>
        </p:spPr>
        <p:txBody>
          <a:bodyPr/>
          <a:lstStyle/>
          <a:p>
            <a:r>
              <a:rPr lang="cs-CZ" dirty="0" smtClean="0"/>
              <a:t>J.H. Von </a:t>
            </a:r>
            <a:r>
              <a:rPr lang="cs-CZ" dirty="0" err="1" smtClean="0"/>
              <a:t>thünen</a:t>
            </a:r>
            <a:endParaRPr lang="cs-CZ" dirty="0"/>
          </a:p>
        </p:txBody>
      </p:sp>
      <p:pic>
        <p:nvPicPr>
          <p:cNvPr id="1028" name="Picture 4" descr="Výsledek obrázku pro von thun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80" y="1916832"/>
            <a:ext cx="432048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ek obrázku pro von thun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2060848"/>
            <a:ext cx="5238750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333772" y="6349496"/>
            <a:ext cx="117373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Zdroj: https</a:t>
            </a:r>
            <a:r>
              <a:rPr lang="cs-CZ" sz="1200" dirty="0"/>
              <a:t>://</a:t>
            </a:r>
            <a:r>
              <a:rPr lang="cs-CZ" sz="1200" dirty="0" smtClean="0"/>
              <a:t>thegreenhorns.files.wordpress.com/2014/08/berglee-fig04_008.jpg,    </a:t>
            </a:r>
            <a:r>
              <a:rPr lang="cs-CZ" sz="1200" dirty="0"/>
              <a:t>https://www.tes.com/lessons/wTr8QC8zWCCulQ/von-thunen-model</a:t>
            </a:r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1214" y="260648"/>
            <a:ext cx="9753600" cy="1325562"/>
          </a:xfrm>
        </p:spPr>
        <p:txBody>
          <a:bodyPr/>
          <a:lstStyle/>
          <a:p>
            <a:r>
              <a:rPr lang="cs-CZ" dirty="0"/>
              <a:t>Alfred Weber</a:t>
            </a:r>
            <a:endParaRPr lang="cs-CZ" dirty="0"/>
          </a:p>
        </p:txBody>
      </p:sp>
      <p:pic>
        <p:nvPicPr>
          <p:cNvPr id="2052" name="Picture 4" descr="http://teacherweb.ftl.pinecrest.edu/snyderd/APHG/Unit%207/images/weber.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639" y="2348880"/>
            <a:ext cx="4524375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022404" y="6237312"/>
            <a:ext cx="6092825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smtClean="0"/>
              <a:t>Zdroj: http</a:t>
            </a:r>
            <a:r>
              <a:rPr lang="cs-CZ" sz="1200" dirty="0"/>
              <a:t>://teacherweb.ftl.pinecrest.edu/snyderd/APHG/Unit%207/weber.htm</a:t>
            </a:r>
          </a:p>
        </p:txBody>
      </p:sp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983906" y="332656"/>
            <a:ext cx="9753600" cy="1325562"/>
          </a:xfrm>
        </p:spPr>
        <p:txBody>
          <a:bodyPr/>
          <a:lstStyle/>
          <a:p>
            <a:r>
              <a:rPr lang="cs-CZ" dirty="0" smtClean="0"/>
              <a:t>Harold </a:t>
            </a:r>
            <a:r>
              <a:rPr lang="cs-CZ" dirty="0" err="1" smtClean="0"/>
              <a:t>hotelling</a:t>
            </a:r>
            <a:endParaRPr lang="cs-CZ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860" y="1916831"/>
            <a:ext cx="4104456" cy="4599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0054852" y="6377878"/>
            <a:ext cx="18309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altLang="cs-CZ" sz="1200" dirty="0">
                <a:solidFill>
                  <a:srgbClr val="000000"/>
                </a:solidFill>
              </a:rPr>
              <a:t>Zdroj: </a:t>
            </a:r>
            <a:r>
              <a:rPr lang="sk-SK" altLang="cs-CZ" sz="1200" dirty="0" err="1">
                <a:solidFill>
                  <a:srgbClr val="000000"/>
                </a:solidFill>
              </a:rPr>
              <a:t>Krejčí</a:t>
            </a:r>
            <a:r>
              <a:rPr lang="sk-SK" altLang="cs-CZ" sz="1200" dirty="0">
                <a:solidFill>
                  <a:srgbClr val="000000"/>
                </a:solidFill>
              </a:rPr>
              <a:t> et al. 2010</a:t>
            </a:r>
            <a:endParaRPr lang="sk-SK" altLang="cs-CZ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05979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W. </a:t>
            </a:r>
            <a:r>
              <a:rPr lang="cs-CZ" dirty="0" err="1" smtClean="0"/>
              <a:t>christaller</a:t>
            </a:r>
            <a:endParaRPr lang="cs-CZ" dirty="0"/>
          </a:p>
        </p:txBody>
      </p:sp>
      <p:pic>
        <p:nvPicPr>
          <p:cNvPr id="4098" name="Picture 2" descr="http://is.mendelu.cz/eknihovna/opory/download.pl?objekt=453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20" y="2060848"/>
            <a:ext cx="7897247" cy="317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6096000" y="6165304"/>
            <a:ext cx="6092825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smtClean="0"/>
              <a:t>Zdroj: http</a:t>
            </a:r>
            <a:r>
              <a:rPr lang="cs-CZ" sz="1200" dirty="0"/>
              <a:t>://is.mendelu.cz/eknihovna/opory/zobraz_cast.pl?cast=53959</a:t>
            </a:r>
          </a:p>
        </p:txBody>
      </p:sp>
    </p:spTree>
    <p:extLst>
      <p:ext uri="{BB962C8B-B14F-4D97-AF65-F5344CB8AC3E}">
        <p14:creationId xmlns:p14="http://schemas.microsoft.com/office/powerpoint/2010/main" val="369133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s.mendelu.cz/eknihovna/opory/download.pl?objekt=396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44" y="1844824"/>
            <a:ext cx="8953500" cy="41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Nadpis 6"/>
          <p:cNvSpPr txBox="1">
            <a:spLocks/>
          </p:cNvSpPr>
          <p:nvPr/>
        </p:nvSpPr>
        <p:spPr>
          <a:xfrm>
            <a:off x="981844" y="605979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A. </a:t>
            </a:r>
            <a:r>
              <a:rPr lang="cs-CZ" dirty="0" err="1" smtClean="0"/>
              <a:t>Lösch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454453" y="6237312"/>
            <a:ext cx="5734372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1200" dirty="0"/>
              <a:t>Zdroj: https://is.mendelu.cz/eknihovna/opory/zobraz_cast.pl?cast=46055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95031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05979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W. </a:t>
            </a:r>
            <a:r>
              <a:rPr lang="cs-CZ" dirty="0" err="1" smtClean="0"/>
              <a:t>Isard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37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05979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Zadání cvičení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1405" y="1484784"/>
            <a:ext cx="8208912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b="1" dirty="0" smtClean="0"/>
              <a:t>Tvorba strategie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Části strategie: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400" dirty="0" smtClean="0"/>
              <a:t>Analýza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400" dirty="0" smtClean="0"/>
              <a:t>Strategický výběr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400" dirty="0" smtClean="0"/>
              <a:t>Implementace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400" dirty="0" smtClean="0"/>
              <a:t>?? Metody vyhodnocování plnění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ÚKOL 1.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Tvorba části analýzy (1. část)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Jihomoravský kraj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0520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93812" y="0"/>
            <a:ext cx="10801200" cy="740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cs-CZ" sz="2400" dirty="0" smtClean="0"/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400" dirty="0" smtClean="0"/>
              <a:t>Jihomoravský kraj - obyvatelstvo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endParaRPr lang="cs-CZ" sz="2400" dirty="0"/>
          </a:p>
          <a:p>
            <a:pPr marL="457200" indent="-457200">
              <a:lnSpc>
                <a:spcPct val="90000"/>
              </a:lnSpc>
              <a:buAutoNum type="alphaLcParenR"/>
            </a:pPr>
            <a:r>
              <a:rPr lang="cs-CZ" sz="2400" dirty="0" smtClean="0"/>
              <a:t>Podíl nezaměstnaných osob v SO ORP za jednotlivé měsíce 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 </a:t>
            </a:r>
            <a:r>
              <a:rPr lang="cs-CZ" sz="2400" dirty="0" smtClean="0"/>
              <a:t>     </a:t>
            </a:r>
            <a:r>
              <a:rPr lang="cs-CZ" sz="2400" dirty="0" smtClean="0"/>
              <a:t>od 1.3. 2014 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b) Klouzavý průměr o n=3 z dat bodu a) pro všechna SO ORP.  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 </a:t>
            </a:r>
            <a:r>
              <a:rPr lang="cs-CZ" sz="2400" dirty="0" smtClean="0"/>
              <a:t>     </a:t>
            </a:r>
            <a:r>
              <a:rPr lang="cs-CZ" sz="2400" dirty="0" smtClean="0"/>
              <a:t>To stejné provést za ČR a celý kraj. 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c) Zaměstnanost podle sektorů </a:t>
            </a:r>
            <a:r>
              <a:rPr lang="cs-CZ" sz="2400" dirty="0"/>
              <a:t>ekonomiky pro všechna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/>
              <a:t> </a:t>
            </a:r>
            <a:r>
              <a:rPr lang="cs-CZ" sz="2400" dirty="0" smtClean="0"/>
              <a:t>     SO ORP(aktuální</a:t>
            </a:r>
            <a:r>
              <a:rPr lang="cs-CZ" sz="2400" dirty="0" smtClean="0"/>
              <a:t>)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d) Vzdělanostní struktura obyvatel za jednotlivé SO ORP (aktuální)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e) Věková struktura SO ORP (aktuální)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 </a:t>
            </a:r>
            <a:r>
              <a:rPr lang="cs-CZ" sz="2400" dirty="0" smtClean="0"/>
              <a:t>    Vymyslete ukazatel stárnutí obyvatelstva a zpracujte za SO ORP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f) Přirozený přírůstek za SO ORP (aktuální)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g)  Vymyslete ukazatel atraktivnosti SO ORP a zpracujte(2010 – 2015)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9729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308</Words>
  <Application>Microsoft Office PowerPoint</Application>
  <PresentationFormat>Vlastní</PresentationFormat>
  <Paragraphs>68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Continental_Africa_16x9</vt:lpstr>
      <vt:lpstr>Rprr – CVIČENÍ 5</vt:lpstr>
      <vt:lpstr>J.H. Von thünen</vt:lpstr>
      <vt:lpstr>Alfred Weber</vt:lpstr>
      <vt:lpstr>Harold hotelling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2016-10-23T12:28:19Z</dcterms:created>
  <dcterms:modified xsi:type="dcterms:W3CDTF">2016-10-24T08:43:59Z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