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60" r:id="rId4"/>
    <p:sldId id="257" r:id="rId5"/>
    <p:sldId id="258" r:id="rId6"/>
    <p:sldId id="263" r:id="rId7"/>
    <p:sldId id="259" r:id="rId8"/>
    <p:sldId id="261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62" r:id="rId18"/>
    <p:sldId id="272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>
      <p:cViewPr varScale="1">
        <p:scale>
          <a:sx n="62" d="100"/>
          <a:sy n="62" d="100"/>
        </p:scale>
        <p:origin x="-84" y="-366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28.11.2016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28.11.2016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3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2" name="Volný tvar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4" name="Volný tvar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5" name="Volný tvar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6" name="Volný tvar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7" name="Volný tvar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8" name="Volný tvar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19" name="Volný tvar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0" name="Volný tvar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1" name="Volný tvar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2" name="Volný tvar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3" name="Volný tvar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4" name="Volný tvar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5" name="Volný tvar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6" name="Volný tvar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7" name="Volný tvar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8" name="Volný tvar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29" name="Volný tvar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0" name="Volný tvar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1" name="Volný tvar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2" name="Volný tvar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3" name="Volný tvar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4" name="Volný tvar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5" name="Volný tvar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6" name="Volný tvar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7" name="Volný tvar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8" name="Volný tvar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39" name="Volný tvar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0" name="Volný tvar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1" name="Volný tvar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2" name="Volný tvar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3" name="Volný tvar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4" name="Volný tvar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5" name="Volný tvar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6" name="Volný tvar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7" name="Volný tvar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8" name="Volný tvar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49" name="Volný tvar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0" name="Volný tvar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1" name="Volný tvar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2" name="Volný tvar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3" name="Volný tvar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4" name="Volný tvar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5" name="Volný tvar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6" name="Volný tvar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7" name="Volný tvar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8" name="Volný tvar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59" name="Volný tvar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0" name="Volný tvar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1" name="Volný tvar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2" name="Volný tvar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3" name="Volný tvar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4" name="Volný tvar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5" name="Volný tvar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6" name="Volný tvar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7" name="Volný tvar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8" name="Volný tvar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69" name="Volný tvar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0" name="Volný tvar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1" name="Volný tvar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2" name="Volný tvar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3" name="Volný tvar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4" name="Volný tvar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5" name="Volný tvar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6" name="Volný tvar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  <p:sp>
          <p:nvSpPr>
            <p:cNvPr id="77" name="Volný tvar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noProof="0" dirty="0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2237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28.11.2016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28.11.2016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rukturalni-fondy.cz/cs/Fondy-EU/2014-2020/Operacni-progra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Strategický výběr</a:t>
            </a:r>
            <a:r>
              <a:rPr lang="cs-CZ" sz="4400" b="0" i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</a:t>
            </a:r>
            <a:endParaRPr lang="cs-CZ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 smtClean="0">
                <a:solidFill>
                  <a:srgbClr val="545454"/>
                </a:solidFill>
              </a:rPr>
              <a:t>Veselý Filip</a:t>
            </a:r>
            <a:endParaRPr lang="cs-CZ" sz="20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části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b="1" dirty="0" smtClean="0"/>
              <a:t>Globální cíle a specifické cíle </a:t>
            </a:r>
          </a:p>
          <a:p>
            <a:r>
              <a:rPr lang="cs-CZ" dirty="0" smtClean="0"/>
              <a:t>Globální </a:t>
            </a:r>
            <a:r>
              <a:rPr lang="cs-CZ" dirty="0"/>
              <a:t>cíle (odpovídající úrovni hlavních problémů), </a:t>
            </a:r>
            <a:r>
              <a:rPr lang="cs-CZ" dirty="0" smtClean="0"/>
              <a:t> Specifické </a:t>
            </a:r>
            <a:r>
              <a:rPr lang="cs-CZ" dirty="0"/>
              <a:t>cíle (odpovídající úrovni dílčích problémů). </a:t>
            </a:r>
            <a:endParaRPr lang="cs-CZ" dirty="0" smtClean="0"/>
          </a:p>
          <a:p>
            <a:r>
              <a:rPr lang="cs-CZ" dirty="0" smtClean="0"/>
              <a:t>Každý </a:t>
            </a:r>
            <a:r>
              <a:rPr lang="cs-CZ" dirty="0"/>
              <a:t>cíl </a:t>
            </a:r>
            <a:r>
              <a:rPr lang="cs-CZ" dirty="0" smtClean="0"/>
              <a:t>může být  </a:t>
            </a:r>
            <a:r>
              <a:rPr lang="cs-CZ" dirty="0"/>
              <a:t>navržen ve formě jedné věty. Globálním cílem tak může být například „zvýšení konkurenceschopnosti kraje“, specifickým cílem například „rozšíření </a:t>
            </a:r>
            <a:r>
              <a:rPr lang="cs-CZ" dirty="0" err="1"/>
              <a:t>high</a:t>
            </a:r>
            <a:r>
              <a:rPr lang="cs-CZ" dirty="0"/>
              <a:t>-tec odvětví v kraji“. </a:t>
            </a:r>
            <a:endParaRPr lang="cs-CZ" b="1" dirty="0" smtClean="0"/>
          </a:p>
          <a:p>
            <a:r>
              <a:rPr lang="cs-CZ" dirty="0" smtClean="0"/>
              <a:t>Čím </a:t>
            </a:r>
            <a:r>
              <a:rPr lang="cs-CZ" dirty="0"/>
              <a:t>užší zaměření, tím efektivnější realizace</a:t>
            </a:r>
          </a:p>
        </p:txBody>
      </p:sp>
    </p:spTree>
    <p:extLst>
      <p:ext uri="{BB962C8B-B14F-4D97-AF65-F5344CB8AC3E}">
        <p14:creationId xmlns:p14="http://schemas.microsoft.com/office/powerpoint/2010/main" val="165575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379" y="771600"/>
            <a:ext cx="8856069" cy="54006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5740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370014" y="332656"/>
            <a:ext cx="9753600" cy="8438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Další části strategie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381204" y="1484784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cs-CZ" sz="1800" b="1" dirty="0" smtClean="0"/>
              <a:t>Prioritní osy a opatření </a:t>
            </a:r>
          </a:p>
          <a:p>
            <a:pPr marL="45720" indent="0">
              <a:buNone/>
            </a:pPr>
            <a:r>
              <a:rPr lang="cs-CZ" sz="1800" dirty="0"/>
              <a:t>Splnění zvolených globálních a specifických cílů je podmíněno realizací řady aktivit. Jejich formulace </a:t>
            </a:r>
            <a:r>
              <a:rPr lang="cs-CZ" sz="1800" dirty="0" smtClean="0"/>
              <a:t>lze </a:t>
            </a:r>
            <a:r>
              <a:rPr lang="cs-CZ" sz="1800" dirty="0"/>
              <a:t>dle míry obecnosti, resp. konkrétnosti </a:t>
            </a:r>
            <a:r>
              <a:rPr lang="cs-CZ" sz="1800" dirty="0" smtClean="0"/>
              <a:t>provést </a:t>
            </a:r>
            <a:r>
              <a:rPr lang="cs-CZ" sz="1800" dirty="0"/>
              <a:t>opět ve dvou úrovních: </a:t>
            </a:r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dirty="0"/>
              <a:t>rozvojové priority (reagující na hlavní problémy, resp. naplňující globální cíle), </a:t>
            </a:r>
          </a:p>
          <a:p>
            <a:r>
              <a:rPr lang="cs-CZ" sz="1800" dirty="0" smtClean="0"/>
              <a:t>rozvojová </a:t>
            </a:r>
            <a:r>
              <a:rPr lang="cs-CZ" sz="1800" dirty="0"/>
              <a:t>opatření (reagující na dílčí problémy, resp. naplňující specifické cíle</a:t>
            </a:r>
            <a:r>
              <a:rPr lang="cs-CZ" sz="1800" dirty="0" smtClean="0"/>
              <a:t>).</a:t>
            </a:r>
          </a:p>
          <a:p>
            <a:pPr marL="45720" indent="0">
              <a:buNone/>
            </a:pPr>
            <a:r>
              <a:rPr lang="cs-CZ" sz="1800" dirty="0" smtClean="0"/>
              <a:t>Priority </a:t>
            </a:r>
            <a:r>
              <a:rPr lang="cs-CZ" sz="1800" dirty="0"/>
              <a:t>jsou zpravidla definovány jako tematické okruhy, které jsou pro další rozvoj kraje zvláště důležité. Strategický princip rozhodování předpokládá, že priority nemohou postihnout veškerou problematiku, témata a okruhy možných intervencí – je-li něco rozvojovou prioritou, pak z podstaty definice musí existovat také témata, která prioritami nejsou. Tento přístup souvisí také s žádoucí koncentrací finančních prostředků na řešení vybraných problémů a témat oproti nežádoucí plošné distribuci finančních prostředků, která v konečném důsledku nemůže přinést žádoucí změny v žádné oblasti života v kraji. Každá prioritní osa je popsána krátkým textem, uvedením příslušného globálního cíle a výčtem opatření, která mají danou prioritu naplnit. 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00969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název </a:t>
            </a:r>
            <a:r>
              <a:rPr lang="cs-CZ" dirty="0"/>
              <a:t>opatření, </a:t>
            </a:r>
          </a:p>
          <a:p>
            <a:r>
              <a:rPr lang="cs-CZ" dirty="0" smtClean="0"/>
              <a:t>cíl </a:t>
            </a:r>
            <a:r>
              <a:rPr lang="cs-CZ" dirty="0"/>
              <a:t>opatření (tj. specifický cíl), </a:t>
            </a:r>
          </a:p>
          <a:p>
            <a:r>
              <a:rPr lang="cs-CZ" dirty="0" smtClean="0"/>
              <a:t>aktivity </a:t>
            </a:r>
            <a:r>
              <a:rPr lang="cs-CZ" dirty="0"/>
              <a:t>naplňující opatření, </a:t>
            </a:r>
          </a:p>
          <a:p>
            <a:r>
              <a:rPr lang="cs-CZ" dirty="0" smtClean="0"/>
              <a:t>nositel(é</a:t>
            </a:r>
            <a:r>
              <a:rPr lang="cs-CZ" dirty="0"/>
              <a:t>), </a:t>
            </a:r>
          </a:p>
          <a:p>
            <a:r>
              <a:rPr lang="cs-CZ" dirty="0" smtClean="0"/>
              <a:t>ukazatele </a:t>
            </a:r>
            <a:r>
              <a:rPr lang="cs-CZ" dirty="0"/>
              <a:t>pro monitoring plnění opatření, </a:t>
            </a:r>
          </a:p>
          <a:p>
            <a:r>
              <a:rPr lang="cs-CZ" dirty="0" smtClean="0"/>
              <a:t>finanční </a:t>
            </a:r>
            <a:r>
              <a:rPr lang="cs-CZ" dirty="0"/>
              <a:t>zdroje, </a:t>
            </a:r>
          </a:p>
          <a:p>
            <a:r>
              <a:rPr lang="cs-CZ" dirty="0" smtClean="0"/>
              <a:t>územní </a:t>
            </a:r>
            <a:r>
              <a:rPr lang="cs-CZ" dirty="0"/>
              <a:t>dopad</a:t>
            </a:r>
            <a:r>
              <a:rPr lang="cs-CZ" dirty="0" smtClean="0"/>
              <a:t>,</a:t>
            </a:r>
          </a:p>
          <a:p>
            <a:r>
              <a:rPr lang="cs-CZ" dirty="0" smtClean="0"/>
              <a:t>seznam </a:t>
            </a:r>
            <a:r>
              <a:rPr lang="cs-CZ" dirty="0"/>
              <a:t>projektových záměrů pro dané opatření. </a:t>
            </a:r>
          </a:p>
        </p:txBody>
      </p:sp>
    </p:spTree>
    <p:extLst>
      <p:ext uri="{BB962C8B-B14F-4D97-AF65-F5344CB8AC3E}">
        <p14:creationId xmlns:p14="http://schemas.microsoft.com/office/powerpoint/2010/main" val="228333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772" y="548680"/>
            <a:ext cx="11563350" cy="570547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84903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632"/>
            <a:ext cx="6600825" cy="64579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8308" y="3789040"/>
            <a:ext cx="6543675" cy="23526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094412" y="6381328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2873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876" y="186971"/>
            <a:ext cx="9269286" cy="646763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454452" y="59534"/>
            <a:ext cx="558305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</a:t>
            </a:r>
            <a:r>
              <a:rPr lang="cs-CZ" sz="1000" dirty="0" smtClean="0"/>
              <a:t>2020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96784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693812" y="332656"/>
            <a:ext cx="9753600" cy="1325562"/>
          </a:xfrm>
        </p:spPr>
        <p:txBody>
          <a:bodyPr/>
          <a:lstStyle/>
          <a:p>
            <a:r>
              <a:rPr lang="cs-CZ" dirty="0" smtClean="0"/>
              <a:t>Zadání cvičení 9</a:t>
            </a:r>
            <a:endParaRPr lang="cs-CZ" dirty="0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684110" y="1844824"/>
            <a:ext cx="9753600" cy="43434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r>
              <a:rPr lang="cs-CZ" dirty="0" smtClean="0"/>
              <a:t>Vytvořte:</a:t>
            </a:r>
          </a:p>
          <a:p>
            <a:r>
              <a:rPr lang="cs-CZ" dirty="0" smtClean="0"/>
              <a:t>A)motto kraje</a:t>
            </a:r>
          </a:p>
          <a:p>
            <a:r>
              <a:rPr lang="cs-CZ" dirty="0" smtClean="0"/>
              <a:t>B) celkovou vizi kraje a 4 dílčí pilíře</a:t>
            </a:r>
          </a:p>
          <a:p>
            <a:r>
              <a:rPr lang="cs-CZ" dirty="0" smtClean="0"/>
              <a:t>C) Identifikujte 4 rozvojové problémy</a:t>
            </a:r>
          </a:p>
          <a:p>
            <a:r>
              <a:rPr lang="cs-CZ" dirty="0" smtClean="0"/>
              <a:t>D) Určete 4 globální cíle a u každého alespoň</a:t>
            </a:r>
            <a:r>
              <a:rPr lang="cs-CZ" dirty="0"/>
              <a:t> </a:t>
            </a:r>
            <a:r>
              <a:rPr lang="cs-CZ" dirty="0" smtClean="0"/>
              <a:t>3 specifické cíle. </a:t>
            </a:r>
          </a:p>
          <a:p>
            <a:r>
              <a:rPr lang="cs-CZ" dirty="0" smtClean="0"/>
              <a:t>E) Určete Ke každému globálnímu cíli rozvojovou osu a ke každému specifickému cíli rozvojové opatření. </a:t>
            </a:r>
          </a:p>
          <a:p>
            <a:r>
              <a:rPr lang="cs-CZ" dirty="0" smtClean="0"/>
              <a:t>F)Vyberte si jednu rozvojovou osu a rozvojová opatření v ní rozpracujte. Zdroje financování: Podívejte se, zda-</a:t>
            </a:r>
            <a:r>
              <a:rPr lang="cs-CZ" dirty="0" err="1" smtClean="0"/>
              <a:t>li</a:t>
            </a:r>
            <a:r>
              <a:rPr lang="cs-CZ" dirty="0" smtClean="0"/>
              <a:t> existuje dotační program EU nebo národní dotační program. Zdroje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www.strukturalni-fondy.cz/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/Fondy-EU/2014-2020/</a:t>
            </a:r>
            <a:r>
              <a:rPr lang="cs-CZ" dirty="0" err="1" smtClean="0">
                <a:hlinkClick r:id="rId2"/>
              </a:rPr>
              <a:t>Operacni</a:t>
            </a:r>
            <a:r>
              <a:rPr lang="cs-CZ" dirty="0" smtClean="0">
                <a:hlinkClick r:id="rId2"/>
              </a:rPr>
              <a:t>-programy</a:t>
            </a:r>
            <a:r>
              <a:rPr lang="cs-CZ" dirty="0" smtClean="0"/>
              <a:t>, a weby ministerstev, zejména MMR, MPSV, MDČR, MŽP, MPO. </a:t>
            </a:r>
          </a:p>
          <a:p>
            <a:r>
              <a:rPr lang="cs-CZ" b="1" dirty="0" smtClean="0"/>
              <a:t>Termín: 27.11. 2016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40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9836" y="260648"/>
            <a:ext cx="9753600" cy="788301"/>
          </a:xfrm>
        </p:spPr>
        <p:txBody>
          <a:bodyPr/>
          <a:lstStyle/>
          <a:p>
            <a:r>
              <a:rPr lang="cs-CZ" dirty="0" smtClean="0"/>
              <a:t>Tvorba strategie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844" y="1124744"/>
            <a:ext cx="6043802" cy="489654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981844" y="6309320"/>
            <a:ext cx="705678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/>
              <a:t>Zdroj: METODICKÁ </a:t>
            </a:r>
            <a:r>
              <a:rPr lang="cs-CZ" sz="1000" dirty="0"/>
              <a:t>PŘÍRUČKA PRO ZPRACOVÁNÍ STRATEGICKÝCH ROZVOJOVÝCH DOKUMENTŮ MIKROREGIONŮ</a:t>
            </a:r>
          </a:p>
        </p:txBody>
      </p:sp>
    </p:spTree>
    <p:extLst>
      <p:ext uri="{BB962C8B-B14F-4D97-AF65-F5344CB8AC3E}">
        <p14:creationId xmlns:p14="http://schemas.microsoft.com/office/powerpoint/2010/main" val="371261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413448"/>
            <a:ext cx="9753600" cy="691480"/>
          </a:xfrm>
        </p:spPr>
        <p:txBody>
          <a:bodyPr/>
          <a:lstStyle/>
          <a:p>
            <a:r>
              <a:rPr lang="cs-CZ" dirty="0" smtClean="0"/>
              <a:t>Tvorba strategie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860" y="1268760"/>
            <a:ext cx="6880276" cy="461843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06963" y="6079285"/>
            <a:ext cx="71508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cs-CZ" sz="1200" dirty="0" smtClean="0"/>
              <a:t>Zdroj: část </a:t>
            </a:r>
            <a:r>
              <a:rPr lang="cs-CZ" sz="1200" dirty="0"/>
              <a:t>B.3. Aktualizace strategické vize Strategie rozvoje Jihomoravského kraje 2020, str. 4</a:t>
            </a:r>
          </a:p>
        </p:txBody>
      </p:sp>
    </p:spTree>
    <p:extLst>
      <p:ext uri="{BB962C8B-B14F-4D97-AF65-F5344CB8AC3E}">
        <p14:creationId xmlns:p14="http://schemas.microsoft.com/office/powerpoint/2010/main" val="29404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Strategická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Strategická </a:t>
            </a:r>
            <a:r>
              <a:rPr lang="cs-CZ" dirty="0"/>
              <a:t>vize popisuje stav kraje, jehož by mělo být v budoucnosti dosaženo (dle zadávací dokumentace k roku 2020) a v tomto smyslu představuje zastřešující rámec celé strategické části. </a:t>
            </a:r>
          </a:p>
          <a:p>
            <a:pPr algn="just"/>
            <a:r>
              <a:rPr lang="cs-CZ" dirty="0"/>
              <a:t>Vize je sice obecnou formulací žádoucího budoucího stavu, ale neměla by být chápána jako nepotřebná formalita. Diskusí a správnou formulací vize je možné uvědomit si, k čemu by měl rozvoj kraje směřovat, a tedy i které aktivity mají být realizovány v první řadě. Dobře navržená vize nemá být navržena formálně (měla by být „šita na míru“ JM kraji) a má být přiměřeně ambiciózní (tedy ani „vzdušné zámky“, ani „údržba“). </a:t>
            </a:r>
            <a:endParaRPr lang="cs-CZ" dirty="0" smtClean="0"/>
          </a:p>
          <a:p>
            <a:pPr marL="45720" indent="0">
              <a:buNone/>
            </a:pPr>
            <a:r>
              <a:rPr lang="cs-CZ" sz="1300" dirty="0" smtClean="0"/>
              <a:t>                                                     Cit. z části B.3</a:t>
            </a:r>
            <a:r>
              <a:rPr lang="cs-CZ" sz="1300" dirty="0"/>
              <a:t>. Aktualizace strategické vize Strategie rozvoje Jihomoravského kraje </a:t>
            </a:r>
            <a:r>
              <a:rPr lang="cs-CZ" sz="1300" dirty="0" smtClean="0"/>
              <a:t>2020, str. 4</a:t>
            </a:r>
          </a:p>
          <a:p>
            <a:r>
              <a:rPr lang="cs-CZ" dirty="0" smtClean="0"/>
              <a:t>Součástí bývá také motto</a:t>
            </a:r>
          </a:p>
          <a:p>
            <a:r>
              <a:rPr lang="cs-CZ" dirty="0" smtClean="0"/>
              <a:t>Dílčí pilíře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49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Strategická vize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 formální stránce představuje vize soubor kvalitativních výroků, které se dotýkají budoucí podoby sociálně – ekonomické struktury kraje. Jde přitom o výroky principiálně nekvantifikovatelné. Vize musí být tedy dostatečně předvídavá, čili schopná reagovat na vážné ekonomické, sociální, kulturní a technologické procesy, které s největší pravděpodobností budou ovlivňovat postavení, atraktivitu a konkurenceschopnost kraje, včetně těch procesů, které nejsou v současnosti ještě dostatečně zřetelné. Vize současně musí být přiměřeně ambiciózní, a přitom realistická, tj. zakotvená ve stávajících lokalizovaných lidských a materiálních zdrojích kraje. </a:t>
            </a:r>
            <a:endParaRPr lang="cs-CZ" dirty="0" smtClean="0"/>
          </a:p>
          <a:p>
            <a:pPr marL="45720" indent="0" algn="r">
              <a:buNone/>
            </a:pPr>
            <a:r>
              <a:rPr lang="cs-CZ" sz="1300" dirty="0"/>
              <a:t>Cit. z části B.3. Aktualizace strategické vize Strategie rozvoje Jihomoravského kraje 2020, str. </a:t>
            </a:r>
            <a:r>
              <a:rPr lang="cs-CZ" sz="1400" dirty="0" smtClean="0"/>
              <a:t>6</a:t>
            </a:r>
            <a:endParaRPr lang="cs-CZ" sz="1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36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Podklady získané v analytické části</a:t>
            </a:r>
          </a:p>
          <a:p>
            <a:r>
              <a:rPr lang="cs-CZ" dirty="0" smtClean="0"/>
              <a:t>Součástí SWOT analýza</a:t>
            </a:r>
          </a:p>
          <a:p>
            <a:r>
              <a:rPr lang="cs-CZ" dirty="0" smtClean="0"/>
              <a:t>Hodnocení v časových řadách</a:t>
            </a:r>
          </a:p>
          <a:p>
            <a:r>
              <a:rPr lang="cs-CZ" dirty="0" smtClean="0"/>
              <a:t>Tabulky by neměly zobrazovat surová data z ČSÚ, ale měly by poskytovat relativní údaje a srovnání s ostatními regiony, včetně porovnání s vyšším celky. Nejsou-li data nutnost vlastního šetření. </a:t>
            </a:r>
          </a:p>
          <a:p>
            <a:r>
              <a:rPr lang="cs-CZ" dirty="0" smtClean="0"/>
              <a:t>Analytická část by měla být doprovozena závěry, ne jen dokumentem plným dat. </a:t>
            </a:r>
          </a:p>
          <a:p>
            <a:r>
              <a:rPr lang="cs-CZ" dirty="0" smtClean="0"/>
              <a:t>Pokud je to možné, měla by se uzavírat k jednomu datu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11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daty v analytické části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5477" y="2132856"/>
            <a:ext cx="9753600" cy="4343400"/>
          </a:xfrm>
        </p:spPr>
        <p:txBody>
          <a:bodyPr>
            <a:normAutofit/>
          </a:bodyPr>
          <a:lstStyle/>
          <a:p>
            <a:r>
              <a:rPr lang="cs-CZ" dirty="0" smtClean="0"/>
              <a:t>Identifikace rozvojových problémů - tj. identifikace těch problematik, které jsou v rozporu s vizí.  Mělo by být součástí strategické části a slouží pro určení globálních a dílčích cílů.</a:t>
            </a:r>
          </a:p>
          <a:p>
            <a:r>
              <a:rPr lang="cs-CZ" dirty="0" smtClean="0"/>
              <a:t>Identifikace problémů může být vícestupňová, tj. určení hlavních a dílčích problémů. </a:t>
            </a:r>
          </a:p>
          <a:p>
            <a:r>
              <a:rPr lang="cs-CZ" dirty="0" smtClean="0"/>
              <a:t>Opět nejen identifikace, ale i komentář s odůvodněním</a:t>
            </a:r>
          </a:p>
          <a:p>
            <a:r>
              <a:rPr lang="cs-CZ" dirty="0" smtClean="0"/>
              <a:t>Identifikace potenciálu a realističnosti vize. </a:t>
            </a:r>
          </a:p>
          <a:p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1343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5860" y="404664"/>
            <a:ext cx="9753600" cy="1325562"/>
          </a:xfrm>
        </p:spPr>
        <p:txBody>
          <a:bodyPr/>
          <a:lstStyle/>
          <a:p>
            <a:r>
              <a:rPr lang="cs-CZ" dirty="0" smtClean="0"/>
              <a:t>PŘÍKLAD IDENTIFIKACE ROZOVOJÁCH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8141" y="2060848"/>
            <a:ext cx="9753600" cy="43434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cs-CZ" b="1" dirty="0" smtClean="0"/>
              <a:t>Kvalita </a:t>
            </a:r>
            <a:r>
              <a:rPr lang="cs-CZ" b="1" dirty="0"/>
              <a:t>prostředí pro podnikání </a:t>
            </a:r>
          </a:p>
          <a:p>
            <a:r>
              <a:rPr lang="cs-CZ" dirty="0"/>
              <a:t>Nedostatečná kvalita podnikatelských služeb (služby pro podnikání, incentivní a konferenční cestovní ruch apod.)</a:t>
            </a:r>
          </a:p>
          <a:p>
            <a:r>
              <a:rPr lang="cs-CZ" dirty="0"/>
              <a:t> Nedostatečná efektivita výkonu veřejné správy a byrokratické překážky v oblasti podnikání </a:t>
            </a:r>
          </a:p>
          <a:p>
            <a:r>
              <a:rPr lang="cs-CZ" dirty="0"/>
              <a:t> Omezené územní a prostorové kapacity pro rozvoj podnikání (platí hlavně pro zpracovatelský průmysl) </a:t>
            </a:r>
          </a:p>
          <a:p>
            <a:r>
              <a:rPr lang="cs-CZ" dirty="0"/>
              <a:t>Slabá a nereprezentativní podnikatelská samospráva (tj. hospodářské komory a jiná podnikatelská sdružení a iniciativy), nízká participace firem v podnikatelské samosprávě, slabá organizovanost podnikatelů (nejen) při komunikaci s veřejnými subjekty 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878388" y="6281137"/>
            <a:ext cx="6092825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indent="0">
              <a:buNone/>
            </a:pPr>
            <a:r>
              <a:rPr lang="cs-CZ" sz="1000" dirty="0"/>
              <a:t>Zdroj: část B.3. Aktualizace strategické vize Strategie rozvoje Jihomoravského kraje 2020, str. 4</a:t>
            </a:r>
          </a:p>
        </p:txBody>
      </p:sp>
    </p:spTree>
    <p:extLst>
      <p:ext uri="{BB962C8B-B14F-4D97-AF65-F5344CB8AC3E}">
        <p14:creationId xmlns:p14="http://schemas.microsoft.com/office/powerpoint/2010/main" val="417361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Rozlišovat, jaké kompetence má daná územní samospráva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75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9EAA3-535C-45B2-A3C5-B16ADBD96C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africký kontinent (širokoúhlá)</Template>
  <TotalTime>0</TotalTime>
  <Words>994</Words>
  <Application>Microsoft Office PowerPoint</Application>
  <PresentationFormat>Vlastní</PresentationFormat>
  <Paragraphs>71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Continental_Africa_16x9</vt:lpstr>
      <vt:lpstr>Strategický výběr </vt:lpstr>
      <vt:lpstr>Tvorba strategie </vt:lpstr>
      <vt:lpstr>Tvorba strategie</vt:lpstr>
      <vt:lpstr>Strategická vize</vt:lpstr>
      <vt:lpstr>Strategická vize</vt:lpstr>
      <vt:lpstr>Současný stav</vt:lpstr>
      <vt:lpstr>Práce s daty v analytické části</vt:lpstr>
      <vt:lpstr>PŘÍKLAD IDENTIFIKACE ROZOVOJÁCH PROBLÉMŮ</vt:lpstr>
      <vt:lpstr>důležité</vt:lpstr>
      <vt:lpstr>Další části strategie</vt:lpstr>
      <vt:lpstr>Prezentace aplikace PowerPoint</vt:lpstr>
      <vt:lpstr>Prezentace aplikace PowerPoint</vt:lpstr>
      <vt:lpstr>Strategická opatření</vt:lpstr>
      <vt:lpstr>Prezentace aplikace PowerPoint</vt:lpstr>
      <vt:lpstr>Prezentace aplikace PowerPoint</vt:lpstr>
      <vt:lpstr>Prezentace aplikace PowerPoint</vt:lpstr>
      <vt:lpstr>Zadání cvičení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2016-11-20T15:12:35Z</dcterms:created>
  <dcterms:modified xsi:type="dcterms:W3CDTF">2016-11-28T12:49:04Z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