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4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9.11.2016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9.11.2016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9.11.2016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Institucionáloní</a:t>
            </a: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směry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73293" y="121171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7788" y="1052735"/>
            <a:ext cx="1101435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28" y="548680"/>
            <a:ext cx="5976937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54652" y="6474144"/>
            <a:ext cx="29527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9pPr>
          </a:lstStyle>
          <a:p>
            <a:r>
              <a:rPr lang="cs-CZ" altLang="cs-CZ" sz="900">
                <a:solidFill>
                  <a:schemeClr val="tx1"/>
                </a:solidFill>
              </a:rPr>
              <a:t>Zdroj: http://finhert.utu.fi/ruse/helix.htm</a:t>
            </a:r>
          </a:p>
        </p:txBody>
      </p:sp>
    </p:spTree>
    <p:extLst>
      <p:ext uri="{BB962C8B-B14F-4D97-AF65-F5344CB8AC3E}">
        <p14:creationId xmlns:p14="http://schemas.microsoft.com/office/powerpoint/2010/main" val="162964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974" y="764704"/>
            <a:ext cx="62865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7293446" y="5877272"/>
            <a:ext cx="36671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9pPr>
          </a:lstStyle>
          <a:p>
            <a:r>
              <a:rPr lang="cs-CZ" altLang="cs-CZ" sz="900" dirty="0">
                <a:solidFill>
                  <a:schemeClr val="tx1"/>
                </a:solidFill>
              </a:rPr>
              <a:t>http://www.ict-slovenia.net/eng/about-technology-network/triple-helix</a:t>
            </a:r>
          </a:p>
        </p:txBody>
      </p:sp>
      <p:sp>
        <p:nvSpPr>
          <p:cNvPr id="6" name="Nadpis 6"/>
          <p:cNvSpPr txBox="1">
            <a:spLocks/>
          </p:cNvSpPr>
          <p:nvPr/>
        </p:nvSpPr>
        <p:spPr>
          <a:xfrm>
            <a:off x="765820" y="1196752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55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764704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5192" y="1556792"/>
            <a:ext cx="11014350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Inspirace DNA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Přesvědčení že motorem rozvoje jsou inovace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Neustálá proměna šroubovice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Nutnost povědomí o potřebách ostatních aktérů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Nutnost studovat proces selekce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Tři dimenze: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Vnitřní transformace uvnitř šroubovic (vytváření vazeb mezi firmami, transformace hodnot)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Vzájemné ovlivňování jednotlivých šroubovic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Vytváření nové sítě vztahů a organizací s cílem podnítit vznik nových myšlenek.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Nutnost vzájemného respektu mezi jednotlivými typy aktérů, komplementarita, např</a:t>
            </a:r>
            <a:r>
              <a:rPr lang="cs-CZ" sz="2000" dirty="0"/>
              <a:t>.</a:t>
            </a:r>
            <a:r>
              <a:rPr lang="cs-CZ" sz="2000" dirty="0" smtClean="0"/>
              <a:t>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Univerzity zakládají firmy přes svoje inkubátory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Podnikání se účastní i veřejný sektor (přes různé fondy)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Firmy věnují pozornost dalšímu vzdělávání zaměstnanců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340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764704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5191" y="1556792"/>
            <a:ext cx="11189859" cy="69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Role univerzit: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Výuka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Výzkum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Zájem o socioekonomický stav regionu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Proces formování podle </a:t>
            </a:r>
            <a:r>
              <a:rPr lang="cs-CZ" sz="2000" dirty="0" err="1" smtClean="0"/>
              <a:t>Etzkowitze</a:t>
            </a:r>
            <a:r>
              <a:rPr lang="cs-CZ" sz="2000" dirty="0" smtClean="0"/>
              <a:t>: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000" dirty="0" smtClean="0"/>
              <a:t>Dostatečná koncentrace výzkumu v blízkých oborech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000" dirty="0" smtClean="0"/>
              <a:t>Vytvoření prostředí pro setkávání osobností z různých institucí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000" dirty="0" smtClean="0"/>
              <a:t>Vytvoření organizační struktury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Problémy v praxi: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Různé hodnotové žebříčky (např. způsob hodnocení úspěšnosti) – vede k nedůvěře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Soutěž mezi institucemi o stejné zakázky, resp. zdroje na výzkum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Nesymetričnost mobility soukromý sektor – univerzity (neznalost fungování druhé instituce)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Inovační vouchery – podpora stávajících vazeb, ne vznik nových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Obava o know-how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300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231230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Příbuzná rozmanitost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4877" y="980728"/>
            <a:ext cx="10952143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Návaznost na koncept učícího se regionu.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Inspirováno pracemi  B. </a:t>
            </a:r>
            <a:r>
              <a:rPr lang="cs-CZ" dirty="0" err="1" smtClean="0"/>
              <a:t>Nootbooma</a:t>
            </a:r>
            <a:r>
              <a:rPr lang="cs-CZ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Přílišná kognitivní blízkost omezuje vzájemné učení – aktéři se nemají čím obohatit.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Optimální je příbuzná rozmanitost (ani malá ani velká).  Nestejná odvětví, ale možnost si porozumět).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Výzkumy </a:t>
            </a:r>
            <a:r>
              <a:rPr lang="cs-CZ" dirty="0" err="1" smtClean="0"/>
              <a:t>Frenkena</a:t>
            </a:r>
            <a:r>
              <a:rPr lang="cs-CZ" dirty="0" smtClean="0"/>
              <a:t>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Diverzita odvětví v regionu zvyšuje odolnost vůči externím šoků a stabilizuje nezaměstnanost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Příbuzná rozmanitost vede k větší dynamice růstu.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Vznik nových odvětví z odvětví stávajících. Nutnost příbuzné rozmanitosti. Empirické ověření Nizozemsku.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Obecná mobilita pracovních sil se neprokázala, ale prokázala se mobilita dobře placené pracovní síly mezi podobnými závody a vedla ke zvýšení produktivity práce.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Žádný vliv mobility na produktivitu u nekomplementárních oborů.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Žádný vliv mobility u příliš podobných oborů (nebezpečí </a:t>
            </a:r>
            <a:r>
              <a:rPr lang="cs-CZ" dirty="0" err="1" smtClean="0"/>
              <a:t>lock</a:t>
            </a:r>
            <a:r>
              <a:rPr lang="cs-CZ" dirty="0" smtClean="0"/>
              <a:t>-in)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Přínos mobility v rámci stejného regionu (kulturní a jiná podobnost) potvrzen.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Mobilita mezi různými a nepříbuznými obory naopak vedla k negativním dopadům.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220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5192" y="1772816"/>
            <a:ext cx="10952143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Globální komoditní řetězce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studium, jak jsou současné globální komoditní řetězce řízeny a ovládány.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Studium vztahu mezi firmami, které se podílejí na výrobě určitého zboží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Globální hodnotové řetězce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Otázka konkurenceschopnosti firem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Globální produkční sítě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Rozšiřuje předchozí teorie o institucionální a regulatorní rámec.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 současné době tyto teorie splývají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Reakce na neadekvátnost dat na národní úrovni.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Podstatou je poznatek, že i relativně jednoduché výrobky jsou produkovány na základě spolupráce firem (vztahy dodavatelů a odběratelů).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Nutnost pochopit, jak daný region transformován toky kapitálu, práce, systémem moci uvnitř řetězců </a:t>
            </a:r>
            <a:r>
              <a:rPr lang="cs-CZ" sz="2000" dirty="0" err="1" smtClean="0"/>
              <a:t>atd</a:t>
            </a:r>
            <a:r>
              <a:rPr lang="cs-CZ" sz="2000" dirty="0" smtClean="0"/>
              <a:t>). Studium problematiky na všech úrovních.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537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5192" y="1772816"/>
            <a:ext cx="10952143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Souhlasí s důležitostí podmínek, ve kterém firma působí, ale zdůrazňuje vazby dodavatel-odběratel, kdy tato vazba může přesahovat ven z regionu.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Podněty pro rozvoj přicházejí tedy prostřednictvím tohoto řetězce a budoucnost firmy je do značné míry určena pozicí v tomto řetězci.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Globální pohled</a:t>
            </a:r>
            <a:br>
              <a:rPr lang="cs-CZ" sz="2000" dirty="0" smtClean="0"/>
            </a:b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Teorie hodnotových řetězců zkoumá zejména: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Prostorovou strukturu a charakter vazeb mezi fázemi produkce (přidaná hodnota)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Rozdělení moci v řetězci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Roli formálních a neformálních institucí a vzájemná lokalizace firem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Teorie globálních produkčních sítí k tomu bere v potaz vliv „nefiremních“ organizací.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Zdůraznění historie vývoje.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Domácí vs. Zahraniční vlastnictví firem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Důraz na analýzu zpětných vazeb.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957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5192" y="2060848"/>
            <a:ext cx="10952143" cy="579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Neustálá proměna sítí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Flexibilita geografického řádu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Zakořenění firem v síti a regionu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Schopnost identifikovat místo vzniku hodnot.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 smtClean="0"/>
              <a:t>Gereffi</a:t>
            </a:r>
            <a:r>
              <a:rPr lang="cs-CZ" sz="2000" dirty="0" smtClean="0"/>
              <a:t> (1994) základní rozdělení sítí: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na sítě s dominancí výrobců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sítě s dominancí prodejců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/>
              <a:t>Gereffi</a:t>
            </a:r>
            <a:r>
              <a:rPr lang="cs-CZ" sz="2000" dirty="0"/>
              <a:t> </a:t>
            </a:r>
            <a:r>
              <a:rPr lang="cs-CZ" sz="2000" dirty="0" smtClean="0"/>
              <a:t>(2005) stanovil 3 kritéria, podle kterých lze rozlišit typy řízení: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Složitost vyměňovaných informací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/>
              <a:t>Kodifikovatelnost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Výrobní a inovační schopnost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302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2861" y="1844824"/>
            <a:ext cx="10952143" cy="69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Na základě těchto kritérií vytvořil 5 typů řetězců, které se v praxi vyskytují: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Tržní řízení – snadná </a:t>
            </a:r>
            <a:r>
              <a:rPr lang="cs-CZ" sz="2000" dirty="0" err="1" smtClean="0"/>
              <a:t>kodifikovatelnost</a:t>
            </a:r>
            <a:r>
              <a:rPr lang="cs-CZ" sz="2000" dirty="0" smtClean="0"/>
              <a:t>, jednoduchá výroba, samostatná výroba – rozhodující otázka ceny – snadná nahraditelnost dodavatele.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Modulární – nutná výměna složitých, ale </a:t>
            </a:r>
            <a:r>
              <a:rPr lang="cs-CZ" sz="2000" dirty="0" err="1" smtClean="0"/>
              <a:t>kodifikovatelných</a:t>
            </a:r>
            <a:r>
              <a:rPr lang="cs-CZ" sz="2000" dirty="0" smtClean="0"/>
              <a:t> znalostí, kompetentní dodavatelé schopní dodat celý komplet. Nutnost koordinace malá – nebezpečí výměny dodavatele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Vztahový – </a:t>
            </a:r>
            <a:r>
              <a:rPr lang="cs-CZ" sz="2000" dirty="0" err="1" smtClean="0"/>
              <a:t>výmena</a:t>
            </a:r>
            <a:r>
              <a:rPr lang="cs-CZ" sz="2000" dirty="0" smtClean="0"/>
              <a:t> nekodifikovaných znalostí, velmi kompetentní dodavatelé, vysoká míra koordinace – nahrazení dodavatele obtížné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Závislý – složitá výměna </a:t>
            </a:r>
            <a:r>
              <a:rPr lang="cs-CZ" sz="2000" dirty="0" err="1" smtClean="0"/>
              <a:t>kodifikovatelných</a:t>
            </a:r>
            <a:r>
              <a:rPr lang="cs-CZ" sz="2000" dirty="0" smtClean="0"/>
              <a:t> informací, schopnosti dodavatelů malé, nutnost detailních instrukcí – nižší pravděpodobnost nahrazení, ale pro dodavatele vypadnutí z řetězce představuje závažný problém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Hierarchický – nelze najít dodavatele – firma si vyrábí dodávky sama. 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70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2861" y="1844824"/>
            <a:ext cx="1095214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Jiné dělení: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Neosobní tržní způsob řízení – velké množství schopných dodavatelů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Hierarchické  - firma si vyrábí sama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Kvazihierarchický</a:t>
            </a:r>
            <a:r>
              <a:rPr lang="cs-CZ" dirty="0" smtClean="0"/>
              <a:t> – silné postavení vedoucí firmy.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Typ řetězce významně ovlivňuje možnost tzv. </a:t>
            </a:r>
            <a:r>
              <a:rPr lang="cs-CZ" dirty="0" err="1" smtClean="0"/>
              <a:t>upgradingu</a:t>
            </a:r>
            <a:r>
              <a:rPr lang="cs-CZ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 veřejnou sféru umožnují řetězce identifikovat místa intervencí.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err="1" smtClean="0"/>
              <a:t>Upgrading</a:t>
            </a:r>
            <a:r>
              <a:rPr lang="cs-CZ" dirty="0" smtClean="0"/>
              <a:t> – postup od výroby s nízkou přidanou hodnotou k výrobě s přidanou hodnotou vyšší, zlepšení postavení v síti.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Typy </a:t>
            </a:r>
            <a:r>
              <a:rPr lang="cs-CZ" dirty="0" err="1" smtClean="0"/>
              <a:t>upgradingu</a:t>
            </a:r>
            <a:r>
              <a:rPr lang="cs-CZ" dirty="0" smtClean="0"/>
              <a:t>: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Procesní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err="1" smtClean="0"/>
              <a:t>Produktuvý</a:t>
            </a:r>
            <a:endParaRPr lang="cs-CZ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Mezisektorový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Funkční (zavedení nové aktivity s vyšší přidanou hodnotou, např. výzkum. 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641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institucionálních směrů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17614" y="1988840"/>
            <a:ext cx="10081606" cy="408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Podle R. Nelsona ekonomie nevěnovala dostatek pozornosti: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Inovacím a procesu učení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Pojetí firmy (firmy jako černá skříňka)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Instituce (rutiny jednání)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Rozmach od 70. let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Často zdůrazňovaná nepřenositelnost poznatků na jiné regiony,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Přesto snaha o formulování doporučení.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Používání metafor.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61688" y="2060848"/>
            <a:ext cx="9865096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Pozice střední a východní Evropy ??</a:t>
            </a:r>
          </a:p>
          <a:p>
            <a:pPr>
              <a:lnSpc>
                <a:spcPct val="90000"/>
              </a:lnSpc>
            </a:pPr>
            <a:r>
              <a:rPr lang="cs-CZ" dirty="0"/>
              <a:t>Vliv socioekonomického prostředí na </a:t>
            </a:r>
            <a:r>
              <a:rPr lang="cs-CZ" dirty="0" err="1"/>
              <a:t>upgrading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Postavení dodavatelů prvního řádu – nadnárodní korporace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Změna postavení cíleným úsilím účastníků  - například změna prodejních a legislativních podmínek.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Nutnost posilovat know-how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Vzájemná zranitelnost v řetězci  odběratel-dodavatel</a:t>
            </a:r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390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196215" y="651783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Aglomerační výhody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96215" y="1772816"/>
            <a:ext cx="11097910" cy="5410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Společnosti mají tendenci koncentrovat své aktivity do oblastí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 </a:t>
            </a:r>
            <a:r>
              <a:rPr lang="cs-CZ" sz="2400" dirty="0"/>
              <a:t>vysokou ekonomickou aktivitou a využít tak výhod z rozsahu.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Firmy </a:t>
            </a:r>
            <a:r>
              <a:rPr lang="cs-CZ" sz="2400" dirty="0"/>
              <a:t>vyhledávají místa s dostatečnou mírou poptávky, </a:t>
            </a:r>
            <a:r>
              <a:rPr lang="cs-CZ" sz="2400" dirty="0" smtClean="0"/>
              <a:t>protože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potřebují </a:t>
            </a:r>
            <a:r>
              <a:rPr lang="cs-CZ" sz="2400" dirty="0"/>
              <a:t>překročit minimální hodnotu počtu zákazníků, aby byla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jejich </a:t>
            </a:r>
            <a:r>
              <a:rPr lang="cs-CZ" sz="2400" dirty="0"/>
              <a:t>činnost rentabilní. Postupně se tak formuje struktura, která na sebe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navazuje </a:t>
            </a:r>
            <a:r>
              <a:rPr lang="cs-CZ" sz="2400" dirty="0"/>
              <a:t>nové ekonomické aktivity.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Názorně </a:t>
            </a:r>
            <a:r>
              <a:rPr lang="cs-CZ" sz="2400" dirty="0"/>
              <a:t>ukazuje aglomerační efekty </a:t>
            </a:r>
            <a:r>
              <a:rPr lang="cs-CZ" sz="2400" dirty="0" err="1"/>
              <a:t>Žítek</a:t>
            </a:r>
            <a:r>
              <a:rPr lang="cs-CZ" sz="2400" dirty="0"/>
              <a:t>: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„</a:t>
            </a:r>
            <a:r>
              <a:rPr lang="cs-CZ" sz="2400" dirty="0"/>
              <a:t>Koncentrace divadel vede k tomu, že se budou v okolí usídlovat také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herci</a:t>
            </a:r>
            <a:r>
              <a:rPr lang="cs-CZ" sz="2400" dirty="0"/>
              <a:t>, scénografové, umělecké agentury, atd. Koncentrace těchto osob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a </a:t>
            </a:r>
            <a:r>
              <a:rPr lang="cs-CZ" sz="2400" dirty="0"/>
              <a:t>aktivit bude nadále zvyšovat atraktivitu regionu jako centra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divadelního </a:t>
            </a:r>
            <a:r>
              <a:rPr lang="cs-CZ" sz="2400" dirty="0"/>
              <a:t>umění“ (volně citováno z ŽÍTEK, 2002, s. 29).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Aglomerační výhody / EFEKTY / úspory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5820" y="1700808"/>
            <a:ext cx="1108923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Interní: vznikají uvnitř podniků. Tj. jedná se o úspory z rozsahu.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Externí: Lokalizační x urbanizační. Jedná se o úspory ze vztahů mezi podniky a obyvatelstvem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Lokalizační: Projevují se uvnitř odvětví – výstavba specifické infrastruktury, specializace výzkumu, škol, atd.  Riziko strukturálního postižení. Růst mzdových nákladů a cen pozemků, velká poptávka po výrobních faktorech.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Urbanizační: vyplývají z celkového rozsahu ekonomických aktivit v daném regionu.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velikost </a:t>
            </a:r>
            <a:r>
              <a:rPr lang="cs-CZ" sz="2000" dirty="0"/>
              <a:t>odbytového trhu,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velikost </a:t>
            </a:r>
            <a:r>
              <a:rPr lang="cs-CZ" sz="2000" dirty="0"/>
              <a:t>trhu kvalifikovaných pracovních sil,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existenci </a:t>
            </a:r>
            <a:r>
              <a:rPr lang="cs-CZ" sz="2000" dirty="0"/>
              <a:t>specifických služeb,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vývojových </a:t>
            </a:r>
            <a:r>
              <a:rPr lang="cs-CZ" sz="2000" dirty="0"/>
              <a:t>zařízení a infrastruktury,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existenci </a:t>
            </a:r>
            <a:r>
              <a:rPr lang="cs-CZ" sz="2000" dirty="0"/>
              <a:t>specifických spotřebních, kulturních a sportovních </a:t>
            </a:r>
            <a:r>
              <a:rPr lang="cs-CZ" sz="2000" dirty="0" smtClean="0"/>
              <a:t>zařízení,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ztracený zákazník se dá snadno nahradit.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811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výrobních okrsků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2149" y="1412776"/>
            <a:ext cx="11089231" cy="579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Třetí Itálie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Identifikována na základě poválečného růstu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Velké množství malých výrobců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Specializace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Specializované podpůrné firmy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Pracovní síla: experti vs. řadová pracovní síla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Kultura podnikavosti, atmosféra vzájemné důvěry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Proces ztráty výhody výrobních okrsků – pokles zájmu mladé generace.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Restrukturalizační proces: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spojování a akvizice firem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/>
              <a:t>delokalizace</a:t>
            </a:r>
            <a:r>
              <a:rPr lang="cs-CZ" sz="2000" dirty="0" smtClean="0"/>
              <a:t> části výroby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masivní zaměstnávání imigrantů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Zanedbání studia vazeb firem na své odběratele (třeba i na globální úrovni)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740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Sítě kontaktů a regionální zakořenění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8695" y="1556793"/>
            <a:ext cx="11014350" cy="7183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Na základě zkušeností lze usoudit, že základním předpokladem úspěchu regionu je aglomerace většího počtu podobných firem. Konkurence vs. Spolupráce. Výsledkem jsou inovace.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Sítě kontaktů přinášejí možnost mobilizovat zdroje a informace a pružně reagovat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Místní kontakty X nadregionální kontakty.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Inspirací pro tyto úvahy byly práce M. </a:t>
            </a:r>
            <a:r>
              <a:rPr lang="cs-CZ" sz="2000" dirty="0" err="1" smtClean="0"/>
              <a:t>Granovettera</a:t>
            </a:r>
            <a:r>
              <a:rPr lang="cs-CZ" sz="2000" dirty="0"/>
              <a:t> </a:t>
            </a:r>
            <a:r>
              <a:rPr lang="cs-CZ" sz="2000" dirty="0" smtClean="0"/>
              <a:t>s poukazem na důležitost kontaktů při získávání práce a na nutnost důvěry při ekonomické směně.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Důvěru lze získat pouze opakovanými transakcemi.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Vznikají tak sítě s různou kvalitou důvěry. Zapojení do těchto sítí nazývá zakořenění.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Kvalitativní x kvantitativní zakořenění.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Vykořenění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026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8695" y="1556793"/>
            <a:ext cx="11014350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Podstatou je chápání schopnosti se učit, vědomosti a vytváření kulturního klimatu jako základ pro konkurenceschopnost regionu.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Konkurence založená na neustálých inovacích i u tradičních oborů.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Inovace jako výsledek interakce firem a prostředí, ne jako výzkum uvnitř jedné firmy.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Prostředí jako vzájemná blízkost: sociální, kulturní, organizační, prostorová.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Empiricky se nepodařilo prokázat vazby mezi inovujícími firmami (zpochybnění teorie?)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 smtClean="0"/>
              <a:t>Malmberg</a:t>
            </a:r>
            <a:r>
              <a:rPr lang="cs-CZ" sz="2000" dirty="0" smtClean="0"/>
              <a:t> </a:t>
            </a:r>
            <a:r>
              <a:rPr lang="cs-CZ" sz="2000" dirty="0" err="1" smtClean="0"/>
              <a:t>identifukuje</a:t>
            </a:r>
            <a:r>
              <a:rPr lang="cs-CZ" sz="2000" dirty="0" smtClean="0"/>
              <a:t> typické charakteristiky učících se regionů: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Ekonomická konfigurace (větší množství obdobných firem)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Technologická infrastruktura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Kultura a instituce 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088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53212" y="209662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5267" y="1052736"/>
            <a:ext cx="11014350" cy="69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err="1" smtClean="0"/>
              <a:t>Tacit</a:t>
            </a:r>
            <a:r>
              <a:rPr lang="cs-CZ" sz="2000" dirty="0" smtClean="0"/>
              <a:t> x </a:t>
            </a:r>
            <a:r>
              <a:rPr lang="cs-CZ" sz="2000" dirty="0" err="1" smtClean="0"/>
              <a:t>codified</a:t>
            </a:r>
            <a:r>
              <a:rPr lang="cs-CZ" sz="2000" dirty="0" smtClean="0"/>
              <a:t> (kodifikované x nekodifikované) znalosti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Kodifikované: lze je sepsat ve formě návodu, manuálu a přenést do jiného prostředí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Nekodifikované: závislé na vlastních zkušenostech a jsou často vázané na daný region.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Kritika: nebyl prokázán zásadní vliv nekodifikovaných znalostí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Zvláštní typ nekodifikovaných znalostí: Vnitrofiremní rutiny.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Způsob šíření těchto znalostí: mezifiremní mobilita.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Vnitrofiremní mobilita klesá se vzdáleností, ale u </a:t>
            </a:r>
            <a:r>
              <a:rPr lang="cs-CZ" sz="2000" dirty="0" err="1" smtClean="0"/>
              <a:t>high-tech</a:t>
            </a:r>
            <a:r>
              <a:rPr lang="cs-CZ" sz="2000" dirty="0" smtClean="0"/>
              <a:t> oborů probíhá i globálně.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Cílem regionů by měla být identifikace specifických dovedností, které nelze přenést do jiného prostředí a udržet si tak svoji konkurenční výhodu.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Institucionální hustota: rozmanitost a množství institucionálních forem v regionu.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Čtyři komponenty: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Soubor fyzických institucí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Vysoký stupeň interakcí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Charakter mezi aktéry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Povědomí vzájemnosti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80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653212" y="209662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5267" y="1052736"/>
            <a:ext cx="11014350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Ideální konstelace těchto komponent povede k: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Reprodukci lokálních institucí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Vytvoření archívu znalostí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Schopnosti učit se a měnit se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Vysokému inovačnímu potenciálu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Důvěře a reciprocitě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Sdílení vizí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Podle zastánců TUR zastánci lokálních zdrojů konkurenceschopnosti zanedbávají fakt, že těchto východ budou chtít využít i vnější firmy a tak tyto vnitřní struktury naruší.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Nedostatek přizpůsobení  -  Zakrnění – </a:t>
            </a:r>
            <a:r>
              <a:rPr lang="cs-CZ" sz="2000" dirty="0" err="1" smtClean="0"/>
              <a:t>lock</a:t>
            </a:r>
            <a:r>
              <a:rPr lang="cs-CZ" sz="2000" dirty="0" smtClean="0"/>
              <a:t> in.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Kritika: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Region subjekt s vysokou integritou a autonomií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Chybí vymezení řádu regionu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Zanedbání procesu vzniku inovací.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40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1611</Words>
  <Application>Microsoft Office PowerPoint</Application>
  <PresentationFormat>Vlastní</PresentationFormat>
  <Paragraphs>324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MS Gothic</vt:lpstr>
      <vt:lpstr>Arial</vt:lpstr>
      <vt:lpstr>Century Gothic</vt:lpstr>
      <vt:lpstr>Times New Roman</vt:lpstr>
      <vt:lpstr>Continental_Africa_16x9</vt:lpstr>
      <vt:lpstr>Institucionáloní směry</vt:lpstr>
      <vt:lpstr>Podstata institucionálních směrů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2016-11-09T07:21:16Z</dcterms:created>
  <dcterms:modified xsi:type="dcterms:W3CDTF">2016-11-09T12:23:15Z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