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1" r:id="rId1"/>
  </p:sldMasterIdLst>
  <p:notesMasterIdLst>
    <p:notesMasterId r:id="rId63"/>
  </p:notesMasterIdLst>
  <p:sldIdLst>
    <p:sldId id="504" r:id="rId2"/>
    <p:sldId id="505" r:id="rId3"/>
    <p:sldId id="564" r:id="rId4"/>
    <p:sldId id="506" r:id="rId5"/>
    <p:sldId id="507" r:id="rId6"/>
    <p:sldId id="565" r:id="rId7"/>
    <p:sldId id="508" r:id="rId8"/>
    <p:sldId id="509" r:id="rId9"/>
    <p:sldId id="510" r:id="rId10"/>
    <p:sldId id="511" r:id="rId11"/>
    <p:sldId id="512" r:id="rId12"/>
    <p:sldId id="513" r:id="rId13"/>
    <p:sldId id="514" r:id="rId14"/>
    <p:sldId id="566" r:id="rId15"/>
    <p:sldId id="515" r:id="rId16"/>
    <p:sldId id="516" r:id="rId17"/>
    <p:sldId id="517" r:id="rId18"/>
    <p:sldId id="518" r:id="rId19"/>
    <p:sldId id="519" r:id="rId20"/>
    <p:sldId id="520" r:id="rId21"/>
    <p:sldId id="521" r:id="rId22"/>
    <p:sldId id="523" r:id="rId23"/>
    <p:sldId id="524" r:id="rId24"/>
    <p:sldId id="527" r:id="rId25"/>
    <p:sldId id="529" r:id="rId26"/>
    <p:sldId id="530" r:id="rId27"/>
    <p:sldId id="531" r:id="rId28"/>
    <p:sldId id="525" r:id="rId29"/>
    <p:sldId id="567" r:id="rId30"/>
    <p:sldId id="534" r:id="rId31"/>
    <p:sldId id="535" r:id="rId32"/>
    <p:sldId id="536" r:id="rId33"/>
    <p:sldId id="550" r:id="rId34"/>
    <p:sldId id="551" r:id="rId35"/>
    <p:sldId id="552" r:id="rId36"/>
    <p:sldId id="553" r:id="rId37"/>
    <p:sldId id="554" r:id="rId38"/>
    <p:sldId id="555" r:id="rId39"/>
    <p:sldId id="556" r:id="rId40"/>
    <p:sldId id="557" r:id="rId41"/>
    <p:sldId id="558" r:id="rId42"/>
    <p:sldId id="559" r:id="rId43"/>
    <p:sldId id="560" r:id="rId44"/>
    <p:sldId id="561" r:id="rId45"/>
    <p:sldId id="568" r:id="rId46"/>
    <p:sldId id="562" r:id="rId47"/>
    <p:sldId id="563" r:id="rId48"/>
    <p:sldId id="537" r:id="rId49"/>
    <p:sldId id="538" r:id="rId50"/>
    <p:sldId id="539" r:id="rId51"/>
    <p:sldId id="540" r:id="rId52"/>
    <p:sldId id="526" r:id="rId53"/>
    <p:sldId id="541" r:id="rId54"/>
    <p:sldId id="542" r:id="rId55"/>
    <p:sldId id="543" r:id="rId56"/>
    <p:sldId id="544" r:id="rId57"/>
    <p:sldId id="545" r:id="rId58"/>
    <p:sldId id="546" r:id="rId59"/>
    <p:sldId id="547" r:id="rId60"/>
    <p:sldId id="548" r:id="rId61"/>
    <p:sldId id="549" r:id="rId62"/>
  </p:sldIdLst>
  <p:sldSz cx="9144000" cy="6858000" type="screen4x3"/>
  <p:notesSz cx="6858000" cy="92090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86" autoAdjust="0"/>
    <p:restoredTop sz="94660"/>
  </p:normalViewPr>
  <p:slideViewPr>
    <p:cSldViewPr>
      <p:cViewPr varScale="1">
        <p:scale>
          <a:sx n="84" d="100"/>
          <a:sy n="84" d="100"/>
        </p:scale>
        <p:origin x="79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1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87" name="AutoShape 2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88" name="AutoShape 3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89" name="AutoShape 4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0" name="AutoShape 5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1" name="AutoShape 6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2" name="AutoShape 7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3" name="AutoShape 8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4" name="AutoShape 9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5" name="AutoShape 10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6" name="AutoShape 11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7" name="AutoShape 12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8" name="AutoShape 13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599" name="AutoShape 14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0" name="AutoShape 15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1" name="AutoShape 16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2" name="AutoShape 17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3" name="AutoShape 18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4" name="AutoShape 19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5" name="AutoShape 20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6" name="AutoShape 21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7" name="AutoShape 22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8" name="AutoShape 23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09" name="AutoShape 24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0" name="AutoShape 25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1" name="AutoShape 26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2" name="AutoShape 27"/>
          <p:cNvSpPr>
            <a:spLocks noChangeArrowheads="1"/>
          </p:cNvSpPr>
          <p:nvPr/>
        </p:nvSpPr>
        <p:spPr bwMode="auto">
          <a:xfrm>
            <a:off x="0" y="0"/>
            <a:ext cx="6858000" cy="9209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3" name="Text Box 28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4" name="Text Box 29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67615" name="Rectangle 30"/>
          <p:cNvSpPr>
            <a:spLocks noGrp="1" noChangeArrowheads="1"/>
          </p:cNvSpPr>
          <p:nvPr>
            <p:ph type="sldImg"/>
          </p:nvPr>
        </p:nvSpPr>
        <p:spPr bwMode="auto">
          <a:xfrm>
            <a:off x="1127125" y="690563"/>
            <a:ext cx="4560888" cy="34099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03" name="Rectangle 31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73563"/>
            <a:ext cx="4986338" cy="41005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67617" name="Text Box 32"/>
          <p:cNvSpPr txBox="1">
            <a:spLocks noChangeArrowheads="1"/>
          </p:cNvSpPr>
          <p:nvPr/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747125"/>
            <a:ext cx="2928938" cy="4175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5D09AC9B-D08B-4215-8098-5B9B1223D79A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32445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9A6A4CC-CF33-4DB0-93BF-58032272A1C4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6861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861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7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1C305EE-3C95-4CCA-9D56-26E67E1B2856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78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77828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22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3577797-E2FC-4702-834A-773855A835DD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13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88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78852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03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30F971E-06E6-490C-BB0D-62C0B05545BD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987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987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213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30A06A6-33A4-4D36-A5C9-59F0C9C77779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16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089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090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413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3086272-4281-40E8-AC4B-4475CBCDC0E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19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81924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016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21DEBC48-0749-4B62-B02D-1EEB8630A14E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294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294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475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DA30190-1D00-4333-BB57-7548F2D352DF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397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397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503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8EF228E1-F3C5-4C27-A585-114EF81D8EE7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499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499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061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1199980-B64D-4555-BE02-A079C070079F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601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602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4575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9A643E3-070A-4F55-9EA2-E66D048ED53C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806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806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879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E484BEB-FA63-4E7B-9240-FCF40B6992DC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963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5999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C605D8B-6D96-47F4-80DB-2CCF183B079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23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909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3592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6B604511-06BD-43E9-A6FC-B1B30271C8F4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24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2164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6389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1E1F7E4-AE30-4278-8609-ABEB0BBFA442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318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318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2153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B7F28693-85C6-476A-A871-8959B3482D98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26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421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421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4506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9F37682-989C-4DEE-B7FC-B3188C27632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52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523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1633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FFBED30-9155-4863-BBCB-0C5106C5266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28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011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5676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1850FE0-1B00-4684-850F-8752D0FF44C9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830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830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435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042B814-CCD4-407B-8402-467C950D9F58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933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933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4954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F0D4A3C-AB9A-4DDF-8D7E-7DEDBAD94105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035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035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1524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C6C58D5-D052-450F-8DDF-F716AC8CA9C5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33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469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469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30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917FF1B8-1850-402E-B43E-E4B8BBB43FAD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4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066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8615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A0365F96-D287-48F0-B635-A3D26E554742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34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571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571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5609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D16ACFC-1E9F-42A1-AEBF-8873DD34FE3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67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674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9774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C3404D4-035C-4F7D-B4EB-8DCF5F4601D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36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776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7764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1836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4EC1B2B2-B009-4C63-8DDF-C349CA7BD99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878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878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127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9CC690B-978B-46F4-88B6-BDD890498634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981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981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974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BAC133D-3ECF-4936-AC3B-A1B158D57B18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39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2083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2083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71802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4E976BEC-B14D-485C-9EF6-E58459777FDC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48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137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138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81455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D70E84D-CD29-4E74-A439-C44A3FE8F876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49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240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2404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5518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048F789-A8EA-45FB-A4AF-DD0AE65BFCE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342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342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151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79542E8-457D-4A69-AA42-04A154862B34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445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445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20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0C24BEC-40E5-42CB-B7DE-4356B709E84D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16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71684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186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F22AAF5-80A1-4557-9E5C-6CE68406A56F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52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9113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114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36518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03910025-53C2-4BF4-AD9F-455C76A0BD59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53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547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547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77613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5AFFDA02-205D-4B2C-8F58-2B0B127E9110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54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649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650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58123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686484E-8522-462D-A4A9-3DE05D150C4E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55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752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7524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80257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165147E8-CB15-40FC-BFAD-1539557D78E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56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854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854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64210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8278C688-3589-445E-8AF9-A13BBCFE67C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0957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0957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66812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CC05E87C-A028-4359-96ED-AF178DA06732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059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059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72950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03BCE50-A812-47C9-897F-6CB19C2ABF8A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59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161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162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01920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55447AB-D9FF-4825-8153-7AAD03F4D16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60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264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2644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6387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E1776B7C-BAD9-4B88-B65C-3DA2F2040B73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61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11366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11366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190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D6306CF6-6FF4-4CBB-BE05-A4C373A4D4BC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7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2708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202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3999226F-0385-4DB6-90BE-F5387184EE9B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8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373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3732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063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687ECB88-8C05-41D9-9073-8422ACD5B471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9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475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4756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770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1522AD28-6EAC-4B79-856D-8C9754359A25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10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577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5780" name="Rectangle 2"/>
          <p:cNvSpPr>
            <a:spLocks noChangeArrowheads="1"/>
          </p:cNvSpPr>
          <p:nvPr>
            <p:ph type="body"/>
          </p:nvPr>
        </p:nvSpPr>
        <p:spPr>
          <a:xfrm>
            <a:off x="755650" y="5078413"/>
            <a:ext cx="6045200" cy="4902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25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44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fld id="{7D78CB9D-D65D-4B81-A0D4-18978D4F9496}" type="slidenum">
              <a:rPr lang="en-US" altLang="cs-CZ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pPr eaLnBrk="1" hangingPunct="1"/>
              <a:t>11</a:t>
            </a:fld>
            <a:endParaRPr lang="en-US" altLang="cs-CZ">
              <a:solidFill>
                <a:srgbClr val="FFFFFF"/>
              </a:solidFill>
              <a:latin typeface="Times New Roman" panose="02020603050405020304" pitchFamily="18" charset="0"/>
              <a:ea typeface="Arial Unicode MS" panose="020B0604020202020204" pitchFamily="34" charset="-128"/>
            </a:endParaRPr>
          </a:p>
        </p:txBody>
      </p:sp>
      <p:sp>
        <p:nvSpPr>
          <p:cNvPr id="768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36650" y="690563"/>
            <a:ext cx="4525963" cy="3394075"/>
          </a:xfrm>
          <a:solidFill>
            <a:srgbClr val="FFFFFF"/>
          </a:solidFill>
          <a:ln/>
        </p:spPr>
      </p:sp>
      <p:sp>
        <p:nvSpPr>
          <p:cNvPr id="76804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73563"/>
            <a:ext cx="4970463" cy="4087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280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E2B93-9F70-4B74-A6CC-F49123E5DBF1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9517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7F82-859B-4E87-B3C2-6124354CEA3F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9264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349F-AAEE-432F-8FFB-87BC3B783C4E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186846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93075" cy="10826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90B208-81F5-468E-8DE1-6B4EEA578FE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22862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26EFE-9024-4A8F-A6DF-B212D6661D68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7657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F593B-D158-4D3B-A2D1-75FEC0476462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8273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F5B5-9908-47F5-84F3-C85542926C7A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1551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1565-863B-4C2F-BE22-C621F5B35846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9575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175B1-45CA-4D64-916D-650299E61B1E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7191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062B-877C-4D37-A4C9-1C393275FC41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7690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6F950-7E40-4E0C-B283-6B3DD9E52558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64328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2DE3-5B91-4764-8DCC-D16126C23395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9731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64300-6C1B-4A26-B381-C53E64AE06C8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26EFE-9024-4A8F-A6DF-B212D6661D68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6241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c.europa.eu/regional_policy/sources/docoffic/official/regulation/pdf/2014/proposals/regulation2014_leaflet_cs.pdf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evropsky-socialni-fond-v-cr" TargetMode="Externa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cs/Fondy-EU/Informace-o-fondech-EU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0" y="2519363"/>
            <a:ext cx="8820150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</a:p>
        </p:txBody>
      </p:sp>
      <p:sp>
        <p:nvSpPr>
          <p:cNvPr id="3075" name="Obdĺžnik 2"/>
          <p:cNvSpPr>
            <a:spLocks noChangeArrowheads="1"/>
          </p:cNvSpPr>
          <p:nvPr/>
        </p:nvSpPr>
        <p:spPr bwMode="auto">
          <a:xfrm>
            <a:off x="1000125" y="1500188"/>
            <a:ext cx="56038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r>
              <a:rPr lang="en-US" altLang="cs-CZ" sz="3600">
                <a:solidFill>
                  <a:srgbClr val="006600"/>
                </a:solidFill>
                <a:latin typeface="Impact" panose="020B0806030902050204" pitchFamily="34" charset="0"/>
              </a:rPr>
              <a:t>REGIONÁLNÍ POLITIKA A REGIONÁLNÍ ROZVOJ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idx="1"/>
          </p:nvPr>
        </p:nvSpPr>
        <p:spPr>
          <a:xfrm>
            <a:off x="900113" y="1071563"/>
            <a:ext cx="8099425" cy="63087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klasifikace</a:t>
            </a:r>
            <a:r>
              <a:rPr lang="sk-SK" altLang="cs-CZ" dirty="0" smtClean="0"/>
              <a:t> NUTS – hierarchie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NUTS (0), 1, 2, 3 (...)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územní jednotka </a:t>
            </a:r>
            <a:r>
              <a:rPr lang="sk-SK" altLang="cs-CZ" dirty="0" err="1" smtClean="0"/>
              <a:t>může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být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klasifikována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několika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úrovních</a:t>
            </a:r>
            <a:r>
              <a:rPr lang="sk-SK" altLang="cs-CZ" dirty="0" smtClean="0"/>
              <a:t> NUTS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členský </a:t>
            </a:r>
            <a:r>
              <a:rPr lang="sk-SK" altLang="cs-CZ" dirty="0" err="1" smtClean="0"/>
              <a:t>stát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může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rozhodnout</a:t>
            </a:r>
            <a:r>
              <a:rPr lang="sk-SK" altLang="cs-CZ" dirty="0" smtClean="0"/>
              <a:t> o </a:t>
            </a:r>
            <a:r>
              <a:rPr lang="sk-SK" altLang="cs-CZ" dirty="0" err="1" smtClean="0"/>
              <a:t>dalším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navazujícím</a:t>
            </a:r>
            <a:r>
              <a:rPr lang="sk-SK" altLang="cs-CZ" dirty="0" smtClean="0"/>
              <a:t> na NUTS 3) </a:t>
            </a:r>
            <a:r>
              <a:rPr lang="sk-SK" altLang="cs-CZ" dirty="0" err="1" smtClean="0"/>
              <a:t>členění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vyčlenění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územních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jednotek</a:t>
            </a:r>
            <a:r>
              <a:rPr lang="sk-SK" altLang="cs-CZ" dirty="0" smtClean="0"/>
              <a:t> je </a:t>
            </a:r>
            <a:r>
              <a:rPr lang="sk-SK" altLang="cs-CZ" dirty="0" err="1" smtClean="0"/>
              <a:t>primárně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ovlivněno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stávajícím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členěním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správní</a:t>
            </a:r>
            <a:r>
              <a:rPr lang="sk-SK" altLang="cs-CZ" dirty="0" smtClean="0"/>
              <a:t> jednotky (často </a:t>
            </a:r>
            <a:r>
              <a:rPr lang="sk-SK" altLang="cs-CZ" dirty="0" err="1" smtClean="0"/>
              <a:t>není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právě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nejlepším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řešením</a:t>
            </a:r>
            <a:r>
              <a:rPr lang="sk-SK" altLang="cs-CZ" dirty="0" smtClean="0"/>
              <a:t>...)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724128" y="11480"/>
            <a:ext cx="3096344" cy="1089026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smtClean="0"/>
              <a:t>NUTS  v ČR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idx="1"/>
          </p:nvPr>
        </p:nvSpPr>
        <p:spPr>
          <a:xfrm>
            <a:off x="688215" y="404664"/>
            <a:ext cx="8423275" cy="9240838"/>
          </a:xfrm>
        </p:spPr>
        <p:txBody>
          <a:bodyPr>
            <a:normAutofit/>
          </a:bodyPr>
          <a:lstStyle/>
          <a:p>
            <a:pPr marL="684213" indent="-682625">
              <a:buFont typeface="Times New Roman" panose="02020603050405020304" pitchFamily="18" charset="0"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Územní jednotky: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a) NUTS 5 - obce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b) NUTS 4 - okresy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c) NUTS 3 - kraje (VÚSC)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d) NUTS 2 - </a:t>
            </a:r>
            <a:r>
              <a:rPr lang="sk-SK" altLang="cs-CZ" sz="2400" dirty="0" err="1" smtClean="0"/>
              <a:t>sdružené</a:t>
            </a:r>
            <a:r>
              <a:rPr lang="sk-SK" altLang="cs-CZ" sz="2400" dirty="0" smtClean="0"/>
              <a:t> kraje (VÚSC):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Praha - území hl. m. Prahy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Střední</a:t>
            </a:r>
            <a:r>
              <a:rPr lang="sk-SK" altLang="cs-CZ" sz="2400" dirty="0" smtClean="0"/>
              <a:t> Čechy - </a:t>
            </a:r>
            <a:r>
              <a:rPr lang="sk-SK" altLang="cs-CZ" sz="2400" dirty="0" err="1" smtClean="0"/>
              <a:t>Středočeský</a:t>
            </a:r>
            <a:r>
              <a:rPr lang="sk-SK" altLang="cs-CZ" sz="2400" dirty="0" smtClean="0"/>
              <a:t> kraj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Jihozápad</a:t>
            </a:r>
            <a:r>
              <a:rPr lang="sk-SK" altLang="cs-CZ" sz="2400" dirty="0" smtClean="0"/>
              <a:t> - kraj </a:t>
            </a:r>
            <a:r>
              <a:rPr lang="sk-SK" altLang="cs-CZ" sz="2400" dirty="0" err="1" smtClean="0"/>
              <a:t>Jihočeský</a:t>
            </a:r>
            <a:r>
              <a:rPr lang="sk-SK" altLang="cs-CZ" sz="2400" dirty="0" smtClean="0"/>
              <a:t> a </a:t>
            </a:r>
            <a:r>
              <a:rPr lang="sk-SK" altLang="cs-CZ" sz="2400" dirty="0" err="1" smtClean="0"/>
              <a:t>Plzeňský</a:t>
            </a:r>
            <a:endParaRPr lang="sk-SK" altLang="cs-CZ" sz="24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Severozápad - kraj Karlovarský a Ústecký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Severovýchod - kraj </a:t>
            </a:r>
            <a:r>
              <a:rPr lang="sk-SK" altLang="cs-CZ" sz="2400" dirty="0" err="1" smtClean="0"/>
              <a:t>Liberecký</a:t>
            </a:r>
            <a:r>
              <a:rPr lang="sk-SK" altLang="cs-CZ" sz="2400" dirty="0" smtClean="0"/>
              <a:t>, </a:t>
            </a:r>
            <a:r>
              <a:rPr lang="sk-SK" altLang="cs-CZ" sz="2400" dirty="0" err="1" smtClean="0"/>
              <a:t>Královehradecký</a:t>
            </a:r>
            <a:r>
              <a:rPr lang="sk-SK" altLang="cs-CZ" sz="2400" dirty="0" smtClean="0"/>
              <a:t> a Pardubický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Jihovýchod</a:t>
            </a:r>
            <a:r>
              <a:rPr lang="sk-SK" altLang="cs-CZ" sz="2400" dirty="0" smtClean="0"/>
              <a:t> - kraj Vysočina a </a:t>
            </a:r>
            <a:r>
              <a:rPr lang="sk-SK" altLang="cs-CZ" sz="2400" dirty="0" err="1" smtClean="0"/>
              <a:t>Jihomoravský</a:t>
            </a:r>
            <a:endParaRPr lang="sk-SK" altLang="cs-CZ" sz="24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Střední</a:t>
            </a:r>
            <a:r>
              <a:rPr lang="sk-SK" altLang="cs-CZ" sz="2400" dirty="0" smtClean="0"/>
              <a:t> Morava - kraj Olomoucký a </a:t>
            </a:r>
            <a:r>
              <a:rPr lang="sk-SK" altLang="cs-CZ" sz="2400" dirty="0" err="1" smtClean="0"/>
              <a:t>Zlínský</a:t>
            </a:r>
            <a:endParaRPr lang="sk-SK" altLang="cs-CZ" sz="24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NUTS 2  </a:t>
            </a:r>
            <a:r>
              <a:rPr lang="sk-SK" altLang="cs-CZ" sz="2400" dirty="0" err="1" smtClean="0"/>
              <a:t>Moravskoslezsko</a:t>
            </a:r>
            <a:r>
              <a:rPr lang="sk-SK" altLang="cs-CZ" sz="2400" dirty="0" smtClean="0"/>
              <a:t> - kraj </a:t>
            </a:r>
            <a:r>
              <a:rPr lang="sk-SK" altLang="cs-CZ" sz="2400" dirty="0" err="1" smtClean="0"/>
              <a:t>Moravskoslezský</a:t>
            </a:r>
            <a:endParaRPr lang="sk-SK" altLang="cs-CZ" sz="24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sz="2400" dirty="0" smtClean="0"/>
              <a:t>e) NUTS 1 - území celé ČR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903"/>
          <a:stretch>
            <a:fillRect/>
          </a:stretch>
        </p:blipFill>
        <p:spPr bwMode="auto">
          <a:xfrm>
            <a:off x="533400" y="369888"/>
            <a:ext cx="8286750" cy="556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979613" y="6300788"/>
            <a:ext cx="5788025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r>
              <a:rPr lang="sk-SK" altLang="cs-CZ" sz="900">
                <a:solidFill>
                  <a:srgbClr val="000000"/>
                </a:solidFill>
              </a:rPr>
              <a:t>Zdroj: http://www.czso.cz/csu/redakce.nsf/i/oblasti_%28nuts_2%29_a_kraje_%28nuts_3%29_ceske_republiky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886"/>
          <a:stretch>
            <a:fillRect/>
          </a:stretch>
        </p:blipFill>
        <p:spPr bwMode="auto">
          <a:xfrm>
            <a:off x="900113" y="720725"/>
            <a:ext cx="792003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768475" y="6432550"/>
            <a:ext cx="5792788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/>
            <a:r>
              <a:rPr lang="sk-SK" altLang="cs-CZ" sz="900">
                <a:solidFill>
                  <a:srgbClr val="000000"/>
                </a:solidFill>
              </a:rPr>
              <a:t>Zdroj: http://www.czso.cz/csu/redakce.nsf/i/kraje_%28nuts_3%29_a_okresy_%28nuts_4%29_ceske_republiky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LAU</a:t>
            </a:r>
            <a:endParaRPr lang="sk-SK" alt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od r. 1990</a:t>
            </a:r>
          </a:p>
          <a:p>
            <a:endParaRPr lang="cs-CZ" altLang="cs-CZ" dirty="0" smtClean="0"/>
          </a:p>
          <a:p>
            <a:r>
              <a:rPr lang="sk-SK" altLang="cs-CZ" dirty="0" err="1" smtClean="0"/>
              <a:t>Local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Administrative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Units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Místní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samosprávné</a:t>
            </a:r>
            <a:r>
              <a:rPr lang="sk-SK" altLang="cs-CZ" dirty="0" smtClean="0"/>
              <a:t> jednotky), v ČR od 2008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LAU 1 a 2 – okresy a obce (NUTS 4 a 5)</a:t>
            </a:r>
            <a:endParaRPr lang="sk-SK" alt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Vývoj RP v EU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>
          <a:xfrm>
            <a:off x="1079500" y="1619250"/>
            <a:ext cx="759777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několik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etap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Evropské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společenství</a:t>
            </a:r>
            <a:r>
              <a:rPr lang="sk-SK" altLang="cs-CZ" dirty="0" smtClean="0"/>
              <a:t> uhlí a oceli, EHS, ES, EU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1260475" y="268288"/>
            <a:ext cx="8999538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dirty="0" smtClean="0">
                <a:solidFill>
                  <a:srgbClr val="008000"/>
                </a:solidFill>
              </a:rPr>
              <a:t>1958 - 1973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423275" cy="6634163"/>
          </a:xfrm>
        </p:spPr>
        <p:txBody>
          <a:bodyPr lIns="0" tIns="2664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individuální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přístup</a:t>
            </a:r>
            <a:r>
              <a:rPr lang="sk-SK" altLang="cs-CZ" dirty="0" smtClean="0"/>
              <a:t> členských zemí bez </a:t>
            </a:r>
            <a:r>
              <a:rPr lang="sk-SK" altLang="cs-CZ" dirty="0" err="1" smtClean="0"/>
              <a:t>koordinace</a:t>
            </a:r>
            <a:r>
              <a:rPr lang="sk-SK" altLang="cs-CZ" dirty="0" smtClean="0"/>
              <a:t> na nadnárodní úrovni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představa</a:t>
            </a:r>
            <a:r>
              <a:rPr lang="sk-SK" altLang="cs-CZ" dirty="0" smtClean="0"/>
              <a:t> o „</a:t>
            </a:r>
            <a:r>
              <a:rPr lang="sk-SK" altLang="cs-CZ" dirty="0" err="1" smtClean="0"/>
              <a:t>automatickém</a:t>
            </a:r>
            <a:r>
              <a:rPr lang="sk-SK" altLang="cs-CZ" dirty="0" smtClean="0"/>
              <a:t>“ </a:t>
            </a:r>
            <a:r>
              <a:rPr lang="sk-SK" altLang="cs-CZ" dirty="0" err="1" smtClean="0"/>
              <a:t>vyrovnání</a:t>
            </a:r>
            <a:r>
              <a:rPr lang="sk-SK" altLang="cs-CZ" dirty="0" smtClean="0"/>
              <a:t> reg. </a:t>
            </a:r>
            <a:r>
              <a:rPr lang="sk-SK" altLang="cs-CZ" dirty="0" err="1" smtClean="0"/>
              <a:t>rozdílů</a:t>
            </a:r>
            <a:r>
              <a:rPr lang="sk-SK" altLang="cs-CZ" dirty="0" smtClean="0"/>
              <a:t> (zavedením </a:t>
            </a:r>
            <a:r>
              <a:rPr lang="sk-SK" altLang="cs-CZ" dirty="0" err="1" smtClean="0"/>
              <a:t>společného</a:t>
            </a:r>
            <a:r>
              <a:rPr lang="sk-SK" altLang="cs-CZ" dirty="0" smtClean="0"/>
              <a:t> </a:t>
            </a:r>
            <a:r>
              <a:rPr lang="sk-SK" altLang="cs-CZ" dirty="0" smtClean="0"/>
              <a:t>trhu)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6 </a:t>
            </a:r>
            <a:r>
              <a:rPr lang="sk-SK" altLang="cs-CZ" dirty="0" smtClean="0"/>
              <a:t>zemí, </a:t>
            </a:r>
            <a:r>
              <a:rPr lang="sk-SK" altLang="cs-CZ" dirty="0" err="1" smtClean="0"/>
              <a:t>relativně</a:t>
            </a:r>
            <a:r>
              <a:rPr lang="sk-SK" altLang="cs-CZ" dirty="0" smtClean="0"/>
              <a:t> malé </a:t>
            </a:r>
            <a:r>
              <a:rPr lang="sk-SK" altLang="cs-CZ" dirty="0" err="1" smtClean="0"/>
              <a:t>diference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vnitřní</a:t>
            </a:r>
            <a:r>
              <a:rPr lang="sk-SK" altLang="cs-CZ" dirty="0" smtClean="0"/>
              <a:t> reg. disparity (hl. Francie a </a:t>
            </a:r>
            <a:r>
              <a:rPr lang="sk-SK" altLang="cs-CZ" dirty="0" err="1" smtClean="0"/>
              <a:t>Itálie</a:t>
            </a:r>
            <a:r>
              <a:rPr lang="sk-SK" altLang="cs-CZ" dirty="0" smtClean="0"/>
              <a:t>) </a:t>
            </a:r>
            <a:r>
              <a:rPr lang="sk-SK" altLang="cs-CZ" dirty="0" err="1" smtClean="0"/>
              <a:t>řešené</a:t>
            </a:r>
            <a:r>
              <a:rPr lang="sk-SK" altLang="cs-CZ" dirty="0" smtClean="0"/>
              <a:t> vlastní reg. politikou (s určitou „</a:t>
            </a:r>
            <a:r>
              <a:rPr lang="sk-SK" altLang="cs-CZ" dirty="0" err="1" smtClean="0"/>
              <a:t>tradicí</a:t>
            </a:r>
            <a:r>
              <a:rPr lang="sk-SK" altLang="cs-CZ" dirty="0" smtClean="0"/>
              <a:t>“, cca od 40. let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z="2600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idx="1"/>
          </p:nvPr>
        </p:nvSpPr>
        <p:spPr>
          <a:xfrm>
            <a:off x="849313" y="1447800"/>
            <a:ext cx="8094662" cy="5203825"/>
          </a:xfrm>
        </p:spPr>
        <p:txBody>
          <a:bodyPr>
            <a:normAutofit/>
          </a:bodyPr>
          <a:lstStyle/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err="1" smtClean="0"/>
              <a:t>integrace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počátcích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soustředění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makroekon</a:t>
            </a:r>
            <a:r>
              <a:rPr lang="sk-SK" altLang="cs-CZ" dirty="0" smtClean="0"/>
              <a:t>. otázky (</a:t>
            </a:r>
            <a:r>
              <a:rPr lang="sk-SK" altLang="cs-CZ" dirty="0" err="1" smtClean="0"/>
              <a:t>např</a:t>
            </a:r>
            <a:r>
              <a:rPr lang="sk-SK" altLang="cs-CZ" dirty="0" smtClean="0"/>
              <a:t>. obchodní bariéry</a:t>
            </a:r>
            <a:r>
              <a:rPr lang="sk-SK" altLang="cs-CZ" dirty="0" smtClean="0"/>
              <a:t>)</a:t>
            </a:r>
          </a:p>
          <a:p>
            <a:pPr marL="684213" indent="-682625">
              <a:buFont typeface="Times New Roman" panose="02020603050405020304" pitchFamily="18" charset="0"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smtClean="0"/>
              <a:t>malý </a:t>
            </a:r>
            <a:r>
              <a:rPr lang="sk-SK" altLang="cs-CZ" dirty="0" smtClean="0"/>
              <a:t>tlak na rozvoj </a:t>
            </a:r>
            <a:r>
              <a:rPr lang="sk-SK" altLang="cs-CZ" dirty="0" err="1" smtClean="0"/>
              <a:t>společné</a:t>
            </a:r>
            <a:r>
              <a:rPr lang="sk-SK" altLang="cs-CZ" dirty="0" smtClean="0"/>
              <a:t> reg. </a:t>
            </a:r>
            <a:r>
              <a:rPr lang="sk-SK" altLang="cs-CZ" dirty="0" smtClean="0"/>
              <a:t>politiky</a:t>
            </a:r>
          </a:p>
          <a:p>
            <a:pPr marL="684213" indent="-682625">
              <a:buFont typeface="Times New Roman" panose="02020603050405020304" pitchFamily="18" charset="0"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err="1" smtClean="0"/>
              <a:t>neexistence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společných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orgánů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institucí</a:t>
            </a:r>
            <a:r>
              <a:rPr lang="sk-SK" altLang="cs-CZ" dirty="0" smtClean="0"/>
              <a:t> pro RP</a:t>
            </a:r>
          </a:p>
          <a:p>
            <a:pPr marL="684213" indent="-682625">
              <a:buFont typeface="Times New Roman" panose="02020603050405020304" pitchFamily="18" charset="0"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smtClean="0"/>
              <a:t>až 1968 – </a:t>
            </a:r>
            <a:r>
              <a:rPr lang="sk-SK" altLang="cs-CZ" dirty="0" err="1" smtClean="0"/>
              <a:t>Generální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ředitelství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Komise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Evropských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společenství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odpovědné</a:t>
            </a:r>
            <a:r>
              <a:rPr lang="sk-SK" altLang="cs-CZ" dirty="0" smtClean="0"/>
              <a:t> za </a:t>
            </a:r>
            <a:r>
              <a:rPr lang="sk-SK" altLang="cs-CZ" dirty="0" err="1" smtClean="0"/>
              <a:t>regionální</a:t>
            </a:r>
            <a:r>
              <a:rPr lang="sk-SK" altLang="cs-CZ" dirty="0" smtClean="0"/>
              <a:t> politiku (DG XVI)</a:t>
            </a:r>
            <a:r>
              <a:rPr lang="sk-SK" altLang="cs-CZ" sz="2600" dirty="0" smtClean="0"/>
              <a:t> 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sz="2000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altLang="cs-CZ" sz="2000" dirty="0" smtClean="0"/>
              <a:t>1957 – </a:t>
            </a:r>
            <a:r>
              <a:rPr lang="cs-CZ" altLang="cs-CZ" sz="2000" dirty="0" smtClean="0"/>
              <a:t>Evropský sociální fond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cs-CZ" altLang="cs-CZ" sz="2000" dirty="0" smtClean="0"/>
              <a:t>1958 – Evropská investiční banka</a:t>
            </a:r>
            <a:endParaRPr lang="sk-SK" altLang="cs-CZ" sz="2000" dirty="0" smtClean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1260475" y="268288"/>
            <a:ext cx="8999538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dirty="0" smtClean="0">
                <a:solidFill>
                  <a:srgbClr val="008000"/>
                </a:solidFill>
              </a:rPr>
              <a:t>1958 - 1973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87313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smtClean="0">
                <a:solidFill>
                  <a:srgbClr val="008000"/>
                </a:solidFill>
              </a:rPr>
              <a:t>1974 - 1985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</p:nvPr>
        </p:nvSpPr>
        <p:spPr>
          <a:xfrm>
            <a:off x="543198" y="1294766"/>
            <a:ext cx="8280400" cy="6278563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1973 – </a:t>
            </a:r>
            <a:r>
              <a:rPr lang="sk-SK" altLang="cs-CZ" dirty="0" err="1" smtClean="0"/>
              <a:t>rozšíření</a:t>
            </a:r>
            <a:r>
              <a:rPr lang="sk-SK" altLang="cs-CZ" dirty="0" smtClean="0"/>
              <a:t> – Dánsko, </a:t>
            </a:r>
            <a:r>
              <a:rPr lang="sk-SK" altLang="cs-CZ" dirty="0" err="1" smtClean="0"/>
              <a:t>Irsko</a:t>
            </a:r>
            <a:r>
              <a:rPr lang="sk-SK" altLang="cs-CZ" dirty="0" smtClean="0"/>
              <a:t>, VB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větší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rozdíly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státy i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VB – </a:t>
            </a:r>
            <a:r>
              <a:rPr lang="sk-SK" altLang="cs-CZ" dirty="0" err="1" smtClean="0"/>
              <a:t>velké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vnitřní</a:t>
            </a:r>
            <a:r>
              <a:rPr lang="sk-SK" altLang="cs-CZ" dirty="0" smtClean="0"/>
              <a:t> reg. </a:t>
            </a:r>
            <a:r>
              <a:rPr lang="sk-SK" altLang="cs-CZ" dirty="0" err="1" smtClean="0"/>
              <a:t>rozdíly</a:t>
            </a:r>
            <a:r>
              <a:rPr lang="sk-SK" altLang="cs-CZ" dirty="0" smtClean="0"/>
              <a:t>, „</a:t>
            </a:r>
            <a:r>
              <a:rPr lang="sk-SK" altLang="cs-CZ" dirty="0" err="1" smtClean="0"/>
              <a:t>kolébka</a:t>
            </a:r>
            <a:r>
              <a:rPr lang="sk-SK" altLang="cs-CZ" dirty="0" smtClean="0"/>
              <a:t>“ RP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větší</a:t>
            </a:r>
            <a:r>
              <a:rPr lang="sk-SK" altLang="cs-CZ" dirty="0" smtClean="0"/>
              <a:t> tlak na rozvoj </a:t>
            </a:r>
            <a:r>
              <a:rPr lang="sk-SK" altLang="cs-CZ" dirty="0" err="1" smtClean="0"/>
              <a:t>společné</a:t>
            </a:r>
            <a:r>
              <a:rPr lang="sk-SK" altLang="cs-CZ" dirty="0" smtClean="0"/>
              <a:t> RP (i </a:t>
            </a:r>
            <a:r>
              <a:rPr lang="sk-SK" altLang="cs-CZ" dirty="0" err="1" smtClean="0"/>
              <a:t>její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financování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1975 – </a:t>
            </a:r>
            <a:r>
              <a:rPr lang="sk-SK" altLang="cs-CZ" dirty="0" err="1" smtClean="0"/>
              <a:t>Evropský</a:t>
            </a:r>
            <a:r>
              <a:rPr lang="sk-SK" altLang="cs-CZ" dirty="0" smtClean="0"/>
              <a:t> fond reg. rozvoje (ERDF) - základní </a:t>
            </a:r>
            <a:r>
              <a:rPr lang="sk-SK" altLang="cs-CZ" dirty="0" err="1" smtClean="0"/>
              <a:t>instituce</a:t>
            </a:r>
            <a:r>
              <a:rPr lang="sk-SK" altLang="cs-CZ" dirty="0" smtClean="0"/>
              <a:t> pro správu RP a nástroj </a:t>
            </a:r>
            <a:r>
              <a:rPr lang="sk-SK" altLang="cs-CZ" dirty="0" err="1" smtClean="0"/>
              <a:t>snižování</a:t>
            </a:r>
            <a:r>
              <a:rPr lang="sk-SK" altLang="cs-CZ" dirty="0" smtClean="0"/>
              <a:t> reg. </a:t>
            </a:r>
            <a:r>
              <a:rPr lang="sk-SK" altLang="cs-CZ" dirty="0" err="1" smtClean="0"/>
              <a:t>rozdílů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financování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zejména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národních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projektů</a:t>
            </a:r>
            <a:r>
              <a:rPr lang="sk-SK" altLang="cs-CZ" dirty="0" smtClean="0"/>
              <a:t> reg. politiky, i </a:t>
            </a:r>
            <a:r>
              <a:rPr lang="sk-SK" altLang="cs-CZ" dirty="0" err="1" smtClean="0"/>
              <a:t>první</a:t>
            </a:r>
            <a:r>
              <a:rPr lang="sk-SK" altLang="cs-CZ" dirty="0" smtClean="0"/>
              <a:t> nadnárodní projekty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nejvíc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financí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Itálie</a:t>
            </a:r>
            <a:r>
              <a:rPr lang="sk-SK" altLang="cs-CZ" dirty="0" smtClean="0"/>
              <a:t>, VB, </a:t>
            </a:r>
            <a:r>
              <a:rPr lang="sk-SK" altLang="cs-CZ" dirty="0" err="1" smtClean="0"/>
              <a:t>Irsko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později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Řecko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Španělsko</a:t>
            </a:r>
            <a:r>
              <a:rPr lang="sk-SK" altLang="cs-CZ" dirty="0" smtClean="0"/>
              <a:t>, Portugalsko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0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dirty="0" smtClean="0">
                <a:solidFill>
                  <a:srgbClr val="008000"/>
                </a:solidFill>
              </a:rPr>
              <a:t>1986 - 1993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157893"/>
            <a:ext cx="8243887" cy="584835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1986 – </a:t>
            </a:r>
            <a:r>
              <a:rPr lang="sk-SK" altLang="cs-CZ" dirty="0" err="1" smtClean="0"/>
              <a:t>první</a:t>
            </a:r>
            <a:r>
              <a:rPr lang="sk-SK" altLang="cs-CZ" dirty="0" smtClean="0"/>
              <a:t> dva </a:t>
            </a:r>
            <a:r>
              <a:rPr lang="sk-SK" altLang="cs-CZ" dirty="0" err="1" smtClean="0"/>
              <a:t>společné</a:t>
            </a:r>
            <a:r>
              <a:rPr lang="sk-SK" altLang="cs-CZ" dirty="0" smtClean="0"/>
              <a:t> (pro </a:t>
            </a:r>
            <a:r>
              <a:rPr lang="sk-SK" altLang="cs-CZ" dirty="0" err="1" smtClean="0"/>
              <a:t>všechny</a:t>
            </a:r>
            <a:r>
              <a:rPr lang="sk-SK" altLang="cs-CZ" dirty="0" smtClean="0"/>
              <a:t> státy) programy RP: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STAR – Rozvoj </a:t>
            </a:r>
            <a:r>
              <a:rPr lang="sk-SK" altLang="cs-CZ" dirty="0" err="1" smtClean="0"/>
              <a:t>moderních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komunikací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VALOREN – </a:t>
            </a:r>
            <a:r>
              <a:rPr lang="sk-SK" altLang="cs-CZ" dirty="0" err="1" smtClean="0"/>
              <a:t>Zhodnocení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vnitřního</a:t>
            </a:r>
            <a:r>
              <a:rPr lang="sk-SK" altLang="cs-CZ" dirty="0" smtClean="0"/>
              <a:t> energetického potenciálu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celkově</a:t>
            </a:r>
            <a:r>
              <a:rPr lang="sk-SK" altLang="cs-CZ" dirty="0" smtClean="0"/>
              <a:t> – období pro reg. a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politiku </a:t>
            </a:r>
            <a:r>
              <a:rPr lang="sk-SK" altLang="cs-CZ" dirty="0" err="1" smtClean="0"/>
              <a:t>relativně</a:t>
            </a:r>
            <a:r>
              <a:rPr lang="sk-SK" altLang="cs-CZ" dirty="0" smtClean="0"/>
              <a:t> „</a:t>
            </a:r>
            <a:r>
              <a:rPr lang="sk-SK" altLang="cs-CZ" dirty="0" err="1" smtClean="0"/>
              <a:t>velkorysejší</a:t>
            </a:r>
            <a:r>
              <a:rPr lang="sk-SK" altLang="cs-CZ" dirty="0" smtClean="0"/>
              <a:t>“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zahájení projektu jednotného </a:t>
            </a:r>
            <a:r>
              <a:rPr lang="sk-SK" altLang="cs-CZ" dirty="0" err="1" smtClean="0"/>
              <a:t>vnitřního</a:t>
            </a:r>
            <a:r>
              <a:rPr lang="sk-SK" altLang="cs-CZ" dirty="0" smtClean="0"/>
              <a:t> trhu a schválení Aktu o jednotné </a:t>
            </a:r>
            <a:r>
              <a:rPr lang="sk-SK" altLang="cs-CZ" dirty="0" err="1" smtClean="0"/>
              <a:t>Evropě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také </a:t>
            </a:r>
            <a:r>
              <a:rPr lang="sk-SK" altLang="cs-CZ" dirty="0" err="1" smtClean="0"/>
              <a:t>specifičtejší</a:t>
            </a:r>
            <a:r>
              <a:rPr lang="sk-SK" altLang="cs-CZ" dirty="0" smtClean="0"/>
              <a:t> programy RP – </a:t>
            </a:r>
            <a:r>
              <a:rPr lang="sk-SK" altLang="cs-CZ" dirty="0" err="1" smtClean="0"/>
              <a:t>např</a:t>
            </a:r>
            <a:r>
              <a:rPr lang="sk-SK" altLang="cs-CZ" dirty="0" smtClean="0"/>
              <a:t>. tzv. Integrované </a:t>
            </a:r>
            <a:r>
              <a:rPr lang="sk-SK" altLang="cs-CZ" dirty="0" err="1" smtClean="0"/>
              <a:t>středomořské</a:t>
            </a:r>
            <a:r>
              <a:rPr lang="sk-SK" altLang="cs-CZ" dirty="0" smtClean="0"/>
              <a:t> programy (</a:t>
            </a:r>
            <a:r>
              <a:rPr lang="sk-SK" altLang="cs-CZ" dirty="0" err="1" smtClean="0"/>
              <a:t>souvislost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vstupem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Španělska</a:t>
            </a:r>
            <a:r>
              <a:rPr lang="sk-SK" altLang="cs-CZ" dirty="0" smtClean="0"/>
              <a:t> a Portugalska)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  <a:endParaRPr lang="sk-SK" altLang="cs-CZ" smtClean="0"/>
          </a:p>
        </p:txBody>
      </p:sp>
      <p:sp>
        <p:nvSpPr>
          <p:cNvPr id="4099" name="Rectangle 1"/>
          <p:cNvSpPr>
            <a:spLocks noGrp="1" noChangeArrowheads="1"/>
          </p:cNvSpPr>
          <p:nvPr>
            <p:ph idx="1"/>
          </p:nvPr>
        </p:nvSpPr>
        <p:spPr/>
        <p:txBody>
          <a:bodyPr lIns="0" tIns="2664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RP – </a:t>
            </a:r>
            <a:r>
              <a:rPr lang="sk-SK" altLang="cs-CZ" dirty="0" err="1" smtClean="0"/>
              <a:t>velmi</a:t>
            </a:r>
            <a:r>
              <a:rPr lang="sk-SK" altLang="cs-CZ" dirty="0" smtClean="0"/>
              <a:t> </a:t>
            </a:r>
            <a:r>
              <a:rPr lang="sk-SK" altLang="cs-CZ" u="sng" dirty="0" smtClean="0"/>
              <a:t>významné postavení</a:t>
            </a:r>
            <a:r>
              <a:rPr lang="sk-SK" altLang="cs-CZ" dirty="0" smtClean="0"/>
              <a:t> v rámci celkové politiky EU, resp. jedna z </a:t>
            </a:r>
            <a:r>
              <a:rPr lang="sk-SK" altLang="cs-CZ" dirty="0" err="1" smtClean="0"/>
              <a:t>nejvýznamnějších</a:t>
            </a:r>
            <a:r>
              <a:rPr lang="sk-SK" altLang="cs-CZ" dirty="0" smtClean="0"/>
              <a:t> politik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z </a:t>
            </a:r>
            <a:r>
              <a:rPr lang="sk-SK" altLang="cs-CZ" dirty="0" err="1" smtClean="0"/>
              <a:t>hlediska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vynakládaných</a:t>
            </a:r>
            <a:r>
              <a:rPr lang="sk-SK" altLang="cs-CZ" dirty="0" smtClean="0"/>
              <a:t> fin.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dlouhodobě</a:t>
            </a:r>
            <a:r>
              <a:rPr lang="sk-SK" altLang="cs-CZ" dirty="0" smtClean="0"/>
              <a:t> 2. </a:t>
            </a:r>
            <a:r>
              <a:rPr lang="sk-SK" altLang="cs-CZ" dirty="0" err="1" smtClean="0"/>
              <a:t>místo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err="1" smtClean="0"/>
              <a:t>důvod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evropské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integrace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především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dlouhodobý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, už od 50. let) vyvážený </a:t>
            </a:r>
            <a:r>
              <a:rPr lang="sk-SK" altLang="cs-CZ" dirty="0" err="1" smtClean="0"/>
              <a:t>hospodářský</a:t>
            </a:r>
            <a:r>
              <a:rPr lang="sk-SK" altLang="cs-CZ" dirty="0" smtClean="0"/>
              <a:t> rozvoj a </a:t>
            </a:r>
            <a:r>
              <a:rPr lang="sk-SK" altLang="cs-CZ" dirty="0" err="1" smtClean="0"/>
              <a:t>odstraňování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rozdílů</a:t>
            </a:r>
            <a:r>
              <a:rPr lang="sk-SK" altLang="cs-CZ" dirty="0" smtClean="0"/>
              <a:t> v ekon. a životní úrovni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podmínka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dosažení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hospodářské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sociální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v </a:t>
            </a:r>
            <a:r>
              <a:rPr lang="sk-SK" altLang="cs-CZ" dirty="0" err="1" smtClean="0"/>
              <a:t>současnosti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potřeba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přehodnocení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mechanismů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přístupů</a:t>
            </a:r>
            <a:r>
              <a:rPr lang="sk-SK" altLang="cs-CZ" dirty="0" smtClean="0"/>
              <a:t> (?)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487363"/>
            <a:ext cx="8099425" cy="6370637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Font typeface="Times New Roman" panose="02020603050405020304" pitchFamily="18" charset="0"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sk-SK" altLang="cs-CZ" dirty="0" smtClean="0">
              <a:solidFill>
                <a:srgbClr val="000000"/>
              </a:solidFill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druhá polovina 80. let – reforma </a:t>
            </a:r>
            <a:r>
              <a:rPr lang="sk-SK" altLang="cs-CZ" dirty="0" err="1" smtClean="0"/>
              <a:t>regionální</a:t>
            </a:r>
            <a:r>
              <a:rPr lang="sk-SK" altLang="cs-CZ" dirty="0" smtClean="0"/>
              <a:t> politiky - Akt o jednotné </a:t>
            </a:r>
            <a:r>
              <a:rPr lang="sk-SK" altLang="cs-CZ" dirty="0" err="1" smtClean="0"/>
              <a:t>Evropě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definice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err="1" smtClean="0"/>
              <a:t>objevil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nový </a:t>
            </a:r>
            <a:r>
              <a:rPr lang="sk-SK" altLang="cs-CZ" dirty="0" err="1" smtClean="0"/>
              <a:t>prvek</a:t>
            </a:r>
            <a:r>
              <a:rPr lang="sk-SK" altLang="cs-CZ" dirty="0" smtClean="0"/>
              <a:t> – </a:t>
            </a:r>
            <a:r>
              <a:rPr lang="sk-SK" altLang="cs-CZ" u="sng" dirty="0" err="1" smtClean="0"/>
              <a:t>střednědobé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plánování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regionálních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programů</a:t>
            </a:r>
            <a:endParaRPr lang="sk-SK" altLang="cs-CZ" u="sng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err="1" smtClean="0"/>
              <a:t>hledaly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efektivnější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způsoby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realizace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integračních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kritika – slabá </a:t>
            </a:r>
            <a:r>
              <a:rPr lang="sk-SK" altLang="cs-CZ" dirty="0" err="1" smtClean="0"/>
              <a:t>koordinace</a:t>
            </a:r>
            <a:r>
              <a:rPr lang="sk-SK" altLang="cs-CZ" dirty="0" smtClean="0"/>
              <a:t> RP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zemědělskou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sociální</a:t>
            </a:r>
            <a:r>
              <a:rPr lang="sk-SK" altLang="cs-CZ" dirty="0" smtClean="0"/>
              <a:t> politikou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err="1" smtClean="0"/>
              <a:t>proto</a:t>
            </a:r>
            <a:r>
              <a:rPr lang="sk-SK" altLang="cs-CZ" dirty="0" smtClean="0"/>
              <a:t> – 1988 – rozhodnutí o </a:t>
            </a:r>
            <a:r>
              <a:rPr lang="sk-SK" altLang="cs-CZ" u="sng" dirty="0" err="1" smtClean="0"/>
              <a:t>integraci</a:t>
            </a:r>
            <a:r>
              <a:rPr lang="sk-SK" altLang="cs-CZ" u="sng" dirty="0" smtClean="0"/>
              <a:t> RP s </a:t>
            </a:r>
            <a:r>
              <a:rPr lang="sk-SK" altLang="cs-CZ" u="sng" dirty="0" err="1" smtClean="0"/>
              <a:t>částí</a:t>
            </a:r>
            <a:r>
              <a:rPr lang="sk-SK" altLang="cs-CZ" u="sng" dirty="0" smtClean="0"/>
              <a:t> soc. a </a:t>
            </a:r>
            <a:r>
              <a:rPr lang="sk-SK" altLang="cs-CZ" u="sng" dirty="0" err="1" smtClean="0"/>
              <a:t>agrární</a:t>
            </a:r>
            <a:r>
              <a:rPr lang="sk-SK" altLang="cs-CZ" u="sng" dirty="0" smtClean="0"/>
              <a:t> politiky do tzv. </a:t>
            </a:r>
            <a:r>
              <a:rPr lang="sk-SK" altLang="cs-CZ" u="sng" dirty="0" err="1" smtClean="0"/>
              <a:t>strukturální</a:t>
            </a:r>
            <a:r>
              <a:rPr lang="sk-SK" altLang="cs-CZ" u="sng" dirty="0" smtClean="0"/>
              <a:t> politiky</a:t>
            </a:r>
            <a:r>
              <a:rPr lang="sk-SK" altLang="cs-CZ" dirty="0" smtClean="0"/>
              <a:t>  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1993  - </a:t>
            </a:r>
            <a:r>
              <a:rPr lang="sk-SK" altLang="cs-CZ" dirty="0" err="1" smtClean="0"/>
              <a:t>Založen</a:t>
            </a:r>
            <a:r>
              <a:rPr lang="sk-SK" altLang="cs-CZ" dirty="0" smtClean="0"/>
              <a:t> fond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 </a:t>
            </a: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764704"/>
            <a:ext cx="8243887" cy="5948363"/>
          </a:xfrm>
        </p:spPr>
        <p:txBody>
          <a:bodyPr lIns="0" tIns="28080" rIns="0" bIns="0">
            <a:normAutofit lnSpcReduction="10000"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pro období 1989 – 1993 – stanovení 5, resp. 6 </a:t>
            </a:r>
            <a:r>
              <a:rPr lang="sk-SK" altLang="cs-CZ" dirty="0" err="1" smtClean="0"/>
              <a:t>cílů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politiky: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1. podpora rozvoje a </a:t>
            </a:r>
            <a:r>
              <a:rPr lang="sk-SK" altLang="cs-CZ" dirty="0" err="1" smtClean="0"/>
              <a:t>strukturálních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zaostávajících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2. </a:t>
            </a:r>
            <a:r>
              <a:rPr lang="sk-SK" altLang="cs-CZ" dirty="0" err="1" smtClean="0"/>
              <a:t>přeměna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jejich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částí</a:t>
            </a:r>
            <a:r>
              <a:rPr lang="sk-SK" altLang="cs-CZ" dirty="0" smtClean="0"/>
              <a:t>),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jsou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ohroženy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hospodářským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úpadkem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3. boj s </a:t>
            </a:r>
            <a:r>
              <a:rPr lang="sk-SK" altLang="cs-CZ" dirty="0" err="1" smtClean="0"/>
              <a:t>dlouhodobou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nezaměstnaností</a:t>
            </a:r>
            <a:r>
              <a:rPr lang="sk-SK" altLang="cs-CZ" dirty="0" smtClean="0"/>
              <a:t> a podpora </a:t>
            </a:r>
            <a:r>
              <a:rPr lang="sk-SK" altLang="cs-CZ" dirty="0" err="1" smtClean="0"/>
              <a:t>integrace</a:t>
            </a:r>
            <a:r>
              <a:rPr lang="sk-SK" altLang="cs-CZ" dirty="0" smtClean="0"/>
              <a:t> mladých </a:t>
            </a:r>
            <a:r>
              <a:rPr lang="sk-SK" altLang="cs-CZ" dirty="0" err="1" smtClean="0"/>
              <a:t>lidí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osob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vyřazených</a:t>
            </a:r>
            <a:r>
              <a:rPr lang="sk-SK" altLang="cs-CZ" dirty="0" smtClean="0"/>
              <a:t> z trhu práce do </a:t>
            </a:r>
            <a:r>
              <a:rPr lang="sk-SK" altLang="cs-CZ" dirty="0" err="1" smtClean="0"/>
              <a:t>pracovního</a:t>
            </a:r>
            <a:r>
              <a:rPr lang="sk-SK" altLang="cs-CZ" dirty="0" smtClean="0"/>
              <a:t> procesu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4. podpora </a:t>
            </a:r>
            <a:r>
              <a:rPr lang="sk-SK" altLang="cs-CZ" dirty="0" err="1" smtClean="0"/>
              <a:t>adaptace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pracovníků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hospodářské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výrobě</a:t>
            </a:r>
            <a:endParaRPr lang="sk-SK" altLang="cs-CZ" dirty="0" smtClean="0"/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5. podpora </a:t>
            </a:r>
            <a:r>
              <a:rPr lang="sk-SK" altLang="cs-CZ" dirty="0" err="1" smtClean="0"/>
              <a:t>venkovských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:</a:t>
            </a:r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- a - </a:t>
            </a:r>
            <a:r>
              <a:rPr lang="sk-SK" altLang="cs-CZ" dirty="0" err="1" smtClean="0"/>
              <a:t>urychlením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zemědělství</a:t>
            </a:r>
            <a:r>
              <a:rPr lang="sk-SK" altLang="cs-CZ" dirty="0" smtClean="0"/>
              <a:t> a podporou </a:t>
            </a:r>
            <a:r>
              <a:rPr lang="sk-SK" altLang="cs-CZ" dirty="0" err="1" smtClean="0"/>
              <a:t>restrukturalizace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modernizace</a:t>
            </a:r>
            <a:r>
              <a:rPr lang="sk-SK" altLang="cs-CZ" dirty="0" smtClean="0"/>
              <a:t> rybolovu</a:t>
            </a:r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- b - </a:t>
            </a:r>
            <a:r>
              <a:rPr lang="sk-SK" altLang="cs-CZ" dirty="0" err="1" smtClean="0"/>
              <a:t>umožněním</a:t>
            </a:r>
            <a:r>
              <a:rPr lang="sk-SK" altLang="cs-CZ" dirty="0" smtClean="0"/>
              <a:t> rozvoje a </a:t>
            </a:r>
            <a:r>
              <a:rPr lang="sk-SK" altLang="cs-CZ" dirty="0" err="1" smtClean="0"/>
              <a:t>struktur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změn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venkov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regionů</a:t>
            </a:r>
            <a:endParaRPr lang="sk-SK" altLang="cs-CZ" dirty="0" smtClean="0"/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sk-SK" altLang="cs-CZ" dirty="0" smtClean="0"/>
              <a:t>1, 2, 5b – </a:t>
            </a:r>
            <a:r>
              <a:rPr lang="sk-SK" altLang="cs-CZ" dirty="0" err="1" smtClean="0"/>
              <a:t>předmět</a:t>
            </a:r>
            <a:r>
              <a:rPr lang="sk-SK" altLang="cs-CZ" dirty="0" smtClean="0"/>
              <a:t> RP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z="32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0813"/>
            <a:ext cx="8094663" cy="10890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1994 – 1999</a:t>
            </a:r>
          </a:p>
        </p:txBody>
      </p:sp>
      <p:sp>
        <p:nvSpPr>
          <p:cNvPr id="25602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695325"/>
            <a:ext cx="8094662" cy="10377488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Font typeface="Times New Roman" panose="02020603050405020304" pitchFamily="18" charset="0"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sk-SK" altLang="cs-CZ" dirty="0" smtClean="0">
              <a:solidFill>
                <a:srgbClr val="000000"/>
              </a:solidFill>
            </a:endParaRPr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err="1" smtClean="0">
                <a:solidFill>
                  <a:srgbClr val="000000"/>
                </a:solidFill>
              </a:rPr>
              <a:t>cíle</a:t>
            </a:r>
            <a:r>
              <a:rPr lang="sk-SK" altLang="cs-CZ" dirty="0" smtClean="0">
                <a:solidFill>
                  <a:srgbClr val="000000"/>
                </a:solidFill>
              </a:rPr>
              <a:t> </a:t>
            </a:r>
            <a:r>
              <a:rPr lang="sk-SK" altLang="cs-CZ" dirty="0" err="1" smtClean="0">
                <a:solidFill>
                  <a:srgbClr val="000000"/>
                </a:solidFill>
              </a:rPr>
              <a:t>strukturální</a:t>
            </a:r>
            <a:r>
              <a:rPr lang="sk-SK" altLang="cs-CZ" dirty="0" smtClean="0">
                <a:solidFill>
                  <a:srgbClr val="000000"/>
                </a:solidFill>
              </a:rPr>
              <a:t> politiky </a:t>
            </a:r>
            <a:r>
              <a:rPr lang="sk-SK" altLang="cs-CZ" dirty="0" err="1" smtClean="0">
                <a:solidFill>
                  <a:srgbClr val="000000"/>
                </a:solidFill>
              </a:rPr>
              <a:t>se</a:t>
            </a:r>
            <a:r>
              <a:rPr lang="sk-SK" altLang="cs-CZ" dirty="0" smtClean="0">
                <a:solidFill>
                  <a:srgbClr val="000000"/>
                </a:solidFill>
              </a:rPr>
              <a:t> </a:t>
            </a:r>
            <a:r>
              <a:rPr lang="sk-SK" altLang="cs-CZ" dirty="0" err="1" smtClean="0">
                <a:solidFill>
                  <a:srgbClr val="000000"/>
                </a:solidFill>
              </a:rPr>
              <a:t>osvědčily</a:t>
            </a:r>
            <a:endParaRPr lang="sk-SK" altLang="cs-CZ" dirty="0" smtClean="0">
              <a:solidFill>
                <a:srgbClr val="000000"/>
              </a:solidFill>
            </a:endParaRPr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err="1" smtClean="0">
                <a:solidFill>
                  <a:srgbClr val="000000"/>
                </a:solidFill>
              </a:rPr>
              <a:t>Poprvé</a:t>
            </a:r>
            <a:r>
              <a:rPr lang="sk-SK" altLang="cs-CZ" dirty="0" smtClean="0">
                <a:solidFill>
                  <a:srgbClr val="000000"/>
                </a:solidFill>
              </a:rPr>
              <a:t> </a:t>
            </a:r>
            <a:r>
              <a:rPr lang="sk-SK" altLang="cs-CZ" dirty="0" err="1" smtClean="0">
                <a:solidFill>
                  <a:srgbClr val="000000"/>
                </a:solidFill>
              </a:rPr>
              <a:t>se</a:t>
            </a:r>
            <a:r>
              <a:rPr lang="sk-SK" altLang="cs-CZ" dirty="0" smtClean="0">
                <a:solidFill>
                  <a:srgbClr val="000000"/>
                </a:solidFill>
              </a:rPr>
              <a:t> kryje rozpočtovým obdobím EU</a:t>
            </a:r>
            <a:endParaRPr lang="sk-SK" altLang="cs-CZ" dirty="0" smtClean="0">
              <a:solidFill>
                <a:srgbClr val="000000"/>
              </a:solidFill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1995 (po </a:t>
            </a:r>
            <a:r>
              <a:rPr lang="sk-SK" altLang="cs-CZ" dirty="0" err="1" smtClean="0"/>
              <a:t>přijetí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Finska</a:t>
            </a:r>
            <a:r>
              <a:rPr lang="sk-SK" altLang="cs-CZ" dirty="0" smtClean="0"/>
              <a:t> a Švédska) – </a:t>
            </a:r>
            <a:r>
              <a:rPr lang="sk-SK" altLang="cs-CZ" dirty="0" smtClean="0"/>
              <a:t>6., </a:t>
            </a:r>
            <a:r>
              <a:rPr lang="sk-SK" altLang="cs-CZ" dirty="0" smtClean="0"/>
              <a:t>resp. </a:t>
            </a:r>
            <a:r>
              <a:rPr lang="sk-SK" altLang="cs-CZ" dirty="0" smtClean="0"/>
              <a:t>7.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 – rozvoj a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s </a:t>
            </a:r>
            <a:r>
              <a:rPr lang="sk-SK" altLang="cs-CZ" dirty="0" err="1" smtClean="0"/>
              <a:t>extrémně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nízkým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zalidněním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/>
              <a:t>1994 – </a:t>
            </a:r>
            <a:r>
              <a:rPr lang="sk-SK" altLang="cs-CZ" dirty="0" err="1" smtClean="0"/>
              <a:t>Evropská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komise</a:t>
            </a:r>
            <a:r>
              <a:rPr lang="sk-SK" altLang="cs-CZ" dirty="0" smtClean="0"/>
              <a:t> schválila dokument </a:t>
            </a:r>
            <a:r>
              <a:rPr lang="sk-SK" altLang="cs-CZ" dirty="0" err="1" smtClean="0"/>
              <a:t>Evropa</a:t>
            </a:r>
            <a:r>
              <a:rPr lang="sk-SK" altLang="cs-CZ" dirty="0" smtClean="0"/>
              <a:t> 2000</a:t>
            </a:r>
            <a:r>
              <a:rPr lang="sk-SK" altLang="cs-CZ" dirty="0" smtClean="0">
                <a:cs typeface="Arial" panose="020B0604020202020204" pitchFamily="34" charset="0"/>
              </a:rPr>
              <a:t>+ (problematika rozvoje </a:t>
            </a:r>
            <a:r>
              <a:rPr lang="sk-SK" altLang="cs-CZ" dirty="0" err="1" smtClean="0">
                <a:cs typeface="Arial" panose="020B0604020202020204" pitchFamily="34" charset="0"/>
              </a:rPr>
              <a:t>evrop</a:t>
            </a:r>
            <a:r>
              <a:rPr lang="sk-SK" altLang="cs-CZ" dirty="0" smtClean="0">
                <a:cs typeface="Arial" panose="020B0604020202020204" pitchFamily="34" charset="0"/>
              </a:rPr>
              <a:t>. </a:t>
            </a:r>
            <a:r>
              <a:rPr lang="sk-SK" altLang="cs-CZ" dirty="0" err="1" smtClean="0">
                <a:cs typeface="Arial" panose="020B0604020202020204" pitchFamily="34" charset="0"/>
              </a:rPr>
              <a:t>prostoru</a:t>
            </a:r>
            <a:r>
              <a:rPr lang="sk-SK" altLang="cs-CZ" dirty="0" smtClean="0">
                <a:cs typeface="Arial" panose="020B0604020202020204" pitchFamily="34" charset="0"/>
              </a:rPr>
              <a:t> v </a:t>
            </a:r>
            <a:r>
              <a:rPr lang="sk-SK" altLang="cs-CZ" dirty="0" err="1" smtClean="0">
                <a:cs typeface="Arial" panose="020B0604020202020204" pitchFamily="34" charset="0"/>
              </a:rPr>
              <a:t>souvislosti</a:t>
            </a:r>
            <a:r>
              <a:rPr lang="sk-SK" altLang="cs-CZ" dirty="0" smtClean="0">
                <a:cs typeface="Arial" panose="020B0604020202020204" pitchFamily="34" charset="0"/>
              </a:rPr>
              <a:t> s </a:t>
            </a:r>
            <a:r>
              <a:rPr lang="sk-SK" altLang="cs-CZ" dirty="0" err="1" smtClean="0">
                <a:cs typeface="Arial" panose="020B0604020202020204" pitchFamily="34" charset="0"/>
              </a:rPr>
              <a:t>perspektivou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 err="1" smtClean="0">
                <a:cs typeface="Arial" panose="020B0604020202020204" pitchFamily="34" charset="0"/>
              </a:rPr>
              <a:t>rozšíření</a:t>
            </a:r>
            <a:r>
              <a:rPr lang="sk-SK" altLang="cs-CZ" dirty="0" smtClean="0">
                <a:cs typeface="Arial" panose="020B0604020202020204" pitchFamily="34" charset="0"/>
              </a:rPr>
              <a:t> EU), Rada </a:t>
            </a:r>
            <a:r>
              <a:rPr lang="sk-SK" altLang="cs-CZ" dirty="0" err="1" smtClean="0">
                <a:cs typeface="Arial" panose="020B0604020202020204" pitchFamily="34" charset="0"/>
              </a:rPr>
              <a:t>ministrů</a:t>
            </a:r>
            <a:r>
              <a:rPr lang="sk-SK" altLang="cs-CZ" dirty="0" smtClean="0">
                <a:cs typeface="Arial" panose="020B0604020202020204" pitchFamily="34" charset="0"/>
              </a:rPr>
              <a:t> pro </a:t>
            </a:r>
            <a:r>
              <a:rPr lang="sk-SK" altLang="cs-CZ" dirty="0" err="1" smtClean="0">
                <a:cs typeface="Arial" panose="020B0604020202020204" pitchFamily="34" charset="0"/>
              </a:rPr>
              <a:t>regionální</a:t>
            </a:r>
            <a:r>
              <a:rPr lang="sk-SK" altLang="cs-CZ" dirty="0" smtClean="0">
                <a:cs typeface="Arial" panose="020B0604020202020204" pitchFamily="34" charset="0"/>
              </a:rPr>
              <a:t> rozvoj </a:t>
            </a:r>
            <a:r>
              <a:rPr lang="sk-SK" altLang="cs-CZ" dirty="0" err="1" smtClean="0">
                <a:cs typeface="Arial" panose="020B0604020202020204" pitchFamily="34" charset="0"/>
              </a:rPr>
              <a:t>přijala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 err="1" smtClean="0">
                <a:cs typeface="Arial" panose="020B0604020202020204" pitchFamily="34" charset="0"/>
              </a:rPr>
              <a:t>Principy</a:t>
            </a:r>
            <a:r>
              <a:rPr lang="sk-SK" altLang="cs-CZ" dirty="0" smtClean="0">
                <a:cs typeface="Arial" panose="020B0604020202020204" pitchFamily="34" charset="0"/>
              </a:rPr>
              <a:t> rozvojové politiky </a:t>
            </a:r>
            <a:r>
              <a:rPr lang="sk-SK" altLang="cs-CZ" dirty="0" err="1" smtClean="0">
                <a:cs typeface="Arial" panose="020B0604020202020204" pitchFamily="34" charset="0"/>
              </a:rPr>
              <a:t>evropského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 err="1" smtClean="0">
                <a:cs typeface="Arial" panose="020B0604020202020204" pitchFamily="34" charset="0"/>
              </a:rPr>
              <a:t>prostoru</a:t>
            </a:r>
            <a:endParaRPr lang="sk-SK" altLang="cs-CZ" dirty="0" smtClean="0">
              <a:cs typeface="Arial" panose="020B0604020202020204" pitchFamily="34" charset="0"/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dokumenty spolu </a:t>
            </a:r>
            <a:r>
              <a:rPr lang="sk-SK" altLang="cs-CZ" dirty="0" err="1" smtClean="0">
                <a:cs typeface="Arial" panose="020B0604020202020204" pitchFamily="34" charset="0"/>
              </a:rPr>
              <a:t>souvisí</a:t>
            </a:r>
            <a:r>
              <a:rPr lang="sk-SK" altLang="cs-CZ" dirty="0" smtClean="0">
                <a:cs typeface="Arial" panose="020B0604020202020204" pitchFamily="34" charset="0"/>
              </a:rPr>
              <a:t>, </a:t>
            </a:r>
            <a:r>
              <a:rPr lang="sk-SK" altLang="cs-CZ" dirty="0" err="1" smtClean="0">
                <a:cs typeface="Arial" panose="020B0604020202020204" pitchFamily="34" charset="0"/>
              </a:rPr>
              <a:t>sledují</a:t>
            </a:r>
            <a:r>
              <a:rPr lang="sk-SK" altLang="cs-CZ" dirty="0" smtClean="0">
                <a:cs typeface="Arial" panose="020B0604020202020204" pitchFamily="34" charset="0"/>
              </a:rPr>
              <a:t> dva základní </a:t>
            </a:r>
            <a:r>
              <a:rPr lang="sk-SK" altLang="cs-CZ" dirty="0" err="1" smtClean="0">
                <a:cs typeface="Arial" panose="020B0604020202020204" pitchFamily="34" charset="0"/>
              </a:rPr>
              <a:t>cíle</a:t>
            </a:r>
            <a:r>
              <a:rPr lang="sk-SK" altLang="cs-CZ" dirty="0" smtClean="0">
                <a:cs typeface="Arial" panose="020B0604020202020204" pitchFamily="34" charset="0"/>
              </a:rPr>
              <a:t> (hosp. a soc. </a:t>
            </a:r>
            <a:r>
              <a:rPr lang="sk-SK" altLang="cs-CZ" dirty="0" err="1" smtClean="0">
                <a:cs typeface="Arial" panose="020B0604020202020204" pitchFamily="34" charset="0"/>
              </a:rPr>
              <a:t>soudržnost</a:t>
            </a:r>
            <a:r>
              <a:rPr lang="sk-SK" altLang="cs-CZ" dirty="0" smtClean="0">
                <a:cs typeface="Arial" panose="020B0604020202020204" pitchFamily="34" charset="0"/>
              </a:rPr>
              <a:t>, </a:t>
            </a:r>
            <a:r>
              <a:rPr lang="sk-SK" altLang="cs-CZ" dirty="0" err="1" smtClean="0">
                <a:cs typeface="Arial" panose="020B0604020202020204" pitchFamily="34" charset="0"/>
              </a:rPr>
              <a:t>vnitřní</a:t>
            </a:r>
            <a:r>
              <a:rPr lang="sk-SK" altLang="cs-CZ" dirty="0" smtClean="0">
                <a:cs typeface="Arial" panose="020B0604020202020204" pitchFamily="34" charset="0"/>
              </a:rPr>
              <a:t> trh)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404665"/>
            <a:ext cx="8243887" cy="5904656"/>
          </a:xfrm>
        </p:spPr>
        <p:txBody>
          <a:bodyPr lIns="0" tIns="2664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oba dokumenty – bez </a:t>
            </a:r>
            <a:r>
              <a:rPr lang="sk-SK" altLang="cs-CZ" dirty="0" err="1" smtClean="0"/>
              <a:t>právní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závaznosti</a:t>
            </a:r>
            <a:r>
              <a:rPr lang="sk-SK" altLang="cs-CZ" dirty="0" smtClean="0"/>
              <a:t>, ale – </a:t>
            </a:r>
            <a:r>
              <a:rPr lang="sk-SK" altLang="cs-CZ" dirty="0" err="1" smtClean="0"/>
              <a:t>určující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vliv</a:t>
            </a:r>
            <a:r>
              <a:rPr lang="sk-SK" altLang="cs-CZ" dirty="0" smtClean="0"/>
              <a:t> na reg. rozvoj (jeho trendy) v </a:t>
            </a:r>
            <a:r>
              <a:rPr lang="sk-SK" altLang="cs-CZ" dirty="0" err="1" smtClean="0"/>
              <a:t>evropském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prostoru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východisko – </a:t>
            </a:r>
            <a:r>
              <a:rPr lang="sk-SK" altLang="cs-CZ" u="sng" dirty="0" err="1" smtClean="0"/>
              <a:t>regionální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plánování</a:t>
            </a:r>
            <a:r>
              <a:rPr lang="sk-SK" altLang="cs-CZ" dirty="0" smtClean="0"/>
              <a:t> – je </a:t>
            </a:r>
            <a:r>
              <a:rPr lang="sk-SK" altLang="cs-CZ" dirty="0" err="1" smtClean="0"/>
              <a:t>základním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předpokladem</a:t>
            </a:r>
            <a:r>
              <a:rPr lang="sk-SK" altLang="cs-CZ" dirty="0" smtClean="0"/>
              <a:t> harmonického rozvoje </a:t>
            </a:r>
            <a:r>
              <a:rPr lang="sk-SK" altLang="cs-CZ" dirty="0" err="1" smtClean="0"/>
              <a:t>atd</a:t>
            </a:r>
            <a:r>
              <a:rPr lang="sk-SK" altLang="cs-CZ" dirty="0" smtClean="0"/>
              <a:t>.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Evropa</a:t>
            </a:r>
            <a:r>
              <a:rPr lang="sk-SK" altLang="cs-CZ" dirty="0" smtClean="0"/>
              <a:t> 2000</a:t>
            </a:r>
            <a:r>
              <a:rPr lang="sk-SK" altLang="cs-CZ" dirty="0" smtClean="0">
                <a:cs typeface="Arial" panose="020B0604020202020204" pitchFamily="34" charset="0"/>
              </a:rPr>
              <a:t>+ - základní koncepční dokument pro tvorbu reg. </a:t>
            </a:r>
            <a:r>
              <a:rPr lang="sk-SK" altLang="cs-CZ" dirty="0" err="1" smtClean="0">
                <a:cs typeface="Arial" panose="020B0604020202020204" pitchFamily="34" charset="0"/>
              </a:rPr>
              <a:t>strategií</a:t>
            </a:r>
            <a:r>
              <a:rPr lang="sk-SK" altLang="cs-CZ" dirty="0" smtClean="0">
                <a:cs typeface="Arial" panose="020B0604020202020204" pitchFamily="34" charset="0"/>
              </a:rPr>
              <a:t> a </a:t>
            </a:r>
            <a:r>
              <a:rPr lang="sk-SK" altLang="cs-CZ" dirty="0" err="1" smtClean="0">
                <a:cs typeface="Arial" panose="020B0604020202020204" pitchFamily="34" charset="0"/>
              </a:rPr>
              <a:t>koncepcí</a:t>
            </a:r>
            <a:r>
              <a:rPr lang="sk-SK" altLang="cs-CZ" dirty="0" smtClean="0">
                <a:cs typeface="Arial" panose="020B0604020202020204" pitchFamily="34" charset="0"/>
              </a:rPr>
              <a:t> na národní úrovni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PRPEP – východisko nového </a:t>
            </a:r>
            <a:r>
              <a:rPr lang="sk-SK" altLang="cs-CZ" dirty="0" err="1" smtClean="0">
                <a:cs typeface="Arial" panose="020B0604020202020204" pitchFamily="34" charset="0"/>
              </a:rPr>
              <a:t>pojetí</a:t>
            </a:r>
            <a:r>
              <a:rPr lang="sk-SK" altLang="cs-CZ" dirty="0" smtClean="0">
                <a:cs typeface="Arial" panose="020B0604020202020204" pitchFamily="34" charset="0"/>
              </a:rPr>
              <a:t> RP: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- </a:t>
            </a:r>
            <a:r>
              <a:rPr lang="sk-SK" altLang="cs-CZ" dirty="0" err="1" smtClean="0">
                <a:cs typeface="Arial" panose="020B0604020202020204" pitchFamily="34" charset="0"/>
              </a:rPr>
              <a:t>posílení</a:t>
            </a:r>
            <a:r>
              <a:rPr lang="sk-SK" altLang="cs-CZ" dirty="0" smtClean="0">
                <a:cs typeface="Arial" panose="020B0604020202020204" pitchFamily="34" charset="0"/>
              </a:rPr>
              <a:t> významu tzv. </a:t>
            </a:r>
            <a:r>
              <a:rPr lang="sk-SK" altLang="cs-CZ" dirty="0" err="1" smtClean="0">
                <a:cs typeface="Arial" panose="020B0604020202020204" pitchFamily="34" charset="0"/>
              </a:rPr>
              <a:t>měkkých</a:t>
            </a:r>
            <a:r>
              <a:rPr lang="sk-SK" altLang="cs-CZ" dirty="0" smtClean="0">
                <a:cs typeface="Arial" panose="020B0604020202020204" pitchFamily="34" charset="0"/>
              </a:rPr>
              <a:t> </a:t>
            </a:r>
            <a:r>
              <a:rPr lang="sk-SK" altLang="cs-CZ" dirty="0" err="1" smtClean="0">
                <a:cs typeface="Arial" panose="020B0604020202020204" pitchFamily="34" charset="0"/>
              </a:rPr>
              <a:t>opatření</a:t>
            </a:r>
            <a:r>
              <a:rPr lang="sk-SK" altLang="cs-CZ" dirty="0" smtClean="0">
                <a:cs typeface="Arial" panose="020B0604020202020204" pitchFamily="34" charset="0"/>
              </a:rPr>
              <a:t> (nehmotných </a:t>
            </a:r>
            <a:r>
              <a:rPr lang="sk-SK" altLang="cs-CZ" dirty="0" err="1" smtClean="0">
                <a:cs typeface="Arial" panose="020B0604020202020204" pitchFamily="34" charset="0"/>
              </a:rPr>
              <a:t>investic</a:t>
            </a:r>
            <a:r>
              <a:rPr lang="sk-SK" altLang="cs-CZ" dirty="0" smtClean="0">
                <a:cs typeface="Arial" panose="020B0604020202020204" pitchFamily="34" charset="0"/>
              </a:rPr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- </a:t>
            </a:r>
            <a:r>
              <a:rPr lang="sk-SK" altLang="cs-CZ" dirty="0" err="1" smtClean="0">
                <a:cs typeface="Arial" panose="020B0604020202020204" pitchFamily="34" charset="0"/>
              </a:rPr>
              <a:t>orientace</a:t>
            </a:r>
            <a:r>
              <a:rPr lang="sk-SK" altLang="cs-CZ" dirty="0" smtClean="0">
                <a:cs typeface="Arial" panose="020B0604020202020204" pitchFamily="34" charset="0"/>
              </a:rPr>
              <a:t> na </a:t>
            </a:r>
            <a:r>
              <a:rPr lang="sk-SK" altLang="cs-CZ" dirty="0" err="1" smtClean="0">
                <a:cs typeface="Arial" panose="020B0604020202020204" pitchFamily="34" charset="0"/>
              </a:rPr>
              <a:t>lidské</a:t>
            </a:r>
            <a:r>
              <a:rPr lang="sk-SK" altLang="cs-CZ" dirty="0" smtClean="0">
                <a:cs typeface="Arial" panose="020B0604020202020204" pitchFamily="34" charset="0"/>
              </a:rPr>
              <a:t> zdroje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- rozvoj </a:t>
            </a:r>
            <a:r>
              <a:rPr lang="sk-SK" altLang="cs-CZ" dirty="0" err="1" smtClean="0">
                <a:cs typeface="Arial" panose="020B0604020202020204" pitchFamily="34" charset="0"/>
              </a:rPr>
              <a:t>poradenství</a:t>
            </a:r>
            <a:r>
              <a:rPr lang="sk-SK" altLang="cs-CZ" dirty="0" smtClean="0">
                <a:cs typeface="Arial" panose="020B0604020202020204" pitchFamily="34" charset="0"/>
              </a:rPr>
              <a:t> pro obce, </a:t>
            </a:r>
            <a:r>
              <a:rPr lang="sk-SK" altLang="cs-CZ" dirty="0" err="1" smtClean="0">
                <a:cs typeface="Arial" panose="020B0604020202020204" pitchFamily="34" charset="0"/>
              </a:rPr>
              <a:t>regiony</a:t>
            </a:r>
            <a:r>
              <a:rPr lang="sk-SK" altLang="cs-CZ" dirty="0" smtClean="0">
                <a:cs typeface="Arial" panose="020B0604020202020204" pitchFamily="34" charset="0"/>
              </a:rPr>
              <a:t>, </a:t>
            </a:r>
            <a:r>
              <a:rPr lang="sk-SK" altLang="cs-CZ" dirty="0" err="1" smtClean="0">
                <a:cs typeface="Arial" panose="020B0604020202020204" pitchFamily="34" charset="0"/>
              </a:rPr>
              <a:t>podnikatele</a:t>
            </a:r>
            <a:r>
              <a:rPr lang="sk-SK" altLang="cs-CZ" dirty="0" smtClean="0">
                <a:cs typeface="Arial" panose="020B0604020202020204" pitchFamily="34" charset="0"/>
              </a:rPr>
              <a:t>... </a:t>
            </a:r>
            <a:r>
              <a:rPr lang="sk-SK" altLang="cs-CZ" dirty="0" err="1" smtClean="0">
                <a:cs typeface="Arial" panose="020B0604020202020204" pitchFamily="34" charset="0"/>
              </a:rPr>
              <a:t>prostřednictvím</a:t>
            </a:r>
            <a:r>
              <a:rPr lang="sk-SK" altLang="cs-CZ" dirty="0" smtClean="0">
                <a:cs typeface="Arial" panose="020B0604020202020204" pitchFamily="34" charset="0"/>
              </a:rPr>
              <a:t> rozvojových </a:t>
            </a:r>
            <a:r>
              <a:rPr lang="sk-SK" altLang="cs-CZ" dirty="0" err="1" smtClean="0">
                <a:cs typeface="Arial" panose="020B0604020202020204" pitchFamily="34" charset="0"/>
              </a:rPr>
              <a:t>agentur</a:t>
            </a:r>
            <a:endParaRPr lang="sk-SK" altLang="cs-CZ" dirty="0" smtClean="0">
              <a:cs typeface="Arial" panose="020B0604020202020204" pitchFamily="34" charset="0"/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cs typeface="Arial" panose="020B0604020202020204" pitchFamily="34" charset="0"/>
              </a:rPr>
              <a:t>- </a:t>
            </a:r>
            <a:r>
              <a:rPr lang="sk-SK" altLang="cs-CZ" dirty="0" err="1" smtClean="0">
                <a:cs typeface="Arial" panose="020B0604020202020204" pitchFamily="34" charset="0"/>
              </a:rPr>
              <a:t>zintenzivnění</a:t>
            </a:r>
            <a:r>
              <a:rPr lang="sk-SK" altLang="cs-CZ" dirty="0" smtClean="0">
                <a:cs typeface="Arial" panose="020B0604020202020204" pitchFamily="34" charset="0"/>
              </a:rPr>
              <a:t> podpory hosp. a </a:t>
            </a:r>
            <a:r>
              <a:rPr lang="sk-SK" altLang="cs-CZ" dirty="0" err="1" smtClean="0">
                <a:cs typeface="Arial" panose="020B0604020202020204" pitchFamily="34" charset="0"/>
              </a:rPr>
              <a:t>technolog</a:t>
            </a:r>
            <a:r>
              <a:rPr lang="sk-SK" altLang="cs-CZ" dirty="0" smtClean="0">
                <a:cs typeface="Arial" panose="020B0604020202020204" pitchFamily="34" charset="0"/>
              </a:rPr>
              <a:t>. </a:t>
            </a:r>
            <a:r>
              <a:rPr lang="sk-SK" altLang="cs-CZ" dirty="0" err="1" smtClean="0">
                <a:cs typeface="Arial" panose="020B0604020202020204" pitchFamily="34" charset="0"/>
              </a:rPr>
              <a:t>parků</a:t>
            </a:r>
            <a:endParaRPr lang="sk-SK" altLang="cs-CZ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874396" y="476672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err="1" smtClean="0">
                <a:solidFill>
                  <a:srgbClr val="008000"/>
                </a:solidFill>
              </a:rPr>
              <a:t>Cíle</a:t>
            </a:r>
            <a:r>
              <a:rPr lang="sk-SK" altLang="cs-CZ" dirty="0" smtClean="0">
                <a:solidFill>
                  <a:srgbClr val="008000"/>
                </a:solidFill>
              </a:rPr>
              <a:t> RP 1994 - 1999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546417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6, resp. 7 </a:t>
            </a:r>
            <a:r>
              <a:rPr lang="sk-SK" altLang="cs-CZ" dirty="0" err="1" smtClean="0"/>
              <a:t>cílů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politiky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z </a:t>
            </a:r>
            <a:r>
              <a:rPr lang="sk-SK" altLang="cs-CZ" dirty="0" err="1" smtClean="0"/>
              <a:t>hlediska</a:t>
            </a:r>
            <a:r>
              <a:rPr lang="sk-SK" altLang="cs-CZ" dirty="0" smtClean="0"/>
              <a:t> RP 4 </a:t>
            </a:r>
            <a:r>
              <a:rPr lang="sk-SK" altLang="cs-CZ" dirty="0" err="1" smtClean="0"/>
              <a:t>nejdůležitější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a) rozvoj a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přeměna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zaostávajících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zaostávající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– ty, v </a:t>
            </a:r>
            <a:r>
              <a:rPr lang="sk-SK" altLang="cs-CZ" dirty="0" err="1" smtClean="0"/>
              <a:t>nichž</a:t>
            </a:r>
            <a:r>
              <a:rPr lang="sk-SK" altLang="cs-CZ" dirty="0" smtClean="0"/>
              <a:t> je HDP na 1 </a:t>
            </a:r>
            <a:r>
              <a:rPr lang="sk-SK" altLang="cs-CZ" dirty="0" err="1" smtClean="0"/>
              <a:t>obyvatele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průběhu</a:t>
            </a:r>
            <a:r>
              <a:rPr lang="sk-SK" altLang="cs-CZ" dirty="0" smtClean="0"/>
              <a:t> stanovených 3 let nižší než 75% </a:t>
            </a:r>
            <a:r>
              <a:rPr lang="sk-SK" altLang="cs-CZ" dirty="0" err="1" smtClean="0"/>
              <a:t>průměru</a:t>
            </a:r>
            <a:r>
              <a:rPr lang="sk-SK" altLang="cs-CZ" dirty="0" smtClean="0"/>
              <a:t> EU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 </a:t>
            </a:r>
            <a:r>
              <a:rPr lang="sk-SK" altLang="cs-CZ" dirty="0" err="1" smtClean="0"/>
              <a:t>roce</a:t>
            </a:r>
            <a:r>
              <a:rPr lang="sk-SK" altLang="cs-CZ" dirty="0" smtClean="0"/>
              <a:t> 1993 (</a:t>
            </a:r>
            <a:r>
              <a:rPr lang="sk-SK" altLang="cs-CZ" dirty="0" err="1" smtClean="0"/>
              <a:t>podle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jednotek</a:t>
            </a:r>
            <a:r>
              <a:rPr lang="sk-SK" altLang="cs-CZ" dirty="0" smtClean="0"/>
              <a:t> NUTS 2) v nich žilo 26,6% </a:t>
            </a:r>
            <a:r>
              <a:rPr lang="sk-SK" altLang="cs-CZ" dirty="0" err="1" smtClean="0"/>
              <a:t>obyvatel</a:t>
            </a:r>
            <a:r>
              <a:rPr lang="sk-SK" altLang="cs-CZ" dirty="0" smtClean="0"/>
              <a:t> EU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idx="1"/>
          </p:nvPr>
        </p:nvSpPr>
        <p:spPr>
          <a:xfrm>
            <a:off x="686475" y="908720"/>
            <a:ext cx="8423275" cy="7058025"/>
          </a:xfrm>
        </p:spPr>
        <p:txBody>
          <a:bodyPr lIns="0" tIns="2664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Font typeface="Times New Roman" panose="02020603050405020304" pitchFamily="18" charset="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b) </a:t>
            </a:r>
            <a:r>
              <a:rPr lang="sk-SK" dirty="0" err="1" smtClean="0"/>
              <a:t>konverze</a:t>
            </a:r>
            <a:r>
              <a:rPr lang="sk-SK" dirty="0" smtClean="0"/>
              <a:t> </a:t>
            </a:r>
            <a:r>
              <a:rPr lang="sk-SK" dirty="0" err="1" smtClean="0"/>
              <a:t>regionů</a:t>
            </a:r>
            <a:r>
              <a:rPr lang="sk-SK" dirty="0" smtClean="0"/>
              <a:t> </a:t>
            </a:r>
            <a:r>
              <a:rPr lang="sk-SK" dirty="0" err="1" smtClean="0"/>
              <a:t>vážně</a:t>
            </a:r>
            <a:r>
              <a:rPr lang="sk-SK" dirty="0" smtClean="0"/>
              <a:t> </a:t>
            </a:r>
            <a:r>
              <a:rPr lang="sk-SK" dirty="0" err="1" smtClean="0"/>
              <a:t>postižených</a:t>
            </a:r>
            <a:r>
              <a:rPr lang="sk-SK" dirty="0" smtClean="0"/>
              <a:t> </a:t>
            </a:r>
            <a:r>
              <a:rPr lang="sk-SK" dirty="0" err="1" smtClean="0"/>
              <a:t>hospodářským</a:t>
            </a:r>
            <a:r>
              <a:rPr lang="sk-SK" dirty="0" smtClean="0"/>
              <a:t> </a:t>
            </a:r>
            <a:r>
              <a:rPr lang="sk-SK" dirty="0" err="1" smtClean="0"/>
              <a:t>úpadkem</a:t>
            </a:r>
            <a:r>
              <a:rPr lang="sk-SK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regiony</a:t>
            </a:r>
            <a:r>
              <a:rPr lang="sk-SK" dirty="0" smtClean="0"/>
              <a:t> NUTS 3 a </a:t>
            </a:r>
            <a:r>
              <a:rPr lang="sk-SK" dirty="0" err="1" smtClean="0"/>
              <a:t>mikroregiony</a:t>
            </a:r>
            <a:r>
              <a:rPr lang="sk-SK" dirty="0" smtClean="0"/>
              <a:t>, kde (</a:t>
            </a:r>
            <a:r>
              <a:rPr lang="sk-SK" dirty="0" err="1" smtClean="0"/>
              <a:t>primární</a:t>
            </a:r>
            <a:r>
              <a:rPr lang="sk-SK" dirty="0" smtClean="0"/>
              <a:t> </a:t>
            </a:r>
            <a:r>
              <a:rPr lang="sk-SK" dirty="0" err="1" smtClean="0"/>
              <a:t>kriteria</a:t>
            </a:r>
            <a:r>
              <a:rPr lang="sk-SK" dirty="0" smtClean="0"/>
              <a:t>):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- </a:t>
            </a:r>
            <a:r>
              <a:rPr lang="sk-SK" dirty="0" err="1" smtClean="0"/>
              <a:t>míra</a:t>
            </a:r>
            <a:r>
              <a:rPr lang="sk-SK" dirty="0" smtClean="0"/>
              <a:t> </a:t>
            </a:r>
            <a:r>
              <a:rPr lang="sk-SK" dirty="0" err="1" smtClean="0"/>
              <a:t>nezaměstnanosti</a:t>
            </a:r>
            <a:r>
              <a:rPr lang="sk-SK" dirty="0" smtClean="0"/>
              <a:t> </a:t>
            </a:r>
            <a:r>
              <a:rPr lang="sk-SK" dirty="0" err="1" smtClean="0"/>
              <a:t>převyšuje</a:t>
            </a:r>
            <a:r>
              <a:rPr lang="sk-SK" dirty="0" smtClean="0"/>
              <a:t> </a:t>
            </a:r>
            <a:r>
              <a:rPr lang="sk-SK" dirty="0" err="1" smtClean="0"/>
              <a:t>průměr</a:t>
            </a:r>
            <a:r>
              <a:rPr lang="sk-SK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- </a:t>
            </a:r>
            <a:r>
              <a:rPr lang="sk-SK" dirty="0" err="1" smtClean="0"/>
              <a:t>zaměstnanost</a:t>
            </a:r>
            <a:r>
              <a:rPr lang="sk-SK" dirty="0" smtClean="0"/>
              <a:t> v </a:t>
            </a:r>
            <a:r>
              <a:rPr lang="sk-SK" dirty="0" err="1" smtClean="0"/>
              <a:t>průmyslu</a:t>
            </a:r>
            <a:r>
              <a:rPr lang="sk-SK" dirty="0" smtClean="0"/>
              <a:t> </a:t>
            </a:r>
            <a:r>
              <a:rPr lang="sk-SK" dirty="0" err="1" smtClean="0"/>
              <a:t>převyšuje</a:t>
            </a:r>
            <a:r>
              <a:rPr lang="sk-SK" dirty="0" smtClean="0"/>
              <a:t> </a:t>
            </a:r>
            <a:r>
              <a:rPr lang="sk-SK" dirty="0" err="1" smtClean="0"/>
              <a:t>průměr</a:t>
            </a:r>
            <a:r>
              <a:rPr lang="sk-SK" dirty="0" smtClean="0"/>
              <a:t> EU a zároveň </a:t>
            </a:r>
            <a:r>
              <a:rPr lang="sk-SK" dirty="0" err="1" smtClean="0"/>
              <a:t>zaznamenává</a:t>
            </a:r>
            <a:r>
              <a:rPr lang="sk-SK" dirty="0" smtClean="0"/>
              <a:t> </a:t>
            </a:r>
            <a:r>
              <a:rPr lang="sk-SK" dirty="0" err="1" smtClean="0"/>
              <a:t>velký</a:t>
            </a:r>
            <a:r>
              <a:rPr lang="sk-SK" dirty="0" smtClean="0"/>
              <a:t> pokles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mohou</a:t>
            </a:r>
            <a:r>
              <a:rPr lang="sk-SK" dirty="0" smtClean="0"/>
              <a:t> </a:t>
            </a:r>
            <a:r>
              <a:rPr lang="sk-SK" dirty="0" err="1" smtClean="0"/>
              <a:t>být</a:t>
            </a:r>
            <a:r>
              <a:rPr lang="sk-SK" dirty="0" smtClean="0"/>
              <a:t> </a:t>
            </a:r>
            <a:r>
              <a:rPr lang="sk-SK" dirty="0" err="1" smtClean="0"/>
              <a:t>určeny</a:t>
            </a:r>
            <a:r>
              <a:rPr lang="sk-SK" dirty="0" smtClean="0"/>
              <a:t> i na </a:t>
            </a:r>
            <a:r>
              <a:rPr lang="sk-SK" dirty="0" err="1" smtClean="0"/>
              <a:t>základě</a:t>
            </a:r>
            <a:r>
              <a:rPr lang="sk-SK" dirty="0" smtClean="0"/>
              <a:t> </a:t>
            </a:r>
            <a:r>
              <a:rPr lang="sk-SK" dirty="0" err="1" smtClean="0"/>
              <a:t>sekundárních</a:t>
            </a:r>
            <a:r>
              <a:rPr lang="sk-SK" dirty="0" smtClean="0"/>
              <a:t> </a:t>
            </a:r>
            <a:r>
              <a:rPr lang="sk-SK" dirty="0" err="1" smtClean="0"/>
              <a:t>kriterií</a:t>
            </a:r>
            <a:r>
              <a:rPr lang="sk-SK" dirty="0" smtClean="0"/>
              <a:t>, </a:t>
            </a:r>
            <a:r>
              <a:rPr lang="sk-SK" dirty="0" err="1" smtClean="0"/>
              <a:t>např</a:t>
            </a:r>
            <a:r>
              <a:rPr lang="sk-SK" dirty="0" smtClean="0"/>
              <a:t>.: území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strukturálními</a:t>
            </a:r>
            <a:r>
              <a:rPr lang="sk-SK" dirty="0" smtClean="0"/>
              <a:t> problémy </a:t>
            </a:r>
            <a:r>
              <a:rPr lang="sk-SK" dirty="0" err="1" smtClean="0"/>
              <a:t>neprůmyslového</a:t>
            </a:r>
            <a:r>
              <a:rPr lang="sk-SK" dirty="0" smtClean="0"/>
              <a:t> charakteru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1993 – necelých 15% </a:t>
            </a:r>
            <a:r>
              <a:rPr lang="sk-SK" dirty="0" err="1" smtClean="0"/>
              <a:t>obyvatel</a:t>
            </a:r>
            <a:r>
              <a:rPr lang="sk-SK" dirty="0" smtClean="0"/>
              <a:t> EU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idx="1"/>
          </p:nvPr>
        </p:nvSpPr>
        <p:spPr>
          <a:xfrm>
            <a:off x="720725" y="548680"/>
            <a:ext cx="8423275" cy="6863804"/>
          </a:xfrm>
        </p:spPr>
        <p:txBody>
          <a:bodyPr lIns="0" tIns="25560" rIns="0" bIns="0">
            <a:normAutofit/>
          </a:bodyPr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Font typeface="Times New Roman" panose="02020603050405020304" pitchFamily="18" charset="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endParaRPr lang="sk-SK" sz="2400" dirty="0" smtClean="0"/>
          </a:p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Font typeface="Times New Roman" panose="02020603050405020304" pitchFamily="18" charset="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c) rozvoj a </a:t>
            </a:r>
            <a:r>
              <a:rPr lang="sk-SK" sz="2400" dirty="0" err="1" smtClean="0"/>
              <a:t>strukturální</a:t>
            </a:r>
            <a:r>
              <a:rPr lang="sk-SK" sz="2400" dirty="0" smtClean="0"/>
              <a:t> </a:t>
            </a:r>
            <a:r>
              <a:rPr lang="sk-SK" sz="2400" dirty="0" err="1" smtClean="0"/>
              <a:t>adaptace</a:t>
            </a:r>
            <a:r>
              <a:rPr lang="sk-SK" sz="2400" dirty="0" smtClean="0"/>
              <a:t> </a:t>
            </a:r>
            <a:r>
              <a:rPr lang="sk-SK" sz="2400" dirty="0" err="1" smtClean="0"/>
              <a:t>agrárních</a:t>
            </a:r>
            <a:r>
              <a:rPr lang="sk-SK" sz="2400" dirty="0" smtClean="0"/>
              <a:t> </a:t>
            </a:r>
            <a:r>
              <a:rPr lang="sk-SK" sz="2400" dirty="0" err="1" smtClean="0"/>
              <a:t>regionů</a:t>
            </a:r>
            <a:r>
              <a:rPr lang="sk-SK" sz="2400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err="1" smtClean="0"/>
              <a:t>regiony</a:t>
            </a:r>
            <a:r>
              <a:rPr lang="sk-SK" sz="2400" dirty="0" smtClean="0"/>
              <a:t>, </a:t>
            </a:r>
            <a:r>
              <a:rPr lang="sk-SK" sz="2400" dirty="0" err="1" smtClean="0"/>
              <a:t>které</a:t>
            </a:r>
            <a:r>
              <a:rPr lang="sk-SK" sz="2400" dirty="0" smtClean="0"/>
              <a:t> </a:t>
            </a:r>
            <a:r>
              <a:rPr lang="sk-SK" sz="2400" dirty="0" err="1" smtClean="0"/>
              <a:t>splňují</a:t>
            </a:r>
            <a:r>
              <a:rPr lang="sk-SK" sz="2400" dirty="0" smtClean="0"/>
              <a:t> </a:t>
            </a:r>
            <a:r>
              <a:rPr lang="sk-SK" sz="2400" dirty="0" err="1" smtClean="0"/>
              <a:t>alespoň</a:t>
            </a:r>
            <a:r>
              <a:rPr lang="sk-SK" sz="2400" dirty="0" smtClean="0"/>
              <a:t> 2 </a:t>
            </a:r>
            <a:r>
              <a:rPr lang="sk-SK" sz="2400" dirty="0" err="1" smtClean="0"/>
              <a:t>ze</a:t>
            </a:r>
            <a:r>
              <a:rPr lang="sk-SK" sz="2400" dirty="0" smtClean="0"/>
              <a:t> 3 kritérií: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- vysoký </a:t>
            </a:r>
            <a:r>
              <a:rPr lang="sk-SK" sz="2400" dirty="0" err="1" smtClean="0"/>
              <a:t>podíl</a:t>
            </a:r>
            <a:r>
              <a:rPr lang="sk-SK" sz="2400" dirty="0" smtClean="0"/>
              <a:t> </a:t>
            </a:r>
            <a:r>
              <a:rPr lang="sk-SK" sz="2400" dirty="0" err="1" smtClean="0"/>
              <a:t>zaměstnanosti</a:t>
            </a:r>
            <a:r>
              <a:rPr lang="sk-SK" sz="2400" dirty="0" smtClean="0"/>
              <a:t> v </a:t>
            </a:r>
            <a:r>
              <a:rPr lang="sk-SK" sz="2400" dirty="0" err="1" smtClean="0"/>
              <a:t>zemědělství</a:t>
            </a:r>
            <a:endParaRPr lang="sk-SK" sz="2400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- </a:t>
            </a:r>
            <a:r>
              <a:rPr lang="sk-SK" sz="2400" dirty="0" err="1" smtClean="0"/>
              <a:t>nízká</a:t>
            </a:r>
            <a:r>
              <a:rPr lang="sk-SK" sz="2400" dirty="0" smtClean="0"/>
              <a:t> </a:t>
            </a:r>
            <a:r>
              <a:rPr lang="sk-SK" sz="2400" dirty="0" err="1" smtClean="0"/>
              <a:t>příjmová</a:t>
            </a:r>
            <a:r>
              <a:rPr lang="sk-SK" sz="2400" dirty="0" smtClean="0"/>
              <a:t> úroveň v </a:t>
            </a:r>
            <a:r>
              <a:rPr lang="sk-SK" sz="2400" dirty="0" err="1" smtClean="0"/>
              <a:t>zemědělském</a:t>
            </a:r>
            <a:r>
              <a:rPr lang="sk-SK" sz="2400" dirty="0" smtClean="0"/>
              <a:t> sektoru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- </a:t>
            </a:r>
            <a:r>
              <a:rPr lang="sk-SK" sz="2400" dirty="0" err="1" smtClean="0"/>
              <a:t>nízká</a:t>
            </a:r>
            <a:r>
              <a:rPr lang="sk-SK" sz="2400" dirty="0" smtClean="0"/>
              <a:t> hustota </a:t>
            </a:r>
            <a:r>
              <a:rPr lang="sk-SK" sz="2400" dirty="0" err="1" smtClean="0"/>
              <a:t>zalidnění</a:t>
            </a:r>
            <a:r>
              <a:rPr lang="sk-SK" sz="2400" dirty="0" smtClean="0"/>
              <a:t> nebo výrazné </a:t>
            </a:r>
            <a:r>
              <a:rPr lang="sk-SK" sz="2400" dirty="0" err="1" smtClean="0"/>
              <a:t>depopulační</a:t>
            </a:r>
            <a:r>
              <a:rPr lang="sk-SK" sz="2400" dirty="0" smtClean="0"/>
              <a:t> trendy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err="1" smtClean="0"/>
              <a:t>sekundární</a:t>
            </a:r>
            <a:r>
              <a:rPr lang="sk-SK" sz="2400" dirty="0" smtClean="0"/>
              <a:t> kritéria </a:t>
            </a:r>
            <a:r>
              <a:rPr lang="sk-SK" sz="2400" dirty="0" err="1" smtClean="0"/>
              <a:t>definována</a:t>
            </a:r>
            <a:r>
              <a:rPr lang="sk-SK" sz="2400" dirty="0" smtClean="0"/>
              <a:t> jednotlivými členskými </a:t>
            </a:r>
            <a:r>
              <a:rPr lang="sk-SK" sz="2400" dirty="0" err="1" smtClean="0"/>
              <a:t>státy</a:t>
            </a:r>
            <a:endParaRPr lang="sk-SK" sz="2400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sz="2400" dirty="0" smtClean="0"/>
              <a:t>1993 – 8,2% </a:t>
            </a:r>
            <a:r>
              <a:rPr lang="sk-SK" sz="2400" dirty="0" err="1" smtClean="0"/>
              <a:t>obyvatel</a:t>
            </a:r>
            <a:r>
              <a:rPr lang="sk-SK" sz="2400" dirty="0" smtClean="0"/>
              <a:t> EU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idx="1"/>
          </p:nvPr>
        </p:nvSpPr>
        <p:spPr>
          <a:xfrm>
            <a:off x="900113" y="1260475"/>
            <a:ext cx="8243887" cy="5407025"/>
          </a:xfrm>
        </p:spPr>
        <p:txBody>
          <a:bodyPr lIns="0" tIns="2808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Font typeface="Times New Roman" panose="02020603050405020304" pitchFamily="18" charset="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d) rozvoj </a:t>
            </a:r>
            <a:r>
              <a:rPr lang="sk-SK" dirty="0" err="1" smtClean="0"/>
              <a:t>řídce</a:t>
            </a:r>
            <a:r>
              <a:rPr lang="sk-SK" dirty="0" smtClean="0"/>
              <a:t> </a:t>
            </a:r>
            <a:r>
              <a:rPr lang="sk-SK" dirty="0" err="1" smtClean="0"/>
              <a:t>zalidněných</a:t>
            </a:r>
            <a:r>
              <a:rPr lang="sk-SK" dirty="0" smtClean="0"/>
              <a:t> </a:t>
            </a:r>
            <a:r>
              <a:rPr lang="sk-SK" dirty="0" err="1" smtClean="0"/>
              <a:t>regionů</a:t>
            </a:r>
            <a:r>
              <a:rPr lang="sk-SK" dirty="0" smtClean="0"/>
              <a:t> (</a:t>
            </a:r>
            <a:r>
              <a:rPr lang="sk-SK" dirty="0" err="1" smtClean="0"/>
              <a:t>ve</a:t>
            </a:r>
            <a:r>
              <a:rPr lang="sk-SK" dirty="0" smtClean="0"/>
              <a:t> Švédsku a </a:t>
            </a:r>
            <a:r>
              <a:rPr lang="sk-SK" dirty="0" err="1" smtClean="0"/>
              <a:t>Finsku</a:t>
            </a:r>
            <a:r>
              <a:rPr lang="sk-SK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území, kde hustota </a:t>
            </a:r>
            <a:r>
              <a:rPr lang="sk-SK" dirty="0" err="1" smtClean="0"/>
              <a:t>zalidnění</a:t>
            </a:r>
            <a:r>
              <a:rPr lang="sk-SK" dirty="0" smtClean="0"/>
              <a:t> </a:t>
            </a:r>
            <a:r>
              <a:rPr lang="sk-SK" dirty="0" err="1" smtClean="0"/>
              <a:t>nepřevyšuje</a:t>
            </a:r>
            <a:r>
              <a:rPr lang="sk-SK" dirty="0" smtClean="0"/>
              <a:t> 8 obyv./km2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celkově</a:t>
            </a:r>
            <a:r>
              <a:rPr lang="sk-SK" dirty="0" smtClean="0"/>
              <a:t> – </a:t>
            </a:r>
            <a:r>
              <a:rPr lang="sk-SK" dirty="0" err="1" smtClean="0"/>
              <a:t>nejvíc</a:t>
            </a:r>
            <a:r>
              <a:rPr lang="sk-SK" dirty="0" smtClean="0"/>
              <a:t> </a:t>
            </a:r>
            <a:r>
              <a:rPr lang="sk-SK" dirty="0" err="1" smtClean="0"/>
              <a:t>regionů</a:t>
            </a:r>
            <a:r>
              <a:rPr lang="sk-SK" dirty="0" smtClean="0"/>
              <a:t> </a:t>
            </a:r>
            <a:r>
              <a:rPr lang="sk-SK" dirty="0" err="1" smtClean="0"/>
              <a:t>zařazených</a:t>
            </a:r>
            <a:r>
              <a:rPr lang="sk-SK" dirty="0" smtClean="0"/>
              <a:t> do </a:t>
            </a:r>
            <a:r>
              <a:rPr lang="sk-SK" dirty="0" err="1" smtClean="0"/>
              <a:t>cílů</a:t>
            </a:r>
            <a:r>
              <a:rPr lang="sk-SK" dirty="0" smtClean="0"/>
              <a:t> RP </a:t>
            </a:r>
            <a:r>
              <a:rPr lang="sk-SK" dirty="0" err="1" smtClean="0"/>
              <a:t>bylo</a:t>
            </a:r>
            <a:r>
              <a:rPr lang="sk-SK" dirty="0" smtClean="0"/>
              <a:t> v </a:t>
            </a:r>
            <a:r>
              <a:rPr lang="sk-SK" dirty="0" err="1" smtClean="0"/>
              <a:t>Řecku</a:t>
            </a:r>
            <a:r>
              <a:rPr lang="sk-SK" dirty="0" smtClean="0"/>
              <a:t>, </a:t>
            </a:r>
            <a:r>
              <a:rPr lang="sk-SK" dirty="0" err="1" smtClean="0"/>
              <a:t>Irsku</a:t>
            </a:r>
            <a:r>
              <a:rPr lang="sk-SK" dirty="0" smtClean="0"/>
              <a:t> a Portugalsku, </a:t>
            </a:r>
            <a:r>
              <a:rPr lang="sk-SK" dirty="0" err="1" smtClean="0"/>
              <a:t>nejméně</a:t>
            </a:r>
            <a:r>
              <a:rPr lang="sk-SK" dirty="0" smtClean="0"/>
              <a:t> v Dánsku a </a:t>
            </a:r>
            <a:r>
              <a:rPr lang="sk-SK" dirty="0" err="1" smtClean="0"/>
              <a:t>Nizozem</a:t>
            </a:r>
            <a:r>
              <a:rPr lang="sk-SK" dirty="0" err="1" smtClean="0">
                <a:solidFill>
                  <a:srgbClr val="000000"/>
                </a:solidFill>
              </a:rPr>
              <a:t>í</a:t>
            </a:r>
            <a:endParaRPr lang="sk-SK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32656"/>
            <a:ext cx="8094663" cy="10890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smtClean="0">
                <a:solidFill>
                  <a:srgbClr val="008000"/>
                </a:solidFill>
              </a:rPr>
              <a:t>2000 – 2006</a:t>
            </a:r>
          </a:p>
        </p:txBody>
      </p:sp>
      <p:sp>
        <p:nvSpPr>
          <p:cNvPr id="27650" name="Rectangle 1"/>
          <p:cNvSpPr>
            <a:spLocks noGrp="1" noChangeArrowheads="1"/>
          </p:cNvSpPr>
          <p:nvPr>
            <p:ph idx="1"/>
          </p:nvPr>
        </p:nvSpPr>
        <p:spPr>
          <a:xfrm>
            <a:off x="725488" y="1039813"/>
            <a:ext cx="8094662" cy="5260975"/>
          </a:xfrm>
        </p:spPr>
        <p:txBody>
          <a:bodyPr lIns="0" tIns="2808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>
              <a:solidFill>
                <a:srgbClr val="000000"/>
              </a:solidFill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reforma reg. a </a:t>
            </a:r>
            <a:r>
              <a:rPr lang="sk-SK" altLang="cs-CZ" dirty="0" err="1" smtClean="0"/>
              <a:t>strukt</a:t>
            </a:r>
            <a:r>
              <a:rPr lang="sk-SK" altLang="cs-CZ" dirty="0" smtClean="0"/>
              <a:t>. politiky – </a:t>
            </a:r>
            <a:r>
              <a:rPr lang="sk-SK" altLang="cs-CZ" dirty="0" err="1" smtClean="0"/>
              <a:t>redukce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koncentrace</a:t>
            </a:r>
            <a:r>
              <a:rPr lang="sk-SK" altLang="cs-CZ" dirty="0" smtClean="0"/>
              <a:t>) </a:t>
            </a:r>
            <a:r>
              <a:rPr lang="sk-SK" altLang="cs-CZ" dirty="0" err="1" smtClean="0"/>
              <a:t>cílů</a:t>
            </a:r>
            <a:r>
              <a:rPr lang="sk-SK" altLang="cs-CZ" dirty="0" smtClean="0"/>
              <a:t> na </a:t>
            </a:r>
            <a:r>
              <a:rPr lang="sk-SK" altLang="cs-CZ" dirty="0" smtClean="0"/>
              <a:t>3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Reforma </a:t>
            </a:r>
            <a:r>
              <a:rPr lang="sk-SK" altLang="cs-CZ" dirty="0" err="1" smtClean="0"/>
              <a:t>strukturálních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findů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213 mld. EUR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dirty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 smtClean="0"/>
              <a:t>Cíl 1 – Pomoc zaostávajícím regionům (70% prostředků) </a:t>
            </a:r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 smtClean="0"/>
              <a:t> Cíl 2 – Podpora hospodářské a sociální konverze v regionech se strukturálními problémy </a:t>
            </a:r>
          </a:p>
          <a:p>
            <a:pPr marL="428625" indent="-323850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 smtClean="0"/>
              <a:t> Cíl 3 – Modernizace systémů vzdělávání a podpory zaměstnanosti. 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altLang="cs-CZ" dirty="0" smtClean="0"/>
              <a:t>k RP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váže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především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 1 a 2 (</a:t>
            </a:r>
            <a:r>
              <a:rPr lang="sk-SK" altLang="cs-CZ" dirty="0" err="1" smtClean="0"/>
              <a:t>předtím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1, 6, 2, 5b),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 3 spíše </a:t>
            </a:r>
            <a:r>
              <a:rPr lang="sk-SK" altLang="cs-CZ" dirty="0" err="1" smtClean="0"/>
              <a:t>strukt</a:t>
            </a:r>
            <a:r>
              <a:rPr lang="sk-SK" altLang="cs-CZ" dirty="0" smtClean="0"/>
              <a:t>. politika (</a:t>
            </a:r>
            <a:r>
              <a:rPr lang="sk-SK" altLang="cs-CZ" dirty="0" err="1" smtClean="0"/>
              <a:t>předtím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3 a 4) – ale pozor, jenom „zhruba“, </a:t>
            </a:r>
            <a:r>
              <a:rPr lang="sk-SK" altLang="cs-CZ" dirty="0" err="1" smtClean="0"/>
              <a:t>ne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doslovně</a:t>
            </a:r>
            <a:r>
              <a:rPr lang="sk-SK" alt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 nově přistoupivší země předvstupní fondy: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err="1" smtClean="0"/>
              <a:t>Phare</a:t>
            </a:r>
            <a:endParaRPr lang="cs-CZ" dirty="0" smtClean="0"/>
          </a:p>
          <a:p>
            <a:r>
              <a:rPr lang="cs-CZ" dirty="0" smtClean="0"/>
              <a:t>ISPA</a:t>
            </a:r>
          </a:p>
          <a:p>
            <a:r>
              <a:rPr lang="cs-CZ" dirty="0" err="1" smtClean="0"/>
              <a:t>Sapard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76672"/>
            <a:ext cx="8094663" cy="10890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smtClean="0">
                <a:solidFill>
                  <a:srgbClr val="008000"/>
                </a:solidFill>
              </a:rPr>
              <a:t>2000 – 2006</a:t>
            </a:r>
          </a:p>
        </p:txBody>
      </p:sp>
    </p:spTree>
    <p:extLst>
      <p:ext uri="{BB962C8B-B14F-4D97-AF65-F5344CB8AC3E}">
        <p14:creationId xmlns:p14="http://schemas.microsoft.com/office/powerpoint/2010/main" val="30751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  <a:endParaRPr lang="sk-SK" altLang="cs-CZ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„Evropa regionů“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regiony a: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státy</a:t>
            </a:r>
            <a:endParaRPr lang="sk-SK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veřejná správa (decentralizace, dekoncentrace)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prostorové uspořádání (NUTS)</a:t>
            </a:r>
            <a:endParaRPr lang="sk-SK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idx="1"/>
          </p:nvPr>
        </p:nvSpPr>
        <p:spPr>
          <a:xfrm>
            <a:off x="683568" y="548680"/>
            <a:ext cx="8099425" cy="736600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cíl</a:t>
            </a:r>
            <a:r>
              <a:rPr lang="sk-SK" altLang="cs-CZ" u="sng" dirty="0" smtClean="0"/>
              <a:t> 1: pomoc </a:t>
            </a:r>
            <a:r>
              <a:rPr lang="sk-SK" altLang="cs-CZ" u="sng" dirty="0" err="1" smtClean="0"/>
              <a:t>regionům</a:t>
            </a:r>
            <a:r>
              <a:rPr lang="sk-SK" altLang="cs-CZ" u="sng" dirty="0" smtClean="0"/>
              <a:t>, </a:t>
            </a:r>
            <a:r>
              <a:rPr lang="sk-SK" altLang="cs-CZ" u="sng" dirty="0" err="1" smtClean="0"/>
              <a:t>jejichž</a:t>
            </a:r>
            <a:r>
              <a:rPr lang="sk-SK" altLang="cs-CZ" u="sng" dirty="0" smtClean="0"/>
              <a:t> rozvoj </a:t>
            </a:r>
            <a:r>
              <a:rPr lang="sk-SK" altLang="cs-CZ" u="sng" dirty="0" err="1" smtClean="0"/>
              <a:t>zaostává</a:t>
            </a:r>
            <a:endParaRPr lang="sk-SK" altLang="cs-CZ" u="sng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pro NUTS 2 s HDP na 1 </a:t>
            </a:r>
            <a:r>
              <a:rPr lang="sk-SK" altLang="cs-CZ" dirty="0" err="1" smtClean="0"/>
              <a:t>obyvatele</a:t>
            </a:r>
            <a:r>
              <a:rPr lang="sk-SK" altLang="cs-CZ" dirty="0" smtClean="0"/>
              <a:t> nižším než 75% </a:t>
            </a:r>
            <a:r>
              <a:rPr lang="sk-SK" altLang="cs-CZ" dirty="0" err="1" smtClean="0"/>
              <a:t>průměru</a:t>
            </a:r>
            <a:r>
              <a:rPr lang="sk-SK" altLang="cs-CZ" dirty="0" smtClean="0"/>
              <a:t> EU (</a:t>
            </a:r>
            <a:r>
              <a:rPr lang="sk-SK" altLang="cs-CZ" dirty="0" err="1" smtClean="0"/>
              <a:t>průměr</a:t>
            </a:r>
            <a:r>
              <a:rPr lang="sk-SK" altLang="cs-CZ" dirty="0" smtClean="0"/>
              <a:t> roky 1994 – 1996)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rovněž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nejodlehlejší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EU a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bývalého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6, území </a:t>
            </a:r>
            <a:r>
              <a:rPr lang="sk-SK" altLang="cs-CZ" dirty="0" err="1" smtClean="0"/>
              <a:t>dřívější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iniciativy</a:t>
            </a:r>
            <a:r>
              <a:rPr lang="sk-SK" altLang="cs-CZ" dirty="0" smtClean="0"/>
              <a:t> PEACE (</a:t>
            </a:r>
            <a:r>
              <a:rPr lang="sk-SK" altLang="cs-CZ" dirty="0" err="1" smtClean="0"/>
              <a:t>Irsko</a:t>
            </a:r>
            <a:r>
              <a:rPr lang="sk-SK" altLang="cs-CZ" dirty="0" smtClean="0"/>
              <a:t> a Sev. </a:t>
            </a:r>
            <a:r>
              <a:rPr lang="sk-SK" altLang="cs-CZ" dirty="0" err="1" smtClean="0"/>
              <a:t>Irsko</a:t>
            </a:r>
            <a:r>
              <a:rPr lang="sk-SK" altLang="cs-CZ" dirty="0" smtClean="0"/>
              <a:t>) a pro </a:t>
            </a:r>
            <a:r>
              <a:rPr lang="sk-SK" altLang="cs-CZ" dirty="0" err="1" smtClean="0"/>
              <a:t>švédské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pobřeží</a:t>
            </a:r>
            <a:r>
              <a:rPr lang="sk-SK" altLang="cs-CZ" dirty="0" smtClean="0"/>
              <a:t> Botnického zálivu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přechodné</a:t>
            </a:r>
            <a:r>
              <a:rPr lang="sk-SK" altLang="cs-CZ" dirty="0" smtClean="0"/>
              <a:t> období (6 – 7 let) pro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předchozím</a:t>
            </a:r>
            <a:r>
              <a:rPr lang="sk-SK" altLang="cs-CZ" dirty="0" smtClean="0"/>
              <a:t> období </a:t>
            </a:r>
            <a:r>
              <a:rPr lang="sk-SK" altLang="cs-CZ" dirty="0" err="1" smtClean="0"/>
              <a:t>čerpaly</a:t>
            </a:r>
            <a:r>
              <a:rPr lang="sk-SK" altLang="cs-CZ" dirty="0" smtClean="0"/>
              <a:t> z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1 a v období 2000 – 2006 </a:t>
            </a:r>
            <a:r>
              <a:rPr lang="sk-SK" altLang="cs-CZ" dirty="0" err="1" smtClean="0"/>
              <a:t>již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nesplňovaly</a:t>
            </a:r>
            <a:r>
              <a:rPr lang="sk-SK" altLang="cs-CZ" dirty="0" smtClean="0"/>
              <a:t> kritéria (vyšší HDP)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 </a:t>
            </a:r>
            <a:r>
              <a:rPr lang="sk-SK" altLang="cs-CZ" dirty="0" err="1" smtClean="0"/>
              <a:t>zařazení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regionu</a:t>
            </a:r>
            <a:r>
              <a:rPr lang="sk-SK" altLang="cs-CZ" dirty="0" smtClean="0"/>
              <a:t> rozhodovala EK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22% </a:t>
            </a:r>
            <a:r>
              <a:rPr lang="sk-SK" altLang="cs-CZ" dirty="0" err="1" smtClean="0"/>
              <a:t>populace</a:t>
            </a:r>
            <a:r>
              <a:rPr lang="sk-SK" altLang="cs-CZ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69,7%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fondů</a:t>
            </a:r>
            <a:r>
              <a:rPr lang="sk-SK" altLang="cs-CZ" dirty="0" smtClean="0"/>
              <a:t> (136 mld. Euro)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idx="1"/>
          </p:nvPr>
        </p:nvSpPr>
        <p:spPr>
          <a:xfrm>
            <a:off x="755576" y="1052736"/>
            <a:ext cx="8243888" cy="6484937"/>
          </a:xfrm>
        </p:spPr>
        <p:txBody>
          <a:bodyPr lIns="0" tIns="2664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cíl</a:t>
            </a:r>
            <a:r>
              <a:rPr lang="sk-SK" altLang="cs-CZ" dirty="0" smtClean="0"/>
              <a:t> 2: </a:t>
            </a:r>
            <a:r>
              <a:rPr lang="sk-SK" altLang="cs-CZ" u="sng" dirty="0" err="1" smtClean="0"/>
              <a:t>hospodářská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společenská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konverze</a:t>
            </a:r>
            <a:r>
              <a:rPr lang="sk-SK" altLang="cs-CZ" u="sng" dirty="0" smtClean="0"/>
              <a:t> oblastí, </a:t>
            </a:r>
            <a:r>
              <a:rPr lang="sk-SK" altLang="cs-CZ" u="sng" dirty="0" err="1" smtClean="0"/>
              <a:t>které</a:t>
            </a:r>
            <a:r>
              <a:rPr lang="sk-SK" altLang="cs-CZ" u="sng" dirty="0" smtClean="0"/>
              <a:t> čelí </a:t>
            </a:r>
            <a:r>
              <a:rPr lang="sk-SK" altLang="cs-CZ" u="sng" dirty="0" err="1" smtClean="0"/>
              <a:t>strukturálním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obtížím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regiony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postižené</a:t>
            </a:r>
            <a:r>
              <a:rPr lang="sk-SK" altLang="cs-CZ" dirty="0" smtClean="0"/>
              <a:t> SE </a:t>
            </a:r>
            <a:r>
              <a:rPr lang="sk-SK" altLang="cs-CZ" dirty="0" err="1" smtClean="0"/>
              <a:t>restrukturalizací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nezískávaly</a:t>
            </a:r>
            <a:r>
              <a:rPr lang="sk-SK" altLang="cs-CZ" dirty="0" smtClean="0"/>
              <a:t> pomoc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1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zařazení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regionu</a:t>
            </a:r>
            <a:r>
              <a:rPr lang="sk-SK" altLang="cs-CZ" dirty="0" smtClean="0"/>
              <a:t> – rozhodnutí EK po </a:t>
            </a:r>
            <a:r>
              <a:rPr lang="sk-SK" altLang="cs-CZ" dirty="0" err="1" smtClean="0"/>
              <a:t>konzultaci</a:t>
            </a:r>
            <a:r>
              <a:rPr lang="sk-SK" altLang="cs-CZ" dirty="0" smtClean="0"/>
              <a:t> s jednotlivými státy – pravidlo: max. </a:t>
            </a:r>
            <a:r>
              <a:rPr lang="sk-SK" altLang="cs-CZ" dirty="0" err="1" smtClean="0"/>
              <a:t>redukce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nesmí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přesáhnout</a:t>
            </a:r>
            <a:r>
              <a:rPr lang="sk-SK" altLang="cs-CZ" dirty="0" smtClean="0"/>
              <a:t> 1/3 oblastí,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získávaly</a:t>
            </a:r>
            <a:r>
              <a:rPr lang="sk-SK" altLang="cs-CZ" dirty="0" smtClean="0"/>
              <a:t> podporu z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2 a 5b v </a:t>
            </a:r>
            <a:r>
              <a:rPr lang="sk-SK" altLang="cs-CZ" dirty="0" err="1" smtClean="0"/>
              <a:t>roce</a:t>
            </a:r>
            <a:r>
              <a:rPr lang="sk-SK" altLang="cs-CZ" dirty="0" smtClean="0"/>
              <a:t> 1999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přechodné</a:t>
            </a:r>
            <a:r>
              <a:rPr lang="sk-SK" altLang="cs-CZ" dirty="0" smtClean="0"/>
              <a:t> období 6 let pro území,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předtím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čerpaly</a:t>
            </a:r>
            <a:r>
              <a:rPr lang="sk-SK" altLang="cs-CZ" dirty="0" smtClean="0"/>
              <a:t> z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2 a 5b, ale 2000 – 2006 </a:t>
            </a:r>
            <a:r>
              <a:rPr lang="sk-SK" altLang="cs-CZ" dirty="0" err="1" smtClean="0"/>
              <a:t>nebyly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zařazeny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celkově</a:t>
            </a:r>
            <a:r>
              <a:rPr lang="sk-SK" altLang="cs-CZ" dirty="0" smtClean="0"/>
              <a:t> – 18% </a:t>
            </a:r>
            <a:r>
              <a:rPr lang="sk-SK" altLang="cs-CZ" dirty="0" err="1" smtClean="0"/>
              <a:t>populace</a:t>
            </a:r>
            <a:r>
              <a:rPr lang="sk-SK" altLang="cs-CZ" dirty="0" smtClean="0"/>
              <a:t> EU (10% oblasti </a:t>
            </a:r>
            <a:r>
              <a:rPr lang="sk-SK" altLang="cs-CZ" dirty="0" err="1" smtClean="0"/>
              <a:t>průmyslu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služeb</a:t>
            </a:r>
            <a:r>
              <a:rPr lang="sk-SK" altLang="cs-CZ" dirty="0" smtClean="0"/>
              <a:t>, 5% </a:t>
            </a:r>
            <a:r>
              <a:rPr lang="sk-SK" altLang="cs-CZ" dirty="0" err="1" smtClean="0"/>
              <a:t>venkovské</a:t>
            </a:r>
            <a:r>
              <a:rPr lang="sk-SK" altLang="cs-CZ" dirty="0" smtClean="0"/>
              <a:t> oblasti, 2% </a:t>
            </a:r>
            <a:r>
              <a:rPr lang="sk-SK" altLang="cs-CZ" dirty="0" err="1" smtClean="0"/>
              <a:t>městské</a:t>
            </a:r>
            <a:r>
              <a:rPr lang="sk-SK" altLang="cs-CZ" dirty="0" smtClean="0"/>
              <a:t> oblasti, 1% </a:t>
            </a:r>
            <a:r>
              <a:rPr lang="sk-SK" altLang="cs-CZ" dirty="0" err="1" smtClean="0"/>
              <a:t>obl</a:t>
            </a:r>
            <a:r>
              <a:rPr lang="sk-SK" altLang="cs-CZ" dirty="0" smtClean="0"/>
              <a:t>. závislé na rybolovu)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11,5%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fondů</a:t>
            </a:r>
            <a:r>
              <a:rPr lang="sk-SK" altLang="cs-CZ" dirty="0" smtClean="0"/>
              <a:t>, 22,5 mld. Euro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idx="1"/>
          </p:nvPr>
        </p:nvSpPr>
        <p:spPr>
          <a:xfrm>
            <a:off x="720725" y="1340768"/>
            <a:ext cx="8423275" cy="63087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cíl</a:t>
            </a:r>
            <a:r>
              <a:rPr lang="sk-SK" altLang="cs-CZ" dirty="0" smtClean="0"/>
              <a:t> 3: </a:t>
            </a:r>
            <a:r>
              <a:rPr lang="sk-SK" altLang="cs-CZ" u="sng" dirty="0" err="1" smtClean="0"/>
              <a:t>adaptace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modernizace</a:t>
            </a:r>
            <a:r>
              <a:rPr lang="sk-SK" altLang="cs-CZ" u="sng" dirty="0" smtClean="0"/>
              <a:t> politiky a </a:t>
            </a:r>
            <a:r>
              <a:rPr lang="sk-SK" altLang="cs-CZ" u="sng" dirty="0" err="1" smtClean="0"/>
              <a:t>systémů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vzdělávání</a:t>
            </a:r>
            <a:r>
              <a:rPr lang="sk-SK" altLang="cs-CZ" u="sng" dirty="0" smtClean="0"/>
              <a:t>, školení a </a:t>
            </a:r>
            <a:r>
              <a:rPr lang="sk-SK" altLang="cs-CZ" u="sng" dirty="0" err="1" smtClean="0"/>
              <a:t>zaměstnanosti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regiony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nezískávaly</a:t>
            </a:r>
            <a:r>
              <a:rPr lang="sk-SK" altLang="cs-CZ" dirty="0" smtClean="0"/>
              <a:t> pomoc z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 1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rámec pro </a:t>
            </a:r>
            <a:r>
              <a:rPr lang="sk-SK" altLang="cs-CZ" dirty="0" err="1" smtClean="0"/>
              <a:t>akce</a:t>
            </a:r>
            <a:r>
              <a:rPr lang="sk-SK" altLang="cs-CZ" dirty="0" smtClean="0"/>
              <a:t> členských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 v oblasti </a:t>
            </a:r>
            <a:r>
              <a:rPr lang="sk-SK" altLang="cs-CZ" dirty="0" err="1" smtClean="0"/>
              <a:t>lid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zdrojů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adaptace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modernizace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systémů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vzdělávání</a:t>
            </a:r>
            <a:r>
              <a:rPr lang="sk-SK" altLang="cs-CZ" dirty="0" smtClean="0"/>
              <a:t>, odborné </a:t>
            </a:r>
            <a:r>
              <a:rPr lang="sk-SK" altLang="cs-CZ" dirty="0" err="1" smtClean="0"/>
              <a:t>přípravy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zaměstnanosti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12,3%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fondů</a:t>
            </a:r>
            <a:r>
              <a:rPr lang="sk-SK" altLang="cs-CZ" dirty="0" smtClean="0"/>
              <a:t>, 24 mld. Euro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400050"/>
            <a:ext cx="9070975" cy="1171575"/>
          </a:xfrm>
        </p:spPr>
        <p:txBody>
          <a:bodyPr lIns="0" tIns="316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smtClean="0">
                <a:solidFill>
                  <a:srgbClr val="008000"/>
                </a:solidFill>
              </a:rPr>
              <a:t>Reg. a </a:t>
            </a:r>
            <a:r>
              <a:rPr lang="sk-SK" altLang="cs-CZ" dirty="0" err="1" smtClean="0">
                <a:solidFill>
                  <a:srgbClr val="008000"/>
                </a:solidFill>
              </a:rPr>
              <a:t>strukt</a:t>
            </a:r>
            <a:r>
              <a:rPr lang="sk-SK" altLang="cs-CZ" dirty="0" smtClean="0">
                <a:solidFill>
                  <a:srgbClr val="008000"/>
                </a:solidFill>
              </a:rPr>
              <a:t>. politika EU v období 2007 - 2013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idx="1"/>
          </p:nvPr>
        </p:nvSpPr>
        <p:spPr>
          <a:xfrm>
            <a:off x="714375" y="1571625"/>
            <a:ext cx="8243888" cy="564515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více</a:t>
            </a:r>
            <a:r>
              <a:rPr lang="sk-SK" altLang="cs-CZ" dirty="0" smtClean="0"/>
              <a:t> členských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větší</a:t>
            </a:r>
            <a:r>
              <a:rPr lang="sk-SK" altLang="cs-CZ" dirty="0" smtClean="0"/>
              <a:t> ekon., soc., </a:t>
            </a:r>
            <a:r>
              <a:rPr lang="sk-SK" altLang="cs-CZ" dirty="0" err="1" smtClean="0"/>
              <a:t>teritor</a:t>
            </a:r>
            <a:r>
              <a:rPr lang="sk-SK" altLang="cs-CZ" dirty="0" smtClean="0"/>
              <a:t>. disparity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směřování</a:t>
            </a:r>
            <a:r>
              <a:rPr lang="sk-SK" altLang="cs-CZ" dirty="0" smtClean="0"/>
              <a:t> k </a:t>
            </a:r>
            <a:r>
              <a:rPr lang="sk-SK" altLang="cs-CZ" dirty="0" err="1" smtClean="0"/>
              <a:t>posílení</a:t>
            </a:r>
            <a:r>
              <a:rPr lang="sk-SK" altLang="cs-CZ" dirty="0" smtClean="0"/>
              <a:t> potenciálu </a:t>
            </a:r>
            <a:r>
              <a:rPr lang="sk-SK" altLang="cs-CZ" dirty="0" err="1" smtClean="0"/>
              <a:t>růstu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konkurenceschopnosti</a:t>
            </a:r>
            <a:r>
              <a:rPr lang="sk-SK" altLang="cs-CZ" dirty="0" smtClean="0"/>
              <a:t> (EU, státy,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posílení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konkurenceschopnosti</a:t>
            </a:r>
            <a:r>
              <a:rPr lang="sk-SK" altLang="cs-CZ" dirty="0" smtClean="0"/>
              <a:t> – nástroj politika </a:t>
            </a:r>
            <a:r>
              <a:rPr lang="sk-SK" altLang="cs-CZ" dirty="0" err="1" smtClean="0"/>
              <a:t>soudržnosti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obecné zásady pro politiku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 2007 – 2013: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- </a:t>
            </a:r>
            <a:r>
              <a:rPr lang="sk-SK" altLang="cs-CZ" dirty="0" err="1" smtClean="0"/>
              <a:t>přitažlivější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Evropa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její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pro </a:t>
            </a:r>
            <a:r>
              <a:rPr lang="sk-SK" altLang="cs-CZ" dirty="0" err="1" smtClean="0"/>
              <a:t>investory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pracující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- zlepšení znalostí a </a:t>
            </a:r>
            <a:r>
              <a:rPr lang="sk-SK" altLang="cs-CZ" dirty="0" err="1" smtClean="0"/>
              <a:t>inovace</a:t>
            </a:r>
            <a:r>
              <a:rPr lang="sk-SK" altLang="cs-CZ" dirty="0" smtClean="0"/>
              <a:t> pro </a:t>
            </a:r>
            <a:r>
              <a:rPr lang="sk-SK" altLang="cs-CZ" dirty="0" err="1" smtClean="0"/>
              <a:t>růst</a:t>
            </a:r>
            <a:endParaRPr lang="sk-SK" altLang="cs-CZ" dirty="0" smtClean="0"/>
          </a:p>
          <a:p>
            <a:pPr marL="447675" indent="-34290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Char char="-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vytváření</a:t>
            </a:r>
            <a:r>
              <a:rPr lang="sk-SK" altLang="cs-CZ" dirty="0" smtClean="0"/>
              <a:t> </a:t>
            </a:r>
            <a:r>
              <a:rPr lang="sk-SK" altLang="cs-CZ" dirty="0" smtClean="0"/>
              <a:t>nových a lepších prac. </a:t>
            </a:r>
            <a:r>
              <a:rPr lang="sk-SK" altLang="cs-CZ" dirty="0" err="1" smtClean="0"/>
              <a:t>Míst</a:t>
            </a:r>
            <a:endParaRPr lang="sk-SK" altLang="cs-CZ" dirty="0" smtClean="0"/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 smtClean="0"/>
              <a:t>336,1 miliard EUR.</a:t>
            </a:r>
            <a:r>
              <a:rPr lang="sk-SK" altLang="cs-CZ" dirty="0" smtClean="0"/>
              <a:t> </a:t>
            </a: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ChangeArrowheads="1"/>
          </p:cNvSpPr>
          <p:nvPr>
            <p:ph idx="1"/>
          </p:nvPr>
        </p:nvSpPr>
        <p:spPr>
          <a:xfrm>
            <a:off x="1079500" y="900113"/>
            <a:ext cx="8493125" cy="5767387"/>
          </a:xfrm>
        </p:spPr>
        <p:txBody>
          <a:bodyPr lIns="0" tIns="2808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cíle</a:t>
            </a:r>
            <a:r>
              <a:rPr lang="sk-SK" altLang="cs-CZ" dirty="0" smtClean="0"/>
              <a:t> pro období 2007 – 2013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konvergence</a:t>
            </a:r>
            <a:endParaRPr lang="sk-SK" altLang="cs-CZ" u="sng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smtClean="0"/>
              <a:t>reg. </a:t>
            </a:r>
            <a:r>
              <a:rPr lang="sk-SK" altLang="cs-CZ" u="sng" dirty="0" err="1" smtClean="0"/>
              <a:t>konkurenceschopnost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zaměstnanost</a:t>
            </a:r>
            <a:endParaRPr lang="sk-SK" altLang="cs-CZ" u="sng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evropská</a:t>
            </a:r>
            <a:r>
              <a:rPr lang="sk-SK" altLang="cs-CZ" u="sng" dirty="0" smtClean="0"/>
              <a:t> územní spolupráce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9070975" cy="1619250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Cíl: konvergence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439863"/>
            <a:ext cx="8099425" cy="528320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podpora růstu a tvorby prac. míst v nejméně rozvinutých členských zemích a regionech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především regiony s HDP/obyv. menším než 75% průměru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klíčový cíl – podpořit tvorbu podmínek a faktorů pro zvýšení růstu, kt. povede ke skutečné konvergenci – založeno na dlouhodobých strategiích rozvoje konkurenceschopnosti a zaměstnanosti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podpora z ERDF, ESF a Kohezního fondu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32656"/>
            <a:ext cx="9070975" cy="12858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err="1" smtClean="0">
                <a:solidFill>
                  <a:srgbClr val="008000"/>
                </a:solidFill>
              </a:rPr>
              <a:t>Cíl</a:t>
            </a:r>
            <a:r>
              <a:rPr lang="sk-SK" altLang="cs-CZ" dirty="0" smtClean="0">
                <a:solidFill>
                  <a:srgbClr val="008000"/>
                </a:solidFill>
              </a:rPr>
              <a:t>: </a:t>
            </a:r>
            <a:r>
              <a:rPr lang="sk-SK" altLang="cs-CZ" dirty="0" err="1" smtClean="0">
                <a:solidFill>
                  <a:srgbClr val="008000"/>
                </a:solidFill>
              </a:rPr>
              <a:t>regionální</a:t>
            </a:r>
            <a:r>
              <a:rPr lang="sk-SK" altLang="cs-CZ" dirty="0" smtClean="0">
                <a:solidFill>
                  <a:srgbClr val="008000"/>
                </a:solidFill>
              </a:rPr>
              <a:t> </a:t>
            </a:r>
            <a:r>
              <a:rPr lang="sk-SK" altLang="cs-CZ" dirty="0" err="1" smtClean="0">
                <a:solidFill>
                  <a:srgbClr val="008000"/>
                </a:solidFill>
              </a:rPr>
              <a:t>konkurenceschopnost</a:t>
            </a:r>
            <a:r>
              <a:rPr lang="sk-SK" altLang="cs-CZ" dirty="0" smtClean="0">
                <a:solidFill>
                  <a:srgbClr val="008000"/>
                </a:solidFill>
              </a:rPr>
              <a:t> a </a:t>
            </a:r>
            <a:r>
              <a:rPr lang="sk-SK" altLang="cs-CZ" dirty="0" err="1" smtClean="0">
                <a:solidFill>
                  <a:srgbClr val="008000"/>
                </a:solidFill>
              </a:rPr>
              <a:t>zaměstnanost</a:t>
            </a:r>
            <a:endParaRPr lang="sk-SK" altLang="cs-CZ" dirty="0" smtClean="0">
              <a:solidFill>
                <a:srgbClr val="008000"/>
              </a:solidFill>
            </a:endParaRPr>
          </a:p>
        </p:txBody>
      </p:sp>
      <p:sp>
        <p:nvSpPr>
          <p:cNvPr id="55298" name="Rectangle 1"/>
          <p:cNvSpPr>
            <a:spLocks noGrp="1" noChangeArrowheads="1"/>
          </p:cNvSpPr>
          <p:nvPr>
            <p:ph idx="1"/>
          </p:nvPr>
        </p:nvSpPr>
        <p:spPr>
          <a:xfrm>
            <a:off x="754757" y="1772816"/>
            <a:ext cx="8064500" cy="4989513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reakce</a:t>
            </a:r>
            <a:r>
              <a:rPr lang="sk-SK" altLang="cs-CZ" dirty="0" smtClean="0"/>
              <a:t> EU na </a:t>
            </a:r>
            <a:r>
              <a:rPr lang="sk-SK" altLang="cs-CZ" dirty="0" err="1" smtClean="0"/>
              <a:t>různé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 a trendy: ekon. a soc. </a:t>
            </a:r>
            <a:r>
              <a:rPr lang="sk-SK" altLang="cs-CZ" dirty="0" err="1" smtClean="0"/>
              <a:t>změny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restrukturalizace</a:t>
            </a:r>
            <a:r>
              <a:rPr lang="sk-SK" altLang="cs-CZ" dirty="0" smtClean="0"/>
              <a:t> ekonomiky, </a:t>
            </a:r>
            <a:r>
              <a:rPr lang="sk-SK" altLang="cs-CZ" dirty="0" err="1" smtClean="0"/>
              <a:t>globalizace</a:t>
            </a:r>
            <a:r>
              <a:rPr lang="sk-SK" altLang="cs-CZ" dirty="0" smtClean="0"/>
              <a:t>, znalostní ekonomika, </a:t>
            </a:r>
            <a:r>
              <a:rPr lang="sk-SK" altLang="cs-CZ" dirty="0" err="1" smtClean="0"/>
              <a:t>stárnutí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populace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imigrace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atd</a:t>
            </a:r>
            <a:r>
              <a:rPr lang="sk-SK" altLang="cs-CZ" dirty="0" smtClean="0"/>
              <a:t>.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mobilizace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dalších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subjektů</a:t>
            </a:r>
            <a:r>
              <a:rPr lang="sk-SK" altLang="cs-CZ" dirty="0" smtClean="0"/>
              <a:t> pro </a:t>
            </a:r>
            <a:r>
              <a:rPr lang="sk-SK" altLang="cs-CZ" dirty="0" err="1" smtClean="0"/>
              <a:t>dosahování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cílů</a:t>
            </a:r>
            <a:r>
              <a:rPr lang="sk-SK" altLang="cs-CZ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všechny</a:t>
            </a:r>
            <a:r>
              <a:rPr lang="sk-SK" altLang="cs-CZ" dirty="0" smtClean="0"/>
              <a:t> státy EU, dvojí </a:t>
            </a:r>
            <a:r>
              <a:rPr lang="sk-SK" altLang="cs-CZ" dirty="0" err="1" smtClean="0"/>
              <a:t>přístup</a:t>
            </a:r>
            <a:r>
              <a:rPr lang="sk-SK" altLang="cs-CZ" dirty="0" smtClean="0"/>
              <a:t> (spíše mimo </a:t>
            </a:r>
            <a:r>
              <a:rPr lang="sk-SK" altLang="cs-CZ" dirty="0" err="1" smtClean="0"/>
              <a:t>méně</a:t>
            </a:r>
            <a:r>
              <a:rPr lang="sk-SK" altLang="cs-CZ" dirty="0" smtClean="0"/>
              <a:t> rozvinuté členy):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ChangeArrowheads="1"/>
          </p:cNvSpPr>
          <p:nvPr>
            <p:ph idx="1"/>
          </p:nvPr>
        </p:nvSpPr>
        <p:spPr>
          <a:xfrm>
            <a:off x="900113" y="360363"/>
            <a:ext cx="8099425" cy="6678612"/>
          </a:xfrm>
        </p:spPr>
        <p:txBody>
          <a:bodyPr lIns="0" tIns="2664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600" smtClean="0"/>
              <a:t>1. příprava a podpora regionálních změn – základem jsou reg. programy – řešení potíží v regionech jako např. reg. závislé na tradičních odvětvích, městské oblasti v úpadku, venkov. oblasti se stárnoucí populací a pod.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600" smtClean="0"/>
              <a:t>finance pouze z ERDF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600" smtClean="0"/>
              <a:t>2. pomoc lidem připravit se a reagovat na změny – základ – národní programy (politika soudržnosti) – posílení zavádění a realizace strukturálních reforem na trhu práce a posílení soc. inkluze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600" smtClean="0"/>
              <a:t>3 priority: růst schopnosti přizpůsobit se (u pracovníků i podniků – investice do rozvoje dovedností, školení atd.), zvýšení zaměstnanosti a prevence brzkých odchodů z trhu práce, růst zaměstnanosti u lidí s potížemi v přístupu na trh práce a v udržení prac. místa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Cíl: evropská územní spolupráce</a:t>
            </a:r>
          </a:p>
        </p:txBody>
      </p:sp>
      <p:sp>
        <p:nvSpPr>
          <p:cNvPr id="57347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5283200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podpora harmonického a vyváženého rozvoje území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podpora spolupráce mezi různými částmi EU při řešení významných problémů na úrovni přeshraniční, nadnárodní a meziregionální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zaměření na integrované programy financované z ERDF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problémy – rozvoj měst, venkova, ekon. vztahů a sítí malého a středního podnikání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Finanční zdroje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v letech 2007 – 2013 – na politiku soudržnosti cca 308 mld. Euro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81,5% (251 mld.) na cíl 1 se zaměřením na nové členské státy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15,95% (49 mld.) cíl 2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  <a:endParaRPr lang="sk-SK" altLang="cs-CZ" smtClean="0"/>
          </a:p>
        </p:txBody>
      </p:sp>
      <p:sp>
        <p:nvSpPr>
          <p:cNvPr id="6147" name="Rectangle 1"/>
          <p:cNvSpPr>
            <a:spLocks noGrp="1" noChangeArrowheads="1"/>
          </p:cNvSpPr>
          <p:nvPr>
            <p:ph idx="1"/>
          </p:nvPr>
        </p:nvSpPr>
        <p:spPr/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„K </a:t>
            </a:r>
            <a:r>
              <a:rPr lang="sk-SK" altLang="cs-CZ" dirty="0" err="1" smtClean="0"/>
              <a:t>podpoře</a:t>
            </a:r>
            <a:r>
              <a:rPr lang="sk-SK" altLang="cs-CZ" dirty="0" smtClean="0"/>
              <a:t> celkového harmonického vývoje </a:t>
            </a:r>
            <a:r>
              <a:rPr lang="sk-SK" altLang="cs-CZ" dirty="0" err="1" smtClean="0"/>
              <a:t>Společenství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rozvíjí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uskutečňuje</a:t>
            </a:r>
            <a:r>
              <a:rPr lang="sk-SK" altLang="cs-CZ" dirty="0" smtClean="0"/>
              <a:t> aktivity </a:t>
            </a:r>
            <a:r>
              <a:rPr lang="sk-SK" altLang="cs-CZ" dirty="0" err="1" smtClean="0"/>
              <a:t>vedoucí</a:t>
            </a:r>
            <a:r>
              <a:rPr lang="sk-SK" altLang="cs-CZ" dirty="0" smtClean="0"/>
              <a:t> k </a:t>
            </a:r>
            <a:r>
              <a:rPr lang="sk-SK" altLang="cs-CZ" dirty="0" err="1" smtClean="0"/>
              <a:t>posilování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své</a:t>
            </a:r>
            <a:r>
              <a:rPr lang="sk-SK" altLang="cs-CZ" dirty="0" smtClean="0"/>
              <a:t> ekon. a soc.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Společenství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zaměřuje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zvláště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zmenšování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nerovnoměrností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různými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a zaostalosti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jimž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dostává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nejmenší</a:t>
            </a:r>
            <a:r>
              <a:rPr lang="sk-SK" altLang="cs-CZ" dirty="0" smtClean="0"/>
              <a:t> podpory“ (Akt o jednotné </a:t>
            </a:r>
            <a:r>
              <a:rPr lang="sk-SK" altLang="cs-CZ" dirty="0" err="1" smtClean="0"/>
              <a:t>Evropě</a:t>
            </a:r>
            <a:r>
              <a:rPr lang="sk-SK" altLang="cs-CZ" dirty="0" smtClean="0"/>
              <a:t>, 1986, </a:t>
            </a:r>
            <a:r>
              <a:rPr lang="sk-SK" altLang="cs-CZ" dirty="0" err="1" smtClean="0"/>
              <a:t>později</a:t>
            </a:r>
            <a:r>
              <a:rPr lang="sk-SK" altLang="cs-CZ" dirty="0" smtClean="0"/>
              <a:t> i </a:t>
            </a:r>
            <a:r>
              <a:rPr lang="sk-SK" altLang="cs-CZ" dirty="0" err="1" smtClean="0"/>
              <a:t>Smlouva</a:t>
            </a:r>
            <a:r>
              <a:rPr lang="sk-SK" altLang="cs-CZ" dirty="0" smtClean="0"/>
              <a:t> o </a:t>
            </a:r>
            <a:r>
              <a:rPr lang="sk-SK" altLang="cs-CZ" dirty="0" err="1" smtClean="0"/>
              <a:t>Evropské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unii</a:t>
            </a:r>
            <a:r>
              <a:rPr lang="sk-SK" altLang="cs-CZ" dirty="0" smtClean="0"/>
              <a:t>, 1992) 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50000"/>
                  </a:schemeClr>
                </a:solidFill>
              </a:rPr>
              <a:t>Strategie Evropa 2020</a:t>
            </a:r>
            <a:endParaRPr lang="en-US" altLang="cs-CZ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reakce na </a:t>
            </a:r>
            <a:r>
              <a:rPr lang="cs-CZ" altLang="cs-CZ" dirty="0" err="1" smtClean="0"/>
              <a:t>ekon</a:t>
            </a:r>
            <a:r>
              <a:rPr lang="cs-CZ" altLang="cs-CZ" dirty="0" smtClean="0"/>
              <a:t>. krizi a strukturální nedostatky </a:t>
            </a:r>
            <a:r>
              <a:rPr lang="cs-CZ" altLang="cs-CZ" dirty="0" err="1" smtClean="0"/>
              <a:t>evr</a:t>
            </a:r>
            <a:r>
              <a:rPr lang="cs-CZ" altLang="cs-CZ" dirty="0" smtClean="0"/>
              <a:t>. hospodářství</a:t>
            </a:r>
          </a:p>
          <a:p>
            <a:r>
              <a:rPr lang="cs-CZ" altLang="cs-CZ" dirty="0" smtClean="0"/>
              <a:t>vize evropské sociálně-tržní ekonomiky v roce </a:t>
            </a:r>
            <a:r>
              <a:rPr lang="cs-CZ" altLang="cs-CZ" dirty="0" smtClean="0"/>
              <a:t>2020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3 vzájemně se prolínající se priority:</a:t>
            </a:r>
          </a:p>
          <a:p>
            <a:r>
              <a:rPr lang="cs-CZ" altLang="cs-CZ" u="sng" dirty="0" smtClean="0"/>
              <a:t>inteligentní růst </a:t>
            </a:r>
            <a:r>
              <a:rPr lang="cs-CZ" altLang="cs-CZ" dirty="0" smtClean="0"/>
              <a:t>- rozvoj znalostní ekonomiky a inovací</a:t>
            </a:r>
          </a:p>
          <a:p>
            <a:r>
              <a:rPr lang="cs-CZ" altLang="cs-CZ" u="sng" dirty="0" smtClean="0"/>
              <a:t>udržitelný růst </a:t>
            </a:r>
            <a:r>
              <a:rPr lang="cs-CZ" altLang="cs-CZ" dirty="0" smtClean="0"/>
              <a:t>– podpora ekologičtější a konkurenceschopnější ekonomiky, méně náročné na zdroje</a:t>
            </a:r>
          </a:p>
          <a:p>
            <a:r>
              <a:rPr lang="cs-CZ" altLang="cs-CZ" u="sng" dirty="0" smtClean="0"/>
              <a:t>inkluzivní růst </a:t>
            </a:r>
            <a:r>
              <a:rPr lang="cs-CZ" altLang="cs-CZ" dirty="0" smtClean="0"/>
              <a:t>– podpora ekonomiky s vysokou zaměstnaností a snižující chudobu</a:t>
            </a:r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335838" cy="1325563"/>
          </a:xfrm>
        </p:spPr>
        <p:txBody>
          <a:bodyPr/>
          <a:lstStyle/>
          <a:p>
            <a:r>
              <a:rPr lang="sk-SK" altLang="cs-CZ" dirty="0" smtClean="0">
                <a:solidFill>
                  <a:srgbClr val="008000"/>
                </a:solidFill>
              </a:rPr>
              <a:t>Reg. a </a:t>
            </a:r>
            <a:r>
              <a:rPr lang="sk-SK" altLang="cs-CZ" dirty="0" err="1" smtClean="0">
                <a:solidFill>
                  <a:srgbClr val="008000"/>
                </a:solidFill>
              </a:rPr>
              <a:t>strukt</a:t>
            </a:r>
            <a:r>
              <a:rPr lang="sk-SK" altLang="cs-CZ" dirty="0" smtClean="0">
                <a:solidFill>
                  <a:srgbClr val="008000"/>
                </a:solidFill>
              </a:rPr>
              <a:t>. politika EU pro období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  <a:t>2014-2020</a:t>
            </a:r>
            <a:endParaRPr lang="en-US" altLang="cs-CZ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>
          <a:xfrm>
            <a:off x="849313" y="1447800"/>
            <a:ext cx="8294687" cy="5410200"/>
          </a:xfrm>
        </p:spPr>
        <p:txBody>
          <a:bodyPr/>
          <a:lstStyle/>
          <a:p>
            <a:r>
              <a:rPr lang="cs-CZ" altLang="cs-CZ" dirty="0" smtClean="0"/>
              <a:t>směřování k naplňování cílů strategie Evropa 2020 a realizace Dohody o partnerství:</a:t>
            </a:r>
          </a:p>
          <a:p>
            <a:r>
              <a:rPr lang="cs-CZ" altLang="cs-CZ" dirty="0" smtClean="0"/>
              <a:t>nastavení systému předběžných podmínek</a:t>
            </a:r>
          </a:p>
          <a:p>
            <a:r>
              <a:rPr lang="cs-CZ" altLang="cs-CZ" dirty="0" smtClean="0"/>
              <a:t>vyšší míra uplatnění finančních nástrojů na úkor dotací</a:t>
            </a:r>
          </a:p>
          <a:p>
            <a:r>
              <a:rPr lang="cs-CZ" altLang="cs-CZ" dirty="0" smtClean="0"/>
              <a:t>větší důraz na monitoring a hodnocení</a:t>
            </a:r>
          </a:p>
          <a:p>
            <a:r>
              <a:rPr lang="cs-CZ" altLang="cs-CZ" dirty="0" smtClean="0"/>
              <a:t>zpřísnění pravidel o vyplácení pro jednotlivé státy</a:t>
            </a:r>
          </a:p>
          <a:p>
            <a:r>
              <a:rPr lang="cs-CZ" altLang="cs-CZ" dirty="0" smtClean="0"/>
              <a:t>vyšší míra uplatnění územně specifického přístupu a využití integrovaných nástrojů</a:t>
            </a:r>
          </a:p>
          <a:p>
            <a:r>
              <a:rPr lang="cs-CZ" altLang="cs-CZ" dirty="0" smtClean="0"/>
              <a:t>snížení počtu cílů na 2 a vyčlenění 3 kategorií regionů podle ekonomické výkonnosti…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dirty="0" err="1" smtClean="0">
                <a:solidFill>
                  <a:schemeClr val="accent6">
                    <a:lumMod val="75000"/>
                  </a:schemeClr>
                </a:solidFill>
              </a:rPr>
              <a:t>Cíle</a:t>
            </a:r>
            <a:r>
              <a:rPr lang="sk-SK" altLang="cs-CZ" dirty="0" smtClean="0">
                <a:solidFill>
                  <a:schemeClr val="accent6">
                    <a:lumMod val="75000"/>
                  </a:schemeClr>
                </a:solidFill>
              </a:rPr>
              <a:t> 2014 - 2020</a:t>
            </a:r>
            <a:endParaRPr lang="en-US" altLang="cs-CZ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u="sng" dirty="0" smtClean="0"/>
              <a:t>Cíl 1 – Investice pro růst a zaměstnanost</a:t>
            </a:r>
            <a:r>
              <a:rPr lang="cs-CZ" altLang="cs-CZ" dirty="0" smtClean="0"/>
              <a:t> – politika soudržnosti, naplňování cílů strategie Evropa 2020</a:t>
            </a:r>
          </a:p>
          <a:p>
            <a:r>
              <a:rPr lang="cs-CZ" altLang="cs-CZ" u="sng" dirty="0" smtClean="0"/>
              <a:t>Cíl 2 – Evropská územní spolupráce</a:t>
            </a:r>
            <a:r>
              <a:rPr lang="cs-CZ" altLang="cs-CZ" dirty="0" smtClean="0"/>
              <a:t> – přeshraniční, nadnárodní a meziregionální</a:t>
            </a:r>
          </a:p>
          <a:p>
            <a:endParaRPr lang="cs-CZ" altLang="cs-CZ" dirty="0" smtClean="0"/>
          </a:p>
          <a:p>
            <a:r>
              <a:rPr lang="cs-CZ" altLang="cs-CZ" u="sng" dirty="0" smtClean="0"/>
              <a:t>Regiony podpory</a:t>
            </a:r>
          </a:p>
          <a:p>
            <a:r>
              <a:rPr lang="en-US" altLang="cs-CZ" dirty="0" err="1" smtClean="0"/>
              <a:t>méně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rozvinuté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regiony</a:t>
            </a:r>
            <a:r>
              <a:rPr lang="en-US" altLang="cs-CZ" dirty="0" smtClean="0"/>
              <a:t> s HDP</a:t>
            </a:r>
            <a:r>
              <a:rPr lang="cs-CZ" altLang="cs-CZ" dirty="0" smtClean="0"/>
              <a:t>/</a:t>
            </a:r>
            <a:r>
              <a:rPr lang="en-US" altLang="cs-CZ" dirty="0" smtClean="0"/>
              <a:t>ob. </a:t>
            </a:r>
            <a:r>
              <a:rPr lang="en-US" altLang="cs-CZ" dirty="0" err="1" smtClean="0"/>
              <a:t>ni</a:t>
            </a:r>
            <a:r>
              <a:rPr lang="cs-CZ" altLang="cs-CZ" dirty="0" smtClean="0"/>
              <a:t>ž</a:t>
            </a:r>
            <a:r>
              <a:rPr lang="en-US" altLang="cs-CZ" dirty="0" smtClean="0"/>
              <a:t>š</a:t>
            </a:r>
            <a:r>
              <a:rPr lang="cs-CZ" altLang="cs-CZ" dirty="0" err="1" smtClean="0"/>
              <a:t>ím</a:t>
            </a:r>
            <a:r>
              <a:rPr lang="cs-CZ" altLang="cs-CZ" dirty="0" smtClean="0"/>
              <a:t> než</a:t>
            </a:r>
            <a:r>
              <a:rPr lang="en-US" altLang="cs-CZ" dirty="0" smtClean="0"/>
              <a:t> 75 % </a:t>
            </a:r>
            <a:r>
              <a:rPr lang="en-US" altLang="cs-CZ" dirty="0" err="1" smtClean="0"/>
              <a:t>průměru</a:t>
            </a:r>
            <a:r>
              <a:rPr lang="en-US" altLang="cs-CZ" dirty="0" smtClean="0"/>
              <a:t> EU-27</a:t>
            </a:r>
          </a:p>
          <a:p>
            <a:r>
              <a:rPr lang="pl-PL" altLang="cs-CZ" dirty="0" smtClean="0"/>
              <a:t>přechodné regiony s HDP/ob. mezi 75 % - 90 % průměru EU-27</a:t>
            </a:r>
          </a:p>
          <a:p>
            <a:r>
              <a:rPr lang="en-US" altLang="cs-CZ" dirty="0" err="1" smtClean="0"/>
              <a:t>rozvinuté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regiony</a:t>
            </a:r>
            <a:r>
              <a:rPr lang="en-US" altLang="cs-CZ" dirty="0" smtClean="0"/>
              <a:t> s HDP </a:t>
            </a:r>
            <a:r>
              <a:rPr lang="en-US" altLang="cs-CZ" dirty="0" err="1" smtClean="0"/>
              <a:t>na</a:t>
            </a:r>
            <a:r>
              <a:rPr lang="en-US" altLang="cs-CZ" dirty="0" smtClean="0"/>
              <a:t> ob. </a:t>
            </a:r>
            <a:r>
              <a:rPr lang="en-US" altLang="cs-CZ" dirty="0" err="1" smtClean="0"/>
              <a:t>vyšším</a:t>
            </a:r>
            <a:r>
              <a:rPr lang="en-US" altLang="cs-CZ" dirty="0" smtClean="0"/>
              <a:t> ne</a:t>
            </a:r>
            <a:r>
              <a:rPr lang="cs-CZ" altLang="cs-CZ" dirty="0" smtClean="0"/>
              <a:t>ž</a:t>
            </a:r>
            <a:r>
              <a:rPr lang="en-US" altLang="cs-CZ" dirty="0" smtClean="0"/>
              <a:t> 90 % </a:t>
            </a:r>
            <a:r>
              <a:rPr lang="en-US" altLang="cs-CZ" dirty="0" err="1" smtClean="0"/>
              <a:t>průměru</a:t>
            </a:r>
            <a:r>
              <a:rPr lang="en-US" altLang="cs-CZ" dirty="0" smtClean="0"/>
              <a:t> EU-27</a:t>
            </a:r>
            <a:endParaRPr lang="cs-CZ" altLang="cs-CZ" dirty="0" smtClean="0"/>
          </a:p>
          <a:p>
            <a:endParaRPr lang="cs-CZ" altLang="cs-CZ" dirty="0" smtClean="0"/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financování z ESIF - Evropských strukturálních a investiční fondů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886700" cy="1325563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  <a:t>Strukturální fondy </a:t>
            </a:r>
            <a: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  <a:t>2014-2020</a:t>
            </a:r>
            <a:b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altLang="cs-CZ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467" name="Zástupný symbol pro obsah 2"/>
          <p:cNvSpPr>
            <a:spLocks noGrp="1"/>
          </p:cNvSpPr>
          <p:nvPr>
            <p:ph idx="1"/>
          </p:nvPr>
        </p:nvSpPr>
        <p:spPr>
          <a:xfrm>
            <a:off x="755576" y="1844824"/>
            <a:ext cx="8093075" cy="5197475"/>
          </a:xfrm>
        </p:spPr>
        <p:txBody>
          <a:bodyPr/>
          <a:lstStyle/>
          <a:p>
            <a:r>
              <a:rPr lang="cs-CZ" altLang="cs-CZ" dirty="0" smtClean="0"/>
              <a:t>malé změny oproti předcházejícímu </a:t>
            </a:r>
            <a:r>
              <a:rPr lang="cs-CZ" altLang="cs-CZ" dirty="0" smtClean="0"/>
              <a:t>období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EFRR – Evropský fond pro regionální rozvoj (podpora malého a středního podnikání, budování infrastruktury a občanské vybavenosti, investice do výzkumu a vývoje</a:t>
            </a:r>
            <a:r>
              <a:rPr lang="cs-CZ" altLang="cs-CZ" dirty="0" smtClean="0"/>
              <a:t>…)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ESF – Evropský sociální fond (podpora vysoké úrovně zaměstnanosti a kvalitní zaměstnání, podpora vyšší úrovně vzdělávání a rovnosti příležitostí, sociální začleňování a boj proti chudobě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další fondy: FS – Fond soudržnosti, EZFRV – Evropský zemědělský fond pro rozvoj venkova, ENRF – Evropský námořní a rybářský fond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sah 2"/>
          <p:cNvSpPr>
            <a:spLocks noGrp="1"/>
          </p:cNvSpPr>
          <p:nvPr>
            <p:ph idx="1"/>
          </p:nvPr>
        </p:nvSpPr>
        <p:spPr>
          <a:xfrm>
            <a:off x="849313" y="6286500"/>
            <a:ext cx="8093075" cy="358775"/>
          </a:xfrm>
        </p:spPr>
        <p:txBody>
          <a:bodyPr>
            <a:normAutofit/>
          </a:bodyPr>
          <a:lstStyle/>
          <a:p>
            <a:pPr>
              <a:buFont typeface="Times New Roman" panose="02020603050405020304" pitchFamily="18" charset="0"/>
              <a:buNone/>
            </a:pPr>
            <a:r>
              <a:rPr lang="cs-CZ" altLang="cs-CZ" sz="900" b="0" smtClean="0">
                <a:latin typeface="Arial" panose="020B0604020202020204" pitchFamily="34" charset="0"/>
                <a:cs typeface="Arial" panose="020B0604020202020204" pitchFamily="34" charset="0"/>
              </a:rPr>
              <a:t>Zdroj</a:t>
            </a:r>
            <a:r>
              <a:rPr lang="cs-CZ" altLang="cs-CZ" sz="900" b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9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http://ec.europa.eu/regional_policy/sources/docoffic/official/regulation/pdf/2014/proposals/regulation2014_leaflet_cs.pdf</a:t>
            </a:r>
            <a:endParaRPr lang="en-US" altLang="cs-CZ" sz="900" b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4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57188"/>
            <a:ext cx="8020050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48482" name="Picture 2" descr="http://www.strukturalni-fondy.cz/getmedia/fe43f9e7-ff58-4a20-91bc-9556c92847b5/Abeceda_nahled-3.png?width=730&amp;height=3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51294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004048" y="6290061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 smtClean="0">
                <a:solidFill>
                  <a:schemeClr val="tx1"/>
                </a:solidFill>
              </a:rPr>
              <a:t>http://www.strukturalni-fondy.cz/cs/Fondy-EU/2014-2020</a:t>
            </a:r>
            <a:endParaRPr lang="cs-CZ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74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7886700" cy="1325563"/>
          </a:xfrm>
        </p:spPr>
        <p:txBody>
          <a:bodyPr/>
          <a:lstStyle/>
          <a:p>
            <a: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  <a:t>Důsledky pro RP </a:t>
            </a:r>
            <a:r>
              <a:rPr lang="cs-CZ" altLang="cs-CZ" dirty="0" smtClean="0">
                <a:solidFill>
                  <a:schemeClr val="accent6">
                    <a:lumMod val="75000"/>
                  </a:schemeClr>
                </a:solidFill>
              </a:rPr>
              <a:t>ČR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en-US" altLang="cs-CZ" dirty="0" smtClean="0"/>
          </a:p>
        </p:txBody>
      </p:sp>
      <p:sp>
        <p:nvSpPr>
          <p:cNvPr id="64515" name="Zástupný symbol pro obsah 2"/>
          <p:cNvSpPr>
            <a:spLocks noGrp="1"/>
          </p:cNvSpPr>
          <p:nvPr>
            <p:ph idx="1"/>
          </p:nvPr>
        </p:nvSpPr>
        <p:spPr>
          <a:xfrm>
            <a:off x="755576" y="1978754"/>
            <a:ext cx="8093075" cy="4910138"/>
          </a:xfrm>
        </p:spPr>
        <p:txBody>
          <a:bodyPr/>
          <a:lstStyle/>
          <a:p>
            <a:r>
              <a:rPr lang="cs-CZ" altLang="cs-CZ" dirty="0" smtClean="0"/>
              <a:t>zjednodušení dotačního systému – namísto 17 pouze 8 OP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jednotlivé ROP sloučeny pod Integrovaný regionální operační program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v rámci čerpání ze </a:t>
            </a:r>
            <a:r>
              <a:rPr lang="cs-CZ" altLang="cs-CZ" dirty="0" err="1" smtClean="0"/>
              <a:t>strukt</a:t>
            </a:r>
            <a:r>
              <a:rPr lang="cs-CZ" altLang="cs-CZ" dirty="0" smtClean="0"/>
              <a:t>. fondů nebude nutné oddělovat OP</a:t>
            </a:r>
            <a:r>
              <a:rPr lang="en-US" altLang="cs-CZ" dirty="0" smtClean="0"/>
              <a:t> pro </a:t>
            </a:r>
            <a:r>
              <a:rPr lang="en-US" altLang="cs-CZ" dirty="0" err="1" smtClean="0"/>
              <a:t>Prahu</a:t>
            </a:r>
            <a:r>
              <a:rPr lang="cs-CZ" altLang="cs-CZ" dirty="0" smtClean="0"/>
              <a:t> </a:t>
            </a:r>
            <a:r>
              <a:rPr lang="en-US" altLang="cs-CZ" dirty="0" smtClean="0"/>
              <a:t>a </a:t>
            </a:r>
            <a:r>
              <a:rPr lang="en-US" altLang="cs-CZ" dirty="0" err="1" smtClean="0"/>
              <a:t>zbytek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České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republiky</a:t>
            </a:r>
            <a:r>
              <a:rPr lang="en-US" altLang="cs-CZ" dirty="0" smtClean="0"/>
              <a:t> </a:t>
            </a:r>
            <a:r>
              <a:rPr lang="cs-CZ" altLang="cs-CZ" dirty="0" smtClean="0"/>
              <a:t>(</a:t>
            </a:r>
            <a:r>
              <a:rPr lang="en-US" altLang="cs-CZ" dirty="0" err="1" smtClean="0"/>
              <a:t>při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zachování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měr</a:t>
            </a:r>
            <a:r>
              <a:rPr lang="cs-CZ" altLang="cs-CZ" dirty="0" smtClean="0"/>
              <a:t> </a:t>
            </a:r>
            <a:r>
              <a:rPr lang="en-US" altLang="cs-CZ" dirty="0" err="1" smtClean="0"/>
              <a:t>spolufinancování</a:t>
            </a:r>
            <a:r>
              <a:rPr lang="en-US" altLang="cs-CZ" dirty="0" smtClean="0"/>
              <a:t> pro </a:t>
            </a:r>
            <a:r>
              <a:rPr lang="en-US" altLang="cs-CZ" dirty="0" err="1" smtClean="0"/>
              <a:t>danou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kategorii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regionů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en-US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zjednodušení administrativy při žádání o dotaci</a:t>
            </a:r>
          </a:p>
          <a:p>
            <a:endParaRPr lang="cs-CZ" altLang="cs-CZ" smtClean="0"/>
          </a:p>
          <a:p>
            <a:r>
              <a:rPr lang="cs-CZ" altLang="cs-CZ" smtClean="0"/>
              <a:t>větší důraz na monitoring a hodnocení</a:t>
            </a:r>
          </a:p>
          <a:p>
            <a:endParaRPr lang="cs-CZ" altLang="cs-CZ" smtClean="0"/>
          </a:p>
          <a:p>
            <a:r>
              <a:rPr lang="cs-CZ" altLang="cs-CZ" smtClean="0"/>
              <a:t>pro ČR bude vyčleněno cca 20,5 mld. eur (2007-2013: 26,7 mld. eur)</a:t>
            </a:r>
          </a:p>
          <a:p>
            <a:endParaRPr lang="cs-CZ" altLang="cs-CZ" smtClean="0"/>
          </a:p>
          <a:p>
            <a:r>
              <a:rPr lang="cs-CZ" altLang="cs-CZ" smtClean="0"/>
              <a:t>zvýšení nároků na míru přeshraniční spolupráce (s příhraničními regiony)</a:t>
            </a: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Principy reg. politiky EU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idx="1"/>
          </p:nvPr>
        </p:nvSpPr>
        <p:spPr>
          <a:xfrm>
            <a:off x="827088" y="1557338"/>
            <a:ext cx="8747125" cy="5110162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řada</a:t>
            </a:r>
            <a:r>
              <a:rPr lang="sk-SK" dirty="0" smtClean="0"/>
              <a:t> </a:t>
            </a:r>
            <a:r>
              <a:rPr lang="sk-SK" dirty="0" err="1" smtClean="0"/>
              <a:t>základních</a:t>
            </a:r>
            <a:r>
              <a:rPr lang="sk-SK" dirty="0" smtClean="0"/>
              <a:t> a </a:t>
            </a:r>
            <a:r>
              <a:rPr lang="sk-SK" dirty="0" err="1" smtClean="0"/>
              <a:t>doplňkových</a:t>
            </a:r>
            <a:r>
              <a:rPr lang="sk-SK" dirty="0" smtClean="0"/>
              <a:t> </a:t>
            </a:r>
            <a:r>
              <a:rPr lang="sk-SK" dirty="0" err="1" smtClean="0"/>
              <a:t>principů</a:t>
            </a:r>
            <a:r>
              <a:rPr lang="sk-SK" dirty="0" smtClean="0"/>
              <a:t> </a:t>
            </a:r>
          </a:p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Font typeface="Times New Roman" panose="02020603050405020304" pitchFamily="18" charset="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smtClean="0"/>
              <a:t>(platné </a:t>
            </a:r>
            <a:r>
              <a:rPr lang="sk-SK" dirty="0" err="1" smtClean="0"/>
              <a:t>pro</a:t>
            </a:r>
            <a:r>
              <a:rPr lang="sk-SK" dirty="0" smtClean="0"/>
              <a:t> RP i </a:t>
            </a:r>
            <a:r>
              <a:rPr lang="sk-SK" dirty="0" err="1" smtClean="0"/>
              <a:t>strukt</a:t>
            </a:r>
            <a:r>
              <a:rPr lang="sk-SK" dirty="0" smtClean="0"/>
              <a:t>. </a:t>
            </a:r>
            <a:r>
              <a:rPr lang="sk-SK" dirty="0" smtClean="0"/>
              <a:t>politiku</a:t>
            </a:r>
            <a:r>
              <a:rPr lang="sk-SK" dirty="0" smtClean="0"/>
              <a:t>):</a:t>
            </a: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soudržnosti</a:t>
            </a:r>
            <a:r>
              <a:rPr lang="sk-SK" dirty="0" smtClean="0"/>
              <a:t> (</a:t>
            </a:r>
            <a:r>
              <a:rPr lang="sk-SK" dirty="0" err="1" smtClean="0"/>
              <a:t>kohezní</a:t>
            </a:r>
            <a:r>
              <a:rPr lang="sk-SK" dirty="0" smtClean="0"/>
              <a:t> </a:t>
            </a:r>
            <a:r>
              <a:rPr lang="sk-SK" dirty="0" err="1" smtClean="0"/>
              <a:t>princip</a:t>
            </a:r>
            <a:r>
              <a:rPr lang="sk-SK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partnerství</a:t>
            </a: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programování</a:t>
            </a: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doplňkovosti</a:t>
            </a: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hodnocení</a:t>
            </a:r>
            <a:r>
              <a:rPr lang="sk-SK" dirty="0" smtClean="0"/>
              <a:t> a </a:t>
            </a:r>
            <a:r>
              <a:rPr lang="sk-SK" dirty="0" err="1" smtClean="0"/>
              <a:t>monitorování</a:t>
            </a:r>
            <a:endParaRPr lang="sk-SK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  <a:defRPr/>
            </a:pPr>
            <a:r>
              <a:rPr lang="sk-SK" dirty="0" err="1" smtClean="0"/>
              <a:t>princip</a:t>
            </a:r>
            <a:r>
              <a:rPr lang="sk-SK" dirty="0" smtClean="0"/>
              <a:t> </a:t>
            </a:r>
            <a:r>
              <a:rPr lang="sk-SK" dirty="0" err="1" smtClean="0"/>
              <a:t>koordinace</a:t>
            </a:r>
            <a:r>
              <a:rPr lang="sk-SK" dirty="0" smtClean="0"/>
              <a:t> a </a:t>
            </a:r>
            <a:r>
              <a:rPr lang="sk-SK" dirty="0" err="1" smtClean="0"/>
              <a:t>harmonizace</a:t>
            </a:r>
            <a:endParaRPr lang="sk-SK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idx="1"/>
          </p:nvPr>
        </p:nvSpPr>
        <p:spPr>
          <a:xfrm>
            <a:off x="900113" y="1412875"/>
            <a:ext cx="8099425" cy="5256213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integrace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konvergence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solidarity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subsidiarity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kompatibility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princip proporcionality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dirty="0" err="1" smtClean="0">
                <a:solidFill>
                  <a:srgbClr val="008000"/>
                </a:solidFill>
              </a:rPr>
              <a:t>Regionální</a:t>
            </a:r>
            <a:r>
              <a:rPr lang="sk-SK" altLang="cs-CZ" dirty="0" smtClean="0">
                <a:solidFill>
                  <a:srgbClr val="008000"/>
                </a:solidFill>
              </a:rPr>
              <a:t> politika v </a:t>
            </a:r>
            <a:r>
              <a:rPr lang="sk-SK" altLang="cs-CZ" dirty="0" err="1" smtClean="0">
                <a:solidFill>
                  <a:srgbClr val="008000"/>
                </a:solidFill>
              </a:rPr>
              <a:t>Evropské</a:t>
            </a:r>
            <a:r>
              <a:rPr lang="sk-SK" altLang="cs-CZ" dirty="0" smtClean="0">
                <a:solidFill>
                  <a:srgbClr val="008000"/>
                </a:solidFill>
              </a:rPr>
              <a:t> </a:t>
            </a:r>
            <a:r>
              <a:rPr lang="sk-SK" altLang="cs-CZ" dirty="0" err="1" smtClean="0">
                <a:solidFill>
                  <a:srgbClr val="008000"/>
                </a:solidFill>
              </a:rPr>
              <a:t>unii</a:t>
            </a:r>
            <a:endParaRPr lang="sk-SK" altLang="cs-CZ" dirty="0" smtClean="0"/>
          </a:p>
        </p:txBody>
      </p:sp>
      <p:sp>
        <p:nvSpPr>
          <p:cNvPr id="7171" name="Rectangle 1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smtClean="0"/>
              <a:t>RP a vybrané aktivity v oblasti soc. a </a:t>
            </a:r>
            <a:r>
              <a:rPr lang="sk-SK" altLang="cs-CZ" dirty="0" err="1" smtClean="0"/>
              <a:t>zemědělské</a:t>
            </a:r>
            <a:r>
              <a:rPr lang="sk-SK" altLang="cs-CZ" dirty="0" smtClean="0"/>
              <a:t> politiky a politiky na podporu </a:t>
            </a:r>
            <a:r>
              <a:rPr lang="sk-SK" altLang="cs-CZ" dirty="0" err="1" smtClean="0"/>
              <a:t>zaměstnanosti</a:t>
            </a:r>
            <a:r>
              <a:rPr lang="sk-SK" altLang="cs-CZ" dirty="0" smtClean="0"/>
              <a:t>, resp. </a:t>
            </a:r>
            <a:r>
              <a:rPr lang="sk-SK" altLang="cs-CZ" dirty="0" err="1" smtClean="0"/>
              <a:t>strukturální</a:t>
            </a:r>
            <a:r>
              <a:rPr lang="sk-SK" altLang="cs-CZ" dirty="0" smtClean="0"/>
              <a:t> politika – </a:t>
            </a:r>
            <a:r>
              <a:rPr lang="sk-SK" altLang="cs-CZ" dirty="0" err="1" smtClean="0"/>
              <a:t>souhrnně</a:t>
            </a:r>
            <a:r>
              <a:rPr lang="sk-SK" altLang="cs-CZ" dirty="0" smtClean="0"/>
              <a:t> </a:t>
            </a:r>
            <a:r>
              <a:rPr lang="sk-SK" altLang="cs-CZ" u="sng" dirty="0" smtClean="0"/>
              <a:t>politika </a:t>
            </a:r>
            <a:r>
              <a:rPr lang="sk-SK" altLang="cs-CZ" u="sng" dirty="0" err="1" smtClean="0"/>
              <a:t>hospodářské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sociální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soudržnosti</a:t>
            </a:r>
            <a:endParaRPr lang="sk-SK" altLang="cs-CZ" u="sng" dirty="0" smtClean="0"/>
          </a:p>
          <a:p>
            <a:pPr marL="684213" indent="-682625">
              <a:buFont typeface="Times New Roman" panose="02020603050405020304" pitchFamily="18" charset="0"/>
              <a:buNone/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sk-SK" altLang="cs-CZ" u="sng" dirty="0" smtClean="0"/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smtClean="0"/>
              <a:t>odraz </a:t>
            </a:r>
            <a:r>
              <a:rPr lang="sk-SK" altLang="cs-CZ" dirty="0" err="1" smtClean="0"/>
              <a:t>základního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principu</a:t>
            </a:r>
            <a:r>
              <a:rPr lang="sk-SK" altLang="cs-CZ" dirty="0" smtClean="0"/>
              <a:t> solidarity – </a:t>
            </a:r>
            <a:r>
              <a:rPr lang="sk-SK" altLang="cs-CZ" dirty="0" err="1" smtClean="0"/>
              <a:t>vyspělější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a státy </a:t>
            </a:r>
            <a:r>
              <a:rPr lang="sk-SK" altLang="cs-CZ" dirty="0" err="1" smtClean="0"/>
              <a:t>přispívají</a:t>
            </a:r>
            <a:r>
              <a:rPr lang="sk-SK" altLang="cs-CZ" dirty="0" smtClean="0"/>
              <a:t> na ty zaostalejší nebo </a:t>
            </a:r>
            <a:r>
              <a:rPr lang="sk-SK" altLang="cs-CZ" dirty="0" err="1" smtClean="0"/>
              <a:t>strukturálně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postižené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růst</a:t>
            </a:r>
            <a:r>
              <a:rPr lang="sk-SK" altLang="cs-CZ" dirty="0" smtClean="0"/>
              <a:t> významu </a:t>
            </a:r>
            <a:r>
              <a:rPr lang="sk-SK" altLang="cs-CZ" dirty="0" err="1" smtClean="0"/>
              <a:t>vzhledem</a:t>
            </a:r>
            <a:r>
              <a:rPr lang="sk-SK" altLang="cs-CZ" dirty="0" smtClean="0"/>
              <a:t> k </a:t>
            </a:r>
            <a:r>
              <a:rPr lang="sk-SK" altLang="cs-CZ" dirty="0" err="1" smtClean="0"/>
              <a:t>rozšiřování</a:t>
            </a:r>
            <a:r>
              <a:rPr lang="sk-SK" altLang="cs-CZ" dirty="0" smtClean="0"/>
              <a:t> EU - </a:t>
            </a:r>
            <a:r>
              <a:rPr lang="sk-SK" altLang="cs-CZ" dirty="0" err="1" smtClean="0"/>
              <a:t>například</a:t>
            </a:r>
            <a:r>
              <a:rPr lang="sk-SK" altLang="cs-CZ" dirty="0" smtClean="0"/>
              <a:t> i ČR a SR) </a:t>
            </a:r>
          </a:p>
          <a:p>
            <a:pPr marL="684213" indent="-682625">
              <a:tabLst>
                <a:tab pos="6842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sk-SK" altLang="cs-CZ" dirty="0" err="1" smtClean="0"/>
              <a:t>fungující</a:t>
            </a:r>
            <a:r>
              <a:rPr lang="sk-SK" altLang="cs-CZ" dirty="0" smtClean="0"/>
              <a:t> reg. politika na nadnárodní úrovni je </a:t>
            </a:r>
            <a:r>
              <a:rPr lang="sk-SK" altLang="cs-CZ" dirty="0" err="1" smtClean="0"/>
              <a:t>ve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světě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ojedinělá</a:t>
            </a:r>
            <a:r>
              <a:rPr lang="sk-SK" altLang="cs-CZ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ChangeArrowheads="1"/>
          </p:cNvSpPr>
          <p:nvPr>
            <p:ph idx="1"/>
          </p:nvPr>
        </p:nvSpPr>
        <p:spPr>
          <a:xfrm>
            <a:off x="827584" y="692696"/>
            <a:ext cx="8099425" cy="6465887"/>
          </a:xfrm>
        </p:spPr>
        <p:txBody>
          <a:bodyPr lIns="0" tIns="2808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pro </a:t>
            </a:r>
            <a:r>
              <a:rPr lang="sk-SK" altLang="cs-CZ" dirty="0" err="1" smtClean="0"/>
              <a:t>realizaci</a:t>
            </a:r>
            <a:r>
              <a:rPr lang="sk-SK" altLang="cs-CZ" dirty="0" smtClean="0"/>
              <a:t> RP a SP </a:t>
            </a:r>
            <a:r>
              <a:rPr lang="sk-SK" altLang="cs-CZ" dirty="0" err="1" smtClean="0"/>
              <a:t>můžeme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považovat</a:t>
            </a:r>
            <a:r>
              <a:rPr lang="sk-SK" altLang="cs-CZ" dirty="0" smtClean="0"/>
              <a:t> za </a:t>
            </a:r>
            <a:r>
              <a:rPr lang="sk-SK" altLang="cs-CZ" dirty="0" err="1" smtClean="0"/>
              <a:t>nejdůležitější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koncentrace</a:t>
            </a:r>
            <a:r>
              <a:rPr lang="sk-SK" altLang="cs-CZ" dirty="0" smtClean="0"/>
              <a:t> – zásada </a:t>
            </a:r>
            <a:r>
              <a:rPr lang="sk-SK" altLang="cs-CZ" dirty="0" err="1" smtClean="0"/>
              <a:t>koncentrace</a:t>
            </a:r>
            <a:r>
              <a:rPr lang="sk-SK" altLang="cs-CZ" dirty="0" smtClean="0"/>
              <a:t> úsilí – snaha o </a:t>
            </a:r>
            <a:r>
              <a:rPr lang="sk-SK" altLang="cs-CZ" dirty="0" err="1" smtClean="0"/>
              <a:t>co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nejúčelnejší</a:t>
            </a:r>
            <a:r>
              <a:rPr lang="sk-SK" altLang="cs-CZ" dirty="0" smtClean="0"/>
              <a:t> využití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nejvíc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s </a:t>
            </a:r>
            <a:r>
              <a:rPr lang="sk-SK" altLang="cs-CZ" dirty="0" err="1" smtClean="0"/>
              <a:t>největšími</a:t>
            </a:r>
            <a:r>
              <a:rPr lang="sk-SK" altLang="cs-CZ" dirty="0" smtClean="0"/>
              <a:t> problémy, projekty s </a:t>
            </a:r>
            <a:r>
              <a:rPr lang="sk-SK" altLang="cs-CZ" dirty="0" err="1" smtClean="0"/>
              <a:t>největším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efektem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partnerství</a:t>
            </a:r>
            <a:r>
              <a:rPr lang="sk-SK" altLang="cs-CZ" dirty="0" smtClean="0"/>
              <a:t> – na </a:t>
            </a:r>
            <a:r>
              <a:rPr lang="sk-SK" altLang="cs-CZ" dirty="0" err="1" smtClean="0"/>
              <a:t>konkrétním</a:t>
            </a:r>
            <a:r>
              <a:rPr lang="sk-SK" altLang="cs-CZ" dirty="0" smtClean="0"/>
              <a:t> využití, </a:t>
            </a:r>
            <a:r>
              <a:rPr lang="sk-SK" altLang="cs-CZ" dirty="0" err="1" smtClean="0"/>
              <a:t>rozdělení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EU </a:t>
            </a:r>
            <a:r>
              <a:rPr lang="sk-SK" altLang="cs-CZ" dirty="0" err="1" smtClean="0"/>
              <a:t>se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mají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nejvíce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podílet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příjemci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t.j</a:t>
            </a:r>
            <a:r>
              <a:rPr lang="sk-SK" altLang="cs-CZ" dirty="0" smtClean="0"/>
              <a:t>. ti pro </a:t>
            </a:r>
            <a:r>
              <a:rPr lang="sk-SK" altLang="cs-CZ" dirty="0" err="1" smtClean="0"/>
              <a:t>které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jsou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prostředky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určeny</a:t>
            </a:r>
            <a:r>
              <a:rPr lang="sk-SK" altLang="cs-CZ" dirty="0" smtClean="0"/>
              <a:t>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programování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důraz</a:t>
            </a:r>
            <a:r>
              <a:rPr lang="sk-SK" altLang="cs-CZ" dirty="0" smtClean="0"/>
              <a:t> na komplexní </a:t>
            </a:r>
            <a:r>
              <a:rPr lang="sk-SK" altLang="cs-CZ" dirty="0" err="1" smtClean="0"/>
              <a:t>řešení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problémů</a:t>
            </a:r>
            <a:r>
              <a:rPr lang="sk-SK" altLang="cs-CZ" dirty="0" smtClean="0"/>
              <a:t>  v </a:t>
            </a:r>
            <a:r>
              <a:rPr lang="sk-SK" altLang="cs-CZ" dirty="0" err="1" smtClean="0"/>
              <a:t>co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nejširších</a:t>
            </a:r>
            <a:r>
              <a:rPr lang="sk-SK" altLang="cs-CZ" dirty="0" smtClean="0"/>
              <a:t> časových a </a:t>
            </a:r>
            <a:r>
              <a:rPr lang="sk-SK" altLang="cs-CZ" dirty="0" err="1" smtClean="0"/>
              <a:t>prostorových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souvislostech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střednědobý</a:t>
            </a:r>
            <a:r>
              <a:rPr lang="sk-SK" altLang="cs-CZ" dirty="0" smtClean="0"/>
              <a:t> až </a:t>
            </a:r>
            <a:r>
              <a:rPr lang="sk-SK" altLang="cs-CZ" dirty="0" err="1" smtClean="0"/>
              <a:t>dlouhodobý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přístup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víceleté</a:t>
            </a:r>
            <a:r>
              <a:rPr lang="sk-SK" altLang="cs-CZ" dirty="0" smtClean="0"/>
              <a:t> programovací období)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idx="1"/>
          </p:nvPr>
        </p:nvSpPr>
        <p:spPr>
          <a:xfrm>
            <a:off x="683568" y="1124744"/>
            <a:ext cx="8243887" cy="5326062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monitorování</a:t>
            </a:r>
            <a:r>
              <a:rPr lang="sk-SK" altLang="cs-CZ" u="sng" dirty="0" smtClean="0"/>
              <a:t> a </a:t>
            </a:r>
            <a:r>
              <a:rPr lang="sk-SK" altLang="cs-CZ" u="sng" dirty="0" err="1" smtClean="0"/>
              <a:t>vyhodnocování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průběžné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sledování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hodnocení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opatření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efektivnosti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např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věcné</a:t>
            </a:r>
            <a:r>
              <a:rPr lang="sk-SK" altLang="cs-CZ" dirty="0" smtClean="0"/>
              <a:t> a finanční </a:t>
            </a:r>
            <a:r>
              <a:rPr lang="sk-SK" altLang="cs-CZ" dirty="0" err="1" smtClean="0"/>
              <a:t>plnění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projektů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princip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adicionality</a:t>
            </a:r>
            <a:r>
              <a:rPr lang="sk-SK" altLang="cs-CZ" u="sng" dirty="0" smtClean="0"/>
              <a:t> (</a:t>
            </a:r>
            <a:r>
              <a:rPr lang="sk-SK" altLang="cs-CZ" u="sng" dirty="0" err="1" smtClean="0"/>
              <a:t>doplňkovosti</a:t>
            </a:r>
            <a:r>
              <a:rPr lang="sk-SK" altLang="cs-CZ" u="sng" dirty="0" smtClean="0"/>
              <a:t>)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spolufinancování</a:t>
            </a:r>
            <a:r>
              <a:rPr lang="sk-SK" altLang="cs-CZ" dirty="0" smtClean="0"/>
              <a:t> schválených </a:t>
            </a:r>
            <a:r>
              <a:rPr lang="sk-SK" altLang="cs-CZ" dirty="0" err="1" smtClean="0"/>
              <a:t>projektů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prostředky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společného</a:t>
            </a:r>
            <a:r>
              <a:rPr lang="sk-SK" altLang="cs-CZ" dirty="0" smtClean="0"/>
              <a:t> rozpočtu EU </a:t>
            </a:r>
            <a:r>
              <a:rPr lang="sk-SK" altLang="cs-CZ" dirty="0" err="1" smtClean="0"/>
              <a:t>mají</a:t>
            </a:r>
            <a:r>
              <a:rPr lang="sk-SK" altLang="cs-CZ" dirty="0" smtClean="0"/>
              <a:t> ostatní </a:t>
            </a:r>
            <a:r>
              <a:rPr lang="sk-SK" altLang="cs-CZ" dirty="0" err="1" smtClean="0"/>
              <a:t>veřejné</a:t>
            </a:r>
            <a:r>
              <a:rPr lang="sk-SK" altLang="cs-CZ" dirty="0" smtClean="0"/>
              <a:t> výdaje </a:t>
            </a:r>
            <a:r>
              <a:rPr lang="sk-SK" altLang="cs-CZ" dirty="0" err="1" smtClean="0"/>
              <a:t>pouze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doplňovat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ne</a:t>
            </a:r>
            <a:r>
              <a:rPr lang="sk-SK" altLang="cs-CZ" dirty="0" smtClean="0"/>
              <a:t> je </a:t>
            </a:r>
            <a:r>
              <a:rPr lang="sk-SK" altLang="cs-CZ" dirty="0" err="1" smtClean="0"/>
              <a:t>nahrazovat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peníze</a:t>
            </a:r>
            <a:r>
              <a:rPr lang="sk-SK" altLang="cs-CZ" dirty="0" smtClean="0"/>
              <a:t> EU </a:t>
            </a:r>
            <a:r>
              <a:rPr lang="sk-SK" altLang="cs-CZ" dirty="0" err="1" smtClean="0"/>
              <a:t>nenahrazují</a:t>
            </a:r>
            <a:r>
              <a:rPr lang="sk-SK" altLang="cs-CZ" dirty="0" smtClean="0"/>
              <a:t> rozpočtové výdaje členských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, resp. </a:t>
            </a:r>
            <a:r>
              <a:rPr lang="sk-SK" altLang="cs-CZ" dirty="0" err="1" smtClean="0"/>
              <a:t>prostředky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zdrojů</a:t>
            </a:r>
            <a:r>
              <a:rPr lang="sk-SK" altLang="cs-CZ" dirty="0" smtClean="0"/>
              <a:t> EU musí </a:t>
            </a:r>
            <a:r>
              <a:rPr lang="sk-SK" altLang="cs-CZ" dirty="0" err="1" smtClean="0"/>
              <a:t>být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doplněny</a:t>
            </a:r>
            <a:r>
              <a:rPr lang="sk-SK" altLang="cs-CZ" dirty="0" smtClean="0"/>
              <a:t> určeným </a:t>
            </a:r>
            <a:r>
              <a:rPr lang="sk-SK" altLang="cs-CZ" dirty="0" err="1" smtClean="0"/>
              <a:t>podílem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zdrojů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ze</a:t>
            </a:r>
            <a:r>
              <a:rPr lang="sk-SK" altLang="cs-CZ" dirty="0" smtClean="0"/>
              <a:t> strany </a:t>
            </a:r>
            <a:r>
              <a:rPr lang="sk-SK" altLang="cs-CZ" dirty="0" err="1" smtClean="0"/>
              <a:t>příjemce</a:t>
            </a:r>
            <a:r>
              <a:rPr lang="sk-SK" altLang="cs-CZ" dirty="0" smtClean="0"/>
              <a:t> pomoci)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err="1" smtClean="0">
                <a:solidFill>
                  <a:srgbClr val="008000"/>
                </a:solidFill>
              </a:rPr>
              <a:t>Cíle</a:t>
            </a:r>
            <a:r>
              <a:rPr lang="sk-SK" altLang="cs-CZ" dirty="0" smtClean="0">
                <a:solidFill>
                  <a:srgbClr val="008000"/>
                </a:solidFill>
              </a:rPr>
              <a:t> </a:t>
            </a:r>
            <a:r>
              <a:rPr lang="sk-SK" altLang="cs-CZ" dirty="0" err="1" smtClean="0">
                <a:solidFill>
                  <a:srgbClr val="008000"/>
                </a:solidFill>
              </a:rPr>
              <a:t>regionální</a:t>
            </a:r>
            <a:r>
              <a:rPr lang="sk-SK" altLang="cs-CZ" dirty="0" smtClean="0">
                <a:solidFill>
                  <a:srgbClr val="008000"/>
                </a:solidFill>
              </a:rPr>
              <a:t> politiky EU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obecné </a:t>
            </a:r>
            <a:r>
              <a:rPr lang="sk-SK" altLang="cs-CZ" dirty="0" err="1" smtClean="0"/>
              <a:t>cíle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- </a:t>
            </a:r>
            <a:r>
              <a:rPr lang="sk-SK" altLang="cs-CZ" dirty="0" err="1" smtClean="0"/>
              <a:t>snížení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rozdílů</a:t>
            </a:r>
            <a:r>
              <a:rPr lang="sk-SK" altLang="cs-CZ" dirty="0" smtClean="0"/>
              <a:t> v životní úrovni </a:t>
            </a:r>
            <a:r>
              <a:rPr lang="sk-SK" altLang="cs-CZ" dirty="0" err="1" smtClean="0"/>
              <a:t>obyvatel</a:t>
            </a:r>
            <a:r>
              <a:rPr lang="sk-SK" altLang="cs-CZ" dirty="0" smtClean="0"/>
              <a:t> jednotlivých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zajištění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výváženého</a:t>
            </a:r>
            <a:r>
              <a:rPr lang="sk-SK" altLang="cs-CZ" dirty="0" smtClean="0"/>
              <a:t> soc. a </a:t>
            </a:r>
            <a:r>
              <a:rPr lang="sk-SK" altLang="cs-CZ" dirty="0" err="1" smtClean="0"/>
              <a:t>ek</a:t>
            </a:r>
            <a:r>
              <a:rPr lang="sk-SK" altLang="cs-CZ" dirty="0" smtClean="0"/>
              <a:t>. vývoje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- </a:t>
            </a:r>
            <a:r>
              <a:rPr lang="sk-SK" altLang="cs-CZ" u="sng" dirty="0" err="1" smtClean="0"/>
              <a:t>předcházení</a:t>
            </a:r>
            <a:r>
              <a:rPr lang="sk-SK" altLang="cs-CZ" dirty="0" smtClean="0"/>
              <a:t> výrazným novým reg. </a:t>
            </a:r>
            <a:r>
              <a:rPr lang="sk-SK" altLang="cs-CZ" dirty="0" err="1" smtClean="0"/>
              <a:t>problémům</a:t>
            </a:r>
            <a:r>
              <a:rPr lang="sk-SK" altLang="cs-CZ" dirty="0" smtClean="0"/>
              <a:t>, jež </a:t>
            </a:r>
            <a:r>
              <a:rPr lang="sk-SK" altLang="cs-CZ" dirty="0" err="1" smtClean="0"/>
              <a:t>mohou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být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způsobeny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strukturálními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změnami</a:t>
            </a:r>
            <a:r>
              <a:rPr lang="sk-SK" altLang="cs-CZ" dirty="0" smtClean="0"/>
              <a:t> v </a:t>
            </a:r>
            <a:r>
              <a:rPr lang="sk-SK" altLang="cs-CZ" dirty="0" err="1" smtClean="0"/>
              <a:t>evropském</a:t>
            </a:r>
            <a:r>
              <a:rPr lang="sk-SK" altLang="cs-CZ" dirty="0" smtClean="0"/>
              <a:t> nebo </a:t>
            </a:r>
            <a:r>
              <a:rPr lang="sk-SK" altLang="cs-CZ" dirty="0" err="1" smtClean="0"/>
              <a:t>světovém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hospodářství</a:t>
            </a: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332656"/>
            <a:ext cx="9070975" cy="1171575"/>
          </a:xfrm>
        </p:spPr>
        <p:txBody>
          <a:bodyPr lIns="0" tIns="316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3200" dirty="0" smtClean="0">
                <a:solidFill>
                  <a:srgbClr val="008000"/>
                </a:solidFill>
              </a:rPr>
              <a:t>Nástroje reg. politiky v EU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idx="1"/>
          </p:nvPr>
        </p:nvSpPr>
        <p:spPr>
          <a:xfrm>
            <a:off x="611560" y="1504231"/>
            <a:ext cx="8243887" cy="4752528"/>
          </a:xfrm>
        </p:spPr>
        <p:txBody>
          <a:bodyPr lIns="0" tIns="2484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/>
              <a:t>základ </a:t>
            </a:r>
            <a:r>
              <a:rPr lang="sk-SK" altLang="cs-CZ" sz="2000" dirty="0" smtClean="0"/>
              <a:t>– ekon. nástroje na podporu problémových oblastí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kromě</a:t>
            </a:r>
            <a:r>
              <a:rPr lang="sk-SK" altLang="cs-CZ" sz="2000" dirty="0" smtClean="0"/>
              <a:t> nich i </a:t>
            </a:r>
            <a:r>
              <a:rPr lang="sk-SK" altLang="cs-CZ" sz="2000" dirty="0" err="1" smtClean="0"/>
              <a:t>jiné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např</a:t>
            </a:r>
            <a:r>
              <a:rPr lang="sk-SK" altLang="cs-CZ" sz="2000" dirty="0" smtClean="0"/>
              <a:t>. (v rámci rozvojových </a:t>
            </a:r>
            <a:r>
              <a:rPr lang="sk-SK" altLang="cs-CZ" sz="2000" dirty="0" err="1" smtClean="0"/>
              <a:t>programů</a:t>
            </a:r>
            <a:r>
              <a:rPr lang="sk-SK" altLang="cs-CZ" sz="2000" dirty="0" smtClean="0"/>
              <a:t>) podpora rozvoje </a:t>
            </a:r>
            <a:r>
              <a:rPr lang="sk-SK" altLang="cs-CZ" sz="2000" dirty="0" err="1" smtClean="0"/>
              <a:t>infrastruktury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lidských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zdrojů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zlepšování</a:t>
            </a:r>
            <a:r>
              <a:rPr lang="sk-SK" altLang="cs-CZ" sz="2000" dirty="0" smtClean="0"/>
              <a:t> ŽP </a:t>
            </a:r>
            <a:r>
              <a:rPr lang="sk-SK" altLang="cs-CZ" sz="2000" dirty="0" err="1" smtClean="0"/>
              <a:t>atd</a:t>
            </a:r>
            <a:r>
              <a:rPr lang="sk-SK" altLang="cs-CZ" sz="2000" dirty="0" smtClean="0"/>
              <a:t>.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/>
              <a:t>ekon. nástroje – </a:t>
            </a:r>
            <a:r>
              <a:rPr lang="sk-SK" altLang="cs-CZ" sz="2000" dirty="0" err="1" smtClean="0"/>
              <a:t>představují</a:t>
            </a:r>
            <a:r>
              <a:rPr lang="sk-SK" altLang="cs-CZ" sz="2000" dirty="0" smtClean="0"/>
              <a:t> typy </a:t>
            </a:r>
            <a:r>
              <a:rPr lang="sk-SK" altLang="cs-CZ" sz="2000" dirty="0" err="1" smtClean="0"/>
              <a:t>pobídkových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stimulů</a:t>
            </a:r>
            <a:r>
              <a:rPr lang="sk-SK" altLang="cs-CZ" sz="2000" dirty="0" smtClean="0"/>
              <a:t> (</a:t>
            </a:r>
            <a:r>
              <a:rPr lang="sk-SK" altLang="cs-CZ" sz="2000" dirty="0" err="1" smtClean="0"/>
              <a:t>zejména</a:t>
            </a:r>
            <a:r>
              <a:rPr lang="sk-SK" altLang="cs-CZ" sz="2000" dirty="0" smtClean="0"/>
              <a:t> pro </a:t>
            </a:r>
            <a:r>
              <a:rPr lang="sk-SK" altLang="cs-CZ" sz="2000" dirty="0" err="1" smtClean="0"/>
              <a:t>podnikání</a:t>
            </a:r>
            <a:r>
              <a:rPr lang="sk-SK" altLang="cs-CZ" sz="2000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/>
              <a:t>5 </a:t>
            </a:r>
            <a:r>
              <a:rPr lang="sk-SK" altLang="cs-CZ" sz="2000" dirty="0" err="1" smtClean="0"/>
              <a:t>kategorií</a:t>
            </a:r>
            <a:r>
              <a:rPr lang="sk-SK" altLang="cs-CZ" sz="2000" dirty="0" smtClean="0"/>
              <a:t> reg. </a:t>
            </a:r>
            <a:r>
              <a:rPr lang="sk-SK" altLang="cs-CZ" sz="2000" dirty="0" err="1" smtClean="0"/>
              <a:t>pobídkových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stimulů</a:t>
            </a:r>
            <a:r>
              <a:rPr lang="sk-SK" altLang="cs-CZ" sz="2000" dirty="0" smtClean="0"/>
              <a:t> - kapitálové granty (</a:t>
            </a:r>
            <a:r>
              <a:rPr lang="sk-SK" altLang="cs-CZ" sz="2000" dirty="0" err="1" smtClean="0"/>
              <a:t>kryjí</a:t>
            </a:r>
            <a:r>
              <a:rPr lang="sk-SK" altLang="cs-CZ" sz="2000" dirty="0" smtClean="0"/>
              <a:t> určité % rozpočtových </a:t>
            </a:r>
            <a:r>
              <a:rPr lang="sk-SK" altLang="cs-CZ" sz="2000" dirty="0" err="1" smtClean="0"/>
              <a:t>nákladů</a:t>
            </a:r>
            <a:r>
              <a:rPr lang="sk-SK" altLang="cs-CZ" sz="2000" dirty="0" smtClean="0"/>
              <a:t> projektu), </a:t>
            </a:r>
            <a:r>
              <a:rPr lang="sk-SK" altLang="cs-CZ" sz="2000" dirty="0" err="1" smtClean="0"/>
              <a:t>dotace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vztahující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se</a:t>
            </a:r>
            <a:r>
              <a:rPr lang="sk-SK" altLang="cs-CZ" sz="2000" dirty="0" smtClean="0"/>
              <a:t> k </a:t>
            </a:r>
            <a:r>
              <a:rPr lang="sk-SK" altLang="cs-CZ" sz="2000" dirty="0" err="1" smtClean="0"/>
              <a:t>úrokům</a:t>
            </a:r>
            <a:r>
              <a:rPr lang="sk-SK" altLang="cs-CZ" sz="2000" dirty="0" smtClean="0"/>
              <a:t> nebo </a:t>
            </a:r>
            <a:r>
              <a:rPr lang="sk-SK" altLang="cs-CZ" sz="2000" dirty="0" err="1" smtClean="0"/>
              <a:t>půjčkám</a:t>
            </a:r>
            <a:r>
              <a:rPr lang="sk-SK" altLang="cs-CZ" sz="2000" dirty="0" smtClean="0"/>
              <a:t>, daňové </a:t>
            </a:r>
            <a:r>
              <a:rPr lang="sk-SK" altLang="cs-CZ" sz="2000" dirty="0" err="1" smtClean="0"/>
              <a:t>úlevy</a:t>
            </a:r>
            <a:r>
              <a:rPr lang="sk-SK" altLang="cs-CZ" sz="2000" dirty="0" smtClean="0"/>
              <a:t>,  </a:t>
            </a:r>
            <a:r>
              <a:rPr lang="sk-SK" altLang="cs-CZ" sz="2000" dirty="0" err="1" smtClean="0"/>
              <a:t>zvýhodněné</a:t>
            </a:r>
            <a:r>
              <a:rPr lang="sk-SK" altLang="cs-CZ" sz="2000" dirty="0" smtClean="0"/>
              <a:t> odpisové </a:t>
            </a:r>
            <a:r>
              <a:rPr lang="sk-SK" altLang="cs-CZ" sz="2000" dirty="0" err="1" smtClean="0"/>
              <a:t>sazby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dotace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vztahující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se</a:t>
            </a:r>
            <a:r>
              <a:rPr lang="sk-SK" altLang="cs-CZ" sz="2000" dirty="0" smtClean="0"/>
              <a:t> k pracovní </a:t>
            </a:r>
            <a:r>
              <a:rPr lang="sk-SK" altLang="cs-CZ" sz="2000" dirty="0" err="1" smtClean="0"/>
              <a:t>síle</a:t>
            </a:r>
            <a:r>
              <a:rPr lang="sk-SK" altLang="cs-CZ" sz="2000" dirty="0" smtClean="0"/>
              <a:t> 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hlavním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nástrojem</a:t>
            </a:r>
            <a:r>
              <a:rPr lang="sk-SK" altLang="cs-CZ" sz="2000" dirty="0" smtClean="0"/>
              <a:t> RP EU </a:t>
            </a:r>
            <a:r>
              <a:rPr lang="sk-SK" altLang="cs-CZ" sz="2000" dirty="0" err="1" smtClean="0"/>
              <a:t>jsou</a:t>
            </a:r>
            <a:r>
              <a:rPr lang="sk-SK" altLang="cs-CZ" sz="2000" dirty="0" smtClean="0"/>
              <a:t> tzv. </a:t>
            </a:r>
            <a:r>
              <a:rPr lang="sk-SK" altLang="cs-CZ" sz="2000" u="sng" dirty="0" err="1" smtClean="0"/>
              <a:t>strukturální</a:t>
            </a:r>
            <a:r>
              <a:rPr lang="sk-SK" altLang="cs-CZ" sz="2000" u="sng" dirty="0" smtClean="0"/>
              <a:t> fondy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Strukturální fondy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idx="1"/>
          </p:nvPr>
        </p:nvSpPr>
        <p:spPr>
          <a:xfrm>
            <a:off x="720725" y="1768475"/>
            <a:ext cx="8280400" cy="4899025"/>
          </a:xfrm>
        </p:spPr>
        <p:txBody>
          <a:bodyPr lIns="0" tIns="28080" rIns="0" bIns="0">
            <a:normAutofit fontScale="92500"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Strukturální</a:t>
            </a:r>
            <a:r>
              <a:rPr lang="sk-SK" altLang="cs-CZ" dirty="0" smtClean="0"/>
              <a:t> fondy </a:t>
            </a:r>
            <a:r>
              <a:rPr lang="sk-SK" altLang="cs-CZ" dirty="0" err="1" smtClean="0"/>
              <a:t>jako</a:t>
            </a:r>
            <a:r>
              <a:rPr lang="sk-SK" altLang="cs-CZ" dirty="0" smtClean="0"/>
              <a:t> podmnožina </a:t>
            </a:r>
            <a:r>
              <a:rPr lang="sk-SK" altLang="cs-CZ" dirty="0" err="1" smtClean="0"/>
              <a:t>Evropských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strukt.a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investičních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fondů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společný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cíl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snižování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rozdílů</a:t>
            </a:r>
            <a:r>
              <a:rPr lang="sk-SK" altLang="cs-CZ" dirty="0" smtClean="0"/>
              <a:t> v životní úrovni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regiony</a:t>
            </a:r>
            <a:r>
              <a:rPr lang="sk-SK" altLang="cs-CZ" dirty="0" smtClean="0"/>
              <a:t> </a:t>
            </a:r>
            <a:r>
              <a:rPr lang="sk-SK" altLang="cs-CZ" dirty="0" smtClean="0"/>
              <a:t>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Politika </a:t>
            </a:r>
            <a:r>
              <a:rPr lang="sk-SK" altLang="cs-CZ" dirty="0" err="1" smtClean="0"/>
              <a:t>soudržnosti</a:t>
            </a:r>
            <a:r>
              <a:rPr lang="sk-SK" altLang="cs-CZ" dirty="0" smtClean="0"/>
              <a:t>: ERDF, ESF, FS</a:t>
            </a:r>
            <a:endParaRPr lang="sk-SK" altLang="cs-CZ" dirty="0" smtClean="0"/>
          </a:p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u="sng" dirty="0" smtClean="0"/>
          </a:p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Evropský</a:t>
            </a:r>
            <a:r>
              <a:rPr lang="sk-SK" altLang="cs-CZ" u="sng" dirty="0" smtClean="0"/>
              <a:t> </a:t>
            </a:r>
            <a:r>
              <a:rPr lang="sk-SK" altLang="cs-CZ" u="sng" dirty="0" smtClean="0"/>
              <a:t>fond </a:t>
            </a:r>
            <a:r>
              <a:rPr lang="sk-SK" altLang="cs-CZ" u="sng" dirty="0" err="1" smtClean="0"/>
              <a:t>regionálního</a:t>
            </a:r>
            <a:r>
              <a:rPr lang="sk-SK" altLang="cs-CZ" u="sng" dirty="0" smtClean="0"/>
              <a:t> rozvoje</a:t>
            </a:r>
            <a:r>
              <a:rPr lang="sk-SK" altLang="cs-CZ" dirty="0" smtClean="0"/>
              <a:t> (ERDF</a:t>
            </a:r>
            <a:r>
              <a:rPr lang="sk-SK" altLang="cs-CZ" dirty="0" smtClean="0"/>
              <a:t>)</a:t>
            </a:r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Strukturální</a:t>
            </a:r>
            <a:r>
              <a:rPr lang="sk-SK" altLang="cs-CZ" dirty="0" smtClean="0"/>
              <a:t> fond 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základní </a:t>
            </a:r>
            <a:r>
              <a:rPr lang="sk-SK" altLang="cs-CZ" dirty="0" err="1" smtClean="0"/>
              <a:t>poslání</a:t>
            </a:r>
            <a:r>
              <a:rPr lang="sk-SK" altLang="cs-CZ" dirty="0" smtClean="0"/>
              <a:t> – pomoc </a:t>
            </a:r>
            <a:r>
              <a:rPr lang="sk-SK" altLang="cs-CZ" dirty="0" err="1" smtClean="0"/>
              <a:t>při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odstraňování</a:t>
            </a:r>
            <a:r>
              <a:rPr lang="sk-SK" altLang="cs-CZ" dirty="0" smtClean="0"/>
              <a:t> reg. nerovností a </a:t>
            </a:r>
            <a:r>
              <a:rPr lang="sk-SK" altLang="cs-CZ" dirty="0" err="1" smtClean="0"/>
              <a:t>posilování</a:t>
            </a:r>
            <a:r>
              <a:rPr lang="sk-SK" altLang="cs-CZ" dirty="0" smtClean="0"/>
              <a:t> rozvoje a </a:t>
            </a:r>
            <a:r>
              <a:rPr lang="sk-SK" altLang="cs-CZ" dirty="0" err="1" smtClean="0"/>
              <a:t>konverze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regionů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podporuje stabilní a trvale </a:t>
            </a:r>
            <a:r>
              <a:rPr lang="sk-SK" altLang="cs-CZ" dirty="0" err="1" smtClean="0"/>
              <a:t>udržitelný</a:t>
            </a:r>
            <a:r>
              <a:rPr lang="sk-SK" altLang="cs-CZ" dirty="0" smtClean="0"/>
              <a:t> rozvoj a </a:t>
            </a:r>
            <a:r>
              <a:rPr lang="sk-SK" altLang="cs-CZ" dirty="0" err="1" smtClean="0"/>
              <a:t>vytváření</a:t>
            </a:r>
            <a:r>
              <a:rPr lang="sk-SK" altLang="cs-CZ" dirty="0" smtClean="0"/>
              <a:t> trvale </a:t>
            </a:r>
            <a:r>
              <a:rPr lang="sk-SK" altLang="cs-CZ" dirty="0" err="1" smtClean="0"/>
              <a:t>perspektivních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pracovních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míst</a:t>
            </a: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ChangeArrowheads="1"/>
          </p:cNvSpPr>
          <p:nvPr>
            <p:ph idx="1"/>
          </p:nvPr>
        </p:nvSpPr>
        <p:spPr>
          <a:xfrm>
            <a:off x="1079500" y="1439863"/>
            <a:ext cx="7920038" cy="5227637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hlavní oblasti politiky ERDF: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investice k vytvoření nebo zachování permanentních prac. míst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investice od infrastruktury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rozvoj endogenního potenciálu podporováním lokálního rozvoje a aktivit malého a středního podnikání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technická pomoc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idx="1"/>
          </p:nvPr>
        </p:nvSpPr>
        <p:spPr>
          <a:xfrm>
            <a:off x="611560" y="620688"/>
            <a:ext cx="8280400" cy="6451600"/>
          </a:xfrm>
        </p:spPr>
        <p:txBody>
          <a:bodyPr lIns="0" tIns="28080" rIns="0" bIns="0"/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fin. </a:t>
            </a:r>
            <a:r>
              <a:rPr lang="sk-SK" altLang="cs-CZ" dirty="0" err="1" smtClean="0"/>
              <a:t>příspěvky</a:t>
            </a:r>
            <a:r>
              <a:rPr lang="sk-SK" altLang="cs-CZ" dirty="0" smtClean="0"/>
              <a:t> ERDF </a:t>
            </a:r>
            <a:r>
              <a:rPr lang="sk-SK" altLang="cs-CZ" dirty="0" err="1" smtClean="0"/>
              <a:t>mohou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být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poskytovány</a:t>
            </a:r>
            <a:r>
              <a:rPr lang="sk-SK" altLang="cs-CZ" dirty="0" smtClean="0"/>
              <a:t> na </a:t>
            </a:r>
            <a:r>
              <a:rPr lang="sk-SK" altLang="cs-CZ" dirty="0" err="1" smtClean="0"/>
              <a:t>akce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podporující</a:t>
            </a:r>
            <a:r>
              <a:rPr lang="sk-SK" altLang="cs-CZ" dirty="0" smtClean="0"/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produktivní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prostředí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růst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konkurenceschopnosti</a:t>
            </a:r>
            <a:r>
              <a:rPr lang="sk-SK" altLang="cs-CZ" dirty="0" smtClean="0"/>
              <a:t> malých a </a:t>
            </a:r>
            <a:r>
              <a:rPr lang="sk-SK" altLang="cs-CZ" dirty="0" err="1" smtClean="0"/>
              <a:t>středních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firem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zvyšování</a:t>
            </a:r>
            <a:r>
              <a:rPr lang="sk-SK" altLang="cs-CZ" dirty="0" smtClean="0"/>
              <a:t> atraktivity </a:t>
            </a:r>
            <a:r>
              <a:rPr lang="sk-SK" altLang="cs-CZ" dirty="0" err="1" smtClean="0"/>
              <a:t>regionů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zejména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infrastruktura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výzkum</a:t>
            </a:r>
            <a:r>
              <a:rPr lang="sk-SK" altLang="cs-CZ" dirty="0" smtClean="0"/>
              <a:t> a rozvoj </a:t>
            </a:r>
            <a:r>
              <a:rPr lang="sk-SK" altLang="cs-CZ" dirty="0" err="1" smtClean="0"/>
              <a:t>technologií</a:t>
            </a:r>
            <a:r>
              <a:rPr lang="sk-SK" altLang="cs-CZ" dirty="0" smtClean="0"/>
              <a:t> (nové </a:t>
            </a:r>
            <a:r>
              <a:rPr lang="sk-SK" altLang="cs-CZ" dirty="0" err="1" smtClean="0"/>
              <a:t>technologie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inovace</a:t>
            </a:r>
            <a:r>
              <a:rPr lang="sk-SK" altLang="cs-CZ" dirty="0" smtClean="0"/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rozvoj informační </a:t>
            </a:r>
            <a:r>
              <a:rPr lang="sk-SK" altLang="cs-CZ" dirty="0" err="1" smtClean="0"/>
              <a:t>společnosti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rozvoj </a:t>
            </a:r>
            <a:r>
              <a:rPr lang="sk-SK" altLang="cs-CZ" dirty="0" err="1" smtClean="0"/>
              <a:t>cest</a:t>
            </a:r>
            <a:r>
              <a:rPr lang="sk-SK" altLang="cs-CZ" dirty="0" smtClean="0"/>
              <a:t>. ruchu, </a:t>
            </a:r>
            <a:r>
              <a:rPr lang="sk-SK" altLang="cs-CZ" dirty="0" err="1" smtClean="0"/>
              <a:t>investice</a:t>
            </a:r>
            <a:r>
              <a:rPr lang="sk-SK" altLang="cs-CZ" dirty="0" smtClean="0"/>
              <a:t> do </a:t>
            </a:r>
            <a:r>
              <a:rPr lang="sk-SK" altLang="cs-CZ" dirty="0" err="1" smtClean="0"/>
              <a:t>kultury</a:t>
            </a:r>
            <a:r>
              <a:rPr lang="sk-SK" altLang="cs-CZ" dirty="0" smtClean="0"/>
              <a:t> (ochrana kult. a </a:t>
            </a:r>
            <a:r>
              <a:rPr lang="sk-SK" altLang="cs-CZ" dirty="0" err="1" smtClean="0"/>
              <a:t>přír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dědictví</a:t>
            </a:r>
            <a:r>
              <a:rPr lang="sk-SK" altLang="cs-CZ" dirty="0" smtClean="0"/>
              <a:t>) – </a:t>
            </a:r>
            <a:r>
              <a:rPr lang="sk-SK" altLang="cs-CZ" dirty="0" err="1" smtClean="0"/>
              <a:t>podmínkou</a:t>
            </a:r>
            <a:r>
              <a:rPr lang="sk-SK" altLang="cs-CZ" dirty="0" smtClean="0"/>
              <a:t> je tvorba trvalých prac. </a:t>
            </a:r>
            <a:r>
              <a:rPr lang="sk-SK" altLang="cs-CZ" dirty="0" err="1" smtClean="0"/>
              <a:t>míst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ochrana a zlepšení ŽP – čisté a účinné využití energií, </a:t>
            </a:r>
            <a:r>
              <a:rPr lang="sk-SK" altLang="cs-CZ" dirty="0" err="1" smtClean="0"/>
              <a:t>obnovitelné</a:t>
            </a:r>
            <a:r>
              <a:rPr lang="sk-SK" altLang="cs-CZ" dirty="0" smtClean="0"/>
              <a:t> zdroje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rovnost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muži a ženami v oblasti </a:t>
            </a:r>
            <a:r>
              <a:rPr lang="sk-SK" altLang="cs-CZ" dirty="0" err="1" smtClean="0"/>
              <a:t>zaměstnání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nadnárodní, </a:t>
            </a:r>
            <a:r>
              <a:rPr lang="sk-SK" altLang="cs-CZ" dirty="0" err="1" smtClean="0"/>
              <a:t>přeshraniční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meziregionální</a:t>
            </a:r>
            <a:r>
              <a:rPr lang="sk-SK" altLang="cs-CZ" dirty="0" smtClean="0"/>
              <a:t> spolupráci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idx="1"/>
          </p:nvPr>
        </p:nvSpPr>
        <p:spPr>
          <a:xfrm>
            <a:off x="395536" y="260648"/>
            <a:ext cx="8423275" cy="6824662"/>
          </a:xfrm>
        </p:spPr>
        <p:txBody>
          <a:bodyPr lIns="0" tIns="28080" rIns="0" bIns="0">
            <a:normAutofit lnSpcReduction="10000"/>
          </a:bodyPr>
          <a:lstStyle/>
          <a:p>
            <a:pPr marL="104775" indent="0" eaLnBrk="1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err="1" smtClean="0"/>
              <a:t>Evropský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sociální</a:t>
            </a:r>
            <a:r>
              <a:rPr lang="sk-SK" altLang="cs-CZ" u="sng" dirty="0" smtClean="0"/>
              <a:t> fond (ESF</a:t>
            </a:r>
            <a:r>
              <a:rPr lang="sk-SK" altLang="cs-CZ" u="sng" dirty="0" smtClean="0"/>
              <a:t>)</a:t>
            </a:r>
          </a:p>
          <a:p>
            <a:pPr marL="447675" indent="-342900">
              <a:lnSpc>
                <a:spcPct val="93000"/>
              </a:lnSpc>
              <a:spcAft>
                <a:spcPts val="1425"/>
              </a:spcAft>
              <a:buSzPct val="45000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Strukturální</a:t>
            </a:r>
            <a:r>
              <a:rPr lang="sk-SK" altLang="cs-CZ" dirty="0" smtClean="0"/>
              <a:t> fond 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objemem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prostředků</a:t>
            </a:r>
            <a:r>
              <a:rPr lang="sk-SK" altLang="cs-CZ" dirty="0" smtClean="0"/>
              <a:t> druhé </a:t>
            </a:r>
            <a:r>
              <a:rPr lang="sk-SK" altLang="cs-CZ" dirty="0" err="1" smtClean="0"/>
              <a:t>místo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strukturálními</a:t>
            </a:r>
            <a:r>
              <a:rPr lang="sk-SK" altLang="cs-CZ" dirty="0" smtClean="0"/>
              <a:t> fondy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všeobec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poslání</a:t>
            </a:r>
            <a:r>
              <a:rPr lang="sk-SK" altLang="cs-CZ" dirty="0" smtClean="0"/>
              <a:t> – podpora </a:t>
            </a:r>
            <a:r>
              <a:rPr lang="sk-SK" altLang="cs-CZ" dirty="0" err="1" smtClean="0"/>
              <a:t>opatření</a:t>
            </a:r>
            <a:r>
              <a:rPr lang="sk-SK" altLang="cs-CZ" dirty="0" smtClean="0"/>
              <a:t> pro </a:t>
            </a:r>
            <a:r>
              <a:rPr lang="sk-SK" altLang="cs-CZ" dirty="0" err="1" smtClean="0"/>
              <a:t>prevenci</a:t>
            </a:r>
            <a:r>
              <a:rPr lang="sk-SK" altLang="cs-CZ" dirty="0" smtClean="0"/>
              <a:t> a boj s </a:t>
            </a:r>
            <a:r>
              <a:rPr lang="sk-SK" altLang="cs-CZ" dirty="0" err="1" smtClean="0"/>
              <a:t>nezaměstnaností</a:t>
            </a:r>
            <a:r>
              <a:rPr lang="sk-SK" altLang="cs-CZ" dirty="0" smtClean="0"/>
              <a:t>, rozvoj </a:t>
            </a:r>
            <a:r>
              <a:rPr lang="sk-SK" altLang="cs-CZ" dirty="0" err="1" smtClean="0"/>
              <a:t>lidských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zdrojů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rovnost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příležitostí</a:t>
            </a:r>
            <a:r>
              <a:rPr lang="sk-SK" altLang="cs-CZ" dirty="0" smtClean="0"/>
              <a:t>, rozvoj hosp. a soc. </a:t>
            </a:r>
            <a:r>
              <a:rPr lang="sk-SK" altLang="cs-CZ" dirty="0" err="1" smtClean="0"/>
              <a:t>soudržnosti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hlinkClick r:id="rId3"/>
              </a:rPr>
              <a:t>http://</a:t>
            </a:r>
            <a:r>
              <a:rPr lang="sk-SK" altLang="cs-CZ" dirty="0" smtClean="0">
                <a:hlinkClick r:id="rId3"/>
              </a:rPr>
              <a:t>www.esfcr.cz/evropsky-socialni-fond-v-cr</a:t>
            </a:r>
            <a:endParaRPr lang="sk-SK" altLang="cs-CZ" dirty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  <a:p>
            <a:pPr marL="104775" indent="0">
              <a:lnSpc>
                <a:spcPct val="100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b="1" dirty="0"/>
              <a:t>Evropský zemědělský fond pro rozvoj venkova (EAFRD</a:t>
            </a:r>
            <a:r>
              <a:rPr lang="cs-CZ" b="1" dirty="0" smtClean="0"/>
              <a:t>) </a:t>
            </a:r>
          </a:p>
          <a:p>
            <a:pPr marL="104775" indent="0">
              <a:lnSpc>
                <a:spcPct val="100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u="sng" dirty="0" smtClean="0"/>
              <a:t>(</a:t>
            </a:r>
            <a:r>
              <a:rPr lang="sk-SK" altLang="cs-CZ" u="sng" dirty="0" err="1" smtClean="0"/>
              <a:t>Evropský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zemědělský</a:t>
            </a:r>
            <a:r>
              <a:rPr lang="sk-SK" altLang="cs-CZ" u="sng" dirty="0" smtClean="0"/>
              <a:t> garanční a </a:t>
            </a:r>
            <a:r>
              <a:rPr lang="sk-SK" altLang="cs-CZ" u="sng" dirty="0" err="1" smtClean="0"/>
              <a:t>podpůrný</a:t>
            </a:r>
            <a:r>
              <a:rPr lang="sk-SK" altLang="cs-CZ" u="sng" dirty="0" smtClean="0"/>
              <a:t> </a:t>
            </a:r>
            <a:r>
              <a:rPr lang="sk-SK" altLang="cs-CZ" u="sng" dirty="0" smtClean="0"/>
              <a:t>fond)</a:t>
            </a:r>
          </a:p>
          <a:p>
            <a:pPr marL="104775" indent="0" algn="just">
              <a:lnSpc>
                <a:spcPct val="100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dirty="0"/>
              <a:t>Je finanční nástroj na podporu rozvoje venkova, který spadá do společné zemědělské politiky EU. Prostředky z EAFRD slouží ke zvýšení konkurenceschopnosti zemědělství a lesnictví, zlepšení životního prostředí a krajiny nebo kvality života ve venkovských oblastech a diverzifikace hospodářství venkova.</a:t>
            </a:r>
            <a:endParaRPr lang="sk-SK" altLang="cs-CZ" u="sng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idx="1"/>
          </p:nvPr>
        </p:nvSpPr>
        <p:spPr>
          <a:xfrm>
            <a:off x="251520" y="764704"/>
            <a:ext cx="8459465" cy="5049838"/>
          </a:xfrm>
        </p:spPr>
        <p:txBody>
          <a:bodyPr lIns="0" tIns="28080" rIns="0" bIns="0"/>
          <a:lstStyle/>
          <a:p>
            <a:pPr marL="104775" indent="0">
              <a:lnSpc>
                <a:spcPct val="93000"/>
              </a:lnSpc>
              <a:spcAft>
                <a:spcPts val="1425"/>
              </a:spcAft>
              <a:buSzPct val="45000"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cs-CZ" u="sng" dirty="0"/>
              <a:t>Evropský námořní a rybářský </a:t>
            </a:r>
            <a:r>
              <a:rPr lang="cs-CZ" u="sng" dirty="0" smtClean="0"/>
              <a:t>fond </a:t>
            </a:r>
            <a:r>
              <a:rPr lang="cs-CZ" dirty="0" smtClean="0"/>
              <a:t>   (</a:t>
            </a:r>
            <a:r>
              <a:rPr lang="sk-SK" altLang="cs-CZ" dirty="0" smtClean="0"/>
              <a:t>Finanční </a:t>
            </a:r>
            <a:r>
              <a:rPr lang="sk-SK" altLang="cs-CZ" dirty="0" smtClean="0"/>
              <a:t>nástroj na podporu </a:t>
            </a:r>
            <a:r>
              <a:rPr lang="sk-SK" altLang="cs-CZ" dirty="0" smtClean="0"/>
              <a:t>rybolovu)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podpora </a:t>
            </a:r>
            <a:r>
              <a:rPr lang="sk-SK" altLang="cs-CZ" dirty="0" err="1" smtClean="0"/>
              <a:t>rybářského</a:t>
            </a:r>
            <a:r>
              <a:rPr lang="sk-SK" altLang="cs-CZ" dirty="0" smtClean="0"/>
              <a:t> sektoru, </a:t>
            </a:r>
            <a:r>
              <a:rPr lang="sk-SK" altLang="cs-CZ" dirty="0" err="1" smtClean="0"/>
              <a:t>navazujícího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zpracovatelského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průmyslu</a:t>
            </a:r>
            <a:r>
              <a:rPr lang="sk-SK" altLang="cs-CZ" dirty="0" smtClean="0"/>
              <a:t>, marketingu </a:t>
            </a:r>
            <a:r>
              <a:rPr lang="sk-SK" altLang="cs-CZ" dirty="0" err="1" smtClean="0"/>
              <a:t>atd</a:t>
            </a:r>
            <a:r>
              <a:rPr lang="sk-SK" altLang="cs-CZ" dirty="0" smtClean="0"/>
              <a:t>.</a:t>
            </a:r>
            <a:endParaRPr lang="cs-CZ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>
                <a:hlinkClick r:id="rId3"/>
              </a:rPr>
              <a:t>http://www.strukturalni-fondy.cz/cs/Fondy-EU/Informace-o-fondech-EU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9070975" cy="1171575"/>
          </a:xfrm>
        </p:spPr>
        <p:txBody>
          <a:bodyPr lIns="0" tIns="31680" rIns="0" bIns="0">
            <a:normAutofit/>
          </a:bodyPr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z="2400" u="sng" dirty="0" smtClean="0">
                <a:latin typeface="+mn-lt"/>
              </a:rPr>
              <a:t>Fond </a:t>
            </a:r>
            <a:r>
              <a:rPr lang="sk-SK" altLang="cs-CZ" sz="2400" u="sng" dirty="0" err="1" smtClean="0">
                <a:latin typeface="+mn-lt"/>
              </a:rPr>
              <a:t>soudržnosti</a:t>
            </a:r>
            <a:r>
              <a:rPr lang="sk-SK" altLang="cs-CZ" sz="2400" u="sng" dirty="0" smtClean="0">
                <a:latin typeface="+mn-lt"/>
              </a:rPr>
              <a:t> (</a:t>
            </a:r>
            <a:r>
              <a:rPr lang="sk-SK" altLang="cs-CZ" sz="2400" u="sng" dirty="0" err="1" smtClean="0">
                <a:latin typeface="+mn-lt"/>
              </a:rPr>
              <a:t>kohezní</a:t>
            </a:r>
            <a:r>
              <a:rPr lang="sk-SK" altLang="cs-CZ" sz="2400" u="sng" dirty="0" smtClean="0">
                <a:latin typeface="+mn-lt"/>
              </a:rPr>
              <a:t> fond)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1079500"/>
            <a:ext cx="8604250" cy="6994525"/>
          </a:xfrm>
        </p:spPr>
        <p:txBody>
          <a:bodyPr lIns="0" tIns="26640" rIns="0" bIns="0">
            <a:normAutofit/>
          </a:bodyPr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nepatří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mezi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strukturální</a:t>
            </a:r>
            <a:r>
              <a:rPr lang="sk-SK" altLang="cs-CZ" sz="2000" dirty="0" smtClean="0"/>
              <a:t> fondy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cíl</a:t>
            </a:r>
            <a:r>
              <a:rPr lang="sk-SK" altLang="cs-CZ" sz="2000" dirty="0" smtClean="0"/>
              <a:t> – podpora hosp. a soc. </a:t>
            </a:r>
            <a:r>
              <a:rPr lang="sk-SK" altLang="cs-CZ" sz="2000" dirty="0" err="1" smtClean="0"/>
              <a:t>soudržnosti</a:t>
            </a:r>
            <a:endParaRPr lang="sk-SK" altLang="cs-CZ" sz="2000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/>
              <a:t>týká</a:t>
            </a:r>
            <a:r>
              <a:rPr lang="sk-SK" altLang="cs-CZ" sz="2000" dirty="0" smtClean="0"/>
              <a:t> </a:t>
            </a:r>
            <a:r>
              <a:rPr lang="sk-SK" altLang="cs-CZ" sz="2000" dirty="0" err="1" smtClean="0"/>
              <a:t>se</a:t>
            </a:r>
            <a:r>
              <a:rPr lang="sk-SK" altLang="cs-CZ" sz="2000" dirty="0" smtClean="0"/>
              <a:t> celých </a:t>
            </a:r>
            <a:r>
              <a:rPr lang="sk-SK" altLang="cs-CZ" sz="2000" dirty="0" err="1" smtClean="0"/>
              <a:t>států</a:t>
            </a:r>
            <a:r>
              <a:rPr lang="sk-SK" altLang="cs-CZ" sz="2000" dirty="0" smtClean="0"/>
              <a:t> s </a:t>
            </a:r>
            <a:r>
              <a:rPr lang="sk-SK" altLang="cs-CZ" sz="2000" dirty="0" err="1" smtClean="0"/>
              <a:t>nejméně</a:t>
            </a:r>
            <a:r>
              <a:rPr lang="sk-SK" altLang="cs-CZ" sz="2000" dirty="0" smtClean="0"/>
              <a:t> rozvinutou ekonomikou – HNP na </a:t>
            </a:r>
            <a:r>
              <a:rPr lang="sk-SK" altLang="cs-CZ" sz="2000" dirty="0" err="1" smtClean="0"/>
              <a:t>obyvatele</a:t>
            </a:r>
            <a:r>
              <a:rPr lang="sk-SK" altLang="cs-CZ" sz="2000" dirty="0" smtClean="0"/>
              <a:t> nižší než 90% </a:t>
            </a:r>
            <a:r>
              <a:rPr lang="sk-SK" altLang="cs-CZ" sz="2000" dirty="0" err="1" smtClean="0"/>
              <a:t>průměru</a:t>
            </a:r>
            <a:r>
              <a:rPr lang="sk-SK" altLang="cs-CZ" sz="2000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/>
              <a:t>2000 – 2006 – </a:t>
            </a:r>
            <a:r>
              <a:rPr lang="sk-SK" altLang="cs-CZ" sz="2000" dirty="0" err="1" smtClean="0"/>
              <a:t>Irsko</a:t>
            </a:r>
            <a:r>
              <a:rPr lang="sk-SK" altLang="cs-CZ" sz="2000" dirty="0" smtClean="0"/>
              <a:t>, Portugalsko, </a:t>
            </a:r>
            <a:r>
              <a:rPr lang="sk-SK" altLang="cs-CZ" sz="2000" dirty="0" err="1" smtClean="0"/>
              <a:t>Řecko</a:t>
            </a:r>
            <a:r>
              <a:rPr lang="sk-SK" altLang="cs-CZ" sz="2000" dirty="0" smtClean="0"/>
              <a:t>, </a:t>
            </a:r>
            <a:r>
              <a:rPr lang="sk-SK" altLang="cs-CZ" sz="2000" dirty="0" err="1" smtClean="0"/>
              <a:t>Španělsko</a:t>
            </a:r>
            <a:r>
              <a:rPr lang="sk-SK" altLang="cs-CZ" sz="2000" dirty="0" smtClean="0"/>
              <a:t> </a:t>
            </a:r>
            <a:r>
              <a:rPr lang="sk-SK" altLang="cs-CZ" sz="2000" dirty="0" smtClean="0">
                <a:cs typeface="Arial" panose="020B0604020202020204" pitchFamily="34" charset="0"/>
              </a:rPr>
              <a:t>+ noví </a:t>
            </a:r>
            <a:r>
              <a:rPr lang="sk-SK" altLang="cs-CZ" sz="2000" dirty="0" err="1" smtClean="0">
                <a:cs typeface="Arial" panose="020B0604020202020204" pitchFamily="34" charset="0"/>
              </a:rPr>
              <a:t>členové</a:t>
            </a:r>
            <a:endParaRPr lang="sk-SK" altLang="cs-CZ" sz="2000" dirty="0" smtClean="0">
              <a:cs typeface="Arial" panose="020B0604020202020204" pitchFamily="34" charset="0"/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err="1" smtClean="0">
                <a:cs typeface="Arial" panose="020B0604020202020204" pitchFamily="34" charset="0"/>
              </a:rPr>
              <a:t>finance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zejména</a:t>
            </a:r>
            <a:r>
              <a:rPr lang="sk-SK" altLang="cs-CZ" sz="2000" dirty="0" smtClean="0">
                <a:cs typeface="Arial" panose="020B0604020202020204" pitchFamily="34" charset="0"/>
              </a:rPr>
              <a:t> do </a:t>
            </a:r>
            <a:r>
              <a:rPr lang="sk-SK" altLang="cs-CZ" sz="2000" dirty="0" err="1" smtClean="0">
                <a:cs typeface="Arial" panose="020B0604020202020204" pitchFamily="34" charset="0"/>
              </a:rPr>
              <a:t>dvou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druhů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projektů</a:t>
            </a:r>
            <a:r>
              <a:rPr lang="sk-SK" altLang="cs-CZ" sz="2000" dirty="0" smtClean="0">
                <a:cs typeface="Arial" panose="020B0604020202020204" pitchFamily="34" charset="0"/>
              </a:rPr>
              <a:t>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>
                <a:cs typeface="Arial" panose="020B0604020202020204" pitchFamily="34" charset="0"/>
              </a:rPr>
              <a:t>- projekty v oblasti ŽP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>
                <a:cs typeface="Arial" panose="020B0604020202020204" pitchFamily="34" charset="0"/>
              </a:rPr>
              <a:t>- projekty </a:t>
            </a:r>
            <a:r>
              <a:rPr lang="sk-SK" altLang="cs-CZ" sz="2000" dirty="0" err="1" smtClean="0">
                <a:cs typeface="Arial" panose="020B0604020202020204" pitchFamily="34" charset="0"/>
              </a:rPr>
              <a:t>společ</a:t>
            </a:r>
            <a:r>
              <a:rPr lang="sk-SK" altLang="cs-CZ" sz="2000" dirty="0" smtClean="0">
                <a:cs typeface="Arial" panose="020B0604020202020204" pitchFamily="34" charset="0"/>
              </a:rPr>
              <a:t>. </a:t>
            </a:r>
            <a:r>
              <a:rPr lang="sk-SK" altLang="cs-CZ" sz="2000" dirty="0" err="1" smtClean="0">
                <a:cs typeface="Arial" panose="020B0604020202020204" pitchFamily="34" charset="0"/>
              </a:rPr>
              <a:t>zájmu</a:t>
            </a:r>
            <a:r>
              <a:rPr lang="sk-SK" altLang="cs-CZ" sz="2000" dirty="0" smtClean="0">
                <a:cs typeface="Arial" panose="020B0604020202020204" pitchFamily="34" charset="0"/>
              </a:rPr>
              <a:t> na poli doprav. </a:t>
            </a:r>
            <a:r>
              <a:rPr lang="sk-SK" altLang="cs-CZ" sz="2000" dirty="0" err="1" smtClean="0">
                <a:cs typeface="Arial" panose="020B0604020202020204" pitchFamily="34" charset="0"/>
              </a:rPr>
              <a:t>infrastruktury</a:t>
            </a:r>
            <a:endParaRPr lang="sk-SK" altLang="cs-CZ" sz="2000" dirty="0" smtClean="0">
              <a:cs typeface="Arial" panose="020B0604020202020204" pitchFamily="34" charset="0"/>
            </a:endParaRP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z="2000" dirty="0" smtClean="0">
                <a:cs typeface="Arial" panose="020B0604020202020204" pitchFamily="34" charset="0"/>
              </a:rPr>
              <a:t>spolufinancuje také – </a:t>
            </a:r>
            <a:r>
              <a:rPr lang="sk-SK" altLang="cs-CZ" sz="2000" dirty="0" err="1" smtClean="0">
                <a:cs typeface="Arial" panose="020B0604020202020204" pitchFamily="34" charset="0"/>
              </a:rPr>
              <a:t>předběžné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studie</a:t>
            </a:r>
            <a:r>
              <a:rPr lang="sk-SK" altLang="cs-CZ" sz="2000" dirty="0" smtClean="0">
                <a:cs typeface="Arial" panose="020B0604020202020204" pitchFamily="34" charset="0"/>
              </a:rPr>
              <a:t> </a:t>
            </a:r>
            <a:r>
              <a:rPr lang="sk-SK" altLang="cs-CZ" sz="2000" dirty="0" err="1" smtClean="0">
                <a:cs typeface="Arial" panose="020B0604020202020204" pitchFamily="34" charset="0"/>
              </a:rPr>
              <a:t>projektů</a:t>
            </a:r>
            <a:r>
              <a:rPr lang="sk-SK" altLang="cs-CZ" sz="2000" dirty="0" smtClean="0">
                <a:cs typeface="Arial" panose="020B0604020202020204" pitchFamily="34" charset="0"/>
              </a:rPr>
              <a:t> vhodných pro </a:t>
            </a:r>
            <a:r>
              <a:rPr lang="sk-SK" altLang="cs-CZ" sz="2000" dirty="0" err="1" smtClean="0">
                <a:cs typeface="Arial" panose="020B0604020202020204" pitchFamily="34" charset="0"/>
              </a:rPr>
              <a:t>financování</a:t>
            </a:r>
            <a:r>
              <a:rPr lang="sk-SK" altLang="cs-CZ" sz="2000" dirty="0" smtClean="0">
                <a:cs typeface="Arial" panose="020B0604020202020204" pitchFamily="34" charset="0"/>
              </a:rPr>
              <a:t> z fondu a technickou pomoc (</a:t>
            </a:r>
            <a:r>
              <a:rPr lang="sk-SK" altLang="cs-CZ" sz="2000" dirty="0" err="1" smtClean="0">
                <a:cs typeface="Arial" panose="020B0604020202020204" pitchFamily="34" charset="0"/>
              </a:rPr>
              <a:t>propagace</a:t>
            </a:r>
            <a:r>
              <a:rPr lang="sk-SK" altLang="cs-CZ" sz="2000" dirty="0" smtClean="0">
                <a:cs typeface="Arial" panose="020B0604020202020204" pitchFamily="34" charset="0"/>
              </a:rPr>
              <a:t>, informační </a:t>
            </a:r>
            <a:r>
              <a:rPr lang="sk-SK" altLang="cs-CZ" sz="2000" dirty="0" err="1" smtClean="0">
                <a:cs typeface="Arial" panose="020B0604020202020204" pitchFamily="34" charset="0"/>
              </a:rPr>
              <a:t>kampaně</a:t>
            </a:r>
            <a:r>
              <a:rPr lang="sk-SK" altLang="cs-CZ" sz="2000" dirty="0" smtClean="0">
                <a:cs typeface="Arial" panose="020B0604020202020204" pitchFamily="34" charset="0"/>
              </a:rPr>
              <a:t>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z="2600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Regionální politika v Evropské unii</a:t>
            </a:r>
            <a:endParaRPr lang="sk-SK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2 východiskové principy:</a:t>
            </a:r>
          </a:p>
          <a:p>
            <a:pPr>
              <a:defRPr/>
            </a:pPr>
            <a:endParaRPr lang="cs-CZ" dirty="0"/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dirty="0" smtClean="0"/>
              <a:t>soudržnost 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endParaRPr lang="cs-CZ" dirty="0"/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dirty="0" smtClean="0"/>
              <a:t>konkurenceschopnost</a:t>
            </a:r>
          </a:p>
          <a:p>
            <a:pPr>
              <a:defRPr/>
            </a:pPr>
            <a:endParaRPr lang="sk-SK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Horizontální témata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priority, kterým musí být v programových dokumentech věnována přiměřená pozornost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plošná opatření, kt. by měla být zahrnuta ve všech aktivitách podporovaných z fin. prostředků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smtClean="0"/>
              <a:t>2007 – 2013 – horizontální priority (chápány v nejširším slova smyslu):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ChangeArrowheads="1"/>
          </p:cNvSpPr>
          <p:nvPr>
            <p:ph idx="1"/>
          </p:nvPr>
        </p:nvSpPr>
        <p:spPr>
          <a:xfrm>
            <a:off x="1079500" y="1260475"/>
            <a:ext cx="7920038" cy="5407025"/>
          </a:xfrm>
        </p:spPr>
        <p:txBody>
          <a:bodyPr lIns="0" tIns="28080" rIns="0" bIns="0"/>
          <a:lstStyle/>
          <a:p>
            <a:pPr eaLnBrk="1">
              <a:lnSpc>
                <a:spcPct val="93000"/>
              </a:lnSpc>
              <a:spcAft>
                <a:spcPts val="1425"/>
              </a:spcAft>
              <a:buFont typeface="Times New Roman" panose="02020603050405020304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0000"/>
                </a:solidFill>
              </a:rPr>
              <a:t>-</a:t>
            </a:r>
            <a:r>
              <a:rPr lang="sk-SK" altLang="cs-CZ" smtClean="0"/>
              <a:t> </a:t>
            </a:r>
            <a:r>
              <a:rPr lang="sk-SK" altLang="cs-CZ" u="sng" smtClean="0"/>
              <a:t>rovnost příležitostí </a:t>
            </a:r>
            <a:r>
              <a:rPr lang="sk-SK" altLang="cs-CZ" smtClean="0"/>
              <a:t>– odstranění, zamezení diskriminace na základě pohlaví, rasy, etnic. původu, nábož. vyznání, světonázoru, zdravot. postižení, věku, sex. orientace</a:t>
            </a:r>
          </a:p>
          <a:p>
            <a:pPr eaLnBrk="1">
              <a:lnSpc>
                <a:spcPct val="93000"/>
              </a:lnSpc>
              <a:spcAft>
                <a:spcPts val="1425"/>
              </a:spcAft>
              <a:buFont typeface="Times New Roman" panose="02020603050405020304" pitchFamily="18" charset="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/>
              <a:t>- </a:t>
            </a:r>
            <a:r>
              <a:rPr lang="sk-SK" altLang="cs-CZ" u="sng" smtClean="0"/>
              <a:t>téma udržitelného rozvoje </a:t>
            </a:r>
            <a:r>
              <a:rPr lang="sk-SK" altLang="cs-CZ" smtClean="0"/>
              <a:t>– dosahování a udržování rovnováhy ekon., ekol., sociální dimenze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90513"/>
            <a:ext cx="9070975" cy="12858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dirty="0" err="1" smtClean="0">
                <a:solidFill>
                  <a:srgbClr val="008000"/>
                </a:solidFill>
              </a:rPr>
              <a:t>Důvody</a:t>
            </a:r>
            <a:r>
              <a:rPr lang="sk-SK" altLang="cs-CZ" dirty="0" smtClean="0">
                <a:solidFill>
                  <a:srgbClr val="008000"/>
                </a:solidFill>
              </a:rPr>
              <a:t> </a:t>
            </a:r>
            <a:r>
              <a:rPr lang="sk-SK" altLang="cs-CZ" dirty="0" err="1" smtClean="0">
                <a:solidFill>
                  <a:srgbClr val="008000"/>
                </a:solidFill>
              </a:rPr>
              <a:t>existence</a:t>
            </a:r>
            <a:r>
              <a:rPr lang="sk-SK" altLang="cs-CZ" dirty="0" smtClean="0">
                <a:solidFill>
                  <a:srgbClr val="008000"/>
                </a:solidFill>
              </a:rPr>
              <a:t> </a:t>
            </a:r>
            <a:r>
              <a:rPr lang="sk-SK" altLang="cs-CZ" dirty="0" err="1" smtClean="0">
                <a:solidFill>
                  <a:srgbClr val="008000"/>
                </a:solidFill>
              </a:rPr>
              <a:t>společné</a:t>
            </a:r>
            <a:r>
              <a:rPr lang="sk-SK" altLang="cs-CZ" dirty="0" smtClean="0">
                <a:solidFill>
                  <a:srgbClr val="008000"/>
                </a:solidFill>
              </a:rPr>
              <a:t> RP v EU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idx="1"/>
          </p:nvPr>
        </p:nvSpPr>
        <p:spPr>
          <a:xfrm>
            <a:off x="486108" y="1844824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rozpor </a:t>
            </a:r>
            <a:r>
              <a:rPr lang="sk-SK" altLang="cs-CZ" dirty="0" err="1" smtClean="0"/>
              <a:t>mezi</a:t>
            </a:r>
            <a:r>
              <a:rPr lang="sk-SK" altLang="cs-CZ" dirty="0" smtClean="0"/>
              <a:t> závažností reg. </a:t>
            </a:r>
            <a:r>
              <a:rPr lang="sk-SK" altLang="cs-CZ" dirty="0" err="1" smtClean="0"/>
              <a:t>problémů</a:t>
            </a:r>
            <a:r>
              <a:rPr lang="sk-SK" altLang="cs-CZ" dirty="0" smtClean="0"/>
              <a:t> a </a:t>
            </a:r>
            <a:r>
              <a:rPr lang="sk-SK" altLang="cs-CZ" dirty="0" err="1" smtClean="0"/>
              <a:t>schopnostmi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zájmy</a:t>
            </a:r>
            <a:r>
              <a:rPr lang="sk-SK" altLang="cs-CZ" dirty="0" smtClean="0"/>
              <a:t>?)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 je </a:t>
            </a:r>
            <a:r>
              <a:rPr lang="sk-SK" altLang="cs-CZ" dirty="0" err="1" smtClean="0"/>
              <a:t>řešit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snaha o </a:t>
            </a:r>
            <a:r>
              <a:rPr lang="sk-SK" altLang="cs-CZ" dirty="0" err="1" smtClean="0"/>
              <a:t>prouhloubení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hospod</a:t>
            </a:r>
            <a:r>
              <a:rPr lang="sk-SK" altLang="cs-CZ" dirty="0" smtClean="0"/>
              <a:t>. a </a:t>
            </a:r>
            <a:r>
              <a:rPr lang="sk-SK" altLang="cs-CZ" dirty="0" err="1" smtClean="0"/>
              <a:t>měnové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unie</a:t>
            </a:r>
            <a:r>
              <a:rPr lang="sk-SK" altLang="cs-CZ" dirty="0" smtClean="0"/>
              <a:t>, zavedení „eura“ a s tím </a:t>
            </a:r>
            <a:r>
              <a:rPr lang="sk-SK" altLang="cs-CZ" dirty="0" err="1" smtClean="0"/>
              <a:t>propojeného</a:t>
            </a:r>
            <a:r>
              <a:rPr lang="sk-SK" altLang="cs-CZ" dirty="0" smtClean="0"/>
              <a:t> reg. diferencovaného </a:t>
            </a:r>
            <a:r>
              <a:rPr lang="sk-SK" altLang="cs-CZ" dirty="0" err="1" smtClean="0"/>
              <a:t>rozmístění</a:t>
            </a:r>
            <a:r>
              <a:rPr lang="sk-SK" altLang="cs-CZ" dirty="0" smtClean="0"/>
              <a:t> výhod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snaha členských </a:t>
            </a:r>
            <a:r>
              <a:rPr lang="sk-SK" altLang="cs-CZ" dirty="0" err="1" smtClean="0"/>
              <a:t>států</a:t>
            </a:r>
            <a:r>
              <a:rPr lang="sk-SK" altLang="cs-CZ" dirty="0" smtClean="0"/>
              <a:t> o </a:t>
            </a:r>
            <a:r>
              <a:rPr lang="sk-SK" altLang="cs-CZ" dirty="0" err="1" smtClean="0"/>
              <a:t>kompenzaci</a:t>
            </a:r>
            <a:r>
              <a:rPr lang="sk-SK" altLang="cs-CZ" dirty="0" smtClean="0"/>
              <a:t> (</a:t>
            </a:r>
            <a:r>
              <a:rPr lang="sk-SK" altLang="cs-CZ" dirty="0" err="1" smtClean="0"/>
              <a:t>regionálních</a:t>
            </a:r>
            <a:r>
              <a:rPr lang="sk-SK" altLang="cs-CZ" dirty="0" smtClean="0"/>
              <a:t>) </a:t>
            </a:r>
            <a:r>
              <a:rPr lang="sk-SK" altLang="cs-CZ" dirty="0" err="1" smtClean="0"/>
              <a:t>dopadů</a:t>
            </a:r>
            <a:r>
              <a:rPr lang="sk-SK" altLang="cs-CZ" dirty="0" smtClean="0"/>
              <a:t> „</a:t>
            </a:r>
            <a:r>
              <a:rPr lang="sk-SK" altLang="cs-CZ" dirty="0" err="1" smtClean="0"/>
              <a:t>neregionálních</a:t>
            </a:r>
            <a:r>
              <a:rPr lang="sk-SK" altLang="cs-CZ" dirty="0" smtClean="0"/>
              <a:t>“ politik EU (</a:t>
            </a:r>
            <a:r>
              <a:rPr lang="sk-SK" altLang="cs-CZ" dirty="0" err="1" smtClean="0"/>
              <a:t>např</a:t>
            </a:r>
            <a:r>
              <a:rPr lang="sk-SK" altLang="cs-CZ" dirty="0" smtClean="0"/>
              <a:t>. </a:t>
            </a:r>
            <a:r>
              <a:rPr lang="sk-SK" altLang="cs-CZ" dirty="0" err="1" smtClean="0"/>
              <a:t>zemědělská</a:t>
            </a:r>
            <a:r>
              <a:rPr lang="sk-SK" altLang="cs-CZ" dirty="0" smtClean="0"/>
              <a:t> politika)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další</a:t>
            </a:r>
            <a:endParaRPr lang="sk-SK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90513"/>
            <a:ext cx="9070975" cy="1285875"/>
          </a:xfrm>
        </p:spPr>
        <p:txBody>
          <a:bodyPr lIns="0" tIns="38880" rIns="0" bIns="0"/>
          <a:lstStyle/>
          <a:p>
            <a:pPr eaLnBrk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cs-CZ" smtClean="0">
                <a:solidFill>
                  <a:srgbClr val="008000"/>
                </a:solidFill>
              </a:rPr>
              <a:t>Úrovně RP v EU a její územní jednotky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idx="1"/>
          </p:nvPr>
        </p:nvSpPr>
        <p:spPr>
          <a:xfrm>
            <a:off x="900113" y="1768475"/>
            <a:ext cx="8099425" cy="4899025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3 základní </a:t>
            </a:r>
            <a:r>
              <a:rPr lang="sk-SK" altLang="cs-CZ" dirty="0" err="1" smtClean="0"/>
              <a:t>úrovně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provádění</a:t>
            </a:r>
            <a:r>
              <a:rPr lang="sk-SK" altLang="cs-CZ" dirty="0" smtClean="0"/>
              <a:t> RP v EU: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nadnárodní – </a:t>
            </a:r>
            <a:r>
              <a:rPr lang="sk-SK" altLang="cs-CZ" dirty="0" err="1" smtClean="0"/>
              <a:t>relativně</a:t>
            </a:r>
            <a:r>
              <a:rPr lang="sk-SK" altLang="cs-CZ" dirty="0" smtClean="0"/>
              <a:t> (!) nezávisle, </a:t>
            </a:r>
            <a:r>
              <a:rPr lang="sk-SK" altLang="cs-CZ" dirty="0" err="1" smtClean="0"/>
              <a:t>přímo</a:t>
            </a:r>
            <a:r>
              <a:rPr lang="sk-SK" altLang="cs-CZ" dirty="0" smtClean="0"/>
              <a:t> EU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národní – členské </a:t>
            </a:r>
            <a:r>
              <a:rPr lang="sk-SK" altLang="cs-CZ" dirty="0" err="1" smtClean="0"/>
              <a:t>země</a:t>
            </a:r>
            <a:r>
              <a:rPr lang="sk-SK" altLang="cs-CZ" dirty="0" smtClean="0"/>
              <a:t>, </a:t>
            </a:r>
            <a:r>
              <a:rPr lang="sk-SK" altLang="cs-CZ" dirty="0" err="1" smtClean="0"/>
              <a:t>silně</a:t>
            </a:r>
            <a:r>
              <a:rPr lang="sk-SK" altLang="cs-CZ" dirty="0" smtClean="0"/>
              <a:t> diferencovaná, postupné „</a:t>
            </a:r>
            <a:r>
              <a:rPr lang="sk-SK" altLang="cs-CZ" dirty="0" err="1" smtClean="0"/>
              <a:t>sbližování</a:t>
            </a:r>
            <a:r>
              <a:rPr lang="sk-SK" altLang="cs-CZ" dirty="0" smtClean="0"/>
              <a:t>“, </a:t>
            </a:r>
            <a:r>
              <a:rPr lang="sk-SK" altLang="cs-CZ" dirty="0" err="1" smtClean="0"/>
              <a:t>přijímání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společných</a:t>
            </a:r>
            <a:r>
              <a:rPr lang="sk-SK" altLang="cs-CZ" dirty="0" smtClean="0"/>
              <a:t> „</a:t>
            </a:r>
            <a:r>
              <a:rPr lang="sk-SK" altLang="cs-CZ" dirty="0" err="1" smtClean="0"/>
              <a:t>pravidel</a:t>
            </a:r>
            <a:r>
              <a:rPr lang="sk-SK" altLang="cs-CZ" dirty="0" smtClean="0"/>
              <a:t>“</a:t>
            </a:r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regionální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dlouhodobá</a:t>
            </a:r>
            <a:r>
              <a:rPr lang="sk-SK" altLang="cs-CZ" dirty="0" smtClean="0"/>
              <a:t> podpora a rozvoj, </a:t>
            </a:r>
            <a:r>
              <a:rPr lang="sk-SK" altLang="cs-CZ" dirty="0" err="1" smtClean="0"/>
              <a:t>lze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dále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členit</a:t>
            </a:r>
            <a:r>
              <a:rPr lang="sk-SK" altLang="cs-CZ" dirty="0" smtClean="0"/>
              <a:t>...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>
                <a:solidFill>
                  <a:srgbClr val="008000"/>
                </a:solidFill>
              </a:rPr>
              <a:t>Úrovně RP v EU a její územní jednotky</a:t>
            </a:r>
            <a:endParaRPr lang="sk-SK" altLang="cs-CZ" smtClean="0"/>
          </a:p>
        </p:txBody>
      </p:sp>
      <p:sp>
        <p:nvSpPr>
          <p:cNvPr id="11267" name="Rectangle 1"/>
          <p:cNvSpPr>
            <a:spLocks noGrp="1" noChangeArrowheads="1"/>
          </p:cNvSpPr>
          <p:nvPr>
            <p:ph idx="1"/>
          </p:nvPr>
        </p:nvSpPr>
        <p:spPr>
          <a:xfrm>
            <a:off x="597828" y="2060848"/>
            <a:ext cx="8459787" cy="5376862"/>
          </a:xfrm>
        </p:spPr>
        <p:txBody>
          <a:bodyPr lIns="0" tIns="28080" rIns="0" bIns="0"/>
          <a:lstStyle/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územní jednotky – tzv. </a:t>
            </a:r>
            <a:r>
              <a:rPr lang="sk-SK" altLang="cs-CZ" dirty="0" err="1" smtClean="0"/>
              <a:t>nomenklatura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územních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statistických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jednotek</a:t>
            </a:r>
            <a:r>
              <a:rPr lang="sk-SK" altLang="cs-CZ" dirty="0" smtClean="0"/>
              <a:t> – NUTS (</a:t>
            </a:r>
            <a:r>
              <a:rPr lang="sk-SK" altLang="cs-CZ" dirty="0" err="1" smtClean="0"/>
              <a:t>fr</a:t>
            </a:r>
            <a:r>
              <a:rPr lang="sk-SK" altLang="cs-CZ" dirty="0" smtClean="0"/>
              <a:t>. La </a:t>
            </a:r>
            <a:r>
              <a:rPr lang="sk-SK" altLang="cs-CZ" dirty="0" err="1" smtClean="0"/>
              <a:t>nomenclature</a:t>
            </a:r>
            <a:r>
              <a:rPr lang="sk-SK" altLang="cs-CZ" dirty="0" smtClean="0"/>
              <a:t> des </a:t>
            </a:r>
            <a:r>
              <a:rPr lang="sk-SK" altLang="cs-CZ" dirty="0" err="1" smtClean="0"/>
              <a:t>unités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teritoriales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statistiques</a:t>
            </a:r>
            <a:r>
              <a:rPr lang="sk-SK" altLang="cs-CZ" dirty="0" smtClean="0"/>
              <a:t>) (1988</a:t>
            </a:r>
            <a:r>
              <a:rPr lang="sk-SK" altLang="cs-CZ" dirty="0" smtClean="0"/>
              <a:t>)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význam </a:t>
            </a:r>
            <a:r>
              <a:rPr lang="sk-SK" altLang="cs-CZ" dirty="0" err="1" smtClean="0"/>
              <a:t>nejen</a:t>
            </a:r>
            <a:r>
              <a:rPr lang="sk-SK" altLang="cs-CZ" dirty="0" smtClean="0"/>
              <a:t> „</a:t>
            </a:r>
            <a:r>
              <a:rPr lang="sk-SK" altLang="cs-CZ" dirty="0" err="1" smtClean="0"/>
              <a:t>statistický</a:t>
            </a:r>
            <a:r>
              <a:rPr lang="sk-SK" altLang="cs-CZ" dirty="0" smtClean="0"/>
              <a:t>“ – </a:t>
            </a:r>
            <a:r>
              <a:rPr lang="sk-SK" altLang="cs-CZ" dirty="0" err="1" smtClean="0"/>
              <a:t>data</a:t>
            </a:r>
            <a:r>
              <a:rPr lang="sk-SK" altLang="cs-CZ" dirty="0" smtClean="0"/>
              <a:t> (EUROSTAT</a:t>
            </a:r>
            <a:r>
              <a:rPr lang="sk-SK" altLang="cs-CZ" dirty="0" smtClean="0"/>
              <a:t>)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smtClean="0"/>
              <a:t>také </a:t>
            </a:r>
            <a:r>
              <a:rPr lang="sk-SK" altLang="cs-CZ" u="sng" dirty="0" err="1" smtClean="0"/>
              <a:t>zařazení</a:t>
            </a:r>
            <a:r>
              <a:rPr lang="sk-SK" altLang="cs-CZ" u="sng" dirty="0" smtClean="0"/>
              <a:t> </a:t>
            </a:r>
            <a:r>
              <a:rPr lang="sk-SK" altLang="cs-CZ" u="sng" dirty="0" err="1" smtClean="0"/>
              <a:t>regionů</a:t>
            </a:r>
            <a:r>
              <a:rPr lang="sk-SK" altLang="cs-CZ" u="sng" dirty="0" smtClean="0"/>
              <a:t> pod jednotlivé </a:t>
            </a:r>
            <a:r>
              <a:rPr lang="sk-SK" altLang="cs-CZ" u="sng" dirty="0" err="1" smtClean="0"/>
              <a:t>cíle</a:t>
            </a:r>
            <a:r>
              <a:rPr lang="sk-SK" altLang="cs-CZ" u="sng" dirty="0" smtClean="0"/>
              <a:t> RP </a:t>
            </a:r>
            <a:r>
              <a:rPr lang="sk-SK" altLang="cs-CZ" u="sng" dirty="0" smtClean="0"/>
              <a:t>(!)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SzPct val="45000"/>
              <a:buFont typeface="Wingdings" panose="05000000000000000000" pitchFamily="2" charset="2"/>
              <a:buChar char=""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r>
              <a:rPr lang="sk-SK" altLang="cs-CZ" dirty="0" err="1" smtClean="0"/>
              <a:t>stanoveny</a:t>
            </a:r>
            <a:r>
              <a:rPr lang="sk-SK" altLang="cs-CZ" dirty="0" smtClean="0"/>
              <a:t> – </a:t>
            </a:r>
            <a:r>
              <a:rPr lang="sk-SK" altLang="cs-CZ" dirty="0" err="1" smtClean="0"/>
              <a:t>Nařízení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Evropského</a:t>
            </a:r>
            <a:r>
              <a:rPr lang="sk-SK" altLang="cs-CZ" dirty="0" smtClean="0"/>
              <a:t> parlamentu a Rady (ES) č. 1059/2003 – </a:t>
            </a:r>
            <a:r>
              <a:rPr lang="sk-SK" altLang="cs-CZ" dirty="0" err="1" smtClean="0"/>
              <a:t>vytvoření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společné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klasifikace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územních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statistických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jednotek</a:t>
            </a:r>
            <a:endParaRPr lang="sk-SK" altLang="cs-CZ" dirty="0" smtClean="0"/>
          </a:p>
          <a:p>
            <a:pPr marL="428625" indent="-323850" eaLnBrk="1">
              <a:lnSpc>
                <a:spcPct val="93000"/>
              </a:lnSpc>
              <a:spcAft>
                <a:spcPts val="1425"/>
              </a:spcAft>
              <a:buClrTx/>
              <a:buSzTx/>
              <a:buFontTx/>
              <a:buNone/>
              <a:tabLst>
                <a:tab pos="428625" algn="l"/>
                <a:tab pos="533400" algn="l"/>
                <a:tab pos="982663" algn="l"/>
                <a:tab pos="1431925" algn="l"/>
                <a:tab pos="1881188" algn="l"/>
                <a:tab pos="2330450" algn="l"/>
                <a:tab pos="2779713" algn="l"/>
                <a:tab pos="3228975" algn="l"/>
                <a:tab pos="3678238" algn="l"/>
                <a:tab pos="4127500" algn="l"/>
                <a:tab pos="4576763" algn="l"/>
                <a:tab pos="5026025" algn="l"/>
                <a:tab pos="5475288" algn="l"/>
                <a:tab pos="5924550" algn="l"/>
                <a:tab pos="6373813" algn="l"/>
                <a:tab pos="6823075" algn="l"/>
                <a:tab pos="7272338" algn="l"/>
                <a:tab pos="7721600" algn="l"/>
                <a:tab pos="8170863" algn="l"/>
                <a:tab pos="8620125" algn="l"/>
                <a:tab pos="9069388" algn="l"/>
              </a:tabLst>
            </a:pPr>
            <a:endParaRPr lang="sk-SK" altLang="cs-CZ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14673</TotalTime>
  <Words>3667</Words>
  <Application>Microsoft Office PowerPoint</Application>
  <PresentationFormat>Předvádění na obrazovce (4:3)</PresentationFormat>
  <Paragraphs>413</Paragraphs>
  <Slides>61</Slides>
  <Notes>49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9" baseType="lpstr">
      <vt:lpstr>Arial</vt:lpstr>
      <vt:lpstr>MS Gothic</vt:lpstr>
      <vt:lpstr>Times New Roman</vt:lpstr>
      <vt:lpstr>Impact</vt:lpstr>
      <vt:lpstr>Arial Narrow</vt:lpstr>
      <vt:lpstr>Arial Unicode MS</vt:lpstr>
      <vt:lpstr>Wingdings</vt:lpstr>
      <vt:lpstr>Motiv Office</vt:lpstr>
      <vt:lpstr>Regionální politika v Evropské unii</vt:lpstr>
      <vt:lpstr>Regionální politika v Evropské unii</vt:lpstr>
      <vt:lpstr>Regionální politika v Evropské unii</vt:lpstr>
      <vt:lpstr>Regionální politika v Evropské unii</vt:lpstr>
      <vt:lpstr>Regionální politika v Evropské unii</vt:lpstr>
      <vt:lpstr>Regionální politika v Evropské unii</vt:lpstr>
      <vt:lpstr>Důvody existence společné RP v EU</vt:lpstr>
      <vt:lpstr>Úrovně RP v EU a její územní jednotky</vt:lpstr>
      <vt:lpstr>Úrovně RP v EU a její územní jednotky</vt:lpstr>
      <vt:lpstr>Prezentace aplikace PowerPoint</vt:lpstr>
      <vt:lpstr>NUTS  v ČR</vt:lpstr>
      <vt:lpstr>Prezentace aplikace PowerPoint</vt:lpstr>
      <vt:lpstr>Prezentace aplikace PowerPoint</vt:lpstr>
      <vt:lpstr>LAU</vt:lpstr>
      <vt:lpstr>Vývoj RP v EU</vt:lpstr>
      <vt:lpstr>1958 - 1973</vt:lpstr>
      <vt:lpstr>1958 - 1973</vt:lpstr>
      <vt:lpstr>1974 - 1985</vt:lpstr>
      <vt:lpstr>1986 - 1993</vt:lpstr>
      <vt:lpstr>Prezentace aplikace PowerPoint</vt:lpstr>
      <vt:lpstr>Prezentace aplikace PowerPoint</vt:lpstr>
      <vt:lpstr>1994 – 1999</vt:lpstr>
      <vt:lpstr>Prezentace aplikace PowerPoint</vt:lpstr>
      <vt:lpstr>Cíle RP 1994 - 1999</vt:lpstr>
      <vt:lpstr>Prezentace aplikace PowerPoint</vt:lpstr>
      <vt:lpstr>Prezentace aplikace PowerPoint</vt:lpstr>
      <vt:lpstr>Prezentace aplikace PowerPoint</vt:lpstr>
      <vt:lpstr>2000 – 2006</vt:lpstr>
      <vt:lpstr>2000 – 2006</vt:lpstr>
      <vt:lpstr>Prezentace aplikace PowerPoint</vt:lpstr>
      <vt:lpstr>Prezentace aplikace PowerPoint</vt:lpstr>
      <vt:lpstr>Prezentace aplikace PowerPoint</vt:lpstr>
      <vt:lpstr>Reg. a strukt. politika EU v období 2007 - 2013</vt:lpstr>
      <vt:lpstr>Prezentace aplikace PowerPoint</vt:lpstr>
      <vt:lpstr>Cíl: konvergence</vt:lpstr>
      <vt:lpstr>Cíl: regionální konkurenceschopnost a zaměstnanost</vt:lpstr>
      <vt:lpstr>Prezentace aplikace PowerPoint</vt:lpstr>
      <vt:lpstr>Cíl: evropská územní spolupráce</vt:lpstr>
      <vt:lpstr>Finanční zdroje</vt:lpstr>
      <vt:lpstr>Strategie Evropa 2020</vt:lpstr>
      <vt:lpstr>Reg. a strukt. politika EU pro období 2014-2020</vt:lpstr>
      <vt:lpstr>Cíle 2014 - 2020</vt:lpstr>
      <vt:lpstr>Strukturální fondy 2014-2020 </vt:lpstr>
      <vt:lpstr>Prezentace aplikace PowerPoint</vt:lpstr>
      <vt:lpstr>Prezentace aplikace PowerPoint</vt:lpstr>
      <vt:lpstr>Důsledky pro RP ČR </vt:lpstr>
      <vt:lpstr>Prezentace aplikace PowerPoint</vt:lpstr>
      <vt:lpstr>Principy reg. politiky EU</vt:lpstr>
      <vt:lpstr>Prezentace aplikace PowerPoint</vt:lpstr>
      <vt:lpstr>Prezentace aplikace PowerPoint</vt:lpstr>
      <vt:lpstr>Prezentace aplikace PowerPoint</vt:lpstr>
      <vt:lpstr>Cíle regionální politiky EU</vt:lpstr>
      <vt:lpstr>Nástroje reg. politiky v EU</vt:lpstr>
      <vt:lpstr>Strukturální fondy</vt:lpstr>
      <vt:lpstr>Prezentace aplikace PowerPoint</vt:lpstr>
      <vt:lpstr>Prezentace aplikace PowerPoint</vt:lpstr>
      <vt:lpstr>Prezentace aplikace PowerPoint</vt:lpstr>
      <vt:lpstr>Prezentace aplikace PowerPoint</vt:lpstr>
      <vt:lpstr>Fond soudržnosti (kohezní fond)</vt:lpstr>
      <vt:lpstr>Horizontální témata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Eastern Europe - Supplementary Notes</dc:title>
  <dc:subject>GEO 001 World Regional geography</dc:subject>
  <dc:creator>Dr. Jean-Paul Rodrigue</dc:creator>
  <cp:lastModifiedBy>Filip Veselý</cp:lastModifiedBy>
  <cp:revision>1986</cp:revision>
  <cp:lastPrinted>1998-11-10T22:15:49Z</cp:lastPrinted>
  <dcterms:created xsi:type="dcterms:W3CDTF">1997-06-07T23:18:59Z</dcterms:created>
  <dcterms:modified xsi:type="dcterms:W3CDTF">2016-11-30T17:58:23Z</dcterms:modified>
</cp:coreProperties>
</file>