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ms-powerpoint.presentation.macroEnabled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  <p:sldId id="261" r:id="rId7"/>
    <p:sldId id="263" r:id="rId8"/>
    <p:sldId id="262" r:id="rId9"/>
    <p:sldId id="265" r:id="rId10"/>
    <p:sldId id="264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67" autoAdjust="0"/>
    <p:restoredTop sz="94660"/>
  </p:normalViewPr>
  <p:slideViewPr>
    <p:cSldViewPr snapToGrid="0">
      <p:cViewPr>
        <p:scale>
          <a:sx n="50" d="100"/>
          <a:sy n="50" d="100"/>
        </p:scale>
        <p:origin x="6" y="4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10/24/2016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10/24/2016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10/24/2016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10/24/2016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10/24/2016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10/24/2016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10/24/2016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10/24/2016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hyperlink" Target="http://mapy.nature.cz/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Informační systém ochrany přírody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Koudelka Ladislav</a:t>
            </a:r>
          </a:p>
        </p:txBody>
      </p:sp>
    </p:spTree>
    <p:extLst>
      <p:ext uri="{BB962C8B-B14F-4D97-AF65-F5344CB8AC3E}">
        <p14:creationId xmlns:p14="http://schemas.microsoft.com/office/powerpoint/2010/main" val="13493956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791884" y="2990850"/>
            <a:ext cx="8596668" cy="1320800"/>
          </a:xfrm>
        </p:spPr>
        <p:txBody>
          <a:bodyPr/>
          <a:lstStyle/>
          <a:p>
            <a:r>
              <a:rPr lang="cs-CZ" dirty="0"/>
              <a:t>Děkuji za pozornost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263439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ISOP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Agentura ochrany přírody a krajiny ČR</a:t>
            </a:r>
          </a:p>
          <a:p>
            <a:r>
              <a:rPr lang="cs-CZ" dirty="0"/>
              <a:t>Patří mezi ISVS</a:t>
            </a:r>
          </a:p>
          <a:p>
            <a:r>
              <a:rPr lang="cs-CZ" dirty="0"/>
              <a:t>- č. 114/1992 Sb. o ochraně přírody a krajiny,</a:t>
            </a:r>
            <a:br>
              <a:rPr lang="cs-CZ" dirty="0"/>
            </a:br>
            <a:r>
              <a:rPr lang="cs-CZ" dirty="0"/>
              <a:t>- č. 183/2006 Sb. o územním plánování a stavebním řádu</a:t>
            </a:r>
            <a:br>
              <a:rPr lang="cs-CZ" dirty="0"/>
            </a:br>
            <a:r>
              <a:rPr lang="cs-CZ" dirty="0"/>
              <a:t>- č. 123/1998 Sb. o právu na informace o životním prostředí.</a:t>
            </a:r>
          </a:p>
          <a:p>
            <a:r>
              <a:rPr lang="cs-CZ" dirty="0"/>
              <a:t>Data v relačních databázích</a:t>
            </a:r>
          </a:p>
          <a:p>
            <a:endParaRPr lang="cs-CZ" dirty="0"/>
          </a:p>
          <a:p>
            <a:r>
              <a:rPr lang="cs-CZ" dirty="0"/>
              <a:t>Aplikace využívají třívrstvou architekturu</a:t>
            </a:r>
          </a:p>
          <a:p>
            <a:endParaRPr lang="cs-CZ" dirty="0"/>
          </a:p>
          <a:p>
            <a:r>
              <a:rPr lang="cs-CZ" dirty="0"/>
              <a:t>Podle zaměření 4 skupiny aplikací</a:t>
            </a:r>
          </a:p>
          <a:p>
            <a:endParaRPr lang="cs-CZ" dirty="0"/>
          </a:p>
        </p:txBody>
      </p:sp>
      <p:pic>
        <p:nvPicPr>
          <p:cNvPr id="1026" name="Picture 2" descr="zal_iso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715" y="1369900"/>
            <a:ext cx="4267200" cy="46714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212928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Správa dat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2160589"/>
            <a:ext cx="4805707" cy="3880773"/>
          </a:xfrm>
        </p:spPr>
        <p:txBody>
          <a:bodyPr/>
          <a:lstStyle/>
          <a:p>
            <a:r>
              <a:rPr lang="cs-CZ" dirty="0"/>
              <a:t>Centrální ukládání dat do datové skladu</a:t>
            </a:r>
          </a:p>
          <a:p>
            <a:r>
              <a:rPr lang="cs-CZ" dirty="0"/>
              <a:t>S daty číselníky a metadata</a:t>
            </a:r>
          </a:p>
          <a:p>
            <a:r>
              <a:rPr lang="cs-CZ" dirty="0"/>
              <a:t>Metadata pro geografická data, tabulky a mapové služby</a:t>
            </a:r>
          </a:p>
          <a:p>
            <a:r>
              <a:rPr lang="cs-CZ" dirty="0"/>
              <a:t>Metadatový katalog MICKA</a:t>
            </a:r>
          </a:p>
        </p:txBody>
      </p:sp>
      <p:pic>
        <p:nvPicPr>
          <p:cNvPr id="2050" name="Picture 2" descr="Správa da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41985" y="503583"/>
            <a:ext cx="821632" cy="8216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http://portal.nature.cz/publik_syst/files/dsc_metadata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3041" y="1486586"/>
            <a:ext cx="5889096" cy="49142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074287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Publikace dat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2160589"/>
            <a:ext cx="7983673" cy="3880773"/>
          </a:xfrm>
        </p:spPr>
        <p:txBody>
          <a:bodyPr/>
          <a:lstStyle/>
          <a:p>
            <a:r>
              <a:rPr lang="cs-CZ" dirty="0"/>
              <a:t>Zveřejňování více způsoby</a:t>
            </a:r>
          </a:p>
          <a:p>
            <a:r>
              <a:rPr lang="cs-CZ" dirty="0" err="1"/>
              <a:t>MapoMat</a:t>
            </a:r>
            <a:r>
              <a:rPr lang="cs-CZ" dirty="0"/>
              <a:t> – tvorba kompozic z tematických a </a:t>
            </a:r>
            <a:r>
              <a:rPr lang="cs-CZ" dirty="0" err="1"/>
              <a:t>ref</a:t>
            </a:r>
            <a:r>
              <a:rPr lang="cs-CZ" dirty="0"/>
              <a:t>. vrstev z map. služeb</a:t>
            </a:r>
          </a:p>
          <a:p>
            <a:r>
              <a:rPr lang="cs-CZ" dirty="0"/>
              <a:t>Statistiky a vyhledávání (prostorový dotaz či filtry)</a:t>
            </a:r>
          </a:p>
          <a:p>
            <a:r>
              <a:rPr lang="cs-CZ" dirty="0"/>
              <a:t>Výsledek hledání jako text, </a:t>
            </a:r>
            <a:r>
              <a:rPr lang="cs-CZ" dirty="0" err="1"/>
              <a:t>raster</a:t>
            </a:r>
            <a:r>
              <a:rPr lang="cs-CZ" dirty="0"/>
              <a:t> či vektor</a:t>
            </a:r>
          </a:p>
          <a:p>
            <a:r>
              <a:rPr lang="cs-CZ" dirty="0"/>
              <a:t>Dálkový přístup – </a:t>
            </a:r>
            <a:r>
              <a:rPr lang="cs-CZ" dirty="0" err="1"/>
              <a:t>MapoMat</a:t>
            </a:r>
            <a:r>
              <a:rPr lang="cs-CZ" dirty="0"/>
              <a:t>, WMS, WFS, AGS (</a:t>
            </a:r>
            <a:r>
              <a:rPr lang="cs-CZ" dirty="0" err="1"/>
              <a:t>Arcgis</a:t>
            </a:r>
            <a:r>
              <a:rPr lang="cs-CZ" dirty="0"/>
              <a:t> server </a:t>
            </a:r>
            <a:r>
              <a:rPr lang="cs-CZ" dirty="0" err="1"/>
              <a:t>services</a:t>
            </a:r>
            <a:r>
              <a:rPr lang="cs-CZ" dirty="0"/>
              <a:t>), </a:t>
            </a:r>
            <a:r>
              <a:rPr lang="cs-CZ" dirty="0" err="1"/>
              <a:t>ArcGIS</a:t>
            </a:r>
            <a:r>
              <a:rPr lang="cs-CZ" dirty="0"/>
              <a:t> OPEN DATA</a:t>
            </a:r>
          </a:p>
          <a:p>
            <a:r>
              <a:rPr lang="cs-CZ" dirty="0"/>
              <a:t>Poskytování na základě žádosti, licenční smlouvy, pro územně analytické podklady</a:t>
            </a:r>
          </a:p>
          <a:p>
            <a:r>
              <a:rPr lang="cs-CZ" dirty="0"/>
              <a:t>Většinou zdarma</a:t>
            </a:r>
          </a:p>
          <a:p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61007" y="677492"/>
            <a:ext cx="3029246" cy="5556006"/>
          </a:xfrm>
          <a:prstGeom prst="rect">
            <a:avLst/>
          </a:prstGeom>
        </p:spPr>
      </p:pic>
      <p:pic>
        <p:nvPicPr>
          <p:cNvPr id="4098" name="Picture 2" descr="Publikace da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6762" y="677492"/>
            <a:ext cx="541606" cy="5416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672496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Sběr dat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Ochrana přírody multidisciplinárním oborem</a:t>
            </a:r>
          </a:p>
          <a:p>
            <a:r>
              <a:rPr lang="cs-CZ" dirty="0"/>
              <a:t>Velký rozsah dat:</a:t>
            </a:r>
          </a:p>
          <a:p>
            <a:pPr lvl="1"/>
            <a:r>
              <a:rPr lang="cs-CZ" dirty="0"/>
              <a:t>Sběr biotických a abiotických dat</a:t>
            </a:r>
          </a:p>
          <a:p>
            <a:pPr lvl="1"/>
            <a:r>
              <a:rPr lang="cs-CZ" dirty="0"/>
              <a:t>Evidence a hodnocení významných částí krajiny</a:t>
            </a:r>
          </a:p>
          <a:p>
            <a:pPr lvl="1"/>
            <a:r>
              <a:rPr lang="cs-CZ" dirty="0"/>
              <a:t>Fotografie a bibliografická dokumentace</a:t>
            </a:r>
          </a:p>
          <a:p>
            <a:pPr lvl="1"/>
            <a:endParaRPr lang="cs-CZ" dirty="0"/>
          </a:p>
          <a:p>
            <a:pPr lvl="1"/>
            <a:endParaRPr lang="cs-CZ" dirty="0"/>
          </a:p>
          <a:p>
            <a:endParaRPr lang="cs-CZ" dirty="0"/>
          </a:p>
        </p:txBody>
      </p:sp>
      <p:pic>
        <p:nvPicPr>
          <p:cNvPr id="3074" name="Picture 2" descr="Sb&amp;ecaron;r da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6022" y="609600"/>
            <a:ext cx="717453" cy="7174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68235" y="558775"/>
            <a:ext cx="3395006" cy="57946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3986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Webové rozhraní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2160589"/>
            <a:ext cx="4332816" cy="3880773"/>
          </a:xfrm>
        </p:spPr>
        <p:txBody>
          <a:bodyPr/>
          <a:lstStyle/>
          <a:p>
            <a:r>
              <a:rPr lang="cs-CZ" dirty="0"/>
              <a:t>Intranet AOPK ČR </a:t>
            </a:r>
          </a:p>
          <a:p>
            <a:endParaRPr lang="cs-CZ" dirty="0"/>
          </a:p>
          <a:p>
            <a:r>
              <a:rPr lang="cs-CZ" dirty="0"/>
              <a:t>Portál ISOP – přístup k </a:t>
            </a:r>
            <a:r>
              <a:rPr lang="cs-CZ" dirty="0" err="1"/>
              <a:t>inf</a:t>
            </a:r>
            <a:r>
              <a:rPr lang="cs-CZ" dirty="0"/>
              <a:t>. zdrojům a aplikacím ISOP z jednoho místa</a:t>
            </a:r>
          </a:p>
          <a:p>
            <a:endParaRPr lang="cs-CZ" dirty="0"/>
          </a:p>
          <a:p>
            <a:r>
              <a:rPr lang="cs-CZ" dirty="0" err="1"/>
              <a:t>WebGIS</a:t>
            </a:r>
            <a:r>
              <a:rPr lang="cs-CZ" dirty="0"/>
              <a:t> – aplikace založené na web. GIS technologiích</a:t>
            </a:r>
          </a:p>
        </p:txBody>
      </p:sp>
      <p:pic>
        <p:nvPicPr>
          <p:cNvPr id="5122" name="Picture 2" descr="Webová rozhraní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22763" y="629920"/>
            <a:ext cx="640080" cy="640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Obrázek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62843" y="1270000"/>
            <a:ext cx="5514975" cy="5191125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62843" y="1290320"/>
            <a:ext cx="6010275" cy="4886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27467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Datové zdroje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Pokrývají celé území státu</a:t>
            </a:r>
          </a:p>
          <a:p>
            <a:endParaRPr lang="cs-CZ" dirty="0"/>
          </a:p>
          <a:p>
            <a:r>
              <a:rPr lang="cs-CZ" dirty="0"/>
              <a:t>Pevná pravidla pro sběr, správu a poskytování dat</a:t>
            </a:r>
          </a:p>
          <a:p>
            <a:endParaRPr lang="cs-CZ" dirty="0"/>
          </a:p>
          <a:p>
            <a:r>
              <a:rPr lang="cs-CZ" dirty="0"/>
              <a:t>Převážně geografická data:</a:t>
            </a:r>
          </a:p>
          <a:p>
            <a:pPr lvl="1"/>
            <a:r>
              <a:rPr lang="cs-CZ" dirty="0"/>
              <a:t>Odborná – </a:t>
            </a:r>
            <a:r>
              <a:rPr lang="cs-CZ" dirty="0"/>
              <a:t>terénní šetření (mapování biotopů, popis speleologických objektů apod.)</a:t>
            </a:r>
            <a:endParaRPr lang="cs-CZ" dirty="0"/>
          </a:p>
          <a:p>
            <a:pPr lvl="1"/>
            <a:r>
              <a:rPr lang="cs-CZ" dirty="0"/>
              <a:t>Legislativní – (chráněná území, ÚSES, památné stromy,..)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217937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Závěr: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2160589"/>
            <a:ext cx="7818966" cy="3880773"/>
          </a:xfrm>
        </p:spPr>
        <p:txBody>
          <a:bodyPr/>
          <a:lstStyle/>
          <a:p>
            <a:r>
              <a:rPr lang="cs-CZ" dirty="0"/>
              <a:t>Cíl:</a:t>
            </a:r>
          </a:p>
          <a:p>
            <a:pPr lvl="1"/>
            <a:r>
              <a:rPr lang="cs-CZ" dirty="0"/>
              <a:t>umožňuje spravovat a zveřejňovat odborná data ochrany přírody a krajiny a následně i vytvářet potřebné informace pro rozhodovací a řídící činnost uživatelů.</a:t>
            </a:r>
          </a:p>
          <a:p>
            <a:pPr lvl="1"/>
            <a:endParaRPr lang="cs-CZ" dirty="0"/>
          </a:p>
          <a:p>
            <a:r>
              <a:rPr lang="cs-CZ" dirty="0"/>
              <a:t>Základní podklad při rozhodování v ochraně přírody a územním plánování.</a:t>
            </a:r>
          </a:p>
          <a:p>
            <a:endParaRPr lang="cs-CZ" dirty="0"/>
          </a:p>
          <a:p>
            <a:r>
              <a:rPr lang="cs-CZ" dirty="0" err="1"/>
              <a:t>Mapomat</a:t>
            </a:r>
            <a:r>
              <a:rPr lang="cs-CZ" dirty="0"/>
              <a:t> - </a:t>
            </a:r>
            <a:r>
              <a:rPr lang="cs-CZ" dirty="0">
                <a:hlinkClick r:id="rId2"/>
              </a:rPr>
              <a:t>http://mapy.nature.cz/</a:t>
            </a:r>
            <a:endParaRPr lang="cs-CZ" dirty="0"/>
          </a:p>
          <a:p>
            <a:pPr lvl="1"/>
            <a:r>
              <a:rPr lang="cs-CZ" dirty="0"/>
              <a:t>uživatelsky konfigurovatelný webový prohlížeč</a:t>
            </a:r>
          </a:p>
          <a:p>
            <a:pPr lvl="1"/>
            <a:r>
              <a:rPr lang="cs-CZ" dirty="0"/>
              <a:t>Standartní tematické úlohy </a:t>
            </a:r>
            <a:r>
              <a:rPr lang="cs-CZ"/>
              <a:t>i vlastní</a:t>
            </a:r>
            <a:endParaRPr lang="cs-CZ" dirty="0"/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1026" name="Picture 2" descr="http://portal.nature.cz/publik_syst/files/pub_isop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75668" y="0"/>
            <a:ext cx="4841875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757243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Zdroje: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http://portal.nature.cz/publik_syst/ctihtmlpage.php?what=2745&amp;nabidka=rozbalitNadmodul&amp;nadmodulID=81</a:t>
            </a:r>
          </a:p>
          <a:p>
            <a:r>
              <a:rPr lang="cs-CZ" dirty="0"/>
              <a:t>http://www.ochranaprirody.cz/res/archive/008/004067.pdf?seek=1369389597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89664557"/>
      </p:ext>
    </p:extLst>
  </p:cSld>
  <p:clrMapOvr>
    <a:masterClrMapping/>
  </p:clrMapOvr>
</p:sld>
</file>

<file path=ppt/theme/theme1.xml><?xml version="1.0" encoding="utf-8"?>
<a:theme xmlns:a="http://schemas.openxmlformats.org/drawingml/2006/main" name="Fazeta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917</TotalTime>
  <Words>260</Words>
  <Application>Microsoft Office PowerPoint</Application>
  <PresentationFormat>Širokoúhlá obrazovka</PresentationFormat>
  <Paragraphs>58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4" baseType="lpstr">
      <vt:lpstr>Arial</vt:lpstr>
      <vt:lpstr>Trebuchet MS</vt:lpstr>
      <vt:lpstr>Wingdings 3</vt:lpstr>
      <vt:lpstr>Fazeta</vt:lpstr>
      <vt:lpstr>Informační systém ochrany přírody</vt:lpstr>
      <vt:lpstr>ISOP</vt:lpstr>
      <vt:lpstr>Správa dat </vt:lpstr>
      <vt:lpstr>Publikace dat</vt:lpstr>
      <vt:lpstr>Sběr dat</vt:lpstr>
      <vt:lpstr>Webové rozhraní </vt:lpstr>
      <vt:lpstr>Datové zdroje</vt:lpstr>
      <vt:lpstr>Závěr:</vt:lpstr>
      <vt:lpstr>Zdroje:</vt:lpstr>
      <vt:lpstr>Děkuji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Informační systém ochrany přírody</dc:title>
  <dc:creator>Ladislav Koudelka</dc:creator>
  <cp:lastModifiedBy>Ladislav Koudelka</cp:lastModifiedBy>
  <cp:revision>32</cp:revision>
  <dcterms:created xsi:type="dcterms:W3CDTF">2016-10-24T08:17:44Z</dcterms:created>
  <dcterms:modified xsi:type="dcterms:W3CDTF">2016-10-25T06:40:02Z</dcterms:modified>
</cp:coreProperties>
</file>