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9" r:id="rId1"/>
  </p:sldMasterIdLst>
  <p:notesMasterIdLst>
    <p:notesMasterId r:id="rId28"/>
  </p:notesMasterIdLst>
  <p:handoutMasterIdLst>
    <p:handoutMasterId r:id="rId29"/>
  </p:handoutMasterIdLst>
  <p:sldIdLst>
    <p:sldId id="476" r:id="rId2"/>
    <p:sldId id="477" r:id="rId3"/>
    <p:sldId id="478" r:id="rId4"/>
    <p:sldId id="479" r:id="rId5"/>
    <p:sldId id="382" r:id="rId6"/>
    <p:sldId id="435" r:id="rId7"/>
    <p:sldId id="444" r:id="rId8"/>
    <p:sldId id="446" r:id="rId9"/>
    <p:sldId id="383" r:id="rId10"/>
    <p:sldId id="447" r:id="rId11"/>
    <p:sldId id="412" r:id="rId12"/>
    <p:sldId id="414" r:id="rId13"/>
    <p:sldId id="415" r:id="rId14"/>
    <p:sldId id="416" r:id="rId15"/>
    <p:sldId id="464" r:id="rId16"/>
    <p:sldId id="465" r:id="rId17"/>
    <p:sldId id="466" r:id="rId18"/>
    <p:sldId id="467" r:id="rId19"/>
    <p:sldId id="423" r:id="rId20"/>
    <p:sldId id="451" r:id="rId21"/>
    <p:sldId id="452" r:id="rId22"/>
    <p:sldId id="442" r:id="rId23"/>
    <p:sldId id="473" r:id="rId24"/>
    <p:sldId id="474" r:id="rId25"/>
    <p:sldId id="475" r:id="rId26"/>
    <p:sldId id="430" r:id="rId27"/>
  </p:sldIdLst>
  <p:sldSz cx="9144000" cy="6858000" type="screen4x3"/>
  <p:notesSz cx="6781800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42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8ACB990-4F47-4D90-A1D8-C78FDA7083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205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720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F69177A-ECAB-494B-8A30-F906A9592F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64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EAB245-20FE-4FCA-BCA8-2C85144989F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C9F978-C547-4AE7-84D0-EC492028C5D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C6FA3D-3AF8-4DEB-98BE-64708D7CC9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7629D1-CB77-43CD-9796-9356EC21DD7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0B17B5-E1F1-4423-8E2F-35CA1E41CAC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77FEDD-1B76-4A62-A325-8DC7C362BB6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DAE105-7C37-4616-A32F-5929A29BA87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84CDE-4847-4894-B125-3064F8110BC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4925B2-B1BB-4551-80FD-71CE756A12B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14F4E1-8457-47F9-9D32-A4535A360A1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nice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nice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nice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B710420C-BFE1-457A-BF0E-13D5A10465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19140AD-9EDA-451A-9461-3DA62774B09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.muni.cz/UEB/" TargetMode="External"/><Relationship Id="rId2" Type="http://schemas.openxmlformats.org/officeDocument/2006/relationships/hyperlink" Target="http://www.sci.muni.cz/ofiz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../../V&#253;uka/Rady%20o%20undergraduate%20studiu/Mohelno%202017/2017%20Sch&#233;ma%20p&#345;edm&#283;t&#367;%20OFI&#381;%20-%20SP.pptx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-630238" y="457200"/>
            <a:ext cx="966628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ctr"/>
            <a:r>
              <a:rPr lang="cs-CZ" altLang="cs-CZ" sz="4400" dirty="0" smtClean="0">
                <a:solidFill>
                  <a:srgbClr val="FFC000"/>
                </a:solidFill>
              </a:rPr>
              <a:t>Experimentální biologie živočichů a imunologie</a:t>
            </a:r>
            <a:r>
              <a:rPr lang="en-US" altLang="cs-CZ" sz="2600" dirty="0" smtClean="0">
                <a:solidFill>
                  <a:schemeClr val="tx2"/>
                </a:solidFill>
              </a:rPr>
              <a:t>              </a:t>
            </a:r>
            <a:endParaRPr lang="cs-CZ" altLang="cs-CZ" sz="3200" dirty="0">
              <a:solidFill>
                <a:schemeClr val="tx2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408" y="3140968"/>
            <a:ext cx="84978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hlinkClick r:id="rId2"/>
              </a:rPr>
              <a:t>Oddělení Fyziologie a imunologie živočichů – </a:t>
            </a:r>
          </a:p>
          <a:p>
            <a:r>
              <a:rPr lang="cs-CZ" sz="3200" dirty="0" smtClean="0">
                <a:hlinkClick r:id="rId2"/>
              </a:rPr>
              <a:t>http</a:t>
            </a:r>
            <a:r>
              <a:rPr lang="cs-CZ" sz="3200" dirty="0">
                <a:hlinkClick r:id="rId2"/>
              </a:rPr>
              <a:t>://www.sci.muni.cz/ofiz</a:t>
            </a:r>
            <a:r>
              <a:rPr lang="cs-CZ" sz="3200" dirty="0" smtClean="0">
                <a:hlinkClick r:id="rId2"/>
              </a:rPr>
              <a:t>/</a:t>
            </a:r>
            <a:endParaRPr lang="cs-CZ" sz="3200" dirty="0" smtClean="0"/>
          </a:p>
          <a:p>
            <a:endParaRPr lang="cs-CZ" sz="3200" dirty="0"/>
          </a:p>
          <a:p>
            <a:r>
              <a:rPr lang="cs-CZ" sz="3200" dirty="0" smtClean="0">
                <a:hlinkClick r:id="rId3"/>
              </a:rPr>
              <a:t>Ústav experimentální biologie – </a:t>
            </a:r>
          </a:p>
          <a:p>
            <a:r>
              <a:rPr lang="cs-CZ" sz="3200" dirty="0" smtClean="0">
                <a:hlinkClick r:id="rId3"/>
              </a:rPr>
              <a:t>http</a:t>
            </a:r>
            <a:r>
              <a:rPr lang="cs-CZ" sz="3200" dirty="0">
                <a:hlinkClick r:id="rId3"/>
              </a:rPr>
              <a:t>://www.sci.muni.cz/UEB/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24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/>
          </p:cNvSpPr>
          <p:nvPr/>
        </p:nvSpPr>
        <p:spPr bwMode="auto">
          <a:xfrm>
            <a:off x="250825" y="404813"/>
            <a:ext cx="8532813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Podmiňování jako klíč k funkci NS a smyslů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Vytvoření podmíněného spojení je důkazem plasticity NS a základem paměti a učení.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cs-CZ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267" name="Picture 3" descr="učení v laboratoři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92375"/>
            <a:ext cx="5343525" cy="412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71550" y="2852738"/>
            <a:ext cx="227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I.P. Pavlov</a:t>
            </a:r>
          </a:p>
          <a:p>
            <a:pPr eaLnBrk="1" hangingPunct="1"/>
            <a:r>
              <a:rPr lang="cs-CZ" altLang="cs-CZ"/>
              <a:t>Nobelova cena 1904</a:t>
            </a:r>
          </a:p>
        </p:txBody>
      </p:sp>
      <p:pic>
        <p:nvPicPr>
          <p:cNvPr id="11269" name="Picture 5" descr="pavl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00438"/>
            <a:ext cx="1323975" cy="187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8" descr="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941888"/>
            <a:ext cx="26416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195513" y="333375"/>
            <a:ext cx="43735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5" tIns="47893" rIns="95785" bIns="47893">
            <a:spAutoFit/>
          </a:bodyPr>
          <a:lstStyle>
            <a:lvl1pPr defTabSz="958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88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88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88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88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cs-CZ" sz="2400" b="1"/>
              <a:t>Kompasová orientace - </a:t>
            </a:r>
          </a:p>
          <a:p>
            <a:pPr algn="ctr"/>
            <a:r>
              <a:rPr lang="en-US" altLang="cs-CZ" sz="2400" b="1"/>
              <a:t>magnetický smysl živočichů.</a:t>
            </a:r>
            <a:endParaRPr lang="en-US" altLang="cs-CZ" sz="2400"/>
          </a:p>
          <a:p>
            <a:pPr algn="ctr"/>
            <a:endParaRPr lang="en-US" altLang="cs-CZ" sz="2400"/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87500"/>
            <a:ext cx="47529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1190281481-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765175"/>
            <a:ext cx="2160587" cy="204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10" descr="ANd9GcS-wDkZqqB1fqblH1jjACxVDU8ilrdPPY77ltqQK1HaP_YFLl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249555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AutoShape 12" descr="9k="/>
          <p:cNvSpPr>
            <a:spLocks noChangeAspect="1" noChangeArrowheads="1"/>
          </p:cNvSpPr>
          <p:nvPr/>
        </p:nvSpPr>
        <p:spPr bwMode="auto">
          <a:xfrm>
            <a:off x="3619500" y="2795588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488" name="AutoShape 14" descr="9k="/>
          <p:cNvSpPr>
            <a:spLocks noChangeAspect="1" noChangeArrowheads="1"/>
          </p:cNvSpPr>
          <p:nvPr/>
        </p:nvSpPr>
        <p:spPr bwMode="auto">
          <a:xfrm>
            <a:off x="3619500" y="2795588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0489" name="Picture 16" descr="ANd9GcRJd3FKXmAsc8IsOoAJK4OZDcbHH-qaGNnMMUn7k5KGIruwijzQy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933825"/>
            <a:ext cx="2619375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20" descr="Drosophila%20melanogas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868863"/>
            <a:ext cx="2649538" cy="1766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0" y="6921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400" b="1">
                <a:solidFill>
                  <a:schemeClr val="tx2"/>
                </a:solidFill>
              </a:rPr>
              <a:t>Cíl:</a:t>
            </a:r>
            <a:r>
              <a:rPr lang="cs-CZ" altLang="cs-CZ" sz="2400">
                <a:solidFill>
                  <a:schemeClr val="tx2"/>
                </a:solidFill>
              </a:rPr>
              <a:t> pochopení molekulárního principu a lokalizace receptoru kompasového smyslu hmyzu.</a:t>
            </a:r>
          </a:p>
        </p:txBody>
      </p:sp>
      <p:pic>
        <p:nvPicPr>
          <p:cNvPr id="21507" name="Picture 5" descr="compass1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746375"/>
            <a:ext cx="2878137" cy="2519363"/>
          </a:xfrm>
          <a:prstGeom prst="rect">
            <a:avLst/>
          </a:prstGeom>
          <a:blipFill dpi="0" rotWithShape="0">
            <a:blip r:embed="rId3">
              <a:lum contrast="1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fl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557338"/>
            <a:ext cx="3024188" cy="278765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6"/>
          <a:stretch>
            <a:fillRect/>
          </a:stretch>
        </p:blipFill>
        <p:spPr bwMode="auto">
          <a:xfrm>
            <a:off x="4679950" y="3905250"/>
            <a:ext cx="4464050" cy="295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0" y="69215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400" dirty="0" smtClean="0">
                <a:solidFill>
                  <a:schemeClr val="tx2"/>
                </a:solidFill>
              </a:rPr>
              <a:t>Máme k dispozici laboratorní </a:t>
            </a:r>
            <a:r>
              <a:rPr lang="cs-CZ" altLang="cs-CZ" sz="2400" dirty="0">
                <a:solidFill>
                  <a:schemeClr val="tx2"/>
                </a:solidFill>
              </a:rPr>
              <a:t>testy </a:t>
            </a:r>
            <a:r>
              <a:rPr lang="cs-CZ" altLang="cs-CZ" sz="2400" dirty="0" err="1">
                <a:solidFill>
                  <a:schemeClr val="tx2"/>
                </a:solidFill>
              </a:rPr>
              <a:t>magnetorecepčního</a:t>
            </a:r>
            <a:r>
              <a:rPr lang="cs-CZ" altLang="cs-CZ" sz="2400" dirty="0">
                <a:solidFill>
                  <a:schemeClr val="tx2"/>
                </a:solidFill>
              </a:rPr>
              <a:t> chování u hmyzu. </a:t>
            </a:r>
          </a:p>
          <a:p>
            <a:r>
              <a:rPr lang="cs-CZ" altLang="cs-CZ" sz="2400" dirty="0">
                <a:solidFill>
                  <a:schemeClr val="tx2"/>
                </a:solidFill>
              </a:rPr>
              <a:t>Díky tomu aplikujeme: </a:t>
            </a:r>
          </a:p>
          <a:p>
            <a:pPr>
              <a:buFont typeface="Wingdings" pitchFamily="2" charset="2"/>
              <a:buChar char="§"/>
            </a:pPr>
            <a:r>
              <a:rPr lang="cs-CZ" altLang="cs-CZ" sz="2400" dirty="0">
                <a:solidFill>
                  <a:schemeClr val="tx2"/>
                </a:solidFill>
              </a:rPr>
              <a:t>Metody funkční genetiky (</a:t>
            </a:r>
            <a:r>
              <a:rPr lang="cs-CZ" altLang="cs-CZ" sz="2400" dirty="0" err="1">
                <a:solidFill>
                  <a:schemeClr val="tx2"/>
                </a:solidFill>
              </a:rPr>
              <a:t>knockoutovaní</a:t>
            </a:r>
            <a:r>
              <a:rPr lang="cs-CZ" altLang="cs-CZ" sz="2400" dirty="0">
                <a:solidFill>
                  <a:schemeClr val="tx2"/>
                </a:solidFill>
              </a:rPr>
              <a:t> jedinci, vypnutí určitých vytypovaných </a:t>
            </a:r>
            <a:r>
              <a:rPr lang="cs-CZ" altLang="cs-CZ" sz="2400" dirty="0" smtClean="0">
                <a:solidFill>
                  <a:schemeClr val="tx2"/>
                </a:solidFill>
              </a:rPr>
              <a:t>genů, </a:t>
            </a:r>
            <a:r>
              <a:rPr lang="cs-CZ" altLang="cs-CZ" sz="2400" dirty="0" err="1" smtClean="0">
                <a:solidFill>
                  <a:schemeClr val="tx2"/>
                </a:solidFill>
              </a:rPr>
              <a:t>RNAi</a:t>
            </a:r>
            <a:r>
              <a:rPr lang="cs-CZ" altLang="cs-CZ" sz="2400" dirty="0" smtClean="0">
                <a:solidFill>
                  <a:schemeClr val="tx2"/>
                </a:solidFill>
              </a:rPr>
              <a:t>, </a:t>
            </a:r>
            <a:r>
              <a:rPr lang="cs-CZ" altLang="cs-CZ" sz="2400" dirty="0" err="1" smtClean="0">
                <a:solidFill>
                  <a:schemeClr val="tx2"/>
                </a:solidFill>
              </a:rPr>
              <a:t>crispr</a:t>
            </a:r>
            <a:r>
              <a:rPr lang="cs-CZ" altLang="cs-CZ" sz="2400" dirty="0" smtClean="0">
                <a:solidFill>
                  <a:schemeClr val="tx2"/>
                </a:solidFill>
              </a:rPr>
              <a:t>)</a:t>
            </a:r>
            <a:endParaRPr lang="cs-CZ" altLang="cs-CZ" sz="24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altLang="cs-CZ" sz="2400" dirty="0">
                <a:solidFill>
                  <a:schemeClr val="tx2"/>
                </a:solidFill>
              </a:rPr>
              <a:t>Fyzikální faktory (parametry světla a magnetického pole)</a:t>
            </a:r>
          </a:p>
        </p:txBody>
      </p:sp>
      <p:pic>
        <p:nvPicPr>
          <p:cNvPr id="23555" name="Picture 6" descr="NeuroBlacks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00438"/>
            <a:ext cx="4249738" cy="318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69215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400" b="1" dirty="0">
                <a:solidFill>
                  <a:schemeClr val="tx2"/>
                </a:solidFill>
              </a:rPr>
              <a:t>Metody práce:</a:t>
            </a:r>
            <a:r>
              <a:rPr lang="cs-CZ" altLang="cs-CZ" sz="2400" dirty="0">
                <a:solidFill>
                  <a:schemeClr val="tx2"/>
                </a:solidFill>
              </a:rPr>
              <a:t> Sledujeme </a:t>
            </a:r>
            <a:r>
              <a:rPr lang="cs-CZ" altLang="cs-CZ" sz="2400" dirty="0" smtClean="0">
                <a:solidFill>
                  <a:schemeClr val="tx2"/>
                </a:solidFill>
              </a:rPr>
              <a:t>pohybovou aktivitu </a:t>
            </a:r>
            <a:r>
              <a:rPr lang="cs-CZ" altLang="cs-CZ" sz="2400" dirty="0" err="1">
                <a:solidFill>
                  <a:schemeClr val="tx2"/>
                </a:solidFill>
              </a:rPr>
              <a:t>rusa</a:t>
            </a:r>
            <a:r>
              <a:rPr lang="cs-CZ" altLang="cs-CZ" sz="2400" dirty="0">
                <a:solidFill>
                  <a:schemeClr val="tx2"/>
                </a:solidFill>
              </a:rPr>
              <a:t> </a:t>
            </a:r>
            <a:r>
              <a:rPr lang="cs-CZ" altLang="cs-CZ" sz="2400" dirty="0" smtClean="0">
                <a:solidFill>
                  <a:schemeClr val="tx2"/>
                </a:solidFill>
              </a:rPr>
              <a:t>domácího (</a:t>
            </a:r>
            <a:r>
              <a:rPr lang="cs-CZ" altLang="cs-CZ" sz="2400" i="1" dirty="0" smtClean="0">
                <a:solidFill>
                  <a:schemeClr val="tx2"/>
                </a:solidFill>
              </a:rPr>
              <a:t>Blatella </a:t>
            </a:r>
            <a:r>
              <a:rPr lang="cs-CZ" altLang="cs-CZ" sz="2400" i="1" dirty="0" err="1" smtClean="0">
                <a:solidFill>
                  <a:schemeClr val="tx2"/>
                </a:solidFill>
              </a:rPr>
              <a:t>germanica</a:t>
            </a:r>
            <a:r>
              <a:rPr lang="cs-CZ" altLang="cs-CZ" sz="2400" dirty="0" smtClean="0">
                <a:solidFill>
                  <a:schemeClr val="tx2"/>
                </a:solidFill>
              </a:rPr>
              <a:t>), švába </a:t>
            </a:r>
            <a:r>
              <a:rPr lang="cs-CZ" altLang="cs-CZ" sz="2400" dirty="0">
                <a:solidFill>
                  <a:schemeClr val="tx2"/>
                </a:solidFill>
              </a:rPr>
              <a:t>amerického (</a:t>
            </a:r>
            <a:r>
              <a:rPr lang="cs-CZ" altLang="cs-CZ" sz="2400" i="1" dirty="0" err="1">
                <a:solidFill>
                  <a:schemeClr val="tx2"/>
                </a:solidFill>
              </a:rPr>
              <a:t>Periplaneta</a:t>
            </a:r>
            <a:r>
              <a:rPr lang="cs-CZ" altLang="cs-CZ" sz="2400" i="1" dirty="0">
                <a:solidFill>
                  <a:schemeClr val="tx2"/>
                </a:solidFill>
              </a:rPr>
              <a:t> </a:t>
            </a:r>
            <a:r>
              <a:rPr lang="cs-CZ" altLang="cs-CZ" sz="2400" i="1" dirty="0" err="1">
                <a:solidFill>
                  <a:schemeClr val="tx2"/>
                </a:solidFill>
              </a:rPr>
              <a:t>americana</a:t>
            </a:r>
            <a:r>
              <a:rPr lang="cs-CZ" altLang="cs-CZ" sz="2400" dirty="0" smtClean="0">
                <a:solidFill>
                  <a:schemeClr val="tx2"/>
                </a:solidFill>
              </a:rPr>
              <a:t>), </a:t>
            </a:r>
            <a:r>
              <a:rPr lang="cs-CZ" altLang="cs-CZ" sz="2400" dirty="0" err="1" smtClean="0">
                <a:solidFill>
                  <a:schemeClr val="tx2"/>
                </a:solidFill>
              </a:rPr>
              <a:t>růměnice</a:t>
            </a:r>
            <a:r>
              <a:rPr lang="cs-CZ" altLang="cs-CZ" sz="2400" dirty="0" smtClean="0">
                <a:solidFill>
                  <a:schemeClr val="tx2"/>
                </a:solidFill>
              </a:rPr>
              <a:t>. </a:t>
            </a:r>
            <a:r>
              <a:rPr lang="cs-CZ" altLang="cs-CZ" sz="2400" dirty="0">
                <a:solidFill>
                  <a:schemeClr val="tx2"/>
                </a:solidFill>
              </a:rPr>
              <a:t>Laboratoř je vybavena </a:t>
            </a:r>
            <a:r>
              <a:rPr lang="cs-CZ" altLang="cs-CZ" sz="2400" dirty="0" err="1">
                <a:solidFill>
                  <a:schemeClr val="tx2"/>
                </a:solidFill>
              </a:rPr>
              <a:t>videosystémy</a:t>
            </a:r>
            <a:r>
              <a:rPr lang="cs-CZ" altLang="cs-CZ" sz="2400" dirty="0">
                <a:solidFill>
                  <a:schemeClr val="tx2"/>
                </a:solidFill>
              </a:rPr>
              <a:t> (kamera, PC) pro záznam a vyhodnocování orientačního chování.</a:t>
            </a:r>
            <a:r>
              <a:rPr lang="cs-CZ" altLang="cs-CZ" sz="2400" dirty="0">
                <a:latin typeface="Times New Roman" pitchFamily="18" charset="0"/>
              </a:rPr>
              <a:t> </a:t>
            </a:r>
            <a:r>
              <a:rPr lang="cs-CZ" altLang="cs-CZ" sz="24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4579" name="Picture 6" descr="periplanet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4392613" cy="275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03213" y="5576888"/>
            <a:ext cx="247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 dirty="0" err="1">
                <a:solidFill>
                  <a:schemeClr val="tx2"/>
                </a:solidFill>
              </a:rPr>
              <a:t>Periplaneta</a:t>
            </a:r>
            <a:r>
              <a:rPr lang="cs-CZ" altLang="cs-CZ" i="1" dirty="0">
                <a:solidFill>
                  <a:schemeClr val="tx2"/>
                </a:solidFill>
              </a:rPr>
              <a:t> </a:t>
            </a:r>
            <a:r>
              <a:rPr lang="cs-CZ" altLang="cs-CZ" i="1" dirty="0" err="1">
                <a:solidFill>
                  <a:schemeClr val="tx2"/>
                </a:solidFill>
              </a:rPr>
              <a:t>americana</a:t>
            </a:r>
            <a:endParaRPr lang="cs-CZ" altLang="cs-CZ" i="1" dirty="0">
              <a:solidFill>
                <a:schemeClr val="tx2"/>
              </a:solidFill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978962" y="4523253"/>
            <a:ext cx="2082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 dirty="0" err="1" smtClean="0">
                <a:solidFill>
                  <a:schemeClr val="tx2"/>
                </a:solidFill>
              </a:rPr>
              <a:t>Blatella</a:t>
            </a:r>
            <a:r>
              <a:rPr lang="cs-CZ" altLang="cs-CZ" i="1" dirty="0" smtClean="0">
                <a:solidFill>
                  <a:schemeClr val="tx2"/>
                </a:solidFill>
              </a:rPr>
              <a:t> germanica</a:t>
            </a:r>
            <a:endParaRPr lang="cs-CZ" altLang="cs-CZ" i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://vereskspb.narod.ru/blattella_germanic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19082" b="11101"/>
          <a:stretch/>
        </p:blipFill>
        <p:spPr bwMode="auto">
          <a:xfrm>
            <a:off x="5364088" y="2846685"/>
            <a:ext cx="3243452" cy="1734443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ýsledek obrázku pro pyrrhocoris apteru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t="13124" r="24590" b="27634"/>
          <a:stretch/>
        </p:blipFill>
        <p:spPr bwMode="auto">
          <a:xfrm rot="10800000" flipV="1">
            <a:off x="4929805" y="4975052"/>
            <a:ext cx="2666530" cy="18244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379662" y="6381328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 dirty="0" err="1" smtClean="0">
                <a:solidFill>
                  <a:schemeClr val="tx2"/>
                </a:solidFill>
              </a:rPr>
              <a:t>Pyrhocorris</a:t>
            </a:r>
            <a:r>
              <a:rPr lang="cs-CZ" altLang="cs-CZ" i="1" dirty="0" smtClean="0">
                <a:solidFill>
                  <a:schemeClr val="tx2"/>
                </a:solidFill>
              </a:rPr>
              <a:t> </a:t>
            </a:r>
            <a:r>
              <a:rPr lang="cs-CZ" altLang="cs-CZ" i="1" dirty="0" err="1" smtClean="0">
                <a:solidFill>
                  <a:schemeClr val="tx2"/>
                </a:solidFill>
              </a:rPr>
              <a:t>apterus</a:t>
            </a:r>
            <a:endParaRPr lang="cs-CZ" altLang="cs-CZ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07737" y="852095"/>
            <a:ext cx="6816759" cy="51125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5900" y="692150"/>
            <a:ext cx="3348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400" dirty="0" smtClean="0">
                <a:solidFill>
                  <a:schemeClr val="tx2"/>
                </a:solidFill>
              </a:rPr>
              <a:t>Nové laboratoře v kampusu.</a:t>
            </a:r>
            <a:endParaRPr lang="cs-CZ" altLang="cs-CZ" sz="2400" dirty="0">
              <a:solidFill>
                <a:schemeClr val="tx2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23124" y="3140968"/>
            <a:ext cx="33480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400" dirty="0" smtClean="0">
                <a:solidFill>
                  <a:schemeClr val="tx2"/>
                </a:solidFill>
              </a:rPr>
              <a:t>Stínění proti hluku, vibracím, elektromagnetickému smogu je důležité.</a:t>
            </a:r>
            <a:endParaRPr lang="cs-CZ" altLang="cs-CZ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4509" y="857246"/>
            <a:ext cx="6858004" cy="51435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003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82502" y="864850"/>
            <a:ext cx="6858003" cy="51435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88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52" y="5720"/>
            <a:ext cx="7704856" cy="675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" y="949370"/>
            <a:ext cx="1043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Analýza obrazu</a:t>
            </a:r>
          </a:p>
          <a:p>
            <a:endParaRPr lang="cs-CZ" dirty="0"/>
          </a:p>
          <a:p>
            <a:r>
              <a:rPr lang="cs-CZ" dirty="0" smtClean="0"/>
              <a:t>automat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9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755650" y="187325"/>
            <a:ext cx="276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/>
              <a:t>Cirkulární statistika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7" y="915987"/>
            <a:ext cx="6467251" cy="524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-630238" y="457200"/>
            <a:ext cx="96662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ctr"/>
            <a:r>
              <a:rPr lang="cs-CZ" altLang="cs-CZ" sz="4400" dirty="0" smtClean="0">
                <a:solidFill>
                  <a:srgbClr val="FFC000"/>
                </a:solidFill>
              </a:rPr>
              <a:t>Jaké předměty?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70725" y="2121618"/>
            <a:ext cx="2946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Imunologie</a:t>
            </a:r>
            <a:endParaRPr lang="cs-CZ" sz="4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85476" y="3129730"/>
            <a:ext cx="5203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Fyziologie živočichů</a:t>
            </a:r>
            <a:endParaRPr lang="cs-CZ" sz="4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0725" y="4592537"/>
            <a:ext cx="4578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Vývojová biologie</a:t>
            </a:r>
            <a:endParaRPr lang="cs-CZ" sz="4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28304" y="5843577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2" action="ppaction://hlinkpres?slideindex=1&amp;slidetitle="/>
              </a:rPr>
              <a:t>Schéma předmětů vyučovaných na OFIŽ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1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04813"/>
            <a:ext cx="8229600" cy="452596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b="1" dirty="0" smtClean="0">
                <a:latin typeface="Arial" charset="0"/>
              </a:rPr>
              <a:t>Dosavadní granty</a:t>
            </a:r>
            <a:r>
              <a:rPr lang="cs-CZ" dirty="0" smtClean="0">
                <a:latin typeface="Arial" charset="0"/>
              </a:rPr>
              <a:t>: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dirty="0" smtClean="0">
                <a:latin typeface="Arial" charset="0"/>
              </a:rPr>
              <a:t>Ověření </a:t>
            </a:r>
            <a:r>
              <a:rPr lang="cs-CZ" dirty="0" err="1" smtClean="0">
                <a:latin typeface="Arial" charset="0"/>
              </a:rPr>
              <a:t>magnetorecepce</a:t>
            </a:r>
            <a:r>
              <a:rPr lang="cs-CZ" dirty="0" smtClean="0">
                <a:latin typeface="Arial" charset="0"/>
              </a:rPr>
              <a:t> potemníka moučného. GAČR 2001-2003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dirty="0" smtClean="0">
                <a:latin typeface="Arial" charset="0"/>
              </a:rPr>
              <a:t>Analýza </a:t>
            </a:r>
            <a:r>
              <a:rPr lang="cs-CZ" dirty="0" err="1" smtClean="0">
                <a:latin typeface="Arial" charset="0"/>
              </a:rPr>
              <a:t>magnetorecepčního</a:t>
            </a:r>
            <a:r>
              <a:rPr lang="cs-CZ" dirty="0" smtClean="0">
                <a:latin typeface="Arial" charset="0"/>
              </a:rPr>
              <a:t> chování laboratorních druhů hmyzu. GAČR 2005-2008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dirty="0" smtClean="0">
                <a:latin typeface="Arial" charset="0"/>
              </a:rPr>
              <a:t>Neurální podstata </a:t>
            </a:r>
            <a:r>
              <a:rPr lang="cs-CZ" dirty="0" err="1" smtClean="0">
                <a:latin typeface="Arial" charset="0"/>
              </a:rPr>
              <a:t>magnetorecepce</a:t>
            </a:r>
            <a:r>
              <a:rPr lang="cs-CZ" dirty="0" smtClean="0">
                <a:latin typeface="Arial" charset="0"/>
              </a:rPr>
              <a:t> hmyzu. GAČR 2007-2010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Fyziologická 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funkčně </a:t>
            </a:r>
            <a:r>
              <a:rPr lang="cs-CZ" dirty="0">
                <a:latin typeface="Arial" pitchFamily="34" charset="0"/>
                <a:cs typeface="Arial" pitchFamily="34" charset="0"/>
              </a:rPr>
              <a:t>genetická analýza magnetorecepce na hmyzím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modelu GAČR 2013-2015.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cs-CZ" dirty="0" smtClean="0">
                <a:latin typeface="Arial" charset="0"/>
              </a:rPr>
              <a:t>Spolupráce s Molekulární chronobiologickou </a:t>
            </a:r>
            <a:r>
              <a:rPr lang="cs-CZ" dirty="0" err="1" smtClean="0">
                <a:latin typeface="Arial" charset="0"/>
              </a:rPr>
              <a:t>lab</a:t>
            </a:r>
            <a:r>
              <a:rPr lang="cs-CZ" dirty="0" smtClean="0">
                <a:latin typeface="Arial" charset="0"/>
              </a:rPr>
              <a:t>. ČB, </a:t>
            </a:r>
            <a:r>
              <a:rPr lang="cs-CZ" dirty="0" err="1" smtClean="0">
                <a:latin typeface="Arial" charset="0"/>
              </a:rPr>
              <a:t>Marburg</a:t>
            </a:r>
            <a:r>
              <a:rPr lang="cs-CZ" dirty="0" smtClean="0">
                <a:latin typeface="Arial" charset="0"/>
              </a:rPr>
              <a:t>, Oxford, Lund,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1311275" y="1073150"/>
            <a:ext cx="374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Heslo „magnetoreception“ na WOS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15648" r="12557" b="6666"/>
          <a:stretch/>
        </p:blipFill>
        <p:spPr bwMode="auto">
          <a:xfrm>
            <a:off x="20588" y="1614062"/>
            <a:ext cx="9123412" cy="462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0" dirty="0" smtClean="0">
                <a:latin typeface="Arial" charset="0"/>
              </a:rPr>
              <a:t>Otázky výzkumu: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latin typeface="Arial" charset="0"/>
              </a:rPr>
              <a:t>Jak ovlivňuje biologické systémy radiofrekvenční pole ?</a:t>
            </a:r>
          </a:p>
          <a:p>
            <a:pPr eaLnBrk="1" hangingPunct="1">
              <a:defRPr/>
            </a:pPr>
            <a:r>
              <a:rPr lang="cs-CZ" sz="2800" dirty="0" smtClean="0">
                <a:latin typeface="Arial" charset="0"/>
              </a:rPr>
              <a:t>Vidí zvířata pozici severu zrakem a jak ?</a:t>
            </a:r>
          </a:p>
          <a:p>
            <a:pPr eaLnBrk="1" hangingPunct="1">
              <a:defRPr/>
            </a:pPr>
            <a:r>
              <a:rPr lang="cs-CZ" sz="2800" dirty="0" smtClean="0">
                <a:latin typeface="Arial" charset="0"/>
              </a:rPr>
              <a:t>Jak magnetické pole mění rytmus spánku a bdění ?</a:t>
            </a:r>
          </a:p>
          <a:p>
            <a:pPr>
              <a:defRPr/>
            </a:pPr>
            <a:r>
              <a:rPr lang="cs-CZ" sz="2800" dirty="0" smtClean="0">
                <a:latin typeface="Arial" charset="0"/>
              </a:rPr>
              <a:t>Jsou i </a:t>
            </a:r>
            <a:r>
              <a:rPr lang="cs-CZ" sz="2800" dirty="0">
                <a:latin typeface="Arial" charset="0"/>
              </a:rPr>
              <a:t>ostatní (</a:t>
            </a:r>
            <a:r>
              <a:rPr lang="cs-CZ" sz="2800" dirty="0" err="1">
                <a:latin typeface="Arial" charset="0"/>
              </a:rPr>
              <a:t>nekompasové</a:t>
            </a:r>
            <a:r>
              <a:rPr lang="cs-CZ" sz="2800" dirty="0">
                <a:latin typeface="Arial" charset="0"/>
              </a:rPr>
              <a:t>) funkce </a:t>
            </a:r>
            <a:r>
              <a:rPr lang="cs-CZ" sz="2800" dirty="0" smtClean="0">
                <a:latin typeface="Arial" charset="0"/>
              </a:rPr>
              <a:t>živočichů citlivé na magnetické pole 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1"/>
          <a:stretch/>
        </p:blipFill>
        <p:spPr bwMode="auto">
          <a:xfrm>
            <a:off x="395536" y="1129599"/>
            <a:ext cx="8396772" cy="52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8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0" dirty="0" smtClean="0">
                <a:latin typeface="Arial" charset="0"/>
              </a:rPr>
              <a:t>Vítán je ten, kdo: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latin typeface="Arial" charset="0"/>
              </a:rPr>
              <a:t>se neštítí hmyzu a trochy fyziky</a:t>
            </a:r>
          </a:p>
          <a:p>
            <a:pPr eaLnBrk="1" hangingPunct="1">
              <a:defRPr/>
            </a:pPr>
            <a:r>
              <a:rPr lang="cs-CZ" sz="2800" dirty="0" smtClean="0">
                <a:latin typeface="Arial" charset="0"/>
              </a:rPr>
              <a:t>přitahuje ho nervový systém, chování a smysly</a:t>
            </a:r>
          </a:p>
          <a:p>
            <a:pPr eaLnBrk="1" hangingPunct="1">
              <a:defRPr/>
            </a:pPr>
            <a:r>
              <a:rPr lang="cs-CZ" sz="2800" dirty="0" smtClean="0">
                <a:latin typeface="Arial" charset="0"/>
              </a:rPr>
              <a:t>se nebojí dennodenní rutiny</a:t>
            </a:r>
          </a:p>
          <a:p>
            <a:pPr eaLnBrk="1" hangingPunct="1">
              <a:defRPr/>
            </a:pPr>
            <a:r>
              <a:rPr lang="cs-CZ" sz="2800" dirty="0" smtClean="0">
                <a:latin typeface="Arial" charset="0"/>
              </a:rPr>
              <a:t>umí se srovnat s tím, že aplikace zatím nevidíme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IMG_13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981075"/>
            <a:ext cx="5976938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>
                <a:latin typeface="Arial" charset="0"/>
              </a:rPr>
              <a:t>Děkuji za pozornost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4941168"/>
            <a:ext cx="86409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Metody: od tkáňových kultur po živá zvířata, od sledování chování zvířat po molekulární techniky a mikroskopii.</a:t>
            </a:r>
            <a:endParaRPr lang="cs-CZ" sz="36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544911" y="260648"/>
            <a:ext cx="96662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ctr"/>
            <a:r>
              <a:rPr lang="cs-CZ" altLang="cs-CZ" sz="4400" dirty="0" smtClean="0">
                <a:solidFill>
                  <a:srgbClr val="FFC000"/>
                </a:solidFill>
              </a:rPr>
              <a:t>Jaká témata výzkumu?</a:t>
            </a:r>
            <a:endParaRPr lang="cs-CZ" altLang="cs-CZ" sz="3200" dirty="0">
              <a:solidFill>
                <a:schemeClr val="tx2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1080" y="1196752"/>
            <a:ext cx="2946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Imunologie</a:t>
            </a:r>
            <a:endParaRPr lang="cs-CZ" sz="4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415831" y="2204864"/>
            <a:ext cx="5203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Fyziologie živočichů</a:t>
            </a:r>
            <a:endParaRPr lang="cs-CZ" sz="4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1080" y="3667671"/>
            <a:ext cx="4578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Vývojová biologie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9961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544911" y="260648"/>
            <a:ext cx="96662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ctr"/>
            <a:r>
              <a:rPr lang="cs-CZ" altLang="cs-CZ" sz="4400" dirty="0" smtClean="0">
                <a:solidFill>
                  <a:srgbClr val="FFC000"/>
                </a:solidFill>
              </a:rPr>
              <a:t>Jací lidé?</a:t>
            </a:r>
            <a:endParaRPr lang="cs-CZ" altLang="cs-CZ" sz="3200" dirty="0">
              <a:solidFill>
                <a:schemeClr val="tx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412776"/>
            <a:ext cx="310476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Prof. Hofmanová</a:t>
            </a:r>
          </a:p>
          <a:p>
            <a:r>
              <a:rPr lang="cs-CZ" sz="2800" dirty="0" smtClean="0"/>
              <a:t>Prof. </a:t>
            </a:r>
            <a:r>
              <a:rPr lang="cs-CZ" sz="2800" dirty="0" err="1" smtClean="0"/>
              <a:t>Kozubík</a:t>
            </a:r>
            <a:endParaRPr lang="cs-CZ" sz="2800" dirty="0" smtClean="0"/>
          </a:p>
          <a:p>
            <a:r>
              <a:rPr lang="cs-CZ" sz="2800" dirty="0" smtClean="0"/>
              <a:t>Prof. Vondráček</a:t>
            </a:r>
          </a:p>
          <a:p>
            <a:r>
              <a:rPr lang="cs-CZ" sz="2800" dirty="0" smtClean="0"/>
              <a:t>Doc. Buchtová</a:t>
            </a:r>
          </a:p>
          <a:p>
            <a:r>
              <a:rPr lang="cs-CZ" sz="2800" dirty="0" smtClean="0"/>
              <a:t>Doc. Kubala</a:t>
            </a:r>
          </a:p>
          <a:p>
            <a:r>
              <a:rPr lang="cs-CZ" sz="2800" dirty="0" smtClean="0"/>
              <a:t>Doc. </a:t>
            </a:r>
            <a:r>
              <a:rPr lang="cs-CZ" sz="2800" dirty="0" err="1" smtClean="0"/>
              <a:t>Bryja</a:t>
            </a:r>
            <a:endParaRPr lang="cs-CZ" sz="2800" dirty="0" smtClean="0"/>
          </a:p>
          <a:p>
            <a:r>
              <a:rPr lang="cs-CZ" sz="2800" dirty="0" smtClean="0"/>
              <a:t>Doc. </a:t>
            </a:r>
            <a:r>
              <a:rPr lang="cs-CZ" sz="2800" dirty="0" err="1" smtClean="0"/>
              <a:t>Hyršl</a:t>
            </a:r>
            <a:endParaRPr lang="cs-CZ" sz="2800" dirty="0" smtClean="0"/>
          </a:p>
          <a:p>
            <a:r>
              <a:rPr lang="cs-CZ" sz="2800" dirty="0" smtClean="0"/>
              <a:t>Doc. Žákovská</a:t>
            </a:r>
          </a:p>
          <a:p>
            <a:r>
              <a:rPr lang="cs-CZ" sz="2800" dirty="0" smtClean="0"/>
              <a:t>Doc. Vácha</a:t>
            </a:r>
          </a:p>
          <a:p>
            <a:r>
              <a:rPr lang="cs-CZ" sz="2800" dirty="0" smtClean="0"/>
              <a:t>Dr. Nejezchlebová</a:t>
            </a:r>
          </a:p>
          <a:p>
            <a:r>
              <a:rPr lang="cs-CZ" sz="2800" dirty="0" smtClean="0"/>
              <a:t>Dr. Dušková</a:t>
            </a:r>
          </a:p>
          <a:p>
            <a:r>
              <a:rPr lang="cs-CZ" sz="2800" dirty="0" smtClean="0"/>
              <a:t>Dr. </a:t>
            </a:r>
            <a:r>
              <a:rPr lang="cs-CZ" sz="2800" dirty="0" err="1" smtClean="0"/>
              <a:t>Pacherník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9980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-630238" y="457200"/>
            <a:ext cx="9666288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ctr"/>
            <a:r>
              <a:rPr lang="cs-CZ" altLang="cs-CZ" sz="4400" dirty="0">
                <a:solidFill>
                  <a:srgbClr val="FFC000"/>
                </a:solidFill>
              </a:rPr>
              <a:t>Laboratoř </a:t>
            </a:r>
            <a:r>
              <a:rPr lang="cs-CZ" altLang="cs-CZ" sz="4400" dirty="0" err="1">
                <a:solidFill>
                  <a:srgbClr val="FFC000"/>
                </a:solidFill>
              </a:rPr>
              <a:t>neuroetologie</a:t>
            </a:r>
            <a:r>
              <a:rPr lang="cs-CZ" altLang="cs-CZ" sz="4400" dirty="0">
                <a:solidFill>
                  <a:srgbClr val="FFC000"/>
                </a:solidFill>
              </a:rPr>
              <a:t> a smyslové </a:t>
            </a:r>
            <a:r>
              <a:rPr lang="cs-CZ" altLang="cs-CZ" sz="4400" dirty="0" smtClean="0">
                <a:solidFill>
                  <a:srgbClr val="FFC000"/>
                </a:solidFill>
              </a:rPr>
              <a:t>fyziologie</a:t>
            </a:r>
            <a:endParaRPr lang="cs-CZ" altLang="cs-CZ" sz="4400" dirty="0">
              <a:solidFill>
                <a:srgbClr val="FFC000"/>
              </a:solidFill>
            </a:endParaRPr>
          </a:p>
          <a:p>
            <a:pPr lvl="2" algn="ctr"/>
            <a:endParaRPr lang="en-US" altLang="cs-CZ" sz="3000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cs-CZ" sz="3000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cs-CZ" sz="3000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cs-CZ" sz="3000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cs-CZ" sz="3000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cs-CZ" sz="2600" dirty="0">
                <a:solidFill>
                  <a:schemeClr val="tx2"/>
                </a:solidFill>
              </a:rPr>
              <a:t>              </a:t>
            </a:r>
            <a:r>
              <a:rPr lang="cs-CZ" altLang="cs-CZ" sz="3200" dirty="0">
                <a:solidFill>
                  <a:schemeClr val="tx2"/>
                </a:solidFill>
              </a:rPr>
              <a:t>Martin Vácha</a:t>
            </a:r>
          </a:p>
        </p:txBody>
      </p:sp>
      <p:graphicFrame>
        <p:nvGraphicFramePr>
          <p:cNvPr id="717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408845"/>
              </p:ext>
            </p:extLst>
          </p:nvPr>
        </p:nvGraphicFramePr>
        <p:xfrm>
          <a:off x="251520" y="2276872"/>
          <a:ext cx="4176713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Image" r:id="rId3" imgW="7200000" imgH="4800000" progId="Photoshop.Image.6">
                  <p:embed/>
                </p:oleObj>
              </mc:Choice>
              <mc:Fallback>
                <p:oleObj name="Image" r:id="rId3" imgW="7200000" imgH="4800000" progId="Photoshop.Image.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276872"/>
                        <a:ext cx="4176713" cy="2786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48042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3200" b="1" dirty="0"/>
              <a:t>Proč hmyz a ostatní bezobratlí?</a:t>
            </a:r>
          </a:p>
          <a:p>
            <a:pPr>
              <a:buFontTx/>
              <a:buChar char="•"/>
            </a:pPr>
            <a:r>
              <a:rPr lang="cs-CZ" altLang="cs-CZ" sz="2400" dirty="0"/>
              <a:t>Hospodářský význam</a:t>
            </a:r>
          </a:p>
          <a:p>
            <a:pPr>
              <a:buFontTx/>
              <a:buChar char="•"/>
            </a:pPr>
            <a:r>
              <a:rPr lang="cs-CZ" altLang="cs-CZ" sz="2400" dirty="0"/>
              <a:t>Relativně snadný chov</a:t>
            </a:r>
          </a:p>
          <a:p>
            <a:pPr>
              <a:buFontTx/>
              <a:buChar char="•"/>
            </a:pPr>
            <a:r>
              <a:rPr lang="cs-CZ" altLang="cs-CZ" sz="2400" dirty="0"/>
              <a:t>Rychlý generační cyklus</a:t>
            </a:r>
          </a:p>
          <a:p>
            <a:pPr>
              <a:buFontTx/>
              <a:buChar char="•"/>
            </a:pPr>
            <a:r>
              <a:rPr lang="cs-CZ" altLang="cs-CZ" sz="2400" dirty="0"/>
              <a:t>Přečtený genom</a:t>
            </a:r>
          </a:p>
          <a:p>
            <a:pPr>
              <a:buFontTx/>
              <a:buChar char="•"/>
            </a:pPr>
            <a:r>
              <a:rPr lang="cs-CZ" altLang="cs-CZ" sz="2400" dirty="0"/>
              <a:t>Nervový a smyslový systém</a:t>
            </a:r>
          </a:p>
          <a:p>
            <a:pPr>
              <a:buFontTx/>
              <a:buChar char="•"/>
            </a:pPr>
            <a:endParaRPr lang="cs-CZ" altLang="cs-CZ" sz="2400" dirty="0"/>
          </a:p>
          <a:p>
            <a:pPr>
              <a:buFontTx/>
              <a:buChar char="•"/>
            </a:pPr>
            <a:endParaRPr lang="cs-CZ" altLang="cs-CZ" sz="2400" dirty="0"/>
          </a:p>
          <a:p>
            <a:pPr>
              <a:buFontTx/>
              <a:buChar char="•"/>
            </a:pPr>
            <a:endParaRPr lang="cs-CZ" altLang="cs-CZ" sz="2400" dirty="0"/>
          </a:p>
          <a:p>
            <a:pPr>
              <a:buFontTx/>
              <a:buChar char="•"/>
            </a:pPr>
            <a:endParaRPr lang="cs-CZ" altLang="cs-CZ" sz="2400" dirty="0"/>
          </a:p>
          <a:p>
            <a:pPr>
              <a:buFontTx/>
              <a:buChar char="•"/>
            </a:pPr>
            <a:endParaRPr lang="cs-CZ" altLang="cs-CZ" sz="2400" dirty="0"/>
          </a:p>
          <a:p>
            <a:pPr>
              <a:buFontTx/>
              <a:buChar char="•"/>
            </a:pPr>
            <a:endParaRPr lang="cs-CZ" altLang="cs-CZ" sz="2400" dirty="0"/>
          </a:p>
          <a:p>
            <a:pPr>
              <a:buFontTx/>
              <a:buChar char="•"/>
            </a:pPr>
            <a:endParaRPr lang="cs-CZ" altLang="cs-CZ" sz="2400" dirty="0"/>
          </a:p>
          <a:p>
            <a:pPr>
              <a:buFontTx/>
              <a:buChar char="•"/>
            </a:pPr>
            <a:r>
              <a:rPr lang="cs-CZ" altLang="cs-CZ" sz="3200" b="1" dirty="0"/>
              <a:t>Cenné a využívané modelové organismy</a:t>
            </a:r>
            <a:endParaRPr lang="cs-CZ" altLang="cs-CZ" sz="2400" dirty="0"/>
          </a:p>
        </p:txBody>
      </p:sp>
      <p:pic>
        <p:nvPicPr>
          <p:cNvPr id="8195" name="Picture 8" descr="WormFly-7789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92375"/>
            <a:ext cx="3810000" cy="2895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611188" y="1195388"/>
            <a:ext cx="8532812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cs-CZ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Neuroetologie</a:t>
            </a: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(behaviorální neurobiologie):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cs-CZ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Syntéza etologie a neurobiologie (60.l)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Neurální podstata chování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Nástroj řešení otázek neurofyziologie sledováním chování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79388" y="4292600"/>
            <a:ext cx="8785225" cy="1582738"/>
            <a:chOff x="179388" y="4292600"/>
            <a:chExt cx="8785225" cy="1582738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3424238" y="4292600"/>
              <a:ext cx="2232025" cy="1582738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1984375" y="4867275"/>
              <a:ext cx="1368425" cy="504825"/>
            </a:xfrm>
            <a:prstGeom prst="rightArrow">
              <a:avLst>
                <a:gd name="adj1" fmla="val 50000"/>
                <a:gd name="adj2" fmla="val 677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5727700" y="4867275"/>
              <a:ext cx="1368425" cy="504825"/>
            </a:xfrm>
            <a:prstGeom prst="rightArrow">
              <a:avLst>
                <a:gd name="adj1" fmla="val 50000"/>
                <a:gd name="adj2" fmla="val 677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7140575" y="4797425"/>
              <a:ext cx="182403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2800" b="1"/>
                <a:t>CHOVÁNÍ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79388" y="4854575"/>
              <a:ext cx="166528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2800" b="1"/>
                <a:t>PODNĚT</a:t>
              </a: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3635375" y="4810125"/>
              <a:ext cx="18827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2800" b="1" dirty="0"/>
                <a:t>ŽIVOČICH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323850" y="908050"/>
            <a:ext cx="85328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Neuroetologie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se ptá: co se mohu dozvědět o funkci nervových drah a sítí studiem chování?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Chování je často prvním upozorněním na fyziologickou funkci. Např. reflexní reakce, rytmy aktivity atd.  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424238" y="1268413"/>
            <a:ext cx="2232025" cy="158273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984375" y="1843088"/>
            <a:ext cx="1368425" cy="504825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727700" y="1843088"/>
            <a:ext cx="1368425" cy="504825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140575" y="1773238"/>
            <a:ext cx="1824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 b="1"/>
              <a:t>CHOVÁNÍ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79388" y="1830388"/>
            <a:ext cx="1665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 b="1"/>
              <a:t>PODNĚT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635375" y="1785938"/>
            <a:ext cx="1882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 b="1"/>
              <a:t>ŽIVOČICH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1188" y="546100"/>
            <a:ext cx="829265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3200" b="1" dirty="0">
                <a:solidFill>
                  <a:schemeClr val="tx2"/>
                </a:solidFill>
              </a:rPr>
              <a:t>Co je to neuroetologie?</a:t>
            </a:r>
          </a:p>
          <a:p>
            <a:r>
              <a:rPr lang="cs-CZ" altLang="cs-CZ" sz="3200" dirty="0">
                <a:solidFill>
                  <a:schemeClr val="tx2"/>
                </a:solidFill>
              </a:rPr>
              <a:t>Problémy neurofyziologie se často zkoumají </a:t>
            </a:r>
          </a:p>
          <a:p>
            <a:r>
              <a:rPr lang="cs-CZ" altLang="cs-CZ" sz="3200" dirty="0">
                <a:solidFill>
                  <a:schemeClr val="tx2"/>
                </a:solidFill>
              </a:rPr>
              <a:t>sledováním chování:</a:t>
            </a:r>
          </a:p>
          <a:p>
            <a:endParaRPr lang="cs-CZ" altLang="cs-CZ" sz="32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cs-CZ" altLang="cs-CZ" sz="3200" dirty="0" smtClean="0">
                <a:solidFill>
                  <a:schemeClr val="tx2"/>
                </a:solidFill>
              </a:rPr>
              <a:t>Řízení a poruchy pohybu</a:t>
            </a:r>
            <a:endParaRPr lang="cs-CZ" altLang="cs-CZ" sz="32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cs-CZ" altLang="cs-CZ" sz="3200" dirty="0">
                <a:solidFill>
                  <a:schemeClr val="tx2"/>
                </a:solidFill>
              </a:rPr>
              <a:t>Cirkadiánní rytmy</a:t>
            </a:r>
          </a:p>
          <a:p>
            <a:pPr>
              <a:buFontTx/>
              <a:buChar char="•"/>
            </a:pPr>
            <a:r>
              <a:rPr lang="cs-CZ" altLang="cs-CZ" sz="3200" dirty="0">
                <a:solidFill>
                  <a:schemeClr val="tx2"/>
                </a:solidFill>
              </a:rPr>
              <a:t>Smyslové </a:t>
            </a:r>
            <a:r>
              <a:rPr lang="cs-CZ" altLang="cs-CZ" sz="3200" dirty="0" smtClean="0">
                <a:solidFill>
                  <a:schemeClr val="tx2"/>
                </a:solidFill>
              </a:rPr>
              <a:t>schopnosti, účinky repelentů</a:t>
            </a:r>
            <a:endParaRPr lang="cs-CZ" altLang="cs-CZ" sz="32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cs-CZ" altLang="cs-CZ" sz="3200" dirty="0">
                <a:solidFill>
                  <a:schemeClr val="tx2"/>
                </a:solidFill>
              </a:rPr>
              <a:t>Orientace a navigace živočichů</a:t>
            </a:r>
          </a:p>
          <a:p>
            <a:pPr>
              <a:buFontTx/>
              <a:buChar char="•"/>
            </a:pPr>
            <a:r>
              <a:rPr lang="cs-CZ" altLang="cs-CZ" sz="3200" dirty="0">
                <a:solidFill>
                  <a:schemeClr val="tx2"/>
                </a:solidFill>
              </a:rPr>
              <a:t>Působení drog a farmak</a:t>
            </a:r>
          </a:p>
          <a:p>
            <a:pPr>
              <a:buFontTx/>
              <a:buChar char="•"/>
            </a:pPr>
            <a:r>
              <a:rPr lang="cs-CZ" altLang="cs-CZ" sz="3200" dirty="0">
                <a:solidFill>
                  <a:schemeClr val="tx2"/>
                </a:solidFill>
              </a:rPr>
              <a:t>Agresivita</a:t>
            </a:r>
          </a:p>
          <a:p>
            <a:pPr>
              <a:buFontTx/>
              <a:buChar char="•"/>
            </a:pPr>
            <a:r>
              <a:rPr lang="cs-CZ" altLang="cs-CZ" sz="3200" dirty="0">
                <a:solidFill>
                  <a:schemeClr val="tx2"/>
                </a:solidFill>
              </a:rPr>
              <a:t>Stárnutí</a:t>
            </a:r>
          </a:p>
          <a:p>
            <a:pPr>
              <a:buFontTx/>
              <a:buChar char="•"/>
            </a:pPr>
            <a:r>
              <a:rPr lang="cs-CZ" altLang="cs-CZ" sz="3200" dirty="0">
                <a:solidFill>
                  <a:schemeClr val="tx2"/>
                </a:solidFill>
              </a:rPr>
              <a:t>Paměť a učení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pro přednášk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pro přednášky</Template>
  <TotalTime>1389</TotalTime>
  <Words>519</Words>
  <Application>Microsoft Office PowerPoint</Application>
  <PresentationFormat>Předvádění na obrazovce (4:3)</PresentationFormat>
  <Paragraphs>121</Paragraphs>
  <Slides>26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Motiv pro přednášky</vt:lpstr>
      <vt:lpstr>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Otázky výzkumu:</vt:lpstr>
      <vt:lpstr>Prezentace aplikace PowerPoint</vt:lpstr>
      <vt:lpstr>Prezentace aplikace PowerPoint</vt:lpstr>
      <vt:lpstr>Vítán je ten, kdo: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skarab</dc:creator>
  <cp:lastModifiedBy>vacha</cp:lastModifiedBy>
  <cp:revision>100</cp:revision>
  <dcterms:created xsi:type="dcterms:W3CDTF">2004-06-14T14:45:39Z</dcterms:created>
  <dcterms:modified xsi:type="dcterms:W3CDTF">2017-09-20T10:51:38Z</dcterms:modified>
</cp:coreProperties>
</file>