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7"/>
  </p:notesMasterIdLst>
  <p:sldIdLst>
    <p:sldId id="306" r:id="rId2"/>
    <p:sldId id="311" r:id="rId3"/>
    <p:sldId id="320" r:id="rId4"/>
    <p:sldId id="319" r:id="rId5"/>
    <p:sldId id="307" r:id="rId6"/>
    <p:sldId id="308" r:id="rId7"/>
    <p:sldId id="309" r:id="rId8"/>
    <p:sldId id="318" r:id="rId9"/>
    <p:sldId id="314" r:id="rId10"/>
    <p:sldId id="315" r:id="rId11"/>
    <p:sldId id="310" r:id="rId12"/>
    <p:sldId id="312" r:id="rId13"/>
    <p:sldId id="313" r:id="rId14"/>
    <p:sldId id="316" r:id="rId15"/>
    <p:sldId id="31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0000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7" autoAdjust="0"/>
    <p:restoredTop sz="94706" autoAdjust="0"/>
  </p:normalViewPr>
  <p:slideViewPr>
    <p:cSldViewPr>
      <p:cViewPr varScale="1">
        <p:scale>
          <a:sx n="95" d="100"/>
          <a:sy n="95" d="100"/>
        </p:scale>
        <p:origin x="-153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4986CD-9EC4-41BF-B0CD-E14CE80798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9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2F5CD6-3299-4C21-ACBA-B3F08F51B875}" type="slidenum">
              <a:rPr lang="cs-CZ" altLang="cs-CZ" sz="1200" smtClean="0"/>
              <a:pPr eaLnBrk="1" hangingPunct="1"/>
              <a:t>1</a:t>
            </a:fld>
            <a:endParaRPr lang="cs-CZ" altLang="cs-CZ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230F89-800F-4135-A70E-33007CCAA41B}" type="slidenum">
              <a:rPr lang="cs-CZ" altLang="cs-CZ" sz="1200" smtClean="0"/>
              <a:pPr eaLnBrk="1" hangingPunct="1"/>
              <a:t>2</a:t>
            </a:fld>
            <a:endParaRPr lang="cs-CZ" altLang="cs-CZ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B8667E-843A-4EA6-AB86-0C44A4FFF146}" type="slidenum">
              <a:rPr lang="cs-CZ" altLang="cs-CZ" sz="1200" smtClean="0"/>
              <a:pPr eaLnBrk="1" hangingPunct="1"/>
              <a:t>5</a:t>
            </a:fld>
            <a:endParaRPr lang="cs-CZ" altLang="cs-CZ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75ACA3-2D7B-46CB-A007-60898CFF06AC}" type="slidenum">
              <a:rPr lang="cs-CZ" altLang="cs-CZ" sz="1200" smtClean="0"/>
              <a:pPr eaLnBrk="1" hangingPunct="1"/>
              <a:t>6</a:t>
            </a:fld>
            <a:endParaRPr lang="cs-CZ" altLang="cs-CZ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C6D2C0-725E-49C8-BB95-9A13143693D5}" type="slidenum">
              <a:rPr lang="cs-CZ" altLang="cs-CZ" sz="1200" smtClean="0"/>
              <a:pPr eaLnBrk="1" hangingPunct="1"/>
              <a:t>7</a:t>
            </a:fld>
            <a:endParaRPr lang="cs-CZ" altLang="cs-CZ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dělení cca 10 studentů na obor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DDE8C3-0857-4FD2-A6F1-839A1E31372E}" type="slidenum">
              <a:rPr lang="cs-CZ" altLang="cs-CZ" sz="1200" smtClean="0"/>
              <a:pPr eaLnBrk="1" hangingPunct="1"/>
              <a:t>11</a:t>
            </a:fld>
            <a:endParaRPr lang="cs-CZ" altLang="cs-CZ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doporučený studijní plán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2D9D43-93B6-45A3-A686-01FAB10997AB}" type="slidenum">
              <a:rPr lang="cs-CZ" altLang="cs-CZ" sz="1200" smtClean="0"/>
              <a:pPr eaLnBrk="1" hangingPunct="1"/>
              <a:t>12</a:t>
            </a:fld>
            <a:endParaRPr lang="cs-CZ" altLang="cs-CZ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29BFD9-20CC-48BB-8824-6EDB90C2A600}" type="slidenum">
              <a:rPr lang="cs-CZ" altLang="cs-CZ" sz="1200" smtClean="0"/>
              <a:pPr eaLnBrk="1" hangingPunct="1"/>
              <a:t>13</a:t>
            </a:fld>
            <a:endParaRPr lang="cs-CZ" altLang="cs-CZ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B3398B-DADA-4A9C-92C7-11D38575048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0CEB2B-577A-4D21-A252-0EAC8F0CC83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310F4C-C144-4D7A-A704-EA7633FEC09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00D3-7342-43B0-BFBA-F936B34F03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483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B9132-6EBC-4CB9-9BCA-44584AC83F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80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A571A6-9D20-4AC8-8710-81B4E3EAEF8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7AC7F7-E047-40EC-96AA-1752F34B3B0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BBBC7D-40A5-43BD-A80D-813FF8AC189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C9BC6C-ACE3-4CDC-9EFA-23DB6CA7512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5313A2-88BF-4E31-B915-375FF32C7DE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8C2BA4-C9E9-4FC4-925E-7C69272C4B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0DE98C-C0DC-4BBD-997E-BC9DB3B37B6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nice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nice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nice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1728CE80-893D-4D43-8CC8-FFF24DED564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61200D3-7342-43B0-BFBA-F936B34F03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.muni.cz/ueb/studium/bakalarske-studium/pozadavky-ke-szz-specialni-biologie-smer-experimentalni-biologie-zivocichu-a-imunologie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.muni.cz/" TargetMode="External"/><Relationship Id="rId7" Type="http://schemas.openxmlformats.org/officeDocument/2006/relationships/hyperlink" Target="http://www.sci.muni.cz/mosseb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cetox.muni.cz/" TargetMode="External"/><Relationship Id="rId5" Type="http://schemas.openxmlformats.org/officeDocument/2006/relationships/hyperlink" Target="http://www.sci.muni.cz/ueb" TargetMode="External"/><Relationship Id="rId4" Type="http://schemas.openxmlformats.org/officeDocument/2006/relationships/hyperlink" Target="http://is.muni.cz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1431/podzim2017/Bi0005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03" y="548680"/>
            <a:ext cx="6248400" cy="1431925"/>
          </a:xfrm>
        </p:spPr>
        <p:txBody>
          <a:bodyPr>
            <a:noAutofit/>
          </a:bodyPr>
          <a:lstStyle/>
          <a:p>
            <a:pPr marL="914400" lvl="2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4400" kern="1200" dirty="0">
                <a:solidFill>
                  <a:srgbClr val="FFC000"/>
                </a:solidFill>
                <a:latin typeface="Arial" charset="0"/>
                <a:ea typeface="+mn-ea"/>
                <a:cs typeface="+mn-cs"/>
              </a:rPr>
              <a:t>Úvod do studia </a:t>
            </a:r>
            <a:br>
              <a:rPr lang="cs-CZ" altLang="cs-CZ" sz="4400" kern="1200" dirty="0">
                <a:solidFill>
                  <a:srgbClr val="FFC000"/>
                </a:solidFill>
                <a:latin typeface="Arial" charset="0"/>
                <a:ea typeface="+mn-ea"/>
                <a:cs typeface="+mn-cs"/>
              </a:rPr>
            </a:br>
            <a:r>
              <a:rPr lang="cs-CZ" altLang="cs-CZ" sz="4400" kern="1200" dirty="0">
                <a:solidFill>
                  <a:srgbClr val="FFC000"/>
                </a:solidFill>
                <a:latin typeface="Arial" charset="0"/>
                <a:ea typeface="+mn-ea"/>
                <a:cs typeface="+mn-cs"/>
              </a:rPr>
              <a:t>Speciální biologie</a:t>
            </a:r>
          </a:p>
        </p:txBody>
      </p:sp>
      <p:pic>
        <p:nvPicPr>
          <p:cNvPr id="3" name="Picture 8" descr="logo_def 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63" y="4453195"/>
            <a:ext cx="17081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Recet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7192"/>
            <a:ext cx="33321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Pozor na to, že některé doporučeně volitelné předměty mohou být vyžadovány u státnice (Antropologie, Fylogeneze a diverzita rostlin a </a:t>
            </a:r>
            <a:r>
              <a:rPr lang="cs-CZ" dirty="0" err="1" smtClean="0"/>
              <a:t>F.a</a:t>
            </a:r>
            <a:r>
              <a:rPr lang="cs-CZ" dirty="0" smtClean="0"/>
              <a:t> d. živočichů).</a:t>
            </a:r>
          </a:p>
          <a:p>
            <a:r>
              <a:rPr lang="cs-CZ" dirty="0" smtClean="0"/>
              <a:t>Bc státnice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://www.sci.muni.cz/ueb/studium/bakalarske-studium/pozadavky-ke-szz-specialni-biologie-smer-experimentalni-biologie-zivocichu-a-imunologie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.</a:t>
            </a:r>
          </a:p>
          <a:p>
            <a:r>
              <a:rPr lang="cs-CZ" dirty="0" smtClean="0"/>
              <a:t>Pozor na termíny odhlašování ze zkoušek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07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7467600" cy="762000"/>
          </a:xfrm>
        </p:spPr>
        <p:txBody>
          <a:bodyPr>
            <a:noAutofit/>
          </a:bodyPr>
          <a:lstStyle/>
          <a:p>
            <a:pPr marL="454914" lvl="1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cs-CZ" altLang="cs-CZ" sz="54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Studijní předpisy </a:t>
            </a:r>
            <a:r>
              <a:rPr lang="cs-CZ" altLang="cs-CZ" sz="5400" kern="1200" dirty="0" err="1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cs-CZ" altLang="cs-CZ" sz="54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.</a:t>
            </a:r>
            <a:endParaRPr lang="cs-CZ" altLang="cs-CZ" sz="5400" kern="1200" dirty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81200"/>
            <a:ext cx="7543800" cy="4687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3"/>
              </a:rPr>
              <a:t>http://www.sci.muni.cz</a:t>
            </a:r>
            <a:endParaRPr lang="cs-CZ" altLang="cs-CZ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studijní katalog Biologie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Výuka a tvorba studijních programů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Studijní a zkušební řád Masarykovy univerzity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4"/>
              </a:rPr>
              <a:t>http://is.muni.cz</a:t>
            </a:r>
            <a:endParaRPr lang="cs-CZ" altLang="cs-CZ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detailní informace o předmětech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kontrolní a registrační šablony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5"/>
              </a:rPr>
              <a:t>http://www.sci.muni.cz/ueb</a:t>
            </a: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6"/>
              </a:rPr>
              <a:t>http://www.recetox.muni.cz</a:t>
            </a: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7"/>
              </a:rPr>
              <a:t>http://www.sci.muni.cz/mosseb/</a:t>
            </a:r>
            <a:endParaRPr lang="cs-CZ" altLang="cs-CZ" sz="2800" dirty="0" smtClean="0"/>
          </a:p>
          <a:p>
            <a:pPr lvl="1"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6388"/>
            <a:ext cx="7467600" cy="1446212"/>
          </a:xfrm>
        </p:spPr>
        <p:txBody>
          <a:bodyPr>
            <a:noAutofit/>
          </a:bodyPr>
          <a:lstStyle/>
          <a:p>
            <a:pPr marL="454914" lvl="1" algn="l" rt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cs-CZ" altLang="cs-CZ" sz="5400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Organizace kurzu </a:t>
            </a:r>
            <a:br>
              <a:rPr lang="cs-CZ" altLang="cs-CZ" sz="5400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</a:br>
            <a:r>
              <a:rPr lang="cs-CZ" altLang="cs-CZ" sz="5400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v PS 2017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528" y="1844824"/>
            <a:ext cx="8820472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dirty="0" smtClean="0"/>
              <a:t>	Prezentace pracovišť garantujících jednotlivé specializační směry: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800" dirty="0" smtClean="0"/>
          </a:p>
          <a:p>
            <a:pPr lvl="1"/>
            <a:r>
              <a:rPr lang="cs-CZ" altLang="cs-CZ" sz="2400" dirty="0"/>
              <a:t>Exp. biologie </a:t>
            </a:r>
            <a:r>
              <a:rPr lang="cs-CZ" altLang="cs-CZ" sz="2400" dirty="0" smtClean="0"/>
              <a:t>živočichů a imunologie: </a:t>
            </a:r>
            <a:r>
              <a:rPr lang="cs-CZ" sz="2400" dirty="0"/>
              <a:t>20.9., 27.9., 4.10</a:t>
            </a:r>
            <a:endParaRPr lang="cs-CZ" altLang="cs-CZ" sz="2400" dirty="0"/>
          </a:p>
          <a:p>
            <a:pPr lvl="1"/>
            <a:r>
              <a:rPr lang="cs-CZ" altLang="cs-CZ" sz="2400" dirty="0"/>
              <a:t>Mikrobiologie a mol. biotechnologie: </a:t>
            </a:r>
            <a:r>
              <a:rPr lang="cs-CZ" sz="2400" dirty="0"/>
              <a:t>11.10., 18.10., 25.10</a:t>
            </a:r>
          </a:p>
          <a:p>
            <a:pPr lvl="1"/>
            <a:r>
              <a:rPr lang="cs-CZ" altLang="cs-CZ" sz="2400" dirty="0" err="1"/>
              <a:t>Ekotoxikologie</a:t>
            </a:r>
            <a:r>
              <a:rPr lang="cs-CZ" altLang="cs-CZ" sz="2400" dirty="0"/>
              <a:t>: </a:t>
            </a:r>
            <a:r>
              <a:rPr lang="cs-CZ" sz="2400" dirty="0"/>
              <a:t>1.11., 8.11., 15.11</a:t>
            </a:r>
            <a:endParaRPr lang="cs-CZ" altLang="cs-CZ" sz="2400" dirty="0"/>
          </a:p>
          <a:p>
            <a:pPr lvl="1"/>
            <a:r>
              <a:rPr lang="cs-CZ" altLang="cs-CZ" sz="2400" dirty="0"/>
              <a:t>Exp. biologie rostlin: </a:t>
            </a:r>
            <a:r>
              <a:rPr lang="cs-CZ" sz="2400" dirty="0"/>
              <a:t> 22.11., 29.11., 6.12.</a:t>
            </a:r>
            <a:endParaRPr lang="cs-CZ" altLang="cs-CZ" sz="2400" dirty="0" smtClean="0"/>
          </a:p>
          <a:p>
            <a:pPr lvl="1"/>
            <a:r>
              <a:rPr lang="cs-CZ" altLang="cs-CZ" sz="2400" dirty="0" smtClean="0"/>
              <a:t>Antropobiologie </a:t>
            </a:r>
            <a:r>
              <a:rPr lang="cs-CZ" altLang="cs-CZ" sz="2400" dirty="0"/>
              <a:t>a antropogenetika  </a:t>
            </a:r>
            <a:r>
              <a:rPr lang="cs-CZ" altLang="cs-CZ" sz="2400" dirty="0" smtClean="0"/>
              <a:t>13.12.</a:t>
            </a:r>
          </a:p>
          <a:p>
            <a:pPr lvl="1"/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7467600" cy="762000"/>
          </a:xfrm>
        </p:spPr>
        <p:txBody>
          <a:bodyPr>
            <a:noAutofit/>
          </a:bodyPr>
          <a:lstStyle/>
          <a:p>
            <a:pPr marL="454914" lvl="1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cs-CZ" altLang="cs-CZ" sz="5400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Podmínky zápočtu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/>
          <a:lstStyle/>
          <a:p>
            <a:pPr lvl="1" eaLnBrk="1" hangingPunct="1"/>
            <a:r>
              <a:rPr lang="cs-CZ" altLang="cs-CZ" dirty="0" smtClean="0"/>
              <a:t>9 a více účastí, dle podpisů na prezenčních listinách</a:t>
            </a:r>
          </a:p>
          <a:p>
            <a:pPr lvl="1"/>
            <a:r>
              <a:rPr lang="cs-CZ" altLang="cs-CZ" dirty="0" smtClean="0"/>
              <a:t>Seminární </a:t>
            </a:r>
            <a:r>
              <a:rPr lang="cs-CZ" altLang="cs-CZ" dirty="0" smtClean="0"/>
              <a:t>práce - </a:t>
            </a:r>
            <a:r>
              <a:rPr lang="cs-CZ" dirty="0"/>
              <a:t>zpracování krátké literární rešerše na téma: </a:t>
            </a:r>
            <a:r>
              <a:rPr lang="cs-CZ" i="1" dirty="0"/>
              <a:t>Výzkumný projekt mého potenciálního zaměření.</a:t>
            </a:r>
            <a:endParaRPr lang="cs-CZ" altLang="cs-CZ" i="1" dirty="0" smtClean="0"/>
          </a:p>
          <a:p>
            <a:pPr lvl="1" eaLnBrk="1" hangingPunct="1"/>
            <a:r>
              <a:rPr lang="cs-CZ" altLang="cs-CZ" dirty="0" smtClean="0"/>
              <a:t>zápočty uděluje garant oboru Speciální biologie, Doc. RNDr. Martin Vácha, Ph.D. (</a:t>
            </a:r>
            <a:r>
              <a:rPr lang="cs-CZ" altLang="cs-CZ" sz="2400" dirty="0" err="1" smtClean="0"/>
              <a:t>vacha</a:t>
            </a:r>
            <a:r>
              <a:rPr lang="en-US" altLang="cs-CZ" sz="2400" dirty="0" smtClean="0"/>
              <a:t>@sci.muni.cz</a:t>
            </a:r>
            <a:r>
              <a:rPr lang="cs-CZ" altLang="cs-CZ" sz="2400" dirty="0" smtClean="0"/>
              <a:t>)</a:t>
            </a:r>
          </a:p>
          <a:p>
            <a:pPr lvl="1"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90600"/>
            <a:ext cx="7467600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454914"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cs-CZ" altLang="cs-CZ" sz="5400" dirty="0">
                <a:solidFill>
                  <a:srgbClr val="FFC000"/>
                </a:solidFill>
                <a:latin typeface="+mn-lt"/>
              </a:rPr>
              <a:t>Seminární práce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1600" y="1784350"/>
            <a:ext cx="7772400" cy="495701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fontAlgn="auto">
              <a:spcAft>
                <a:spcPts val="0"/>
              </a:spcAft>
            </a:pPr>
            <a:r>
              <a:rPr lang="cs-CZ" altLang="cs-CZ" sz="3100" dirty="0"/>
              <a:t>Smysl: učit se formulovat, zvykat si na vědecký text, příprava na specializaci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Volba tématu podle prezentací nebo nabízených směrů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 smtClean="0">
                <a:solidFill>
                  <a:srgbClr val="FFC000"/>
                </a:solidFill>
              </a:rPr>
              <a:t>Nedává nárok </a:t>
            </a:r>
            <a:r>
              <a:rPr lang="cs-CZ" altLang="cs-CZ" sz="3100" dirty="0">
                <a:solidFill>
                  <a:srgbClr val="FFC000"/>
                </a:solidFill>
              </a:rPr>
              <a:t>na přijetí do daného směru nebo na Vámi zvolené téma!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Na 3 strany včetně použité literatury (anglické, odborné články - tj. časopisy)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Z domu přes VPN (virtuální privátní síť MU) – vidíte texty předplacených časopisů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Inspirovat se literaturou a zamyslet se nad konkrétní otázkou řešitelnou konkrétními a proveditelnými metodami v rámci dalšího studia. 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 smtClean="0">
                <a:hlinkClick r:id="rId2"/>
              </a:rPr>
              <a:t>3 vzory jsou v </a:t>
            </a:r>
            <a:r>
              <a:rPr lang="cs-CZ" altLang="cs-CZ" sz="3100" dirty="0" err="1" smtClean="0">
                <a:hlinkClick r:id="rId2"/>
              </a:rPr>
              <a:t>ISu</a:t>
            </a:r>
            <a:r>
              <a:rPr lang="cs-CZ" altLang="cs-CZ" sz="3100" dirty="0">
                <a:hlinkClick r:id="rId2"/>
              </a:rPr>
              <a:t>: https://is.muni.cz/auth/el/1431/podzim2017/Bi0005/</a:t>
            </a:r>
            <a:endParaRPr lang="cs-CZ" altLang="cs-CZ" sz="3100" dirty="0"/>
          </a:p>
          <a:p>
            <a:pPr lvl="1" fontAlgn="auto">
              <a:spcAft>
                <a:spcPts val="0"/>
              </a:spcAft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8001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90600"/>
            <a:ext cx="7467600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454914"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cs-CZ" altLang="cs-CZ" sz="5400" dirty="0">
                <a:solidFill>
                  <a:srgbClr val="FFC000"/>
                </a:solidFill>
                <a:latin typeface="+mn-lt"/>
              </a:rPr>
              <a:t>Seminární práce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178435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4914" lvl="1" indent="0" fontAlgn="auto">
              <a:spcAft>
                <a:spcPts val="0"/>
              </a:spcAft>
              <a:buNone/>
            </a:pPr>
            <a:r>
              <a:rPr lang="cs-CZ" altLang="cs-CZ" dirty="0" smtClean="0"/>
              <a:t>Struktura: 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 smtClean="0"/>
              <a:t>1) Úvod </a:t>
            </a:r>
            <a:r>
              <a:rPr lang="cs-CZ" altLang="cs-CZ" dirty="0"/>
              <a:t>do problematiky a popis současného </a:t>
            </a:r>
            <a:r>
              <a:rPr lang="cs-CZ" altLang="cs-CZ" dirty="0" smtClean="0"/>
              <a:t>stavu </a:t>
            </a:r>
            <a:r>
              <a:rPr lang="cs-CZ" altLang="cs-CZ" dirty="0" smtClean="0"/>
              <a:t>	(</a:t>
            </a:r>
            <a:r>
              <a:rPr lang="cs-CZ" altLang="cs-CZ" dirty="0" smtClean="0"/>
              <a:t>1,5 strany). 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 smtClean="0"/>
              <a:t>2) Definice problému a navržení řešení, </a:t>
            </a:r>
            <a:r>
              <a:rPr lang="cs-CZ" altLang="cs-CZ" dirty="0"/>
              <a:t>cíl </a:t>
            </a:r>
            <a:r>
              <a:rPr lang="cs-CZ" altLang="cs-CZ" dirty="0" smtClean="0"/>
              <a:t>práce </a:t>
            </a:r>
            <a:r>
              <a:rPr lang="cs-CZ" altLang="cs-CZ" dirty="0" smtClean="0"/>
              <a:t>	(</a:t>
            </a:r>
            <a:r>
              <a:rPr lang="cs-CZ" altLang="cs-CZ" dirty="0"/>
              <a:t>odstavec</a:t>
            </a:r>
            <a:r>
              <a:rPr lang="cs-CZ" altLang="cs-CZ" dirty="0" smtClean="0"/>
              <a:t>) 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 smtClean="0"/>
              <a:t>3) </a:t>
            </a:r>
            <a:r>
              <a:rPr lang="cs-CZ" altLang="cs-CZ" dirty="0" smtClean="0"/>
              <a:t>Metoda </a:t>
            </a:r>
            <a:r>
              <a:rPr lang="cs-CZ" altLang="cs-CZ" dirty="0" smtClean="0"/>
              <a:t>řešení a </a:t>
            </a:r>
            <a:r>
              <a:rPr lang="cs-CZ" altLang="cs-CZ" dirty="0"/>
              <a:t>očekávaný </a:t>
            </a:r>
            <a:r>
              <a:rPr lang="cs-CZ" altLang="cs-CZ" dirty="0" smtClean="0"/>
              <a:t>výsledek </a:t>
            </a:r>
            <a:r>
              <a:rPr lang="cs-CZ" altLang="cs-CZ" dirty="0"/>
              <a:t>(odstavec) </a:t>
            </a:r>
            <a:r>
              <a:rPr lang="cs-CZ" altLang="cs-CZ" dirty="0" smtClean="0"/>
              <a:t>4) Jaký </a:t>
            </a:r>
            <a:r>
              <a:rPr lang="cs-CZ" altLang="cs-CZ" dirty="0"/>
              <a:t>závěr z předpokládaného výsledku </a:t>
            </a:r>
            <a:r>
              <a:rPr lang="cs-CZ" altLang="cs-CZ" dirty="0" smtClean="0"/>
              <a:t>plyne </a:t>
            </a:r>
            <a:r>
              <a:rPr lang="cs-CZ" altLang="cs-CZ" dirty="0" smtClean="0"/>
              <a:t>	(</a:t>
            </a:r>
            <a:r>
              <a:rPr lang="cs-CZ" altLang="cs-CZ" dirty="0"/>
              <a:t>odstavec) </a:t>
            </a:r>
            <a:endParaRPr lang="cs-CZ" altLang="cs-CZ" dirty="0" smtClean="0"/>
          </a:p>
          <a:p>
            <a:pPr lvl="1" fontAlgn="auto">
              <a:spcAft>
                <a:spcPts val="0"/>
              </a:spcAft>
            </a:pPr>
            <a:r>
              <a:rPr lang="cs-CZ" altLang="cs-CZ" dirty="0" smtClean="0"/>
              <a:t>5) Literatura (0,5 strany)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 smtClean="0"/>
              <a:t>Do 3.1.2018 poslat do </a:t>
            </a:r>
            <a:r>
              <a:rPr lang="cs-CZ" altLang="cs-CZ" dirty="0" err="1" smtClean="0"/>
              <a:t>Odevzdávárny</a:t>
            </a:r>
            <a:endParaRPr lang="cs-CZ" altLang="cs-CZ" dirty="0" smtClean="0"/>
          </a:p>
          <a:p>
            <a:pPr lvl="1" fontAlgn="auto">
              <a:spcAft>
                <a:spcPts val="0"/>
              </a:spcAft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895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49275"/>
            <a:ext cx="6480175" cy="590391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cs-CZ" altLang="cs-CZ" sz="2800" dirty="0" smtClean="0">
                <a:solidFill>
                  <a:srgbClr val="FFC000"/>
                </a:solidFill>
              </a:rPr>
              <a:t>Program: </a:t>
            </a:r>
            <a:r>
              <a:rPr lang="cs-CZ" altLang="cs-CZ" sz="2800" b="1" dirty="0" smtClean="0">
                <a:solidFill>
                  <a:srgbClr val="FFC000"/>
                </a:solidFill>
              </a:rPr>
              <a:t>Experimentální biologie</a:t>
            </a:r>
          </a:p>
          <a:p>
            <a:pPr algn="l" eaLnBrk="1" hangingPunct="1">
              <a:lnSpc>
                <a:spcPct val="80000"/>
              </a:lnSpc>
            </a:pPr>
            <a:endParaRPr lang="cs-CZ" altLang="cs-CZ" sz="2800" dirty="0" smtClean="0">
              <a:solidFill>
                <a:srgbClr val="FFC000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cs-CZ" altLang="cs-CZ" sz="2800" dirty="0" smtClean="0">
                <a:solidFill>
                  <a:srgbClr val="FFC000"/>
                </a:solidFill>
              </a:rPr>
              <a:t>Obor: </a:t>
            </a:r>
            <a:r>
              <a:rPr lang="cs-CZ" altLang="cs-CZ" sz="2800" b="1" dirty="0" smtClean="0">
                <a:solidFill>
                  <a:srgbClr val="FFC000"/>
                </a:solidFill>
              </a:rPr>
              <a:t>Speciální biologie</a:t>
            </a:r>
          </a:p>
          <a:p>
            <a:pPr algn="l" eaLnBrk="1" hangingPunct="1">
              <a:lnSpc>
                <a:spcPct val="80000"/>
              </a:lnSpc>
            </a:pPr>
            <a:endParaRPr lang="cs-CZ" altLang="cs-CZ" sz="2800" b="1" dirty="0" smtClean="0"/>
          </a:p>
          <a:p>
            <a:pPr algn="l" eaLnBrk="1" hangingPunct="1">
              <a:lnSpc>
                <a:spcPct val="80000"/>
              </a:lnSpc>
            </a:pPr>
            <a:r>
              <a:rPr lang="cs-CZ" altLang="cs-CZ" sz="2000" dirty="0" smtClean="0"/>
              <a:t>Garanční pracoviště:</a:t>
            </a:r>
          </a:p>
          <a:p>
            <a:pPr marL="457200" lvl="1" indent="0" eaLnBrk="1" hangingPunct="1">
              <a:lnSpc>
                <a:spcPct val="80000"/>
              </a:lnSpc>
            </a:pPr>
            <a:r>
              <a:rPr lang="cs-CZ" altLang="cs-CZ" sz="1800" dirty="0" smtClean="0"/>
              <a:t> Ústav experimentální biologie</a:t>
            </a:r>
          </a:p>
          <a:p>
            <a:pPr marL="457200" lvl="1" indent="0" eaLnBrk="1" hangingPunct="1">
              <a:lnSpc>
                <a:spcPct val="80000"/>
              </a:lnSpc>
            </a:pPr>
            <a:r>
              <a:rPr lang="cs-CZ" altLang="cs-CZ" sz="1800" dirty="0" smtClean="0"/>
              <a:t> Centrum pro výzkum toxických látek v prostředí (RECETOX)</a:t>
            </a:r>
          </a:p>
          <a:p>
            <a:pPr algn="l"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80000"/>
              </a:lnSpc>
            </a:pPr>
            <a:r>
              <a:rPr lang="cs-CZ" altLang="cs-CZ" sz="2000" dirty="0" smtClean="0"/>
              <a:t>Pedagogický zástupce</a:t>
            </a:r>
          </a:p>
          <a:p>
            <a:pPr marL="457200" lvl="1" indent="0" eaLnBrk="1" hangingPunct="1">
              <a:lnSpc>
                <a:spcPct val="80000"/>
              </a:lnSpc>
            </a:pPr>
            <a:r>
              <a:rPr lang="cs-CZ" altLang="cs-CZ" sz="1800" dirty="0" smtClean="0"/>
              <a:t> ÚEB: Prof. RNDr. Renata Veselská, Ph.D., </a:t>
            </a:r>
            <a:r>
              <a:rPr lang="cs-CZ" altLang="cs-CZ" sz="1800" dirty="0" err="1" smtClean="0"/>
              <a:t>M.Sc</a:t>
            </a:r>
            <a:r>
              <a:rPr lang="cs-CZ" altLang="cs-CZ" sz="1800" dirty="0" smtClean="0"/>
              <a:t>.</a:t>
            </a:r>
          </a:p>
          <a:p>
            <a:pPr marL="457200" lvl="1" indent="0" eaLnBrk="1" hangingPunct="1">
              <a:lnSpc>
                <a:spcPct val="80000"/>
              </a:lnSpc>
            </a:pPr>
            <a:r>
              <a:rPr lang="cs-CZ" altLang="cs-CZ" sz="1800" dirty="0" smtClean="0"/>
              <a:t> RECETOX: Doc. RNDr. Jakub Hofman, Ph.D.</a:t>
            </a:r>
          </a:p>
          <a:p>
            <a:pPr marL="457200" lvl="1" indent="0" eaLnBrk="1" hangingPunct="1">
              <a:lnSpc>
                <a:spcPct val="80000"/>
              </a:lnSpc>
            </a:pPr>
            <a:endParaRPr lang="cs-CZ" altLang="cs-CZ" sz="1800" dirty="0" smtClean="0"/>
          </a:p>
          <a:p>
            <a:pPr algn="l"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80000"/>
              </a:lnSpc>
            </a:pPr>
            <a:r>
              <a:rPr lang="cs-CZ" altLang="cs-CZ" sz="2000" dirty="0" smtClean="0"/>
              <a:t>Garant oboru: Doc. RNDr. Martin Vácha, Ph.D. (</a:t>
            </a:r>
            <a:r>
              <a:rPr lang="cs-CZ" altLang="cs-CZ" sz="1800" dirty="0" err="1" smtClean="0"/>
              <a:t>vacha</a:t>
            </a:r>
            <a:r>
              <a:rPr lang="en-US" altLang="cs-CZ" sz="1800" dirty="0" smtClean="0"/>
              <a:t>@sci.muni.cz</a:t>
            </a:r>
            <a:r>
              <a:rPr lang="cs-CZ" altLang="cs-CZ" sz="1800" dirty="0" smtClean="0"/>
              <a:t>)</a:t>
            </a:r>
          </a:p>
          <a:p>
            <a:pPr algn="l" eaLnBrk="1" hangingPunct="1">
              <a:lnSpc>
                <a:spcPct val="80000"/>
              </a:lnSpc>
            </a:pPr>
            <a:endParaRPr lang="cs-CZ" altLang="cs-CZ" sz="1800" dirty="0" smtClean="0"/>
          </a:p>
          <a:p>
            <a:pPr algn="l" eaLnBrk="1" hangingPunct="1">
              <a:lnSpc>
                <a:spcPct val="80000"/>
              </a:lnSpc>
            </a:pPr>
            <a:r>
              <a:rPr lang="cs-CZ" altLang="cs-CZ" sz="2000" dirty="0" smtClean="0"/>
              <a:t>Proděkan pro studium: Doc. RNDr. Zdeněk Bochníček, Dr.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-11035" y="145688"/>
            <a:ext cx="897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Průzkum Uplatnění absolventů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biologických oborů v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 po 1–2 letech, absolventi z let 2009–2014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13723"/>
              </p:ext>
            </p:extLst>
          </p:nvPr>
        </p:nvGraphicFramePr>
        <p:xfrm>
          <a:off x="971600" y="1268760"/>
          <a:ext cx="6438901" cy="1479550"/>
        </p:xfrm>
        <a:graphic>
          <a:graphicData uri="http://schemas.openxmlformats.org/drawingml/2006/table">
            <a:tbl>
              <a:tblPr/>
              <a:tblGrid>
                <a:gridCol w="5044040"/>
                <a:gridCol w="824236"/>
                <a:gridCol w="570625"/>
              </a:tblGrid>
              <a:tr h="184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Hospodářské odvětví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2009-2010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41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Podíl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Zpracovat. prumysl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Obchod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Výzkum, vývoj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Zdravotnictví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Jinde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021486"/>
              </p:ext>
            </p:extLst>
          </p:nvPr>
        </p:nvGraphicFramePr>
        <p:xfrm>
          <a:off x="971600" y="3285728"/>
          <a:ext cx="6438901" cy="1295400"/>
        </p:xfrm>
        <a:graphic>
          <a:graphicData uri="http://schemas.openxmlformats.org/drawingml/2006/table">
            <a:tbl>
              <a:tblPr/>
              <a:tblGrid>
                <a:gridCol w="5044040"/>
                <a:gridCol w="824236"/>
                <a:gridCol w="570625"/>
              </a:tblGrid>
              <a:tr h="184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Pracuje v oboru?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2009-2010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41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Podíl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ano, určitě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 příbuzném oboru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spíše ne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určitě ne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727890"/>
              </p:ext>
            </p:extLst>
          </p:nvPr>
        </p:nvGraphicFramePr>
        <p:xfrm>
          <a:off x="971600" y="5126062"/>
          <a:ext cx="6438901" cy="1111250"/>
        </p:xfrm>
        <a:graphic>
          <a:graphicData uri="http://schemas.openxmlformats.org/drawingml/2006/table">
            <a:tbl>
              <a:tblPr/>
              <a:tblGrid>
                <a:gridCol w="5044040"/>
                <a:gridCol w="824236"/>
                <a:gridCol w="570625"/>
              </a:tblGrid>
              <a:tr h="184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Odpovídá místo představám?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2009-2010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41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Podíl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 to přesně to, co jsem si představoval(a)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 to spíše to, co jsem si představoval(a)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zcela určitě to není to, co jsem si představoval(a)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3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63500" y="4725144"/>
            <a:ext cx="72928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dirty="0"/>
              <a:t> </a:t>
            </a:r>
            <a:r>
              <a:rPr lang="cs-CZ" altLang="cs-CZ" dirty="0">
                <a:latin typeface="Arial" charset="0"/>
              </a:rPr>
              <a:t>Bi0005</a:t>
            </a:r>
          </a:p>
          <a:p>
            <a:pPr eaLnBrk="1" hangingPunct="1"/>
            <a:r>
              <a:rPr lang="cs-CZ" altLang="cs-CZ" dirty="0">
                <a:latin typeface="Arial" charset="0"/>
              </a:rPr>
              <a:t> rozsah 0/1, z, 1 </a:t>
            </a:r>
            <a:r>
              <a:rPr lang="cs-CZ" altLang="cs-CZ" dirty="0" err="1">
                <a:latin typeface="Arial" charset="0"/>
              </a:rPr>
              <a:t>kr.</a:t>
            </a:r>
            <a:endParaRPr lang="cs-CZ" altLang="cs-CZ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616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7467600" cy="762000"/>
          </a:xfrm>
        </p:spPr>
        <p:txBody>
          <a:bodyPr>
            <a:noAutofit/>
          </a:bodyPr>
          <a:lstStyle/>
          <a:p>
            <a:pPr marL="454914" lvl="1" algn="l" rt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cs-CZ" altLang="cs-CZ" sz="5400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Specializace studia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800" dirty="0" smtClean="0"/>
              <a:t>po 2. semestru do 5 směrů</a:t>
            </a:r>
          </a:p>
          <a:p>
            <a:pPr lvl="1" eaLnBrk="1" hangingPunct="1"/>
            <a:r>
              <a:rPr lang="cs-CZ" altLang="cs-CZ" sz="2400" dirty="0" smtClean="0"/>
              <a:t>Experimentální biologie rostlin</a:t>
            </a:r>
          </a:p>
          <a:p>
            <a:pPr lvl="1" eaLnBrk="1" hangingPunct="1"/>
            <a:r>
              <a:rPr lang="cs-CZ" altLang="cs-CZ" sz="2400" dirty="0" smtClean="0"/>
              <a:t>Experimentální biologie živočichů a imunologie</a:t>
            </a:r>
          </a:p>
          <a:p>
            <a:pPr lvl="1" eaLnBrk="1" hangingPunct="1"/>
            <a:r>
              <a:rPr lang="cs-CZ" altLang="cs-CZ" sz="2400" dirty="0" smtClean="0"/>
              <a:t>Mikrobiologie a molekulární biotechnologie</a:t>
            </a:r>
          </a:p>
          <a:p>
            <a:pPr lvl="1" eaLnBrk="1" hangingPunct="1"/>
            <a:r>
              <a:rPr lang="cs-CZ" altLang="cs-CZ" sz="2400" dirty="0" err="1" smtClean="0"/>
              <a:t>Ekotoxikologie</a:t>
            </a:r>
            <a:r>
              <a:rPr lang="cs-CZ" altLang="cs-CZ" sz="2400" dirty="0" smtClean="0"/>
              <a:t> (RECETOX)</a:t>
            </a:r>
          </a:p>
          <a:p>
            <a:pPr lvl="1" eaLnBrk="1" hangingPunct="1"/>
            <a:r>
              <a:rPr lang="cs-CZ" altLang="cs-CZ" sz="2400" dirty="0"/>
              <a:t>Antropobiologie a antropogenetika</a:t>
            </a:r>
          </a:p>
          <a:p>
            <a:pPr eaLnBrk="1" hangingPunct="1"/>
            <a:r>
              <a:rPr lang="cs-CZ" altLang="cs-CZ" sz="2800" dirty="0" smtClean="0"/>
              <a:t>mechanismus zařazení studentů do směrů (zaměření, specializace) – str.34 Studijního katalogu</a:t>
            </a:r>
          </a:p>
          <a:p>
            <a:pPr eaLnBrk="1" hangingPunct="1"/>
            <a:r>
              <a:rPr lang="cs-CZ" altLang="cs-CZ" sz="2800" dirty="0" smtClean="0"/>
              <a:t>Buď hodně kreditů nebo dobrý prospěch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7467600" cy="762000"/>
          </a:xfrm>
        </p:spPr>
        <p:txBody>
          <a:bodyPr>
            <a:noAutofit/>
          </a:bodyPr>
          <a:lstStyle/>
          <a:p>
            <a:pPr marL="454914" lvl="1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cs-CZ" altLang="cs-CZ" sz="5400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Zařazení do směrů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Evidenční zařazení studentů do jednotlivých směrů oboru Speciální biologie proběhne po 2. semestru studia podle zájmu studentů, výsledků jejich studia a kapacity oborů. 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O zařazení do zaměření rozhodne ředitel ÚEB podle pořadí studentů, stanoveného dle následujících kritérií:</a:t>
            </a:r>
          </a:p>
          <a:p>
            <a:pPr marL="667512" lvl="2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cs-CZ" altLang="cs-CZ" sz="2200" dirty="0" smtClean="0"/>
              <a:t>celkový </a:t>
            </a:r>
            <a:r>
              <a:rPr lang="cs-CZ" altLang="cs-CZ" sz="2200" dirty="0"/>
              <a:t>počet získaných kreditů</a:t>
            </a:r>
          </a:p>
          <a:p>
            <a:pPr marL="667512" lvl="2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cs-CZ" altLang="cs-CZ" sz="2200" dirty="0"/>
              <a:t>průměrný prospěch (započítávají se všechny pokusy)</a:t>
            </a:r>
          </a:p>
          <a:p>
            <a:pPr marL="667512" lvl="2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cs-CZ" altLang="cs-CZ" sz="2200" dirty="0"/>
              <a:t>výsledné známky z profilových předmětů (Bi1700 Buněčná biologie, Bi2080 Histologie a organologie)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Studenti, kteří pro kapacitní důvody nebudou zapsáni do požadovaného studijního zaměření, </a:t>
            </a:r>
            <a:r>
              <a:rPr lang="cs-CZ" sz="2400" dirty="0"/>
              <a:t>se přeregistrují buď do směru s volnou kapacitou, nebo do směru, ve kterém jim jejich bodový zisk zabezpečuje přijetí.</a:t>
            </a: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7467600" cy="762000"/>
          </a:xfrm>
        </p:spPr>
        <p:txBody>
          <a:bodyPr>
            <a:noAutofit/>
          </a:bodyPr>
          <a:lstStyle/>
          <a:p>
            <a:pPr marL="454914" lvl="1" algn="l" rt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cs-CZ" altLang="cs-CZ" sz="5400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Zařazení do směrů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1988840"/>
            <a:ext cx="7416800" cy="46799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b="1" dirty="0" smtClean="0"/>
              <a:t>	</a:t>
            </a:r>
            <a:r>
              <a:rPr lang="cs-CZ" altLang="cs-CZ" sz="2400" dirty="0"/>
              <a:t>Bodové hodnocení se vypočte jako součet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b="1" i="1" dirty="0" smtClean="0"/>
          </a:p>
          <a:p>
            <a:r>
              <a:rPr lang="cs-CZ" altLang="cs-CZ" sz="2400" dirty="0" smtClean="0"/>
              <a:t>počet </a:t>
            </a:r>
            <a:r>
              <a:rPr lang="cs-CZ" altLang="cs-CZ" sz="2400" dirty="0"/>
              <a:t>získaných kreditů + body za průměrný prospěch + body za známky z profilových předmětů.</a:t>
            </a:r>
            <a:br>
              <a:rPr lang="cs-CZ" altLang="cs-CZ" sz="2400" dirty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Body za průměrný prospěch se vypočtou podle vzorce (3-průměrný prospěch)*10), kde průměrný prospěch se počítá ze všech pokusů (včetně neúspěšných) a zaokrouhluje se na jedno desetinné místo.</a:t>
            </a:r>
            <a:br>
              <a:rPr lang="cs-CZ" altLang="cs-CZ" sz="2400" dirty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Body za známky z profilových předmětů se přidělují podle této tabulky: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sz="2000" dirty="0" smtClean="0"/>
          </a:p>
        </p:txBody>
      </p:sp>
      <p:graphicFrame>
        <p:nvGraphicFramePr>
          <p:cNvPr id="129060" name="Group 3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84197932"/>
              </p:ext>
            </p:extLst>
          </p:nvPr>
        </p:nvGraphicFramePr>
        <p:xfrm>
          <a:off x="1187624" y="5373216"/>
          <a:ext cx="5000625" cy="1011237"/>
        </p:xfrm>
        <a:graphic>
          <a:graphicData uri="http://schemas.openxmlformats.org/drawingml/2006/table">
            <a:tbl>
              <a:tblPr/>
              <a:tblGrid>
                <a:gridCol w="1455737"/>
                <a:gridCol w="588963"/>
                <a:gridCol w="592137"/>
                <a:gridCol w="590550"/>
                <a:gridCol w="592138"/>
                <a:gridCol w="588962"/>
                <a:gridCol w="592138"/>
              </a:tblGrid>
              <a:tr h="506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Známka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568" y="1988840"/>
            <a:ext cx="7416800" cy="46799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cs-CZ" altLang="cs-CZ" sz="2200" dirty="0"/>
              <a:t>Závěrečnou práci lze dělat na mnoha pracovištích, ale musí projít schválením mateřského pracoviště. Takže různost témat. Bc práce je rešerše, typicky v češtině.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cs-CZ" altLang="cs-CZ" sz="22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cs-CZ" altLang="cs-CZ" sz="2200" dirty="0" smtClean="0"/>
              <a:t>Důvody pro to jsou: Srovnatelnost</a:t>
            </a:r>
            <a:r>
              <a:rPr lang="cs-CZ" altLang="cs-CZ" sz="2200" dirty="0"/>
              <a:t>, kvalita textu. </a:t>
            </a:r>
            <a:r>
              <a:rPr lang="cs-CZ" altLang="cs-CZ" sz="2200" dirty="0" smtClean="0"/>
              <a:t>Angličtina možná, je nutno požádat - při </a:t>
            </a:r>
            <a:r>
              <a:rPr lang="cs-CZ" altLang="cs-CZ" sz="2200" dirty="0"/>
              <a:t>soutěži </a:t>
            </a:r>
            <a:r>
              <a:rPr lang="cs-CZ" altLang="cs-CZ" sz="2200" dirty="0" smtClean="0"/>
              <a:t>prací atp</a:t>
            </a:r>
            <a:r>
              <a:rPr lang="cs-CZ" altLang="cs-CZ" sz="2200" dirty="0"/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cs-CZ" altLang="cs-CZ" sz="2200" dirty="0"/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cs-CZ" altLang="cs-CZ" sz="2200" dirty="0" smtClean="0"/>
              <a:t>Je možné pracovat na vlastním experimentálním úkolu pro diplomku nebo pro publikaci nebo jako nehodnocenou přílohu bakalářské práce.</a:t>
            </a:r>
            <a:endParaRPr lang="cs-CZ" altLang="cs-CZ" sz="22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cs-CZ" altLang="cs-CZ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sz="20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990600"/>
            <a:ext cx="8820472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454914"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cs-CZ" altLang="cs-CZ" sz="5400" dirty="0" smtClean="0">
                <a:solidFill>
                  <a:srgbClr val="FFC000"/>
                </a:solidFill>
                <a:latin typeface="+mn-lt"/>
              </a:rPr>
              <a:t>Závěrečná (BP, DP) práce</a:t>
            </a:r>
            <a:endParaRPr lang="cs-CZ" altLang="cs-CZ" sz="54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48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text 2"/>
          <p:cNvSpPr>
            <a:spLocks noGrp="1"/>
          </p:cNvSpPr>
          <p:nvPr>
            <p:ph type="body" sz="half" idx="4294967295"/>
          </p:nvPr>
        </p:nvSpPr>
        <p:spPr>
          <a:xfrm>
            <a:off x="0" y="44450"/>
            <a:ext cx="7440613" cy="4114800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Lze si </a:t>
            </a:r>
            <a:r>
              <a:rPr lang="cs-CZ" altLang="cs-CZ" sz="2000" dirty="0"/>
              <a:t>sestavit plán, ale: TV, jazyk, kredity, předměty pro SZZ – předpisy Výuka tvorba…</a:t>
            </a:r>
          </a:p>
          <a:p>
            <a:pPr eaLnBrk="1" hangingPunct="1"/>
            <a:r>
              <a:rPr lang="cs-CZ" altLang="cs-CZ" sz="2000" dirty="0" err="1"/>
              <a:t>Str</a:t>
            </a:r>
            <a:r>
              <a:rPr lang="cs-CZ" altLang="cs-CZ" sz="2000"/>
              <a:t> </a:t>
            </a:r>
            <a:r>
              <a:rPr lang="cs-CZ" altLang="cs-CZ" sz="2000" smtClean="0"/>
              <a:t>42 </a:t>
            </a:r>
            <a:r>
              <a:rPr lang="cs-CZ" altLang="cs-CZ" sz="2000" dirty="0" smtClean="0"/>
              <a:t>Studijního katalogu biologie</a:t>
            </a:r>
          </a:p>
          <a:p>
            <a:pPr eaLnBrk="1" hangingPunct="1"/>
            <a:r>
              <a:rPr lang="cs-CZ" altLang="cs-CZ" sz="2000" dirty="0" smtClean="0"/>
              <a:t>Pozor na </a:t>
            </a:r>
            <a:r>
              <a:rPr lang="cs-CZ" altLang="cs-CZ" sz="2000" dirty="0" err="1" smtClean="0"/>
              <a:t>prerekvizity</a:t>
            </a:r>
            <a:endParaRPr lang="cs-CZ" alt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3" t="17053" r="26105" b="21473"/>
          <a:stretch/>
        </p:blipFill>
        <p:spPr bwMode="auto">
          <a:xfrm>
            <a:off x="1259632" y="1673424"/>
            <a:ext cx="684470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 Mart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</TotalTime>
  <Words>598</Words>
  <Application>Microsoft Office PowerPoint</Application>
  <PresentationFormat>Předvádění na obrazovce (4:3)</PresentationFormat>
  <Paragraphs>177</Paragraphs>
  <Slides>15</Slides>
  <Notes>8</Notes>
  <HiddenSlides>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Motiv1 Martin</vt:lpstr>
      <vt:lpstr>Úvod do studia  Speciální biologie</vt:lpstr>
      <vt:lpstr>Prezentace aplikace PowerPoint</vt:lpstr>
      <vt:lpstr>Prezentace aplikace PowerPoint</vt:lpstr>
      <vt:lpstr>Prezentace aplikace PowerPoint</vt:lpstr>
      <vt:lpstr>Specializace studia</vt:lpstr>
      <vt:lpstr>Zařazení do směrů</vt:lpstr>
      <vt:lpstr>Zařazení do směrů</vt:lpstr>
      <vt:lpstr>Prezentace aplikace PowerPoint</vt:lpstr>
      <vt:lpstr>Prezentace aplikace PowerPoint</vt:lpstr>
      <vt:lpstr>Prezentace aplikace PowerPoint</vt:lpstr>
      <vt:lpstr>Studijní předpisy etc.</vt:lpstr>
      <vt:lpstr>Organizace kurzu  v PS 2017</vt:lpstr>
      <vt:lpstr>Podmínky zápočtu</vt:lpstr>
      <vt:lpstr>Prezentace aplikace PowerPoint</vt:lpstr>
      <vt:lpstr>Prezentace aplikace PowerPoint</vt:lpstr>
    </vt:vector>
  </TitlesOfParts>
  <Company>Dolní Rožínka 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Mykorrhizní laboratoř</dc:title>
  <dc:creator>K+M+I+V</dc:creator>
  <cp:lastModifiedBy>vacha</cp:lastModifiedBy>
  <cp:revision>89</cp:revision>
  <cp:lastPrinted>1601-01-01T00:00:00Z</cp:lastPrinted>
  <dcterms:created xsi:type="dcterms:W3CDTF">2005-04-15T20:12:25Z</dcterms:created>
  <dcterms:modified xsi:type="dcterms:W3CDTF">2017-09-20T10:04:31Z</dcterms:modified>
</cp:coreProperties>
</file>