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38" r:id="rId2"/>
    <p:sldId id="486" r:id="rId3"/>
    <p:sldId id="484" r:id="rId4"/>
    <p:sldId id="485" r:id="rId5"/>
    <p:sldId id="487" r:id="rId6"/>
    <p:sldId id="488" r:id="rId7"/>
    <p:sldId id="489" r:id="rId8"/>
    <p:sldId id="490" r:id="rId9"/>
    <p:sldId id="491" r:id="rId10"/>
    <p:sldId id="492" r:id="rId11"/>
    <p:sldId id="493" r:id="rId12"/>
    <p:sldId id="494" r:id="rId13"/>
    <p:sldId id="495" r:id="rId14"/>
    <p:sldId id="496" r:id="rId15"/>
    <p:sldId id="497" r:id="rId16"/>
    <p:sldId id="498" r:id="rId17"/>
    <p:sldId id="499" r:id="rId18"/>
    <p:sldId id="500" r:id="rId19"/>
    <p:sldId id="501" r:id="rId20"/>
    <p:sldId id="502" r:id="rId21"/>
    <p:sldId id="503" r:id="rId22"/>
    <p:sldId id="504" r:id="rId23"/>
    <p:sldId id="505" r:id="rId24"/>
    <p:sldId id="506" r:id="rId25"/>
    <p:sldId id="507" r:id="rId26"/>
    <p:sldId id="461" r:id="rId27"/>
    <p:sldId id="462" r:id="rId28"/>
    <p:sldId id="463" r:id="rId29"/>
    <p:sldId id="464" r:id="rId30"/>
    <p:sldId id="465" r:id="rId31"/>
    <p:sldId id="466" r:id="rId32"/>
    <p:sldId id="467" r:id="rId33"/>
    <p:sldId id="468" r:id="rId34"/>
    <p:sldId id="469" r:id="rId35"/>
    <p:sldId id="470" r:id="rId36"/>
    <p:sldId id="471" r:id="rId37"/>
    <p:sldId id="472" r:id="rId38"/>
    <p:sldId id="508" r:id="rId39"/>
    <p:sldId id="482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62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06229-7310-4491-B5FB-956DF3191E3B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EC7C4-020F-46F6-8652-8B363E4A55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294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03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25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86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6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6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28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03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76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18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14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461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5350E-907D-4692-96F3-185601031A3B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27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zp.cz/cz/prehled_akceptovanych_metodik_tekoucich_vo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Fylogeneze a diverzita řas a hub:</a:t>
            </a:r>
            <a:r>
              <a:rPr lang="cs-CZ" sz="32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cs-CZ" sz="320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5. 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přednáška</a:t>
            </a:r>
            <a:b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Charophyta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r>
              <a:rPr lang="cs-CZ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Barbora </a:t>
            </a:r>
            <a:r>
              <a:rPr lang="cs-CZ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Chattová</a:t>
            </a:r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2452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 descr="desmid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2282" y="2025904"/>
            <a:ext cx="2793894" cy="28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9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3172825" y="692696"/>
            <a:ext cx="37449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 smtClean="0">
                <a:solidFill>
                  <a:schemeClr val="accent3">
                    <a:lumMod val="75000"/>
                  </a:schemeClr>
                </a:solidFill>
              </a:rPr>
              <a:t>Nitella</a:t>
            </a:r>
            <a:r>
              <a:rPr lang="cs-CZ" altLang="cs-CZ" sz="3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altLang="cs-CZ" sz="3200" dirty="0" err="1" smtClean="0">
                <a:solidFill>
                  <a:schemeClr val="accent3">
                    <a:lumMod val="75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cs-CZ" altLang="cs-CZ" sz="3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9483" y="82818"/>
            <a:ext cx="8642350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000" smtClean="0">
                <a:solidFill>
                  <a:schemeClr val="accent3">
                    <a:lumMod val="75000"/>
                  </a:schemeClr>
                </a:solidFill>
              </a:rPr>
              <a:t>Odd.: Charophyta Třída: Charophyceae Řád: Charales</a:t>
            </a:r>
            <a:endParaRPr lang="cs-CZ" altLang="cs-CZ" sz="20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146" name="Picture 2" descr="http://upload.wikimedia.org/wikipedia/commons/c/c7/Nitella_mucronat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398" y="1556792"/>
            <a:ext cx="5848350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483463" y="6093296"/>
            <a:ext cx="2177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http://www.nybg.org</a:t>
            </a:r>
          </a:p>
        </p:txBody>
      </p:sp>
    </p:spTree>
    <p:extLst>
      <p:ext uri="{BB962C8B-B14F-4D97-AF65-F5344CB8AC3E}">
        <p14:creationId xmlns:p14="http://schemas.microsoft.com/office/powerpoint/2010/main" val="22339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2508202" y="966662"/>
            <a:ext cx="37449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 smtClean="0">
                <a:solidFill>
                  <a:schemeClr val="accent3">
                    <a:lumMod val="75000"/>
                  </a:schemeClr>
                </a:solidFill>
              </a:rPr>
              <a:t>Tolypella</a:t>
            </a:r>
            <a:r>
              <a:rPr lang="cs-CZ" altLang="cs-CZ" sz="3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altLang="cs-CZ" sz="3200" i="1" dirty="0" err="1" smtClean="0">
                <a:solidFill>
                  <a:schemeClr val="accent3">
                    <a:lumMod val="75000"/>
                  </a:schemeClr>
                </a:solidFill>
              </a:rPr>
              <a:t>glomerata</a:t>
            </a:r>
            <a:endParaRPr lang="cs-CZ" altLang="cs-CZ" sz="3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9483" y="82818"/>
            <a:ext cx="8642350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000" smtClean="0">
                <a:solidFill>
                  <a:schemeClr val="accent3">
                    <a:lumMod val="75000"/>
                  </a:schemeClr>
                </a:solidFill>
              </a:rPr>
              <a:t>Odd.: Charophyta Třída: Charophyceae Řád: Charales</a:t>
            </a:r>
            <a:endParaRPr lang="cs-CZ" altLang="cs-CZ" sz="20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122" name="Picture 2" descr="http://www.naturedugard.org/images/4/33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483" y="1700808"/>
            <a:ext cx="584835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987824" y="5705500"/>
            <a:ext cx="300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http://www.naturedugard.org</a:t>
            </a:r>
          </a:p>
        </p:txBody>
      </p:sp>
    </p:spTree>
    <p:extLst>
      <p:ext uri="{BB962C8B-B14F-4D97-AF65-F5344CB8AC3E}">
        <p14:creationId xmlns:p14="http://schemas.microsoft.com/office/powerpoint/2010/main" val="316923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868363"/>
          </a:xfrm>
        </p:spPr>
        <p:txBody>
          <a:bodyPr/>
          <a:lstStyle/>
          <a:p>
            <a:pPr eaLnBrk="1" hangingPunct="1"/>
            <a:r>
              <a:rPr lang="cs-CZ" altLang="cs-CZ" sz="3200" dirty="0" smtClean="0">
                <a:solidFill>
                  <a:schemeClr val="accent4">
                    <a:lumMod val="75000"/>
                  </a:schemeClr>
                </a:solidFill>
              </a:rPr>
              <a:t>Třída </a:t>
            </a:r>
            <a:r>
              <a:rPr lang="cs-CZ" altLang="cs-CZ" sz="32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endParaRPr lang="cs-CZ" altLang="cs-CZ" sz="32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40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3923929" y="1600200"/>
            <a:ext cx="4762872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dirty="0" smtClean="0">
                <a:latin typeface="Calibri" panose="020F0502020204030204" pitchFamily="34" charset="0"/>
              </a:rPr>
              <a:t>Jednobuněčné, vláknité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>
                <a:latin typeface="Calibri" panose="020F0502020204030204" pitchFamily="34" charset="0"/>
              </a:rPr>
              <a:t>Charakteristické uspořádání chloroplastu </a:t>
            </a:r>
            <a:r>
              <a:rPr lang="cs-CZ" altLang="cs-CZ" sz="1800" dirty="0" smtClean="0">
                <a:latin typeface="Calibri" panose="020F0502020204030204" pitchFamily="34" charset="0"/>
              </a:rPr>
              <a:t>(</a:t>
            </a:r>
            <a:r>
              <a:rPr lang="cs-CZ" sz="1800" dirty="0" smtClean="0">
                <a:latin typeface="Calibri" panose="020F0502020204030204" pitchFamily="34" charset="0"/>
              </a:rPr>
              <a:t>stočen do spirály (</a:t>
            </a:r>
            <a:r>
              <a:rPr lang="cs-CZ" sz="1800" i="1" dirty="0" err="1" smtClean="0">
                <a:latin typeface="Calibri" panose="020F0502020204030204" pitchFamily="34" charset="0"/>
              </a:rPr>
              <a:t>Spirogyra</a:t>
            </a:r>
            <a:r>
              <a:rPr lang="cs-CZ" sz="1800" dirty="0" smtClean="0">
                <a:latin typeface="Calibri" panose="020F0502020204030204" pitchFamily="34" charset="0"/>
              </a:rPr>
              <a:t>) nebo je hvězdicovitě laločnatý (</a:t>
            </a:r>
            <a:r>
              <a:rPr lang="cs-CZ" sz="1800" i="1" dirty="0" err="1" smtClean="0">
                <a:latin typeface="Calibri" panose="020F0502020204030204" pitchFamily="34" charset="0"/>
              </a:rPr>
              <a:t>Zygnema</a:t>
            </a:r>
            <a:r>
              <a:rPr lang="cs-CZ" sz="1800" dirty="0" smtClean="0">
                <a:latin typeface="Calibri" panose="020F0502020204030204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 dirty="0" smtClean="0">
                <a:latin typeface="Calibri" panose="020F0502020204030204" pitchFamily="34" charset="0"/>
              </a:rPr>
              <a:t>Nepohlavní rozmnožování: fragmentace vlákna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Konjugace</a:t>
            </a:r>
            <a:r>
              <a:rPr lang="cs-CZ" altLang="cs-CZ" sz="2000" dirty="0" smtClean="0">
                <a:latin typeface="Calibri" panose="020F0502020204030204" pitchFamily="34" charset="0"/>
              </a:rPr>
              <a:t> (</a:t>
            </a:r>
            <a:r>
              <a:rPr lang="cs-CZ" sz="2000" dirty="0" err="1" smtClean="0">
                <a:latin typeface="Calibri" panose="020F0502020204030204" pitchFamily="34" charset="0"/>
              </a:rPr>
              <a:t>isogamety</a:t>
            </a:r>
            <a:r>
              <a:rPr lang="cs-CZ" sz="2000" dirty="0" smtClean="0">
                <a:latin typeface="Calibri" panose="020F0502020204030204" pitchFamily="34" charset="0"/>
              </a:rPr>
              <a:t> celé protoplasty)</a:t>
            </a:r>
            <a:endParaRPr lang="cs-CZ" altLang="cs-CZ" sz="20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err="1" smtClean="0">
                <a:latin typeface="Calibri" panose="020F0502020204030204" pitchFamily="34" charset="0"/>
              </a:rPr>
              <a:t>Haplontní</a:t>
            </a:r>
            <a:r>
              <a:rPr lang="cs-CZ" altLang="cs-CZ" sz="2000" dirty="0" smtClean="0">
                <a:latin typeface="Calibri" panose="020F0502020204030204" pitchFamily="34" charset="0"/>
              </a:rPr>
              <a:t> vývojový cyklus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>
                <a:latin typeface="Calibri" panose="020F0502020204030204" pitchFamily="34" charset="0"/>
              </a:rPr>
              <a:t>Zygospora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>
                <a:latin typeface="Calibri" panose="020F0502020204030204" pitchFamily="34" charset="0"/>
              </a:rPr>
              <a:t>Fragmoplast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Nemají bičíky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>
                <a:latin typeface="Calibri" panose="020F0502020204030204" pitchFamily="34" charset="0"/>
              </a:rPr>
              <a:t>Buněčná stěna - primární, sekundární (vnitřní celulózní, vnější slizovitá)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>
                <a:latin typeface="Calibri" panose="020F0502020204030204" pitchFamily="34" charset="0"/>
              </a:rPr>
              <a:t>Mírně kyselé vody, rašeliniště</a:t>
            </a:r>
          </a:p>
        </p:txBody>
      </p:sp>
      <p:pic>
        <p:nvPicPr>
          <p:cNvPr id="7170" name="Picture 2" descr="http://protist.i.hosei.ac.jp/pdb/images/chlorophyta/spirogyra/group_c/daedaleoides/sp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3844564" cy="253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20707" y="3724213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  <p:pic>
        <p:nvPicPr>
          <p:cNvPr id="7172" name="Picture 4" descr="http://university.uog.edu/botany/474/images/spirogyra_conj_prep37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13203"/>
            <a:ext cx="3280675" cy="246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64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Konjugace</a:t>
            </a:r>
            <a:endParaRPr lang="cs-CZ" sz="36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>
            <a:normAutofit lnSpcReduction="10000"/>
          </a:bodyPr>
          <a:lstStyle/>
          <a:p>
            <a:r>
              <a:rPr lang="cs-CZ" sz="2400" b="1" dirty="0"/>
              <a:t>pohlavní proces - spájení</a:t>
            </a:r>
            <a:r>
              <a:rPr lang="cs-CZ" sz="2400" dirty="0"/>
              <a:t> (konjugace): jako gamety vystupují </a:t>
            </a:r>
            <a:r>
              <a:rPr lang="cs-CZ" sz="2400" dirty="0" err="1"/>
              <a:t>bezblanné</a:t>
            </a:r>
            <a:r>
              <a:rPr lang="cs-CZ" sz="2400" dirty="0"/>
              <a:t> protoplasty vegetativních buněk, které se pohybují amébovitě ve vymezeném prostoru (kopulační kanálek u vláknitých jařmatek, společný sliz obklopující buňky u </a:t>
            </a:r>
            <a:r>
              <a:rPr lang="cs-CZ" sz="2400" dirty="0" err="1"/>
              <a:t>kokálních</a:t>
            </a:r>
            <a:r>
              <a:rPr lang="cs-CZ" sz="2400" dirty="0"/>
              <a:t> krásivek) =&gt; splynutí, karyogamie =&gt; vzniká zygospora obklopená tlustou bun. stěnou (3 vrstvy - endospor, </a:t>
            </a:r>
            <a:r>
              <a:rPr lang="cs-CZ" sz="2400" dirty="0" err="1"/>
              <a:t>mezospor</a:t>
            </a:r>
            <a:r>
              <a:rPr lang="cs-CZ" sz="2400" dirty="0"/>
              <a:t> a strukturovaný exospor; </a:t>
            </a:r>
            <a:r>
              <a:rPr lang="cs-CZ" sz="2400" dirty="0" err="1"/>
              <a:t>mezospor</a:t>
            </a:r>
            <a:r>
              <a:rPr lang="cs-CZ" sz="2400" dirty="0"/>
              <a:t> obsahuje </a:t>
            </a:r>
            <a:r>
              <a:rPr lang="cs-CZ" sz="2400" dirty="0" err="1"/>
              <a:t>sporopolenin</a:t>
            </a:r>
            <a:r>
              <a:rPr lang="cs-CZ" sz="2400" dirty="0"/>
              <a:t>, ostatní celulózu a pektin) =&gt; po období klidu meiotické dělení a </a:t>
            </a:r>
            <a:r>
              <a:rPr lang="cs-CZ" sz="2400" dirty="0" smtClean="0"/>
              <a:t>klíčení</a:t>
            </a:r>
          </a:p>
          <a:p>
            <a:r>
              <a:rPr lang="cs-CZ" sz="2400" dirty="0" smtClean="0">
                <a:solidFill>
                  <a:schemeClr val="accent4">
                    <a:lumMod val="75000"/>
                  </a:schemeClr>
                </a:solidFill>
              </a:rPr>
              <a:t>žebříčková </a:t>
            </a:r>
            <a:r>
              <a:rPr lang="cs-CZ" sz="2400" dirty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cs-CZ" sz="2400" dirty="0" err="1">
                <a:solidFill>
                  <a:schemeClr val="accent4">
                    <a:lumMod val="75000"/>
                  </a:schemeClr>
                </a:solidFill>
              </a:rPr>
              <a:t>skalariformní</a:t>
            </a:r>
            <a:r>
              <a:rPr lang="cs-CZ" sz="2400" dirty="0">
                <a:solidFill>
                  <a:schemeClr val="accent4">
                    <a:lumMod val="75000"/>
                  </a:schemeClr>
                </a:solidFill>
              </a:rPr>
              <a:t>) </a:t>
            </a:r>
            <a:r>
              <a:rPr lang="cs-CZ" sz="2400" dirty="0"/>
              <a:t>= mezi dvěma různými vlákny; </a:t>
            </a:r>
            <a:r>
              <a:rPr lang="cs-CZ" sz="2400" dirty="0">
                <a:solidFill>
                  <a:schemeClr val="accent4">
                    <a:lumMod val="75000"/>
                  </a:schemeClr>
                </a:solidFill>
              </a:rPr>
              <a:t>laterální </a:t>
            </a:r>
            <a:r>
              <a:rPr lang="cs-CZ" sz="2400" dirty="0"/>
              <a:t>= mezi dvěma sousedními buňkami téhož vlákna</a:t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19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86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Třída </a:t>
            </a:r>
            <a:r>
              <a:rPr lang="cs-CZ" sz="3600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Zygnematophyceae</a:t>
            </a:r>
            <a:endParaRPr lang="cs-CZ" sz="36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sz="2400" dirty="0" smtClean="0">
                <a:latin typeface="Calibri" panose="020F0502020204030204" pitchFamily="34" charset="0"/>
              </a:rPr>
              <a:t>Řád </a:t>
            </a:r>
            <a:r>
              <a:rPr lang="cs-CZ" altLang="cs-CZ" sz="2400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Zygnematales</a:t>
            </a:r>
            <a:r>
              <a:rPr lang="cs-CZ" altLang="cs-CZ" sz="2400" dirty="0" smtClean="0">
                <a:latin typeface="Calibri" panose="020F0502020204030204" pitchFamily="34" charset="0"/>
              </a:rPr>
              <a:t>- vláknité typy (nevětvené)</a:t>
            </a:r>
          </a:p>
          <a:p>
            <a:pPr eaLnBrk="1" hangingPunct="1"/>
            <a:endParaRPr lang="cs-CZ" altLang="cs-CZ" sz="2400" dirty="0" smtClean="0">
              <a:latin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cs-CZ" altLang="cs-CZ" sz="2400" dirty="0" smtClean="0">
                <a:latin typeface="Calibri" panose="020F0502020204030204" pitchFamily="34" charset="0"/>
              </a:rPr>
              <a:t>Řád </a:t>
            </a:r>
            <a:r>
              <a:rPr lang="cs-CZ" altLang="cs-CZ" sz="2400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Desmidiales</a:t>
            </a:r>
            <a:r>
              <a:rPr lang="cs-CZ" altLang="cs-CZ" sz="2400" dirty="0" smtClean="0">
                <a:latin typeface="Calibri" panose="020F0502020204030204" pitchFamily="34" charset="0"/>
              </a:rPr>
              <a:t> – jednobuněčné typy, krásivky </a:t>
            </a:r>
          </a:p>
          <a:p>
            <a:pPr eaLnBrk="1" hangingPunct="1"/>
            <a:r>
              <a:rPr lang="cs-CZ" sz="2400" dirty="0" smtClean="0">
                <a:latin typeface="Calibri" panose="020F0502020204030204" pitchFamily="34" charset="0"/>
              </a:rPr>
              <a:t>zářez (</a:t>
            </a:r>
            <a:r>
              <a:rPr lang="cs-CZ" sz="2400" dirty="0" err="1" smtClean="0">
                <a:latin typeface="Calibri" panose="020F0502020204030204" pitchFamily="34" charset="0"/>
              </a:rPr>
              <a:t>isthmus</a:t>
            </a:r>
            <a:r>
              <a:rPr lang="cs-CZ" sz="2400" dirty="0" smtClean="0">
                <a:latin typeface="Calibri" panose="020F0502020204030204" pitchFamily="34" charset="0"/>
              </a:rPr>
              <a:t> – šíje) a dvě </a:t>
            </a:r>
            <a:r>
              <a:rPr lang="cs-CZ" sz="2400" dirty="0" err="1" smtClean="0">
                <a:latin typeface="Calibri" panose="020F0502020204030204" pitchFamily="34" charset="0"/>
              </a:rPr>
              <a:t>semicely</a:t>
            </a:r>
            <a:endParaRPr lang="cs-CZ" sz="24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sz="2400" dirty="0" smtClean="0">
                <a:latin typeface="Calibri" panose="020F0502020204030204" pitchFamily="34" charset="0"/>
              </a:rPr>
              <a:t>jádro je dislokováno uprostřed buňky v oblasti </a:t>
            </a:r>
            <a:r>
              <a:rPr lang="cs-CZ" sz="2400" dirty="0" err="1" smtClean="0">
                <a:latin typeface="Calibri" panose="020F0502020204030204" pitchFamily="34" charset="0"/>
              </a:rPr>
              <a:t>isthmu</a:t>
            </a:r>
            <a:endParaRPr lang="cs-CZ" sz="24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sz="2400" dirty="0">
                <a:latin typeface="Calibri" panose="020F0502020204030204" pitchFamily="34" charset="0"/>
              </a:rPr>
              <a:t>v</a:t>
            </a:r>
            <a:r>
              <a:rPr lang="cs-CZ" sz="2400" dirty="0" smtClean="0">
                <a:latin typeface="Calibri" panose="020F0502020204030204" pitchFamily="34" charset="0"/>
              </a:rPr>
              <a:t>ýběžky, ostny</a:t>
            </a:r>
          </a:p>
          <a:p>
            <a:r>
              <a:rPr lang="cs-CZ" sz="2400" dirty="0"/>
              <a:t>rozmnožování dělením buněk: na počátku se oddálí </a:t>
            </a:r>
            <a:r>
              <a:rPr lang="cs-CZ" sz="2400" dirty="0" err="1"/>
              <a:t>semicely</a:t>
            </a:r>
            <a:r>
              <a:rPr lang="cs-CZ" sz="2400" dirty="0"/>
              <a:t>, mezi nimi se vytvoří sférický měchýřek, do nějž vstoupí jádro a rozdělí se =&gt; </a:t>
            </a:r>
            <a:r>
              <a:rPr lang="cs-CZ" sz="2400" dirty="0" err="1"/>
              <a:t>dceřinná</a:t>
            </a:r>
            <a:r>
              <a:rPr lang="cs-CZ" sz="2400" dirty="0"/>
              <a:t> jádra oddělí septum =&gt; každá dceř. buňka si dotvoří druhou </a:t>
            </a:r>
            <a:r>
              <a:rPr lang="cs-CZ" sz="2400" dirty="0" err="1"/>
              <a:t>semicelu</a:t>
            </a:r>
            <a:endParaRPr lang="fr-CA" altLang="cs-CZ" sz="2400" dirty="0" smtClean="0">
              <a:latin typeface="Calibri" panose="020F0502020204030204" pitchFamily="34" charset="0"/>
            </a:endParaRPr>
          </a:p>
          <a:p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723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52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keweenawalgae.mtu.edu/gallery_images/charophyceans/Mougeotia_p17-1_40125_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1468370"/>
            <a:ext cx="2651893" cy="199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51720" y="764704"/>
            <a:ext cx="4248150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>
                <a:solidFill>
                  <a:schemeClr val="tx1"/>
                </a:solidFill>
              </a:rPr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Mougeotia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/>
              <a:t>.</a:t>
            </a:r>
            <a:endParaRPr lang="cs-CZ" altLang="cs-CZ" i="1" dirty="0" smtClean="0"/>
          </a:p>
        </p:txBody>
      </p:sp>
      <p:pic>
        <p:nvPicPr>
          <p:cNvPr id="9218" name="Picture 2" descr="http://protist.i.hosei.ac.jp/PDB/Images/chlorophyta/mougeotia/group_2/sp_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6968"/>
            <a:ext cx="539115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259632" y="5877272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  <p:pic>
        <p:nvPicPr>
          <p:cNvPr id="9222" name="Picture 6" descr="http://mikrosvijet.files.wordpress.com/2013/04/mougeotia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49" y="3459450"/>
            <a:ext cx="2651893" cy="199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404820" y="5327409"/>
            <a:ext cx="26382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http://mikrosvijet.wordpress.com</a:t>
            </a:r>
          </a:p>
        </p:txBody>
      </p:sp>
    </p:spTree>
    <p:extLst>
      <p:ext uri="{BB962C8B-B14F-4D97-AF65-F5344CB8AC3E}">
        <p14:creationId xmlns:p14="http://schemas.microsoft.com/office/powerpoint/2010/main" val="71592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834" y="620688"/>
            <a:ext cx="8353425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/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Spirogyra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843808" y="5733256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  <p:pic>
        <p:nvPicPr>
          <p:cNvPr id="10242" name="Picture 2" descr="http://protist.i.hosei.ac.jp/pdb/images/chlorophyta/spirogyra/Spirogy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73874"/>
            <a:ext cx="682007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18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23728" y="620688"/>
            <a:ext cx="4248150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/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Zygnema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1266" name="Picture 2" descr="http://media.nordicmicroalgae.org/original/Zygnem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98" y="1196752"/>
            <a:ext cx="759381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microscopy-uk.org.uk/mag/imgnov07/Zygnema_pectinat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16" y="4437112"/>
            <a:ext cx="2746181" cy="202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273497" y="6097253"/>
            <a:ext cx="3370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http://www.microscopy-uk.org.uk</a:t>
            </a:r>
          </a:p>
        </p:txBody>
      </p:sp>
    </p:spTree>
    <p:extLst>
      <p:ext uri="{BB962C8B-B14F-4D97-AF65-F5344CB8AC3E}">
        <p14:creationId xmlns:p14="http://schemas.microsoft.com/office/powerpoint/2010/main" val="320332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764704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Micrasterias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2290" name="Picture 2" descr="http://protist.i.hosei.ac.jp/pdb/images/Chlorophyta/Micrasterias/Micrasteri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31613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044113" y="5454516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</p:spTree>
    <p:extLst>
      <p:ext uri="{BB962C8B-B14F-4D97-AF65-F5344CB8AC3E}">
        <p14:creationId xmlns:p14="http://schemas.microsoft.com/office/powerpoint/2010/main" val="224922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764704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Micrasterias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3314" name="Picture 2" descr="http://www.microscopy-uk.org.uk/mag/imgmay05/micrasteri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491869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699792" y="5085184"/>
            <a:ext cx="2632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www.microscopy-uk.org.u</a:t>
            </a:r>
          </a:p>
        </p:txBody>
      </p:sp>
    </p:spTree>
    <p:extLst>
      <p:ext uri="{BB962C8B-B14F-4D97-AF65-F5344CB8AC3E}">
        <p14:creationId xmlns:p14="http://schemas.microsoft.com/office/powerpoint/2010/main" val="396223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91513" cy="1069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6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Vývojová větev </a:t>
            </a:r>
            <a:r>
              <a:rPr lang="cs-CZ" altLang="cs-CZ" sz="36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Charophytae</a:t>
            </a:r>
            <a:r>
              <a:rPr lang="cs-CZ" altLang="cs-CZ" sz="36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, </a:t>
            </a:r>
            <a:br>
              <a:rPr lang="cs-CZ" altLang="cs-CZ" sz="3600" dirty="0" smtClean="0">
                <a:solidFill>
                  <a:srgbClr val="00B0F0"/>
                </a:solidFill>
                <a:latin typeface="Calibri" panose="020F0502020204030204" pitchFamily="34" charset="0"/>
              </a:rPr>
            </a:br>
            <a:r>
              <a:rPr lang="cs-CZ" altLang="cs-CZ" sz="36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odd.: CHAROPHYTA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39850"/>
            <a:ext cx="8280400" cy="53292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anose="020F0502020204030204" pitchFamily="34" charset="0"/>
              </a:rPr>
              <a:t>Výchozí pro zelené rostliny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err="1">
                <a:latin typeface="Calibri" panose="020F0502020204030204" pitchFamily="34" charset="0"/>
              </a:rPr>
              <a:t>K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okální</a:t>
            </a:r>
            <a:r>
              <a:rPr lang="cs-CZ" altLang="cs-CZ" sz="2400" dirty="0" smtClean="0">
                <a:latin typeface="Calibri" panose="020F0502020204030204" pitchFamily="34" charset="0"/>
              </a:rPr>
              <a:t> a vláknité řasy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anose="020F0502020204030204" pitchFamily="34" charset="0"/>
              </a:rPr>
              <a:t>Přeslenitá vzpřímená stélka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anose="020F0502020204030204" pitchFamily="34" charset="0"/>
              </a:rPr>
              <a:t>Fragmoplast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anose="020F0502020204030204" pitchFamily="34" charset="0"/>
              </a:rPr>
              <a:t>Chloroplast s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pyrenoidem</a:t>
            </a:r>
            <a:r>
              <a:rPr lang="cs-CZ" altLang="cs-CZ" sz="2400" dirty="0" smtClean="0">
                <a:latin typeface="Calibri" panose="020F0502020204030204" pitchFamily="34" charset="0"/>
              </a:rPr>
              <a:t> (škrobová zrnka)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anose="020F0502020204030204" pitchFamily="34" charset="0"/>
              </a:rPr>
              <a:t>Bičíkový aparát -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kinetozom</a:t>
            </a:r>
            <a:r>
              <a:rPr lang="cs-CZ" altLang="cs-CZ" sz="2400" dirty="0" smtClean="0">
                <a:latin typeface="Calibri" panose="020F0502020204030204" pitchFamily="34" charset="0"/>
              </a:rPr>
              <a:t> + 60 srostlých mikrotubulů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err="1" smtClean="0">
                <a:latin typeface="Calibri" panose="020F0502020204030204" pitchFamily="34" charset="0"/>
              </a:rPr>
              <a:t>Spájivky</a:t>
            </a:r>
            <a:r>
              <a:rPr lang="cs-CZ" altLang="cs-CZ" sz="2400" dirty="0" smtClean="0">
                <a:latin typeface="Calibri" panose="020F0502020204030204" pitchFamily="34" charset="0"/>
              </a:rPr>
              <a:t> - žádná bičíkatá stadia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anose="020F0502020204030204" pitchFamily="34" charset="0"/>
              </a:rPr>
              <a:t>Zoospory, spermatozoidy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Calibri" panose="020F0502020204030204" pitchFamily="34" charset="0"/>
              </a:rPr>
              <a:t>Izogamie, anizogamie, oogamie, konjugace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93" y="544522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89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39752" y="692696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>
                <a:solidFill>
                  <a:schemeClr val="tx1"/>
                </a:solidFill>
              </a:rPr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Cosmarium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4338" name="Picture 2" descr="http://protist.i.hosei.ac.jp/pdb/images/Chlorophyta/Cosmarium/Cristatae/Cristatae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584835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810224" y="5400969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</p:spTree>
    <p:extLst>
      <p:ext uri="{BB962C8B-B14F-4D97-AF65-F5344CB8AC3E}">
        <p14:creationId xmlns:p14="http://schemas.microsoft.com/office/powerpoint/2010/main" val="108035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68453" y="764704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Cosmarium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5362" name="Picture 2" descr="http://fmp.conncoll.edu/Silicasecchidisk/Pics/Other%20Algae/Green_jpegs/Cosmarium_Key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4120179" cy="371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059832" y="5852464"/>
            <a:ext cx="2544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http://fmp.conncoll.edu/</a:t>
            </a:r>
          </a:p>
        </p:txBody>
      </p:sp>
    </p:spTree>
    <p:extLst>
      <p:ext uri="{BB962C8B-B14F-4D97-AF65-F5344CB8AC3E}">
        <p14:creationId xmlns:p14="http://schemas.microsoft.com/office/powerpoint/2010/main" val="113605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99792" y="836712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>
                <a:solidFill>
                  <a:schemeClr val="tx1"/>
                </a:solidFill>
              </a:rPr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Closterium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6386" name="Picture 2" descr="http://protist.i.hosei.ac.jp/pdb/images/chlorophyta/closterium/moniliferum/monilifer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44958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648444" y="5467645"/>
            <a:ext cx="1968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protist.i.hosei.ac.jp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083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99792" y="836712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>
                <a:solidFill>
                  <a:schemeClr val="tx1"/>
                </a:solidFill>
              </a:rPr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Closterium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7410" name="Picture 2" descr="http://dbmuseblade.colorado.edu/DiatomTwo/sbsac_site/images/Closterium_moniliferum/Closterium_moniliferum1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381000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692245" y="5894860"/>
            <a:ext cx="3393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http://dbmuseblade.colorado.edu</a:t>
            </a:r>
          </a:p>
        </p:txBody>
      </p:sp>
    </p:spTree>
    <p:extLst>
      <p:ext uri="{BB962C8B-B14F-4D97-AF65-F5344CB8AC3E}">
        <p14:creationId xmlns:p14="http://schemas.microsoft.com/office/powerpoint/2010/main" val="140599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48" y="3587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39752" y="764704"/>
            <a:ext cx="3527425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>
                <a:solidFill>
                  <a:schemeClr val="tx1"/>
                </a:solidFill>
              </a:rPr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Xanthidium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8434" name="Picture 2" descr="http://www.desmids.nl/maand/images/Xanth_fasciculatu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42862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011219" y="5746651"/>
            <a:ext cx="2367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http://www.desmids.nl</a:t>
            </a:r>
          </a:p>
        </p:txBody>
      </p:sp>
    </p:spTree>
    <p:extLst>
      <p:ext uri="{BB962C8B-B14F-4D97-AF65-F5344CB8AC3E}">
        <p14:creationId xmlns:p14="http://schemas.microsoft.com/office/powerpoint/2010/main" val="130963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Odd.: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Charophyta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Třída: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Zygnematophyceae</a:t>
            </a:r>
            <a:r>
              <a:rPr lang="cs-CZ" altLang="cs-CZ" sz="2000" dirty="0" smtClean="0">
                <a:solidFill>
                  <a:schemeClr val="accent4">
                    <a:lumMod val="75000"/>
                  </a:schemeClr>
                </a:solidFill>
              </a:rPr>
              <a:t> Řád: </a:t>
            </a:r>
            <a:r>
              <a:rPr lang="cs-CZ" alt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Desmidiales</a:t>
            </a:r>
            <a:endParaRPr lang="cs-CZ" altLang="cs-CZ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45630" y="476672"/>
            <a:ext cx="4248150" cy="647700"/>
          </a:xfrm>
        </p:spPr>
        <p:txBody>
          <a:bodyPr/>
          <a:lstStyle/>
          <a:p>
            <a:pPr eaLnBrk="1" hangingPunct="1"/>
            <a:r>
              <a:rPr lang="cs-CZ" altLang="cs-CZ" i="1" dirty="0" smtClean="0"/>
              <a:t> </a:t>
            </a:r>
            <a:r>
              <a:rPr lang="cs-CZ" altLang="cs-CZ" i="1" dirty="0" err="1" smtClean="0">
                <a:solidFill>
                  <a:schemeClr val="accent4">
                    <a:lumMod val="75000"/>
                  </a:schemeClr>
                </a:solidFill>
              </a:rPr>
              <a:t>Pleurotaenium</a:t>
            </a:r>
            <a:r>
              <a:rPr lang="cs-CZ" altLang="cs-CZ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accent4">
                    <a:lumMod val="75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9458" name="Picture 2" descr="http://www.desmids.nl/maand/images/Pltrabecul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3862230" cy="28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Pleurotaenium trabecula, zygosp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735" y="4070252"/>
            <a:ext cx="2664296" cy="226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95536" y="3926236"/>
            <a:ext cx="2367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http://www.desmids.nl</a:t>
            </a:r>
          </a:p>
        </p:txBody>
      </p:sp>
      <p:sp>
        <p:nvSpPr>
          <p:cNvPr id="3" name="Obdélník 2"/>
          <p:cNvSpPr/>
          <p:nvPr/>
        </p:nvSpPr>
        <p:spPr>
          <a:xfrm>
            <a:off x="5767935" y="5020157"/>
            <a:ext cx="1123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zygospora</a:t>
            </a:r>
            <a:endParaRPr lang="cs-CZ" dirty="0"/>
          </a:p>
        </p:txBody>
      </p:sp>
      <p:cxnSp>
        <p:nvCxnSpPr>
          <p:cNvPr id="6" name="Přímá spojnice se šipkou 5"/>
          <p:cNvCxnSpPr>
            <a:stCxn id="3" idx="1"/>
          </p:cNvCxnSpPr>
          <p:nvPr/>
        </p:nvCxnSpPr>
        <p:spPr>
          <a:xfrm flipH="1">
            <a:off x="4788024" y="5204823"/>
            <a:ext cx="97991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82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0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Základní algologické metody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Výsledek obrázku pro planktonní sí&amp;tcaron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92" y="1556792"/>
            <a:ext cx="6516215" cy="434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6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fytoplanktonu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400" dirty="0" smtClean="0"/>
              <a:t>V terénu:</a:t>
            </a:r>
          </a:p>
          <a:p>
            <a:r>
              <a:rPr lang="cs-CZ" altLang="cs-CZ" sz="2400" dirty="0" smtClean="0"/>
              <a:t>Měření: koncentrace kyslíku, pH, průhlednost, teplota, konduktivita (salinita, hustota)</a:t>
            </a:r>
          </a:p>
          <a:p>
            <a:r>
              <a:rPr lang="cs-CZ" altLang="cs-CZ" sz="2400" dirty="0" smtClean="0"/>
              <a:t>Kyslík a pH se mění během dne v důsledku fotosyntézy</a:t>
            </a:r>
          </a:p>
          <a:p>
            <a:r>
              <a:rPr lang="cs-CZ" altLang="cs-CZ" sz="2400" dirty="0" smtClean="0"/>
              <a:t>Průhlednost: </a:t>
            </a:r>
            <a:r>
              <a:rPr lang="cs-CZ" altLang="cs-CZ" sz="2400" dirty="0" err="1" smtClean="0"/>
              <a:t>Secciho</a:t>
            </a:r>
            <a:r>
              <a:rPr lang="cs-CZ" altLang="cs-CZ" sz="2400" dirty="0" smtClean="0"/>
              <a:t> deska</a:t>
            </a:r>
          </a:p>
          <a:p>
            <a:r>
              <a:rPr lang="cs-CZ" altLang="cs-CZ" sz="2400" dirty="0" smtClean="0"/>
              <a:t>Odebrání vzorku pro laboratorní stanovení živin a chlorofylu a</a:t>
            </a:r>
          </a:p>
          <a:p>
            <a:r>
              <a:rPr lang="cs-CZ" altLang="cs-CZ" sz="2400" dirty="0" smtClean="0"/>
              <a:t>Mayerovy lahve (hlubinný odběr)</a:t>
            </a:r>
          </a:p>
          <a:p>
            <a:r>
              <a:rPr lang="cs-CZ" altLang="cs-CZ" sz="2400" dirty="0" smtClean="0"/>
              <a:t>Planktonní sítě (získání určité frakce fytoplanktonu)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Výsledek obrázku pro Secciho des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208" y="4874306"/>
            <a:ext cx="1874912" cy="186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planktonní sí&amp;tcaron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366" y="-1"/>
            <a:ext cx="1397146" cy="186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49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fytoplanktonu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400" dirty="0" smtClean="0"/>
              <a:t>V laboratoři:</a:t>
            </a:r>
          </a:p>
          <a:p>
            <a:r>
              <a:rPr lang="cs-CZ" altLang="cs-CZ" sz="2400" dirty="0" smtClean="0"/>
              <a:t>Sedimentace</a:t>
            </a:r>
            <a:r>
              <a:rPr lang="cs-CZ" altLang="cs-CZ" sz="2400" dirty="0"/>
              <a:t> </a:t>
            </a:r>
            <a:r>
              <a:rPr lang="cs-CZ" altLang="cs-CZ" sz="2400" dirty="0" smtClean="0"/>
              <a:t>- </a:t>
            </a:r>
            <a:r>
              <a:rPr lang="cs-CZ" altLang="cs-CZ" sz="2400" dirty="0" err="1" smtClean="0"/>
              <a:t>Untermöhlova</a:t>
            </a:r>
            <a:r>
              <a:rPr lang="cs-CZ" altLang="cs-CZ" sz="2400" dirty="0" smtClean="0"/>
              <a:t> metoda v sedimentační komůrce o známém objemu a ploše dna</a:t>
            </a:r>
          </a:p>
          <a:p>
            <a:r>
              <a:rPr lang="cs-CZ" altLang="cs-CZ" sz="2400" dirty="0"/>
              <a:t>F</a:t>
            </a:r>
            <a:r>
              <a:rPr lang="cs-CZ" altLang="cs-CZ" sz="2400" dirty="0" smtClean="0"/>
              <a:t>iltrace, centrifugace</a:t>
            </a:r>
          </a:p>
          <a:p>
            <a:r>
              <a:rPr lang="cs-CZ" altLang="cs-CZ" sz="2400" dirty="0" smtClean="0"/>
              <a:t>Kvantifikace (</a:t>
            </a:r>
            <a:r>
              <a:rPr lang="cs-CZ" altLang="cs-CZ" sz="2400" dirty="0" err="1" smtClean="0"/>
              <a:t>Cyrusova</a:t>
            </a:r>
            <a:r>
              <a:rPr lang="cs-CZ" altLang="cs-CZ" sz="2400" dirty="0" smtClean="0"/>
              <a:t> komůrka)</a:t>
            </a:r>
          </a:p>
          <a:p>
            <a:r>
              <a:rPr lang="cs-CZ" altLang="cs-CZ" sz="2400" dirty="0" smtClean="0"/>
              <a:t>Zpracování vzorku do 48 hodin</a:t>
            </a:r>
          </a:p>
          <a:p>
            <a:r>
              <a:rPr lang="cs-CZ" altLang="cs-CZ" sz="2400" dirty="0" smtClean="0"/>
              <a:t>Fixace </a:t>
            </a:r>
            <a:r>
              <a:rPr lang="cs-CZ" altLang="cs-CZ" sz="2400" dirty="0" err="1" smtClean="0"/>
              <a:t>Lugolovým</a:t>
            </a:r>
            <a:r>
              <a:rPr lang="cs-CZ" altLang="cs-CZ" sz="2400" dirty="0" smtClean="0"/>
              <a:t> roztokem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7958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24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>
                <a:hlinkClick r:id="rId2"/>
              </a:rPr>
              <a:t>http://</a:t>
            </a:r>
            <a:r>
              <a:rPr lang="cs-CZ" sz="2400" dirty="0" smtClean="0">
                <a:hlinkClick r:id="rId2"/>
              </a:rPr>
              <a:t>www.mzp.cz/cz/prehled_akceptovanych_metodik_tekoucich_vod</a:t>
            </a:r>
            <a:endParaRPr lang="cs-CZ" sz="2400" dirty="0" smtClean="0"/>
          </a:p>
          <a:p>
            <a:r>
              <a:rPr lang="cs-CZ" sz="2400" dirty="0"/>
              <a:t>V souladu s WFD je termín </a:t>
            </a:r>
            <a:r>
              <a:rPr lang="cs-CZ" sz="2400" dirty="0" err="1"/>
              <a:t>fytobentos</a:t>
            </a:r>
            <a:r>
              <a:rPr lang="cs-CZ" sz="2400" dirty="0"/>
              <a:t> používán pro </a:t>
            </a:r>
            <a:r>
              <a:rPr lang="cs-CZ" sz="2400" dirty="0" smtClean="0"/>
              <a:t>označení </a:t>
            </a:r>
            <a:r>
              <a:rPr lang="cs-CZ" sz="2400" dirty="0"/>
              <a:t>souboru </a:t>
            </a:r>
            <a:r>
              <a:rPr lang="cs-CZ" sz="2400" dirty="0" err="1" smtClean="0"/>
              <a:t>fototrofních</a:t>
            </a:r>
            <a:r>
              <a:rPr lang="cs-CZ" sz="2400" dirty="0"/>
              <a:t> </a:t>
            </a:r>
            <a:r>
              <a:rPr lang="cs-CZ" sz="2400" dirty="0" smtClean="0"/>
              <a:t>mikrofyt </a:t>
            </a:r>
            <a:r>
              <a:rPr lang="cs-CZ" sz="2400" dirty="0"/>
              <a:t>osidlujících dno.</a:t>
            </a:r>
            <a:endParaRPr lang="cs-CZ" sz="2400" dirty="0" smtClean="0"/>
          </a:p>
          <a:p>
            <a:pPr marL="0" indent="0">
              <a:lnSpc>
                <a:spcPct val="80000"/>
              </a:lnSpc>
              <a:buNone/>
            </a:pP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 smtClean="0"/>
              <a:t>Výběr vhodného podkladu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Oškrab </a:t>
            </a:r>
            <a:r>
              <a:rPr lang="cs-CZ" sz="2400" dirty="0" err="1" smtClean="0"/>
              <a:t>epilitonu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Transport v chladu a temnu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Mikroskopický rozbor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Zhotovení trvalých preparátů rozsivek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Fixace formaldehydem</a:t>
            </a:r>
          </a:p>
          <a:p>
            <a:pPr>
              <a:lnSpc>
                <a:spcPct val="80000"/>
              </a:lnSpc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81304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Oddělení </a:t>
            </a:r>
            <a:r>
              <a:rPr lang="cs-CZ" sz="36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Charophyta</a:t>
            </a:r>
            <a:r>
              <a:rPr lang="cs-CZ" sz="36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, třídy</a:t>
            </a:r>
            <a:endParaRPr lang="cs-CZ" sz="360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err="1" smtClean="0">
                <a:solidFill>
                  <a:srgbClr val="FFC000"/>
                </a:solidFill>
                <a:latin typeface="Calibri" panose="020F0502020204030204" pitchFamily="34" charset="0"/>
              </a:rPr>
              <a:t>Mesostigmatophyceae</a:t>
            </a:r>
            <a:endParaRPr lang="cs-CZ" altLang="cs-CZ" sz="2400" dirty="0" smtClean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r>
              <a:rPr lang="cs-CZ" altLang="cs-CZ" sz="2400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Klebsormidiophyceae</a:t>
            </a:r>
            <a:endParaRPr lang="cs-CZ" altLang="cs-CZ" sz="2400" dirty="0" smtClean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cs-CZ" altLang="cs-CZ" sz="24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Coleochaetophyceae</a:t>
            </a:r>
            <a:endParaRPr lang="cs-CZ" altLang="cs-CZ" sz="24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cs-CZ" altLang="cs-CZ" sz="2400" dirty="0" err="1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Charophyceae</a:t>
            </a:r>
            <a:endParaRPr lang="cs-CZ" altLang="cs-CZ" sz="2400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cs-CZ" altLang="cs-CZ" sz="2400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Zygnematophyceae</a:t>
            </a:r>
            <a:endParaRPr lang="cs-CZ" altLang="cs-CZ" sz="2400" dirty="0" smtClean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13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Odběr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Terénní pomůcky:</a:t>
            </a:r>
          </a:p>
          <a:p>
            <a:r>
              <a:rPr lang="cs-CZ" sz="2400" dirty="0" smtClean="0"/>
              <a:t>rybářské </a:t>
            </a:r>
            <a:r>
              <a:rPr lang="cs-CZ" sz="2400" dirty="0" err="1"/>
              <a:t>holinky</a:t>
            </a:r>
            <a:endParaRPr lang="cs-CZ" sz="2400" dirty="0"/>
          </a:p>
          <a:p>
            <a:r>
              <a:rPr lang="cs-CZ" sz="2400" dirty="0" smtClean="0"/>
              <a:t>nůž</a:t>
            </a:r>
            <a:r>
              <a:rPr lang="cs-CZ" sz="2400" dirty="0"/>
              <a:t>, zabroušená lžíce nebo skalpel, (zubní </a:t>
            </a:r>
            <a:r>
              <a:rPr lang="cs-CZ" sz="2400" dirty="0" smtClean="0"/>
              <a:t>kartáček), pinzeta</a:t>
            </a:r>
            <a:endParaRPr lang="cs-CZ" sz="2400" dirty="0"/>
          </a:p>
          <a:p>
            <a:r>
              <a:rPr lang="cs-CZ" sz="2400" dirty="0" smtClean="0"/>
              <a:t>plastová </a:t>
            </a:r>
            <a:r>
              <a:rPr lang="cs-CZ" sz="2400" dirty="0"/>
              <a:t>miska</a:t>
            </a:r>
          </a:p>
          <a:p>
            <a:r>
              <a:rPr lang="cs-CZ" sz="2400" dirty="0" smtClean="0"/>
              <a:t>plastová lahvička </a:t>
            </a:r>
            <a:r>
              <a:rPr lang="cs-CZ" sz="2400" dirty="0"/>
              <a:t>(</a:t>
            </a:r>
            <a:r>
              <a:rPr lang="cs-CZ" sz="2400" dirty="0" smtClean="0"/>
              <a:t>optimálně 100 </a:t>
            </a:r>
            <a:r>
              <a:rPr lang="cs-CZ" sz="2400" dirty="0"/>
              <a:t>ml) se šroubovacím </a:t>
            </a:r>
            <a:r>
              <a:rPr lang="cs-CZ" sz="2400" dirty="0" smtClean="0"/>
              <a:t>uzávěrem</a:t>
            </a:r>
            <a:endParaRPr lang="cs-CZ" sz="2400" dirty="0"/>
          </a:p>
          <a:p>
            <a:r>
              <a:rPr lang="cs-CZ" sz="2400" dirty="0" smtClean="0"/>
              <a:t>nesmazatelný </a:t>
            </a:r>
            <a:r>
              <a:rPr lang="cs-CZ" sz="2400" dirty="0"/>
              <a:t>fix</a:t>
            </a:r>
          </a:p>
          <a:p>
            <a:r>
              <a:rPr lang="cs-CZ" sz="2400" dirty="0" smtClean="0"/>
              <a:t>chladicí </a:t>
            </a:r>
            <a:r>
              <a:rPr lang="cs-CZ" sz="2400" dirty="0"/>
              <a:t>box</a:t>
            </a:r>
          </a:p>
          <a:p>
            <a:r>
              <a:rPr lang="cs-CZ" sz="2400" dirty="0" smtClean="0"/>
              <a:t>fotoaparát</a:t>
            </a:r>
            <a:endParaRPr lang="cs-CZ" sz="2400" dirty="0"/>
          </a:p>
          <a:p>
            <a:r>
              <a:rPr lang="cs-CZ" sz="2400" dirty="0" smtClean="0"/>
              <a:t>GPS přístroj</a:t>
            </a:r>
            <a:endParaRPr lang="cs-CZ" sz="2400" dirty="0"/>
          </a:p>
          <a:p>
            <a:r>
              <a:rPr lang="pt-BR" sz="2400" dirty="0" smtClean="0"/>
              <a:t>terénní p</a:t>
            </a:r>
            <a:r>
              <a:rPr lang="cs-CZ" sz="2400" dirty="0" smtClean="0"/>
              <a:t>ř</a:t>
            </a:r>
            <a:r>
              <a:rPr lang="pt-BR" sz="2400" dirty="0" smtClean="0"/>
              <a:t>ístroje </a:t>
            </a:r>
            <a:r>
              <a:rPr lang="pt-BR" sz="2400" dirty="0"/>
              <a:t>pro analýzu vody (pH, </a:t>
            </a:r>
            <a:r>
              <a:rPr lang="cs-CZ" sz="2400" dirty="0" smtClean="0"/>
              <a:t>obsah kyslíku</a:t>
            </a:r>
            <a:r>
              <a:rPr lang="pt-BR" sz="2400" dirty="0" smtClean="0"/>
              <a:t>, </a:t>
            </a:r>
            <a:r>
              <a:rPr lang="pt-BR" sz="2400" dirty="0"/>
              <a:t>teplota, vodivost)</a:t>
            </a:r>
          </a:p>
          <a:p>
            <a:r>
              <a:rPr lang="cs-CZ" sz="2400" dirty="0" smtClean="0"/>
              <a:t>gumové </a:t>
            </a:r>
            <a:r>
              <a:rPr lang="cs-CZ" sz="2400" dirty="0"/>
              <a:t>rukavice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32108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Odběr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u="sng" dirty="0" smtClean="0"/>
              <a:t>Vzorkování</a:t>
            </a:r>
          </a:p>
          <a:p>
            <a:pPr marL="0" indent="0">
              <a:buNone/>
            </a:pPr>
            <a:r>
              <a:rPr lang="cs-CZ" sz="2400" b="1" dirty="0" smtClean="0"/>
              <a:t>Vzorkovací období: </a:t>
            </a:r>
          </a:p>
          <a:p>
            <a:pPr marL="0" indent="0">
              <a:buNone/>
            </a:pPr>
            <a:r>
              <a:rPr lang="cs-CZ" sz="2400" dirty="0" smtClean="0"/>
              <a:t>Odběr </a:t>
            </a:r>
            <a:r>
              <a:rPr lang="cs-CZ" sz="2400" dirty="0"/>
              <a:t>vzorku je </a:t>
            </a:r>
            <a:r>
              <a:rPr lang="cs-CZ" sz="2400" dirty="0" smtClean="0"/>
              <a:t>optimálně prováděn </a:t>
            </a:r>
            <a:r>
              <a:rPr lang="cs-CZ" sz="2400" b="1" dirty="0" smtClean="0"/>
              <a:t>čtvrtletně</a:t>
            </a:r>
            <a:r>
              <a:rPr lang="cs-CZ" sz="2400" dirty="0" smtClean="0"/>
              <a:t>, </a:t>
            </a:r>
            <a:r>
              <a:rPr lang="cs-CZ" sz="2400" dirty="0"/>
              <a:t>zimní </a:t>
            </a:r>
            <a:r>
              <a:rPr lang="cs-CZ" sz="2400" dirty="0" smtClean="0"/>
              <a:t>odběr </a:t>
            </a:r>
            <a:r>
              <a:rPr lang="cs-CZ" sz="2400" dirty="0"/>
              <a:t>je možné vynechat. </a:t>
            </a: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Odběry </a:t>
            </a:r>
            <a:r>
              <a:rPr lang="cs-CZ" sz="2400" dirty="0"/>
              <a:t>vzorku se </a:t>
            </a:r>
            <a:r>
              <a:rPr lang="cs-CZ" sz="2400" dirty="0" smtClean="0"/>
              <a:t>provádějí</a:t>
            </a:r>
            <a:r>
              <a:rPr lang="cs-CZ" sz="2400" dirty="0"/>
              <a:t>:</a:t>
            </a:r>
          </a:p>
          <a:p>
            <a:r>
              <a:rPr lang="cs-CZ" sz="2400" dirty="0" smtClean="0"/>
              <a:t>v </a:t>
            </a:r>
            <a:r>
              <a:rPr lang="cs-CZ" sz="2400" dirty="0"/>
              <a:t>jarním období (</a:t>
            </a:r>
            <a:r>
              <a:rPr lang="cs-CZ" sz="2400" dirty="0" smtClean="0"/>
              <a:t>březen </a:t>
            </a:r>
            <a:r>
              <a:rPr lang="cs-CZ" sz="2400" dirty="0"/>
              <a:t>– polovina </a:t>
            </a:r>
            <a:r>
              <a:rPr lang="cs-CZ" sz="2400" dirty="0" smtClean="0"/>
              <a:t>května)</a:t>
            </a:r>
          </a:p>
          <a:p>
            <a:r>
              <a:rPr lang="cs-CZ" sz="2400" dirty="0" smtClean="0"/>
              <a:t>v </a:t>
            </a:r>
            <a:r>
              <a:rPr lang="cs-CZ" sz="2400" dirty="0"/>
              <a:t>letním období (konec č</a:t>
            </a:r>
            <a:r>
              <a:rPr lang="cs-CZ" sz="2400" dirty="0" smtClean="0"/>
              <a:t>ervna </a:t>
            </a:r>
            <a:r>
              <a:rPr lang="cs-CZ" sz="2400" dirty="0"/>
              <a:t>– polovina </a:t>
            </a:r>
            <a:r>
              <a:rPr lang="cs-CZ" sz="2400" dirty="0" smtClean="0"/>
              <a:t>srpna)</a:t>
            </a:r>
          </a:p>
          <a:p>
            <a:r>
              <a:rPr lang="cs-CZ" sz="2400" dirty="0" smtClean="0"/>
              <a:t>v </a:t>
            </a:r>
            <a:r>
              <a:rPr lang="cs-CZ" sz="2400" dirty="0"/>
              <a:t>podzimním období </a:t>
            </a:r>
            <a:r>
              <a:rPr lang="cs-CZ" sz="2400" dirty="0" smtClean="0"/>
              <a:t>(říjen </a:t>
            </a:r>
            <a:r>
              <a:rPr lang="cs-CZ" sz="2400" dirty="0"/>
              <a:t>– polovina listopadu</a:t>
            </a:r>
            <a:r>
              <a:rPr lang="cs-CZ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6794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Odběr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400" dirty="0" smtClean="0"/>
              <a:t>Výběr reprezentativního- charakteristického úseku toku (s větším množstvím vyjmutelných kamenů)</a:t>
            </a:r>
          </a:p>
          <a:p>
            <a:r>
              <a:rPr lang="cs-CZ" sz="2400" dirty="0" smtClean="0"/>
              <a:t>Označení odběrového úseku (slovní, GPS souřadnice, fotografie)</a:t>
            </a:r>
          </a:p>
          <a:p>
            <a:r>
              <a:rPr lang="cs-CZ" sz="2400" dirty="0" smtClean="0"/>
              <a:t>Výběr podkladu- odebírá se přednostně </a:t>
            </a:r>
            <a:r>
              <a:rPr lang="cs-CZ" sz="2400" dirty="0" err="1" smtClean="0"/>
              <a:t>epiliton</a:t>
            </a:r>
            <a:r>
              <a:rPr lang="cs-CZ" sz="2400" dirty="0" smtClean="0"/>
              <a:t> (nárost </a:t>
            </a:r>
            <a:r>
              <a:rPr lang="cs-CZ" sz="2400" dirty="0"/>
              <a:t>na kamenech; vedle </a:t>
            </a:r>
            <a:r>
              <a:rPr lang="cs-CZ" sz="2400" dirty="0" err="1"/>
              <a:t>fototrofních</a:t>
            </a:r>
            <a:r>
              <a:rPr lang="cs-CZ" sz="2400" dirty="0"/>
              <a:t> </a:t>
            </a:r>
            <a:r>
              <a:rPr lang="cs-CZ" sz="2400" dirty="0" smtClean="0"/>
              <a:t>organismů </a:t>
            </a:r>
            <a:r>
              <a:rPr lang="cs-CZ" sz="2400" dirty="0"/>
              <a:t>(sinic a </a:t>
            </a:r>
            <a:r>
              <a:rPr lang="cs-CZ" sz="2400" dirty="0" smtClean="0"/>
              <a:t>řas</a:t>
            </a:r>
            <a:r>
              <a:rPr lang="cs-CZ" sz="2400" dirty="0"/>
              <a:t>) obsahuje </a:t>
            </a:r>
            <a:r>
              <a:rPr lang="cs-CZ" sz="2400" dirty="0" smtClean="0"/>
              <a:t>i heterotrofní složku</a:t>
            </a:r>
          </a:p>
          <a:p>
            <a:r>
              <a:rPr lang="cs-CZ" sz="2400" dirty="0" smtClean="0"/>
              <a:t>Preferovány kameny o velikosti 10-20 cm (stabilní, umožňují rozvoj společenstva)</a:t>
            </a:r>
          </a:p>
          <a:p>
            <a:r>
              <a:rPr lang="cs-CZ" sz="2400" dirty="0" smtClean="0"/>
              <a:t>Odběr z cca 5 kamenů</a:t>
            </a:r>
          </a:p>
          <a:p>
            <a:r>
              <a:rPr lang="cs-CZ" sz="2400" dirty="0" smtClean="0"/>
              <a:t>Odběr z hlavního proudu řeky</a:t>
            </a:r>
          </a:p>
          <a:p>
            <a:pPr marL="0" indent="0">
              <a:buNone/>
            </a:pPr>
            <a:r>
              <a:rPr lang="cs-CZ" sz="2400" dirty="0" smtClean="0"/>
              <a:t>+ Základní měření: </a:t>
            </a:r>
            <a:r>
              <a:rPr lang="cs-CZ" sz="2400" dirty="0"/>
              <a:t>(teplota </a:t>
            </a:r>
            <a:r>
              <a:rPr lang="cs-CZ" sz="2400" dirty="0" smtClean="0"/>
              <a:t>vody, koncentrace rozpuštěného kyslíku, </a:t>
            </a:r>
            <a:r>
              <a:rPr lang="cs-CZ" sz="2400" dirty="0"/>
              <a:t>pH </a:t>
            </a:r>
            <a:r>
              <a:rPr lang="cs-CZ" sz="2400" dirty="0" smtClean="0"/>
              <a:t>a </a:t>
            </a:r>
            <a:r>
              <a:rPr lang="cs-CZ" sz="2400" dirty="0"/>
              <a:t>elektrická vodivost</a:t>
            </a:r>
            <a:r>
              <a:rPr lang="cs-CZ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3740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Vlastní odběr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Odstranění nečistot, detritu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Dále možné dva způsoby: přímý seškrab do vzorkovnice, či oškrábání nárostu do misky + v misce kamen opláchnout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K odběru lze použít: kartáček, skalpel, nůž, lžíci- nutno vždy opláchnout v říční vodě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Odběrová lahvička se neplní až po okraj (ideálně do ¾), aby se nevyčerpal kyslík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Popis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Transport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Zpracování do 48 hodin od odběru, jinak nutná konzervace formaldehydem</a:t>
            </a:r>
          </a:p>
        </p:txBody>
      </p:sp>
    </p:spTree>
    <p:extLst>
      <p:ext uri="{BB962C8B-B14F-4D97-AF65-F5344CB8AC3E}">
        <p14:creationId xmlns:p14="http://schemas.microsoft.com/office/powerpoint/2010/main" val="397260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Zpracování vzorku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Analýza v čerstvém stavu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Determinace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Kvantifikace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Registruje se stav organismů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Fotodokumentace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71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dirty="0" smtClean="0"/>
              <a:t>Kvantifikace: Kvantitativní </a:t>
            </a:r>
            <a:r>
              <a:rPr lang="cs-CZ" dirty="0"/>
              <a:t>zastoupení jednotlivých druhu se provádí </a:t>
            </a:r>
            <a:r>
              <a:rPr lang="cs-CZ" dirty="0" smtClean="0"/>
              <a:t>při </a:t>
            </a:r>
            <a:r>
              <a:rPr lang="cs-CZ" dirty="0"/>
              <a:t>slabším </a:t>
            </a:r>
            <a:r>
              <a:rPr lang="cs-CZ" dirty="0" smtClean="0"/>
              <a:t>zvětšení</a:t>
            </a:r>
            <a:r>
              <a:rPr lang="cs-CZ" dirty="0"/>
              <a:t>, </a:t>
            </a:r>
            <a:r>
              <a:rPr lang="cs-CZ" dirty="0" smtClean="0"/>
              <a:t>pomocí </a:t>
            </a:r>
            <a:r>
              <a:rPr lang="cs-CZ" dirty="0"/>
              <a:t>odhadní stupnice, která druhy </a:t>
            </a:r>
            <a:r>
              <a:rPr lang="cs-CZ" dirty="0" smtClean="0"/>
              <a:t>zařazuje </a:t>
            </a:r>
            <a:r>
              <a:rPr lang="cs-CZ" dirty="0"/>
              <a:t>do </a:t>
            </a:r>
            <a:r>
              <a:rPr lang="cs-CZ" dirty="0" smtClean="0"/>
              <a:t>určitých intervalů </a:t>
            </a:r>
            <a:r>
              <a:rPr lang="cs-CZ" dirty="0"/>
              <a:t>na základe </a:t>
            </a:r>
            <a:r>
              <a:rPr lang="cs-CZ" dirty="0" smtClean="0"/>
              <a:t>odhadu jejich </a:t>
            </a:r>
            <a:r>
              <a:rPr lang="cs-CZ" dirty="0"/>
              <a:t>abundance v mikroskopickém preparátu analyzovaného vzorku (</a:t>
            </a:r>
            <a:r>
              <a:rPr lang="cs-CZ" dirty="0" smtClean="0"/>
              <a:t>Sládečková </a:t>
            </a:r>
            <a:r>
              <a:rPr lang="cs-CZ" dirty="0"/>
              <a:t>&amp; </a:t>
            </a:r>
            <a:r>
              <a:rPr lang="cs-CZ" dirty="0" smtClean="0"/>
              <a:t>Marvan </a:t>
            </a:r>
            <a:r>
              <a:rPr lang="pl-PL" dirty="0" smtClean="0"/>
              <a:t>1978</a:t>
            </a:r>
            <a:r>
              <a:rPr lang="pl-PL" dirty="0"/>
              <a:t>).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Nejčastěji </a:t>
            </a:r>
            <a:r>
              <a:rPr lang="pl-PL" dirty="0"/>
              <a:t>je používána stupnice:</a:t>
            </a:r>
          </a:p>
          <a:p>
            <a:r>
              <a:rPr lang="cs-CZ" dirty="0"/>
              <a:t>6 - druh </a:t>
            </a:r>
            <a:r>
              <a:rPr lang="cs-CZ" dirty="0" smtClean="0"/>
              <a:t>masově </a:t>
            </a:r>
            <a:r>
              <a:rPr lang="cs-CZ" dirty="0"/>
              <a:t>zastoupený, s pokryvností 90 - 100%</a:t>
            </a:r>
          </a:p>
          <a:p>
            <a:r>
              <a:rPr lang="cs-CZ" dirty="0"/>
              <a:t>5 - druh velmi hojný, s pokryvností 50 - 90%</a:t>
            </a:r>
          </a:p>
          <a:p>
            <a:r>
              <a:rPr lang="pl-PL" dirty="0"/>
              <a:t>4 - druh hojný, s pokryvností 20 - 50%</a:t>
            </a:r>
          </a:p>
          <a:p>
            <a:r>
              <a:rPr lang="pl-PL" dirty="0"/>
              <a:t>3 - druh dost hojný, s pokryvností 5 - 20%</a:t>
            </a:r>
          </a:p>
          <a:p>
            <a:r>
              <a:rPr lang="cs-CZ" dirty="0"/>
              <a:t>2 - druh </a:t>
            </a:r>
            <a:r>
              <a:rPr lang="cs-CZ" dirty="0" smtClean="0"/>
              <a:t>zřídkavý</a:t>
            </a:r>
            <a:r>
              <a:rPr lang="cs-CZ" dirty="0"/>
              <a:t>, s pokryvností 1 - 5%</a:t>
            </a:r>
          </a:p>
          <a:p>
            <a:r>
              <a:rPr lang="cs-CZ" dirty="0"/>
              <a:t>1 - druh velmi </a:t>
            </a:r>
            <a:r>
              <a:rPr lang="cs-CZ" dirty="0" smtClean="0"/>
              <a:t>zřídkavý</a:t>
            </a:r>
            <a:r>
              <a:rPr lang="cs-CZ" dirty="0"/>
              <a:t>, s pokryvností 0,1 - 1%</a:t>
            </a:r>
          </a:p>
          <a:p>
            <a:r>
              <a:rPr lang="pl-PL" dirty="0"/>
              <a:t>+ - druh </a:t>
            </a:r>
            <a:r>
              <a:rPr lang="pl-PL" dirty="0" smtClean="0"/>
              <a:t>ojediněle </a:t>
            </a:r>
            <a:r>
              <a:rPr lang="pl-PL" dirty="0"/>
              <a:t>zastoupený, s pokryvností do 0,1%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14519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 smtClean="0"/>
              <a:t>Zpracování vzorku rozsivek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Odstranění buněčného obsahu oxidačními činidly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Poté připravení preparátu pomocí uzavíratelných médií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179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924944"/>
            <a:ext cx="2597721" cy="264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0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Biologické hodnocení kvality vody</a:t>
            </a:r>
          </a:p>
        </p:txBody>
      </p:sp>
      <p:sp>
        <p:nvSpPr>
          <p:cNvPr id="4100" name="Zástupný symbol pro obsah 5"/>
          <p:cNvSpPr>
            <a:spLocks noGrp="1"/>
          </p:cNvSpPr>
          <p:nvPr>
            <p:ph idx="1"/>
          </p:nvPr>
        </p:nvSpPr>
        <p:spPr>
          <a:xfrm>
            <a:off x="382588" y="17653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Použití bioindikátorů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Schopnost odrážet  změny prostředí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Schopnost určit stupeň degradace vodního prostředí</a:t>
            </a:r>
          </a:p>
          <a:p>
            <a:pPr eaLnBrk="1" hangingPunct="1"/>
            <a:r>
              <a:rPr lang="cs-CZ" altLang="cs-CZ" sz="2400" dirty="0" smtClean="0"/>
              <a:t>Evropská rámcová směrnice o vodách (2000) – přesně definované požadavky na hodnocení vod v rámci EU: vyhodnocování na základě odchylek od referenčního stavu toku </a:t>
            </a:r>
          </a:p>
          <a:p>
            <a:pPr eaLnBrk="1" hangingPunct="1"/>
            <a:r>
              <a:rPr lang="cs-CZ" altLang="cs-CZ" sz="2400" dirty="0" smtClean="0"/>
              <a:t>Referenční tok – antropogenně nenarušený</a:t>
            </a:r>
          </a:p>
          <a:p>
            <a:pPr eaLnBrk="1" hangingPunct="1"/>
            <a:r>
              <a:rPr lang="cs-CZ" altLang="cs-CZ" sz="2400" dirty="0" smtClean="0"/>
              <a:t>Směrnice zahrnuje </a:t>
            </a:r>
            <a:r>
              <a:rPr lang="cs-CZ" altLang="cs-CZ" sz="2400" dirty="0" err="1" smtClean="0"/>
              <a:t>makrofyta</a:t>
            </a:r>
            <a:r>
              <a:rPr lang="cs-CZ" altLang="cs-CZ" sz="2400" dirty="0" smtClean="0"/>
              <a:t>, ryby, </a:t>
            </a:r>
            <a:r>
              <a:rPr lang="cs-CZ" altLang="cs-CZ" sz="2400" dirty="0" err="1" smtClean="0"/>
              <a:t>fytobentos</a:t>
            </a:r>
            <a:r>
              <a:rPr lang="cs-CZ" altLang="cs-CZ" sz="2400" dirty="0" smtClean="0"/>
              <a:t>, bezobratlé</a:t>
            </a:r>
          </a:p>
          <a:p>
            <a:pPr eaLnBrk="1" hangingPunct="1"/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415725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179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11560" y="692696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Zkouška</a:t>
            </a:r>
          </a:p>
          <a:p>
            <a:r>
              <a:rPr lang="cs-CZ" sz="4800" dirty="0" smtClean="0"/>
              <a:t>Protokoly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21974609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Obrázek 2" descr="D:\bart\Varia\Logo_blauw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30163"/>
            <a:ext cx="8572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Nadpis 3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1143000"/>
          </a:xfrm>
        </p:spPr>
        <p:txBody>
          <a:bodyPr/>
          <a:lstStyle/>
          <a:p>
            <a:pPr eaLnBrk="1" hangingPunct="1"/>
            <a:endParaRPr lang="cs-CZ" sz="3600" smtClean="0"/>
          </a:p>
        </p:txBody>
      </p:sp>
      <p:pic>
        <p:nvPicPr>
          <p:cNvPr id="40966" name="Picture 2" descr="C:\Documents and Settings\Mišis\Plocha\diplomka final\diplomka\obrázky dipl\SEM diplo\AMS W33 06.T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0967" name="TextovéPole 7"/>
          <p:cNvSpPr txBox="1">
            <a:spLocks noChangeArrowheads="1"/>
          </p:cNvSpPr>
          <p:nvPr/>
        </p:nvSpPr>
        <p:spPr bwMode="auto">
          <a:xfrm>
            <a:off x="1357313" y="0"/>
            <a:ext cx="6357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4000">
                <a:solidFill>
                  <a:schemeClr val="bg1"/>
                </a:solidFill>
                <a:latin typeface="Calibri" pitchFamily="34" charset="0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42243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 err="1">
                <a:solidFill>
                  <a:srgbClr val="FFC000"/>
                </a:solidFill>
                <a:latin typeface="Calibri" panose="020F0502020204030204" pitchFamily="34" charset="0"/>
              </a:rPr>
              <a:t>Mesostigmatophyceae</a:t>
            </a:r>
            <a:r>
              <a:rPr lang="cs-CZ" altLang="cs-CZ" dirty="0">
                <a:solidFill>
                  <a:srgbClr val="FFC000"/>
                </a:solidFill>
                <a:latin typeface="Calibri" panose="020F0502020204030204" pitchFamily="34" charset="0"/>
              </a:rPr>
              <a:t/>
            </a:r>
            <a:br>
              <a:rPr lang="cs-CZ" altLang="cs-CZ" dirty="0">
                <a:solidFill>
                  <a:srgbClr val="FFC000"/>
                </a:solidFill>
                <a:latin typeface="Calibri" panose="020F050202020403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/>
          </a:bodyPr>
          <a:lstStyle/>
          <a:p>
            <a:r>
              <a:rPr lang="cs-CZ" sz="2000" dirty="0" smtClean="0"/>
              <a:t>Sladkovodní</a:t>
            </a:r>
          </a:p>
          <a:p>
            <a:r>
              <a:rPr lang="cs-CZ" sz="2000" dirty="0" smtClean="0"/>
              <a:t>Bičíkovci, vláknitá stélka</a:t>
            </a:r>
          </a:p>
          <a:p>
            <a:r>
              <a:rPr lang="cs-CZ" sz="2000" dirty="0" smtClean="0"/>
              <a:t>Šupiny</a:t>
            </a:r>
          </a:p>
          <a:p>
            <a:endParaRPr lang="cs-CZ" sz="2000" dirty="0"/>
          </a:p>
        </p:txBody>
      </p:sp>
      <p:pic>
        <p:nvPicPr>
          <p:cNvPr id="8194" name="Picture 2" descr="http://natural-history.main.jp/Tree_of_life/Eukaryote/Plantae/Streptophyta/Mesostigma/2012-09-28%2018244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95" y="3356736"/>
            <a:ext cx="41910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045" y="6509511"/>
            <a:ext cx="2947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http://natural-history.main.jp</a:t>
            </a:r>
          </a:p>
        </p:txBody>
      </p:sp>
      <p:sp>
        <p:nvSpPr>
          <p:cNvPr id="7" name="Obdélník 6"/>
          <p:cNvSpPr/>
          <p:nvPr/>
        </p:nvSpPr>
        <p:spPr>
          <a:xfrm>
            <a:off x="179512" y="2956626"/>
            <a:ext cx="21053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i="1" dirty="0" err="1" smtClean="0">
                <a:solidFill>
                  <a:srgbClr val="FFC000"/>
                </a:solidFill>
              </a:rPr>
              <a:t>Mesostigma</a:t>
            </a:r>
            <a:r>
              <a:rPr lang="cs-CZ" sz="2000" i="1" dirty="0" smtClean="0">
                <a:solidFill>
                  <a:srgbClr val="FFC000"/>
                </a:solidFill>
              </a:rPr>
              <a:t> </a:t>
            </a:r>
            <a:r>
              <a:rPr lang="cs-CZ" sz="2000" i="1" dirty="0" err="1" smtClean="0">
                <a:solidFill>
                  <a:srgbClr val="FFC000"/>
                </a:solidFill>
              </a:rPr>
              <a:t>viride</a:t>
            </a:r>
            <a:endParaRPr lang="cs-CZ" sz="2000" i="1" dirty="0">
              <a:solidFill>
                <a:srgbClr val="FFC000"/>
              </a:solidFill>
            </a:endParaRPr>
          </a:p>
        </p:txBody>
      </p:sp>
      <p:pic>
        <p:nvPicPr>
          <p:cNvPr id="8196" name="Picture 4" descr="http://www.rbgsyd.nsw.gov.au/__data/assets/image/0008/48176/Chaetosphaeridiu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17033"/>
            <a:ext cx="4234780" cy="28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5004048" y="2963990"/>
            <a:ext cx="22063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i="1" dirty="0" err="1" smtClean="0">
                <a:solidFill>
                  <a:srgbClr val="FFC000"/>
                </a:solidFill>
              </a:rPr>
              <a:t>Chaetosphaeridium</a:t>
            </a:r>
            <a:endParaRPr lang="cs-CZ" sz="20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4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Třída </a:t>
            </a:r>
            <a:r>
              <a:rPr lang="cs-CZ" sz="3600" dirty="0" err="1" smtClean="0">
                <a:solidFill>
                  <a:srgbClr val="92D050"/>
                </a:solidFill>
                <a:latin typeface="Calibri" panose="020F0502020204030204" pitchFamily="34" charset="0"/>
              </a:rPr>
              <a:t>Klebsormidiophyceae</a:t>
            </a:r>
            <a:endParaRPr lang="cs-CZ" sz="3600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Jediný rod  </a:t>
            </a:r>
            <a:r>
              <a:rPr lang="cs-CZ" altLang="cs-CZ" sz="2400" i="1" dirty="0" err="1" smtClean="0">
                <a:solidFill>
                  <a:srgbClr val="92D050"/>
                </a:solidFill>
                <a:latin typeface="Calibri" panose="020F0502020204030204" pitchFamily="34" charset="0"/>
              </a:rPr>
              <a:t>Klebsormidium</a:t>
            </a:r>
            <a:endParaRPr lang="cs-CZ" altLang="cs-CZ" sz="2400" i="1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Kosmopolitní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Voda, terestrické biotopy, půda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Vláknité stélky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Buňky obsahují nástěnný chloroplast s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pyrenoidem</a:t>
            </a:r>
            <a:endParaRPr lang="fr-CA" altLang="cs-CZ" sz="2400" dirty="0" smtClean="0">
              <a:latin typeface="Calibri" panose="020F0502020204030204" pitchFamily="34" charset="0"/>
            </a:endParaRPr>
          </a:p>
          <a:p>
            <a:endParaRPr lang="cs-CZ" sz="2400" dirty="0" smtClean="0"/>
          </a:p>
        </p:txBody>
      </p:sp>
      <p:pic>
        <p:nvPicPr>
          <p:cNvPr id="1026" name="Picture 2" descr="http://cfb.unh.edu/phycokey/Choices/Charophyceae/KLEBSORMIDIUM/Klebsormidium_02_400x158_rbgsyd.nsw.g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309907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300192" y="2492896"/>
            <a:ext cx="1944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http://cfb.unh.edu</a:t>
            </a:r>
          </a:p>
        </p:txBody>
      </p:sp>
      <p:pic>
        <p:nvPicPr>
          <p:cNvPr id="1028" name="Picture 4" descr="http://cfb.unh.edu/phycokey/Choices/Charophyceae/KLEBSORMIDIUM/Hormidium_04_600x168_John%20Kinro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606" y="4221088"/>
            <a:ext cx="5715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3419260" y="5870519"/>
            <a:ext cx="1944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http://cfb.unh.edu</a:t>
            </a:r>
          </a:p>
        </p:txBody>
      </p:sp>
    </p:spTree>
    <p:extLst>
      <p:ext uri="{BB962C8B-B14F-4D97-AF65-F5344CB8AC3E}">
        <p14:creationId xmlns:p14="http://schemas.microsoft.com/office/powerpoint/2010/main" val="260443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5724525" y="1196975"/>
            <a:ext cx="2447925" cy="2376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179512" y="6073776"/>
            <a:ext cx="33115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rgbClr val="0070C0"/>
                </a:solidFill>
              </a:rPr>
              <a:t>Coleochaete</a:t>
            </a:r>
            <a:r>
              <a:rPr lang="cs-CZ" altLang="cs-CZ" sz="3200" i="1" dirty="0">
                <a:solidFill>
                  <a:srgbClr val="0070C0"/>
                </a:solidFill>
              </a:rPr>
              <a:t> </a:t>
            </a:r>
            <a:r>
              <a:rPr lang="cs-CZ" altLang="cs-CZ" sz="3200" dirty="0" err="1">
                <a:solidFill>
                  <a:srgbClr val="0070C0"/>
                </a:solidFill>
              </a:rPr>
              <a:t>sp</a:t>
            </a:r>
            <a:r>
              <a:rPr lang="cs-CZ" altLang="cs-CZ" sz="32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64928" y="1461889"/>
            <a:ext cx="2916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Tvoří </a:t>
            </a:r>
            <a:r>
              <a:rPr lang="cs-CZ" dirty="0" err="1" smtClean="0"/>
              <a:t>hetrotrichální</a:t>
            </a:r>
            <a:r>
              <a:rPr lang="cs-CZ" dirty="0" smtClean="0"/>
              <a:t> vlákna, která se sdružují dohromady v disk.</a:t>
            </a:r>
            <a:endParaRPr lang="cs-CZ" dirty="0"/>
          </a:p>
        </p:txBody>
      </p:sp>
      <p:pic>
        <p:nvPicPr>
          <p:cNvPr id="2050" name="Picture 2" descr="Coleochaete orbicular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07" y="2547042"/>
            <a:ext cx="3106949" cy="22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68907" y="4869160"/>
            <a:ext cx="2388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www.ucmp.berkeley.ed</a:t>
            </a:r>
          </a:p>
        </p:txBody>
      </p:sp>
      <p:pic>
        <p:nvPicPr>
          <p:cNvPr id="2052" name="Picture 4" descr="http://www.water-land.co.uk/communities/1/004/012/381/551/images/46039859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85219"/>
            <a:ext cx="3672408" cy="264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148064" y="5034855"/>
            <a:ext cx="2929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http://www.water-land.co.uk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363208" y="476672"/>
            <a:ext cx="6675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0070C0"/>
                </a:solidFill>
              </a:rPr>
              <a:t>Třída </a:t>
            </a:r>
            <a:r>
              <a:rPr lang="cs-CZ" sz="4000" dirty="0" err="1" smtClean="0">
                <a:solidFill>
                  <a:srgbClr val="0070C0"/>
                </a:solidFill>
              </a:rPr>
              <a:t>Coleochaetophyceae</a:t>
            </a:r>
            <a:endParaRPr lang="cs-CZ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72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Třída </a:t>
            </a:r>
            <a:r>
              <a:rPr lang="cs-CZ" sz="3600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Charophyceae</a:t>
            </a:r>
            <a:endParaRPr lang="cs-CZ" sz="36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Pletivná</a:t>
            </a:r>
            <a:r>
              <a:rPr lang="cs-CZ" altLang="cs-CZ" sz="2400" dirty="0" smtClean="0">
                <a:latin typeface="Calibri" panose="020F0502020204030204" pitchFamily="34" charset="0"/>
              </a:rPr>
              <a:t> stélka (nody, internodia)</a:t>
            </a: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Rhizoidy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r>
              <a:rPr lang="cs-CZ" sz="2400" dirty="0"/>
              <a:t>Z</a:t>
            </a:r>
            <a:r>
              <a:rPr lang="cs-CZ" sz="2400" dirty="0" smtClean="0"/>
              <a:t>oospory </a:t>
            </a:r>
            <a:r>
              <a:rPr lang="cs-CZ" sz="2400" dirty="0"/>
              <a:t>a spermatozoidy mají 2 bičíky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Buněčná stěna často inkrustovaná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Rozmnožování: fragmentace stélky, oogamie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Oogonium má korunku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Sladké čisté vody</a:t>
            </a:r>
          </a:p>
          <a:p>
            <a:r>
              <a:rPr lang="cs-CZ" sz="2400" dirty="0"/>
              <a:t>Z</a:t>
            </a:r>
            <a:r>
              <a:rPr lang="cs-CZ" sz="2400" dirty="0" smtClean="0"/>
              <a:t>vápenatělé </a:t>
            </a:r>
            <a:r>
              <a:rPr lang="cs-CZ" sz="2400" dirty="0"/>
              <a:t>stélky - </a:t>
            </a:r>
            <a:r>
              <a:rPr lang="cs-CZ" sz="2400" dirty="0" err="1"/>
              <a:t>gyrogonity</a:t>
            </a:r>
            <a:r>
              <a:rPr lang="cs-CZ" sz="2400" dirty="0"/>
              <a:t> </a:t>
            </a:r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57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28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3172825" y="692696"/>
            <a:ext cx="37449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accent3">
                    <a:lumMod val="75000"/>
                  </a:schemeClr>
                </a:solidFill>
              </a:rPr>
              <a:t>Chara</a:t>
            </a:r>
            <a:r>
              <a:rPr lang="cs-CZ" altLang="cs-CZ" sz="32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accent3">
                    <a:lumMod val="75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cs-CZ" altLang="cs-CZ" sz="3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4" name="Picture 2" descr="http://upload.wikimedia.org/wikipedia/commons/c/cf/CharaFragil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019425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iology.unm.edu/ccouncil/Biology_203/Images/Non-floweringPlants/cha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74785"/>
            <a:ext cx="4392488" cy="312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880977" y="5013176"/>
            <a:ext cx="2390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http://biology.unm.edu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9483" y="82818"/>
            <a:ext cx="8642350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000" smtClean="0">
                <a:solidFill>
                  <a:schemeClr val="accent3">
                    <a:lumMod val="75000"/>
                  </a:schemeClr>
                </a:solidFill>
              </a:rPr>
              <a:t>Odd.: Charophyta Třída: Charophyceae Řád: Charales</a:t>
            </a:r>
            <a:endParaRPr lang="cs-CZ" altLang="cs-CZ" sz="20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7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0.gstatic.com/images?q=tbn:ANd9GcS9oidW0sdvoSTH0WQgth1yiMyGgb-W8iyaD-F9psNscJPa9e-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06" y="1268413"/>
            <a:ext cx="3152775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254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solidFill>
                  <a:schemeClr val="accent3">
                    <a:lumMod val="75000"/>
                  </a:schemeClr>
                </a:solidFill>
              </a:rPr>
              <a:t>Gametangia</a:t>
            </a:r>
          </a:p>
        </p:txBody>
      </p:sp>
      <p:sp>
        <p:nvSpPr>
          <p:cNvPr id="16388" name="Line 7"/>
          <p:cNvSpPr>
            <a:spLocks noChangeShapeType="1"/>
          </p:cNvSpPr>
          <p:nvPr/>
        </p:nvSpPr>
        <p:spPr bwMode="auto">
          <a:xfrm flipH="1" flipV="1">
            <a:off x="4102895" y="4654551"/>
            <a:ext cx="1296987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4932040" y="5175072"/>
            <a:ext cx="1512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b="1" dirty="0">
                <a:solidFill>
                  <a:schemeClr val="accent3">
                    <a:lumMod val="75000"/>
                  </a:schemeClr>
                </a:solidFill>
              </a:rPr>
              <a:t>anteridium</a:t>
            </a:r>
          </a:p>
        </p:txBody>
      </p:sp>
      <p:sp>
        <p:nvSpPr>
          <p:cNvPr id="16390" name="Line 9"/>
          <p:cNvSpPr>
            <a:spLocks noChangeShapeType="1"/>
          </p:cNvSpPr>
          <p:nvPr/>
        </p:nvSpPr>
        <p:spPr bwMode="auto">
          <a:xfrm>
            <a:off x="3492500" y="1844824"/>
            <a:ext cx="719138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2196307" y="1451769"/>
            <a:ext cx="16557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b="1" dirty="0">
                <a:solidFill>
                  <a:schemeClr val="accent3">
                    <a:lumMod val="75000"/>
                  </a:schemeClr>
                </a:solidFill>
              </a:rPr>
              <a:t>oogonium</a:t>
            </a:r>
          </a:p>
        </p:txBody>
      </p:sp>
      <p:pic>
        <p:nvPicPr>
          <p:cNvPr id="4100" name="Picture 4" descr="http://www.photomacrography.net/forum/userpix/101_Chara_1024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316" y="1635125"/>
            <a:ext cx="2481804" cy="297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260175" y="4654551"/>
            <a:ext cx="279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www.photomacrography.ne</a:t>
            </a:r>
          </a:p>
        </p:txBody>
      </p:sp>
      <p:pic>
        <p:nvPicPr>
          <p:cNvPr id="4102" name="Picture 6" descr="http://upload.wikimedia.org/wikipedia/commons/2/26/CharaV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59" y="1778939"/>
            <a:ext cx="2674298" cy="241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-84453" y="4192584"/>
            <a:ext cx="279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www.photomacrography.ne</a:t>
            </a:r>
          </a:p>
        </p:txBody>
      </p:sp>
    </p:spTree>
    <p:extLst>
      <p:ext uri="{BB962C8B-B14F-4D97-AF65-F5344CB8AC3E}">
        <p14:creationId xmlns:p14="http://schemas.microsoft.com/office/powerpoint/2010/main" val="63615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</TotalTime>
  <Words>1222</Words>
  <Application>Microsoft Office PowerPoint</Application>
  <PresentationFormat>Předvádění na obrazovce (4:3)</PresentationFormat>
  <Paragraphs>221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2" baseType="lpstr">
      <vt:lpstr>Arial</vt:lpstr>
      <vt:lpstr>Calibri</vt:lpstr>
      <vt:lpstr>Motiv systému Office</vt:lpstr>
      <vt:lpstr>Fylogeneze a diverzita řas a hub: 5. přednáška Charophyta</vt:lpstr>
      <vt:lpstr>Vývojová větev Charophytae,  odd.: CHAROPHYTA</vt:lpstr>
      <vt:lpstr>Oddělení Charophyta, třídy</vt:lpstr>
      <vt:lpstr>Mesostigmatophyceae </vt:lpstr>
      <vt:lpstr>Třída Klebsormidiophyceae</vt:lpstr>
      <vt:lpstr>Prezentace aplikace PowerPoint</vt:lpstr>
      <vt:lpstr>Třída Charophyceae</vt:lpstr>
      <vt:lpstr>Prezentace aplikace PowerPoint</vt:lpstr>
      <vt:lpstr>Gametangia</vt:lpstr>
      <vt:lpstr>Prezentace aplikace PowerPoint</vt:lpstr>
      <vt:lpstr>Prezentace aplikace PowerPoint</vt:lpstr>
      <vt:lpstr>Třída Zygnematophyceae</vt:lpstr>
      <vt:lpstr>Konjugace</vt:lpstr>
      <vt:lpstr>Třída Zygnematophyceae</vt:lpstr>
      <vt:lpstr>Odd.: Charophyta Třída: Zygnematophyceae Řád: Zygnematales</vt:lpstr>
      <vt:lpstr>Odd.: Charophyta Třída: Zygnematophyceae Řád: Zygnematales</vt:lpstr>
      <vt:lpstr>Odd.: Charophyta Třída: Zygnematophyceae Řád: Zygnematales</vt:lpstr>
      <vt:lpstr>Odd.: Charophyta Třída: Zygnematophyceae Řád: Desmidiales</vt:lpstr>
      <vt:lpstr>Odd.: Charophyta Třída: Zygnematophyceae Řád: Desmidiales</vt:lpstr>
      <vt:lpstr>Odd.: Charophyta Třída: Zygnematophyceae Řád: Desmidiales</vt:lpstr>
      <vt:lpstr>Odd.: Charophyta Třída: Zygnematophyceae Řád: Desmidiales</vt:lpstr>
      <vt:lpstr>Odd.: Charophyta Třída: Zygnematophyceae Řád: Desmidiales</vt:lpstr>
      <vt:lpstr>Odd.: Charophyta Třída: Zygnematophyceae Řád: Desmidiales</vt:lpstr>
      <vt:lpstr>Odd.: Charophyta Třída: Zygnematophyceae Řád: Desmidiales</vt:lpstr>
      <vt:lpstr>Odd.: Charophyta Třída: Zygnematophyceae Řád: Desmidiales</vt:lpstr>
      <vt:lpstr>Základní algologické metody</vt:lpstr>
      <vt:lpstr>Metody studia fytoplanktonu</vt:lpstr>
      <vt:lpstr>Metody studia fytoplanktonu</vt:lpstr>
      <vt:lpstr>Metody studia fytobentosu</vt:lpstr>
      <vt:lpstr>Odběr fytobentosu</vt:lpstr>
      <vt:lpstr>Odběr fytobentosu</vt:lpstr>
      <vt:lpstr>Odběr fytobentosu</vt:lpstr>
      <vt:lpstr>Metody studia fytobentosu</vt:lpstr>
      <vt:lpstr>Metody studia fytobentosu</vt:lpstr>
      <vt:lpstr>Metody studia fytobentosu</vt:lpstr>
      <vt:lpstr>Metody studia fytobentosu</vt:lpstr>
      <vt:lpstr>Biologické hodnocení kvality vody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diatomologie</dc:title>
  <dc:creator>bara</dc:creator>
  <cp:lastModifiedBy>bara</cp:lastModifiedBy>
  <cp:revision>119</cp:revision>
  <dcterms:created xsi:type="dcterms:W3CDTF">2012-09-10T15:35:35Z</dcterms:created>
  <dcterms:modified xsi:type="dcterms:W3CDTF">2017-10-23T05:35:46Z</dcterms:modified>
</cp:coreProperties>
</file>