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9" r:id="rId2"/>
    <p:sldId id="258" r:id="rId3"/>
    <p:sldId id="261" r:id="rId4"/>
    <p:sldId id="260" r:id="rId5"/>
    <p:sldId id="284" r:id="rId6"/>
    <p:sldId id="285" r:id="rId7"/>
    <p:sldId id="286" r:id="rId8"/>
    <p:sldId id="287" r:id="rId9"/>
    <p:sldId id="267" r:id="rId10"/>
    <p:sldId id="268" r:id="rId11"/>
    <p:sldId id="288" r:id="rId12"/>
    <p:sldId id="269" r:id="rId13"/>
    <p:sldId id="282" r:id="rId14"/>
    <p:sldId id="283" r:id="rId15"/>
    <p:sldId id="270" r:id="rId16"/>
    <p:sldId id="275" r:id="rId17"/>
    <p:sldId id="272" r:id="rId18"/>
    <p:sldId id="273" r:id="rId19"/>
    <p:sldId id="277" r:id="rId20"/>
    <p:sldId id="289" r:id="rId2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8BF88B-CE91-458F-B6DC-F8D3918EB067}" type="datetimeFigureOut">
              <a:rPr lang="cs-CZ" smtClean="0"/>
              <a:t>14.9.2017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C539F-AC33-483F-836D-BCC9E78C2C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4050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6D097C-87C2-427D-8857-17AEE3D9F1E2}" type="slidenum">
              <a:rPr lang="cs-CZ" altLang="cs-CZ"/>
              <a:pPr>
                <a:spcBef>
                  <a:spcPct val="0"/>
                </a:spcBef>
              </a:pPr>
              <a:t>9</a:t>
            </a:fld>
            <a:endParaRPr lang="cs-CZ" altLang="cs-CZ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041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F5751-1FEA-4BA6-91AC-AA2519A89AF7}" type="datetimeFigureOut">
              <a:rPr lang="cs-CZ" smtClean="0"/>
              <a:t>14.9.2017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75E8-62D2-46A0-A69D-F8AF1F4713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078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F5751-1FEA-4BA6-91AC-AA2519A89AF7}" type="datetimeFigureOut">
              <a:rPr lang="cs-CZ" smtClean="0"/>
              <a:t>14.9.2017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75E8-62D2-46A0-A69D-F8AF1F4713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824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F5751-1FEA-4BA6-91AC-AA2519A89AF7}" type="datetimeFigureOut">
              <a:rPr lang="cs-CZ" smtClean="0"/>
              <a:t>14.9.2017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75E8-62D2-46A0-A69D-F8AF1F4713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2508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F5751-1FEA-4BA6-91AC-AA2519A89AF7}" type="datetimeFigureOut">
              <a:rPr lang="cs-CZ" smtClean="0"/>
              <a:t>14.9.2017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75E8-62D2-46A0-A69D-F8AF1F4713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296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F5751-1FEA-4BA6-91AC-AA2519A89AF7}" type="datetimeFigureOut">
              <a:rPr lang="cs-CZ" smtClean="0"/>
              <a:t>14.9.2017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75E8-62D2-46A0-A69D-F8AF1F4713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5148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F5751-1FEA-4BA6-91AC-AA2519A89AF7}" type="datetimeFigureOut">
              <a:rPr lang="cs-CZ" smtClean="0"/>
              <a:t>14.9.2017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75E8-62D2-46A0-A69D-F8AF1F4713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4705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F5751-1FEA-4BA6-91AC-AA2519A89AF7}" type="datetimeFigureOut">
              <a:rPr lang="cs-CZ" smtClean="0"/>
              <a:t>14.9.2017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75E8-62D2-46A0-A69D-F8AF1F4713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1800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F5751-1FEA-4BA6-91AC-AA2519A89AF7}" type="datetimeFigureOut">
              <a:rPr lang="cs-CZ" smtClean="0"/>
              <a:t>14.9.2017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75E8-62D2-46A0-A69D-F8AF1F4713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528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F5751-1FEA-4BA6-91AC-AA2519A89AF7}" type="datetimeFigureOut">
              <a:rPr lang="cs-CZ" smtClean="0"/>
              <a:t>14.9.2017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75E8-62D2-46A0-A69D-F8AF1F4713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7497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F5751-1FEA-4BA6-91AC-AA2519A89AF7}" type="datetimeFigureOut">
              <a:rPr lang="cs-CZ" smtClean="0"/>
              <a:t>14.9.2017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75E8-62D2-46A0-A69D-F8AF1F4713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2468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F5751-1FEA-4BA6-91AC-AA2519A89AF7}" type="datetimeFigureOut">
              <a:rPr lang="cs-CZ" smtClean="0"/>
              <a:t>14.9.2017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75E8-62D2-46A0-A69D-F8AF1F4713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8095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F5751-1FEA-4BA6-91AC-AA2519A89AF7}" type="datetimeFigureOut">
              <a:rPr lang="cs-CZ" smtClean="0"/>
              <a:t>14.9.2017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975E8-62D2-46A0-A69D-F8AF1F4713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924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jpe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jp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g"/><Relationship Id="rId5" Type="http://schemas.openxmlformats.org/officeDocument/2006/relationships/image" Target="../media/image18.jpeg"/><Relationship Id="rId10" Type="http://schemas.openxmlformats.org/officeDocument/2006/relationships/image" Target="../media/image26.jpeg"/><Relationship Id="rId4" Type="http://schemas.openxmlformats.org/officeDocument/2006/relationships/image" Target="../media/image2.jpe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8.jpeg"/><Relationship Id="rId7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6.jpe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8.jpeg"/><Relationship Id="rId7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8.jpeg"/><Relationship Id="rId7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6.jpeg"/><Relationship Id="rId9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5665" y="24865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accent6">
                    <a:lumMod val="50000"/>
                  </a:schemeClr>
                </a:solidFill>
              </a:rPr>
              <a:t>Vítejte na</a:t>
            </a:r>
            <a:br>
              <a:rPr lang="cs-CZ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cs-CZ" dirty="0" smtClean="0">
                <a:solidFill>
                  <a:schemeClr val="accent6">
                    <a:lumMod val="50000"/>
                  </a:schemeClr>
                </a:solidFill>
              </a:rPr>
              <a:t>Ústavu </a:t>
            </a:r>
            <a:r>
              <a:rPr lang="cs-CZ" dirty="0" smtClean="0">
                <a:solidFill>
                  <a:schemeClr val="accent6">
                    <a:lumMod val="50000"/>
                  </a:schemeClr>
                </a:solidFill>
              </a:rPr>
              <a:t>botaniky a zoologie</a:t>
            </a:r>
            <a:endParaRPr lang="cs-CZ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Obrázek 36" descr="P1070757.JPG"/>
          <p:cNvPicPr>
            <a:picLocks noChangeAspect="1"/>
          </p:cNvPicPr>
          <p:nvPr/>
        </p:nvPicPr>
        <p:blipFill>
          <a:blip r:embed="rId2"/>
          <a:srcRect t="30959" b="43518"/>
          <a:stretch>
            <a:fillRect/>
          </a:stretch>
        </p:blipFill>
        <p:spPr bwMode="auto">
          <a:xfrm>
            <a:off x="5029134" y="16056527"/>
            <a:ext cx="7966596" cy="152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36" descr="P1070757.JPG"/>
          <p:cNvPicPr>
            <a:picLocks noGrp="1" noChangeAspect="1"/>
          </p:cNvPicPr>
          <p:nvPr>
            <p:ph idx="1"/>
          </p:nvPr>
        </p:nvPicPr>
        <p:blipFill>
          <a:blip r:embed="rId2"/>
          <a:srcRect t="30959" b="43518"/>
          <a:stretch>
            <a:fillRect/>
          </a:stretch>
        </p:blipFill>
        <p:spPr bwMode="auto">
          <a:xfrm>
            <a:off x="-380630" y="5034772"/>
            <a:ext cx="9524630" cy="182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ubz_logo_cz_2barv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68" y="126027"/>
            <a:ext cx="1687513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488710" y="4710645"/>
            <a:ext cx="33131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 b="1" dirty="0">
                <a:solidFill>
                  <a:schemeClr val="accent6">
                    <a:lumMod val="75000"/>
                  </a:schemeClr>
                </a:solidFill>
              </a:rPr>
              <a:t>http://</a:t>
            </a:r>
            <a:r>
              <a:rPr lang="cs-CZ" altLang="cs-CZ" sz="1400" b="1" dirty="0" err="1" smtClean="0">
                <a:solidFill>
                  <a:schemeClr val="accent6">
                    <a:lumMod val="75000"/>
                  </a:schemeClr>
                </a:solidFill>
              </a:rPr>
              <a:t>botzool.sci.muni.cz</a:t>
            </a:r>
            <a:endParaRPr lang="cs-CZ" altLang="cs-CZ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7218" name="Picture 2" descr="Fotka uživatele Studuj na MUNI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7763">
            <a:off x="734136" y="-105202"/>
            <a:ext cx="1985973" cy="198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20" name="Picture 4" descr="Fotka uživatele Studuj na MUNI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891">
            <a:off x="7380007" y="2628106"/>
            <a:ext cx="2002888" cy="200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96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>
                <a:solidFill>
                  <a:schemeClr val="accent6">
                    <a:lumMod val="75000"/>
                  </a:schemeClr>
                </a:solidFill>
              </a:rPr>
              <a:t>Terénní exkurze, domácí i zahraniční</a:t>
            </a: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7" descr="tlupa_3d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939" y="1425146"/>
            <a:ext cx="4242878" cy="31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IMG_49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9"/>
          <a:stretch>
            <a:fillRect/>
          </a:stretch>
        </p:blipFill>
        <p:spPr bwMode="auto">
          <a:xfrm>
            <a:off x="0" y="1425146"/>
            <a:ext cx="4202995" cy="307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IMG_7288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786" y="3128211"/>
            <a:ext cx="2309872" cy="346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mykol_e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1178"/>
            <a:ext cx="3613485" cy="2710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mokrady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206" y="4506772"/>
            <a:ext cx="3184611" cy="238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977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3191" y="0"/>
            <a:ext cx="7886700" cy="1325563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chemeClr val="accent6">
                    <a:lumMod val="75000"/>
                  </a:schemeClr>
                </a:solidFill>
              </a:rPr>
              <a:t>Moderní laboratoře</a:t>
            </a: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12" descr="Bydleni_Sajan"/>
          <p:cNvPicPr>
            <a:picLocks noChangeAspect="1" noChangeArrowheads="1"/>
          </p:cNvPicPr>
          <p:nvPr/>
        </p:nvPicPr>
        <p:blipFill>
          <a:blip r:embed="rId2" cstate="print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95" y="1042741"/>
            <a:ext cx="3155485" cy="235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ipka doprava 4"/>
          <p:cNvSpPr/>
          <p:nvPr/>
        </p:nvSpPr>
        <p:spPr>
          <a:xfrm>
            <a:off x="3640326" y="2039285"/>
            <a:ext cx="1048386" cy="2141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Picture 7" descr="cyto lab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558" y="1042741"/>
            <a:ext cx="2910529" cy="218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95" y="3632889"/>
            <a:ext cx="3164378" cy="210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428" y="3632889"/>
            <a:ext cx="1652608" cy="2487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5090984" y="3378278"/>
            <a:ext cx="38960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Laboratoř průtokové </a:t>
            </a:r>
            <a:r>
              <a:rPr lang="cs-CZ" dirty="0" err="1" smtClean="0"/>
              <a:t>cytometrie</a:t>
            </a:r>
            <a:endParaRPr lang="cs-CZ" dirty="0"/>
          </a:p>
          <a:p>
            <a:r>
              <a:rPr lang="cs-CZ" dirty="0" smtClean="0"/>
              <a:t>Laboratoř molekulární systematiky</a:t>
            </a:r>
          </a:p>
          <a:p>
            <a:r>
              <a:rPr lang="cs-CZ" dirty="0" smtClean="0"/>
              <a:t>Laboratoř stopových analýz</a:t>
            </a:r>
          </a:p>
          <a:p>
            <a:r>
              <a:rPr lang="cs-CZ" dirty="0" smtClean="0"/>
              <a:t>Laboratoře molekulární biologie</a:t>
            </a:r>
          </a:p>
          <a:p>
            <a:endParaRPr lang="cs-CZ" dirty="0"/>
          </a:p>
        </p:txBody>
      </p:sp>
      <p:pic>
        <p:nvPicPr>
          <p:cNvPr id="32776" name="Picture 8" descr="http://botzool.sci.muni.cz/images/labs/lab-molekular-extrakc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881" y="4628686"/>
            <a:ext cx="2710248" cy="180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7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chemeClr val="accent6">
                    <a:lumMod val="75000"/>
                  </a:schemeClr>
                </a:solidFill>
              </a:rPr>
              <a:t>Práce v terénu</a:t>
            </a: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2195"/>
            <a:ext cx="3047728" cy="455026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705731" y="5644646"/>
            <a:ext cx="12288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Jezero Tanganika</a:t>
            </a:r>
            <a:endParaRPr lang="cs-CZ" sz="12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0" y="5413814"/>
            <a:ext cx="23903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/>
              <a:t>Fotografie: Šárka </a:t>
            </a:r>
            <a:r>
              <a:rPr lang="cs-CZ" sz="900" dirty="0" err="1" smtClean="0"/>
              <a:t>Mašová</a:t>
            </a:r>
            <a:r>
              <a:rPr lang="cs-CZ" sz="900" dirty="0" smtClean="0"/>
              <a:t>, Veronika </a:t>
            </a:r>
            <a:r>
              <a:rPr lang="cs-CZ" sz="900" dirty="0" err="1" smtClean="0"/>
              <a:t>Nezhybová</a:t>
            </a:r>
            <a:endParaRPr lang="cs-CZ" sz="9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920" y="662781"/>
            <a:ext cx="2106410" cy="280854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920" y="3577613"/>
            <a:ext cx="2124236" cy="283231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205" y="3180294"/>
            <a:ext cx="2642921" cy="352389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561" y="960856"/>
            <a:ext cx="2910565" cy="218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8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97482"/>
            <a:ext cx="3779912" cy="283493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354140" y="219998"/>
            <a:ext cx="7777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 smtClean="0"/>
              <a:t>Súdán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441" y="116632"/>
            <a:ext cx="2916324" cy="194421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248" y="2348880"/>
            <a:ext cx="2929517" cy="195301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3236978"/>
            <a:ext cx="3779912" cy="251994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440" y="4581128"/>
            <a:ext cx="2916325" cy="1944217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07950" y="2708920"/>
            <a:ext cx="17347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 err="1" smtClean="0">
                <a:solidFill>
                  <a:schemeClr val="bg1"/>
                </a:solidFill>
              </a:rPr>
              <a:t>Photos</a:t>
            </a:r>
            <a:r>
              <a:rPr lang="cs-CZ" sz="800" dirty="0" smtClean="0">
                <a:solidFill>
                  <a:schemeClr val="bg1"/>
                </a:solidFill>
              </a:rPr>
              <a:t>: Eva Řehulková, Radim Blažek</a:t>
            </a:r>
            <a:endParaRPr lang="cs-CZ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93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3970266" cy="595539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02035" y="323364"/>
            <a:ext cx="12364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 smtClean="0"/>
              <a:t>Zimbabwe 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219" y="115888"/>
            <a:ext cx="4099915" cy="307493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220" y="3338011"/>
            <a:ext cx="4099914" cy="273327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94376" y="5733256"/>
            <a:ext cx="12137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err="1" smtClean="0">
                <a:solidFill>
                  <a:schemeClr val="bg1"/>
                </a:solidFill>
              </a:rPr>
              <a:t>Photos</a:t>
            </a:r>
            <a:r>
              <a:rPr lang="cs-CZ" sz="900" dirty="0" smtClean="0">
                <a:solidFill>
                  <a:schemeClr val="bg1"/>
                </a:solidFill>
              </a:rPr>
              <a:t>: Šárka </a:t>
            </a:r>
            <a:r>
              <a:rPr lang="cs-CZ" sz="900" dirty="0" err="1" smtClean="0">
                <a:solidFill>
                  <a:schemeClr val="bg1"/>
                </a:solidFill>
              </a:rPr>
              <a:t>Mašová</a:t>
            </a:r>
            <a:endParaRPr lang="cs-CZ" sz="900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413" y="6293050"/>
            <a:ext cx="1426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Viktoriiny vodopády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92803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23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12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34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72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98854" y="-74140"/>
            <a:ext cx="7768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Studium u nás není vždy lehké, ale stojí to za to! </a:t>
            </a:r>
            <a:r>
              <a:rPr lang="cs-CZ" sz="2800" dirty="0" smtClean="0">
                <a:sym typeface="Wingdings" panose="05000000000000000000" pitchFamily="2" charset="2"/>
              </a:rPr>
              <a:t>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39105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538033" y="52865"/>
            <a:ext cx="7886700" cy="1325563"/>
          </a:xfrm>
        </p:spPr>
        <p:txBody>
          <a:bodyPr/>
          <a:lstStyle/>
          <a:p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Co se u nás dá studovat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233233" y="1210083"/>
            <a:ext cx="7886700" cy="4351338"/>
          </a:xfrm>
        </p:spPr>
        <p:txBody>
          <a:bodyPr/>
          <a:lstStyle/>
          <a:p>
            <a:pPr lvl="1">
              <a:buNone/>
            </a:pPr>
            <a:r>
              <a:rPr lang="cs-CZ" altLang="cs-CZ" u="sng" dirty="0" smtClean="0">
                <a:solidFill>
                  <a:schemeClr val="accent1">
                    <a:lumMod val="75000"/>
                  </a:schemeClr>
                </a:solidFill>
              </a:rPr>
              <a:t>Odborné </a:t>
            </a:r>
            <a:r>
              <a:rPr lang="cs-CZ" altLang="cs-CZ" u="sng" dirty="0">
                <a:solidFill>
                  <a:schemeClr val="accent1">
                    <a:lumMod val="75000"/>
                  </a:schemeClr>
                </a:solidFill>
              </a:rPr>
              <a:t>studium:	</a:t>
            </a:r>
            <a:r>
              <a:rPr lang="cs-CZ" altLang="cs-CZ" dirty="0"/>
              <a:t>	</a:t>
            </a:r>
            <a:r>
              <a:rPr lang="cs-CZ" altLang="cs-CZ" u="sng" dirty="0" smtClean="0">
                <a:solidFill>
                  <a:schemeClr val="accent2">
                    <a:lumMod val="75000"/>
                  </a:schemeClr>
                </a:solidFill>
              </a:rPr>
              <a:t>Učitelské </a:t>
            </a:r>
            <a:r>
              <a:rPr lang="cs-CZ" altLang="cs-CZ" u="sng" dirty="0">
                <a:solidFill>
                  <a:schemeClr val="accent2">
                    <a:lumMod val="75000"/>
                  </a:schemeClr>
                </a:solidFill>
              </a:rPr>
              <a:t>studium:</a:t>
            </a:r>
          </a:p>
          <a:p>
            <a:pPr lvl="1">
              <a:buNone/>
            </a:pPr>
            <a:r>
              <a:rPr lang="cs-CZ" altLang="cs-CZ" dirty="0">
                <a:solidFill>
                  <a:srgbClr val="00B050"/>
                </a:solidFill>
              </a:rPr>
              <a:t>biosystematika			</a:t>
            </a:r>
            <a:r>
              <a:rPr lang="cs-CZ" altLang="cs-CZ" dirty="0" err="1"/>
              <a:t>Bi-Ma</a:t>
            </a:r>
            <a:endParaRPr lang="cs-CZ" altLang="cs-CZ" dirty="0"/>
          </a:p>
          <a:p>
            <a:pPr lvl="1">
              <a:buNone/>
            </a:pPr>
            <a:r>
              <a:rPr lang="cs-CZ" altLang="cs-CZ" dirty="0">
                <a:solidFill>
                  <a:srgbClr val="00B050"/>
                </a:solidFill>
              </a:rPr>
              <a:t>vegetační vědy			</a:t>
            </a:r>
            <a:r>
              <a:rPr lang="cs-CZ" altLang="cs-CZ" dirty="0" err="1" smtClean="0"/>
              <a:t>Bi-Ge</a:t>
            </a:r>
            <a:r>
              <a:rPr lang="cs-CZ" altLang="cs-CZ" dirty="0" smtClean="0"/>
              <a:t>, </a:t>
            </a:r>
            <a:r>
              <a:rPr lang="cs-CZ" altLang="cs-CZ" dirty="0" err="1"/>
              <a:t>Bi</a:t>
            </a:r>
            <a:r>
              <a:rPr lang="cs-CZ" altLang="cs-CZ" dirty="0"/>
              <a:t>-Che</a:t>
            </a:r>
          </a:p>
          <a:p>
            <a:pPr lvl="1">
              <a:buNone/>
            </a:pPr>
            <a:r>
              <a:rPr lang="cs-CZ" altLang="cs-CZ" dirty="0" smtClean="0">
                <a:solidFill>
                  <a:srgbClr val="00B050"/>
                </a:solidFill>
              </a:rPr>
              <a:t>rašeliniště</a:t>
            </a:r>
            <a:r>
              <a:rPr lang="cs-CZ" altLang="cs-CZ" dirty="0">
                <a:solidFill>
                  <a:srgbClr val="00B050"/>
                </a:solidFill>
              </a:rPr>
              <a:t>	</a:t>
            </a:r>
            <a:endParaRPr lang="cs-CZ" altLang="cs-CZ" dirty="0" smtClean="0">
              <a:solidFill>
                <a:srgbClr val="00B050"/>
              </a:solidFill>
            </a:endParaRPr>
          </a:p>
          <a:p>
            <a:pPr lvl="1">
              <a:buNone/>
            </a:pPr>
            <a:r>
              <a:rPr lang="cs-CZ" altLang="cs-CZ" dirty="0">
                <a:solidFill>
                  <a:srgbClr val="00B050"/>
                </a:solidFill>
              </a:rPr>
              <a:t>a</a:t>
            </a:r>
            <a:r>
              <a:rPr lang="cs-CZ" altLang="cs-CZ" dirty="0" smtClean="0">
                <a:solidFill>
                  <a:srgbClr val="00B050"/>
                </a:solidFill>
              </a:rPr>
              <a:t>lgologie a mykologie</a:t>
            </a:r>
          </a:p>
          <a:p>
            <a:pPr lvl="1">
              <a:buNone/>
            </a:pPr>
            <a:r>
              <a:rPr lang="cs-CZ" altLang="cs-CZ" dirty="0"/>
              <a:t>		</a:t>
            </a:r>
          </a:p>
          <a:p>
            <a:pPr lvl="1">
              <a:buNone/>
            </a:pPr>
            <a:r>
              <a:rPr lang="cs-CZ" altLang="cs-CZ" dirty="0">
                <a:solidFill>
                  <a:schemeClr val="accent2">
                    <a:lumMod val="50000"/>
                  </a:schemeClr>
                </a:solidFill>
              </a:rPr>
              <a:t>parazitologie</a:t>
            </a:r>
          </a:p>
          <a:p>
            <a:pPr lvl="1">
              <a:buNone/>
            </a:pPr>
            <a:r>
              <a:rPr lang="cs-CZ" altLang="cs-CZ" dirty="0">
                <a:solidFill>
                  <a:schemeClr val="accent2">
                    <a:lumMod val="50000"/>
                  </a:schemeClr>
                </a:solidFill>
              </a:rPr>
              <a:t>hydrobiologie</a:t>
            </a:r>
          </a:p>
          <a:p>
            <a:pPr lvl="1">
              <a:buNone/>
            </a:pPr>
            <a:r>
              <a:rPr lang="cs-CZ" altLang="cs-CZ" dirty="0">
                <a:solidFill>
                  <a:schemeClr val="accent2">
                    <a:lumMod val="50000"/>
                  </a:schemeClr>
                </a:solidFill>
              </a:rPr>
              <a:t>entomologie</a:t>
            </a:r>
          </a:p>
          <a:p>
            <a:pPr lvl="1">
              <a:buNone/>
            </a:pPr>
            <a:r>
              <a:rPr lang="cs-CZ" altLang="cs-CZ" dirty="0">
                <a:solidFill>
                  <a:schemeClr val="accent2">
                    <a:lumMod val="50000"/>
                  </a:schemeClr>
                </a:solidFill>
              </a:rPr>
              <a:t>půdní zoologie</a:t>
            </a:r>
          </a:p>
          <a:p>
            <a:pPr lvl="1">
              <a:buNone/>
            </a:pPr>
            <a:r>
              <a:rPr lang="cs-CZ" altLang="cs-CZ" dirty="0" err="1">
                <a:solidFill>
                  <a:schemeClr val="accent2">
                    <a:lumMod val="50000"/>
                  </a:schemeClr>
                </a:solidFill>
              </a:rPr>
              <a:t>vertebratologie</a:t>
            </a:r>
            <a:endParaRPr lang="cs-CZ" altLang="cs-CZ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4" name="Picture 12" descr="ubz_logo_cz_2barv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304" y="126027"/>
            <a:ext cx="1148677" cy="11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P13609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98"/>
          <a:stretch>
            <a:fillRect/>
          </a:stretch>
        </p:blipFill>
        <p:spPr bwMode="auto">
          <a:xfrm>
            <a:off x="6115547" y="3385752"/>
            <a:ext cx="3028453" cy="340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211" y="3385752"/>
            <a:ext cx="2534648" cy="340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6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0" y="260350"/>
            <a:ext cx="91440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15000"/>
              </a:spcBef>
              <a:buFontTx/>
              <a:buNone/>
            </a:pPr>
            <a:r>
              <a:rPr lang="cs-CZ" altLang="cs-CZ" sz="4000" b="1">
                <a:solidFill>
                  <a:schemeClr val="bg1"/>
                </a:solidFill>
              </a:rPr>
              <a:t>Ústav botaniky a zoologie</a:t>
            </a:r>
          </a:p>
        </p:txBody>
      </p:sp>
      <p:pic>
        <p:nvPicPr>
          <p:cNvPr id="46083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6" t="8746" r="29205" b="17741"/>
          <a:stretch>
            <a:fillRect/>
          </a:stretch>
        </p:blipFill>
        <p:spPr bwMode="auto">
          <a:xfrm>
            <a:off x="0" y="490452"/>
            <a:ext cx="5214938" cy="579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1" t="9029" r="37778" b="3635"/>
          <a:stretch>
            <a:fillRect/>
          </a:stretch>
        </p:blipFill>
        <p:spPr bwMode="auto">
          <a:xfrm>
            <a:off x="5344319" y="490452"/>
            <a:ext cx="3670300" cy="579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9129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12" descr="ubz_logo_cz_2barv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569" y="132637"/>
            <a:ext cx="1263790" cy="126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Vegetation_bar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81" y="5632133"/>
            <a:ext cx="2305393" cy="1089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17445" y="219096"/>
            <a:ext cx="3372270" cy="546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cs-CZ" sz="36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Výzkum </a:t>
            </a:r>
            <a:r>
              <a:rPr lang="cs-CZ" altLang="cs-CZ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vegetace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5089">
            <a:off x="17025121" y="31514688"/>
            <a:ext cx="4353872" cy="2902581"/>
          </a:xfrm>
          <a:prstGeom prst="rect">
            <a:avLst/>
          </a:prstGeom>
          <a:ln>
            <a:solidFill>
              <a:schemeClr val="bg1"/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112" y="1752321"/>
            <a:ext cx="3524457" cy="2349638"/>
          </a:xfrm>
          <a:prstGeom prst="rect">
            <a:avLst/>
          </a:prstGeom>
          <a:ln>
            <a:solidFill>
              <a:schemeClr val="bg1"/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ázek 11" descr="P1340147.JPG"/>
          <p:cNvPicPr>
            <a:picLocks noChangeAspect="1"/>
          </p:cNvPicPr>
          <p:nvPr/>
        </p:nvPicPr>
        <p:blipFill rotWithShape="1">
          <a:blip r:embed="rId6"/>
          <a:srcRect l="41910" t="6418" b="1092"/>
          <a:stretch/>
        </p:blipFill>
        <p:spPr>
          <a:xfrm>
            <a:off x="2548228" y="2660475"/>
            <a:ext cx="1445095" cy="3104640"/>
          </a:xfrm>
          <a:prstGeom prst="rect">
            <a:avLst/>
          </a:prstGeom>
          <a:ln>
            <a:solidFill>
              <a:schemeClr val="bg1"/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ovéPole 12"/>
          <p:cNvSpPr txBox="1"/>
          <p:nvPr/>
        </p:nvSpPr>
        <p:spPr>
          <a:xfrm>
            <a:off x="184373" y="1301602"/>
            <a:ext cx="37836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Klasifikace vegetace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Diverzita městské vegetace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Výzkum nepůvodních druhů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Studium vegetace Sibiře</a:t>
            </a:r>
            <a:endParaRPr lang="cs-CZ" sz="2000" dirty="0"/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79" y="2677253"/>
            <a:ext cx="1900102" cy="28010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710" y="4101959"/>
            <a:ext cx="2539837" cy="236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IMG_635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547" y="4139827"/>
            <a:ext cx="2341164" cy="229152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76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3345" y="-225829"/>
            <a:ext cx="7886700" cy="1325563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chemeClr val="accent6">
                    <a:lumMod val="75000"/>
                  </a:schemeClr>
                </a:solidFill>
              </a:rPr>
              <a:t>Systematika rostlin</a:t>
            </a: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5697" y="1656658"/>
            <a:ext cx="3887284" cy="2915463"/>
          </a:xfrm>
        </p:spPr>
      </p:pic>
      <p:pic>
        <p:nvPicPr>
          <p:cNvPr id="4" name="Picture 12" descr="ubz_logo_cz_2barv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51" y="74141"/>
            <a:ext cx="949607" cy="95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www.sci.muni.cz/botany/systemgr/images/titlis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8777"/>
            <a:ext cx="9170211" cy="128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39" y="1170748"/>
            <a:ext cx="2929826" cy="219736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13" y="2746997"/>
            <a:ext cx="3143732" cy="2357799"/>
          </a:xfrm>
          <a:prstGeom prst="rect">
            <a:avLst/>
          </a:prstGeom>
        </p:spPr>
      </p:pic>
      <p:pic>
        <p:nvPicPr>
          <p:cNvPr id="2056" name="Picture 8" descr="Fotka uživatele Barbora Chattová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7018338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39" y="3335900"/>
            <a:ext cx="2929826" cy="219737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130861" y="929885"/>
            <a:ext cx="3238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Velikost a složení genomu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Taxonomie rostlin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Sexuální život rostlin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Hybridizace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08050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3848">
            <a:off x="7232281" y="1939318"/>
            <a:ext cx="2194359" cy="1842565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199">
            <a:off x="1751275" y="1930390"/>
            <a:ext cx="2809477" cy="3569488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3345" y="-225829"/>
            <a:ext cx="7886700" cy="1325563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chemeClr val="accent6">
                    <a:lumMod val="75000"/>
                  </a:schemeClr>
                </a:solidFill>
              </a:rPr>
              <a:t>Ekologie rašelinišť</a:t>
            </a: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12" descr="ubz_logo_cz_2barv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51" y="74141"/>
            <a:ext cx="949607" cy="95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Fotka uživatele Barbora Chattová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7018338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130860" y="929885"/>
            <a:ext cx="38622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Vývoj krajiny a mokřadů od doby ledové po současnost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Měkkýši a vegetace na slatiništích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 smtClean="0"/>
              <a:t>Krytenky</a:t>
            </a:r>
            <a:endParaRPr lang="cs-CZ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Rozsivky</a:t>
            </a:r>
          </a:p>
        </p:txBody>
      </p:sp>
      <p:pic>
        <p:nvPicPr>
          <p:cNvPr id="13" name="Picture 56" descr="Orava2010 19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28" b="36469"/>
          <a:stretch/>
        </p:blipFill>
        <p:spPr bwMode="auto">
          <a:xfrm>
            <a:off x="0" y="5421025"/>
            <a:ext cx="9144000" cy="143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AA prezentace rozsivky skola\Svalbard 2013 (2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983" y="1785489"/>
            <a:ext cx="2813166" cy="187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AA prezentace rozsivky skola\Svalbard 2013 (46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983" y="3658310"/>
            <a:ext cx="2615105" cy="174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Diatoms\Hybkaňa\770\77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088" y="3666699"/>
            <a:ext cx="1386555" cy="173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3" descr="dementi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157302">
            <a:off x="11228576" y="21738724"/>
            <a:ext cx="3340100" cy="1927225"/>
          </a:xfrm>
          <a:prstGeom prst="rect">
            <a:avLst/>
          </a:prstGeom>
          <a:ln w="952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448" y="-348420"/>
            <a:ext cx="3244944" cy="229870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225" y="3263317"/>
            <a:ext cx="2177782" cy="180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3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3345" y="-225829"/>
            <a:ext cx="7886700" cy="1325563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chemeClr val="accent6">
                    <a:lumMod val="75000"/>
                  </a:schemeClr>
                </a:solidFill>
              </a:rPr>
              <a:t>Parazitologie</a:t>
            </a: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12" descr="ubz_logo_cz_2barv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51" y="74141"/>
            <a:ext cx="949607" cy="95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Fotka uživatele Barbora Chattová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7018338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263883" y="1289145"/>
            <a:ext cx="26542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Výzkum parazitů v tropech i v polárních oblastech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/>
          </a:p>
        </p:txBody>
      </p:sp>
      <p:pic>
        <p:nvPicPr>
          <p:cNvPr id="18" name="Picture 73" descr="dement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57302">
            <a:off x="11228576" y="21738724"/>
            <a:ext cx="3340100" cy="1927225"/>
          </a:xfrm>
          <a:prstGeom prst="rect">
            <a:avLst/>
          </a:prstGeom>
          <a:ln w="952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0" name="Picture 2" descr="http://www.sci.muni.cz/zoolecol/parasit/images/logo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658" y="5536661"/>
            <a:ext cx="1111163" cy="111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://www.sci.muni.cz/zoolecol/parasit/images/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785" y="1289145"/>
            <a:ext cx="2393709" cy="187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http://www.sci.muni.cz/zoolecol/parasit/images/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466" y="3355975"/>
            <a:ext cx="23812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8" name="Picture 10" descr="http://www.sci.muni.cz/zoolecol/parasit/images/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383" y="1294981"/>
            <a:ext cx="2835732" cy="187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53" y="3342861"/>
            <a:ext cx="2864344" cy="1924718"/>
          </a:xfrm>
          <a:prstGeom prst="rect">
            <a:avLst/>
          </a:prstGeom>
        </p:spPr>
      </p:pic>
      <p:sp>
        <p:nvSpPr>
          <p:cNvPr id="24" name="TextovéPole 23"/>
          <p:cNvSpPr txBox="1"/>
          <p:nvPr/>
        </p:nvSpPr>
        <p:spPr>
          <a:xfrm>
            <a:off x="1819304" y="5228087"/>
            <a:ext cx="11496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err="1" smtClean="0"/>
              <a:t>Photos</a:t>
            </a:r>
            <a:r>
              <a:rPr lang="cs-CZ" sz="900" dirty="0" smtClean="0"/>
              <a:t>: </a:t>
            </a:r>
            <a:r>
              <a:rPr lang="cs-CZ" sz="900" dirty="0"/>
              <a:t>Jitka Míková</a:t>
            </a:r>
          </a:p>
        </p:txBody>
      </p:sp>
      <p:pic>
        <p:nvPicPr>
          <p:cNvPr id="25" name="Obrázek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519" y="3339999"/>
            <a:ext cx="2871442" cy="192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9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3345" y="-225829"/>
            <a:ext cx="7886700" cy="1325563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chemeClr val="accent6">
                    <a:lumMod val="75000"/>
                  </a:schemeClr>
                </a:solidFill>
              </a:rPr>
              <a:t>Výzkum bezobratlých</a:t>
            </a: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12" descr="ubz_logo_cz_2barv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51" y="74141"/>
            <a:ext cx="949607" cy="95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Fotka uživatele Barbora Chattová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7018338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263883" y="1289145"/>
            <a:ext cx="26542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Pavouci a mimikry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Půdní kroužkovci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Plži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Brouci</a:t>
            </a:r>
          </a:p>
        </p:txBody>
      </p:sp>
      <p:pic>
        <p:nvPicPr>
          <p:cNvPr id="18" name="Picture 73" descr="dement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57302">
            <a:off x="11228576" y="21738724"/>
            <a:ext cx="3340100" cy="1927225"/>
          </a:xfrm>
          <a:prstGeom prst="rect">
            <a:avLst/>
          </a:prstGeom>
          <a:ln w="952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6" name="Picture 2" descr="Terrestrial Invertebrates Research Grou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894" y="132806"/>
            <a:ext cx="3629202" cy="9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http://www.sci.muni.cz/zoolecol/inverteb/wp-content/uploads/2017/02/DSC_00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014325"/>
            <a:ext cx="2899820" cy="19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http://www.sci.muni.cz/zoolecol/inverteb/wp-content/uploads/2017/02/DSC_0025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167" y="1289145"/>
            <a:ext cx="3683969" cy="244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Nadpis 4"/>
          <p:cNvSpPr txBox="1">
            <a:spLocks/>
          </p:cNvSpPr>
          <p:nvPr/>
        </p:nvSpPr>
        <p:spPr>
          <a:xfrm>
            <a:off x="166951" y="373596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solidFill>
                  <a:schemeClr val="accent6">
                    <a:lumMod val="75000"/>
                  </a:schemeClr>
                </a:solidFill>
              </a:rPr>
              <a:t>Hydrobiologie</a:t>
            </a: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263883" y="4859336"/>
            <a:ext cx="31336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Ekologické hodnocení stavu toků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 smtClean="0"/>
              <a:t>Makrozoobentos</a:t>
            </a:r>
            <a:r>
              <a:rPr lang="cs-CZ" sz="2000" dirty="0" smtClean="0"/>
              <a:t> tekoucích vod</a:t>
            </a:r>
          </a:p>
        </p:txBody>
      </p:sp>
      <p:pic>
        <p:nvPicPr>
          <p:cNvPr id="21" name="Obrázek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473" y="3861345"/>
            <a:ext cx="2247491" cy="299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3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3345" y="-225829"/>
            <a:ext cx="7886700" cy="1325563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chemeClr val="accent6">
                    <a:lumMod val="75000"/>
                  </a:schemeClr>
                </a:solidFill>
              </a:rPr>
              <a:t>Výzkum obratlovců</a:t>
            </a: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12" descr="ubz_logo_cz_2barv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51" y="74141"/>
            <a:ext cx="949607" cy="95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Fotka uživatele Barbora Chattová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7018338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155575" y="1099734"/>
            <a:ext cx="26542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Výzkum netopýrů, ptáků a hlodavců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Externí spolupráce s </a:t>
            </a:r>
            <a:r>
              <a:rPr lang="cs-CZ" sz="2000" dirty="0" err="1" smtClean="0"/>
              <a:t>ÚBO</a:t>
            </a:r>
            <a:endParaRPr lang="cs-CZ" sz="2000" dirty="0" smtClean="0"/>
          </a:p>
        </p:txBody>
      </p:sp>
      <p:pic>
        <p:nvPicPr>
          <p:cNvPr id="18" name="Picture 73" descr="dement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57302">
            <a:off x="11228576" y="21738724"/>
            <a:ext cx="3340100" cy="1927225"/>
          </a:xfrm>
          <a:prstGeom prst="rect">
            <a:avLst/>
          </a:prstGeom>
          <a:ln w="952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2" name="Picture 2" descr="http://www.sci.muni.cz/zoolecol/verteb/gallery/pc129516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852" y="1241594"/>
            <a:ext cx="2680862" cy="201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http://www.sci.muni.cz/zoolecol/verteb/gallery/p60331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314" y="1241594"/>
            <a:ext cx="2654083" cy="199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10" descr="http://www.sci.muni.cz/zoolecol/verteb/gallery/p810639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852" y="3468300"/>
            <a:ext cx="2613750" cy="196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2" name="Picture 12" descr="http://www.sci.muni.cz/zoolecol/verteb/gallery/p928216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814" y="3468300"/>
            <a:ext cx="2633583" cy="197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4" name="Picture 14" descr="http://www.sci.muni.cz/zoolecol/verteb/gallery/p612288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00" y="3468300"/>
            <a:ext cx="2260775" cy="195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3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3492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 sz="3600" kern="0" dirty="0" smtClean="0">
                <a:solidFill>
                  <a:schemeClr val="accent6">
                    <a:lumMod val="75000"/>
                  </a:schemeClr>
                </a:solidFill>
              </a:rPr>
              <a:t>Výhody</a:t>
            </a:r>
            <a:endParaRPr lang="cs-CZ" altLang="cs-CZ" sz="3600" kern="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723" name="Rectangle 3"/>
          <p:cNvSpPr txBox="1">
            <a:spLocks noChangeArrowheads="1"/>
          </p:cNvSpPr>
          <p:nvPr/>
        </p:nvSpPr>
        <p:spPr bwMode="auto">
          <a:xfrm>
            <a:off x="454025" y="1177925"/>
            <a:ext cx="85471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cs-CZ" altLang="cs-CZ" sz="2400" dirty="0" smtClean="0">
                <a:latin typeface="+mn-lt"/>
              </a:rPr>
              <a:t>Nabízíme krásné a zajímavé obory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cs-CZ" altLang="cs-CZ" sz="2400" dirty="0" smtClean="0">
                <a:latin typeface="+mn-lt"/>
              </a:rPr>
              <a:t>Velký </a:t>
            </a:r>
            <a:r>
              <a:rPr lang="cs-CZ" altLang="cs-CZ" sz="2400" dirty="0">
                <a:latin typeface="+mn-lt"/>
              </a:rPr>
              <a:t>podíl práce v terénu, možnost cestovat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cs-CZ" altLang="cs-CZ" sz="2400" dirty="0">
                <a:latin typeface="+mn-lt"/>
              </a:rPr>
              <a:t>Dobrých znalců přírodnin v terénu ubývá, jsou proto žádaní</a:t>
            </a:r>
          </a:p>
          <a:p>
            <a:pPr>
              <a:spcBef>
                <a:spcPct val="0"/>
              </a:spcBef>
            </a:pPr>
            <a:r>
              <a:rPr lang="cs-CZ" altLang="cs-CZ" sz="2400" dirty="0" smtClean="0">
                <a:latin typeface="+mn-lt"/>
              </a:rPr>
              <a:t>Široké možnosti uplatnění (</a:t>
            </a:r>
            <a:r>
              <a:rPr lang="cs-CZ" altLang="cs-CZ" sz="2400" dirty="0">
                <a:latin typeface="+mn-lt"/>
              </a:rPr>
              <a:t>vědecké a vzdělávací </a:t>
            </a:r>
            <a:r>
              <a:rPr lang="cs-CZ" altLang="cs-CZ" sz="2400" dirty="0" smtClean="0">
                <a:latin typeface="+mn-lt"/>
              </a:rPr>
              <a:t>instituce, biotechnologická praxe, muzea, odborné </a:t>
            </a:r>
            <a:r>
              <a:rPr lang="cs-CZ" altLang="cs-CZ" sz="2400" dirty="0">
                <a:latin typeface="+mn-lt"/>
              </a:rPr>
              <a:t>instituce ochrany </a:t>
            </a:r>
            <a:r>
              <a:rPr lang="cs-CZ" altLang="cs-CZ" sz="2400" dirty="0" smtClean="0">
                <a:latin typeface="+mn-lt"/>
              </a:rPr>
              <a:t>přírody, orgány </a:t>
            </a:r>
            <a:r>
              <a:rPr lang="cs-CZ" altLang="cs-CZ" sz="2400" dirty="0">
                <a:latin typeface="+mn-lt"/>
              </a:rPr>
              <a:t>státní </a:t>
            </a:r>
            <a:r>
              <a:rPr lang="cs-CZ" altLang="cs-CZ" sz="2400" dirty="0" smtClean="0">
                <a:latin typeface="+mn-lt"/>
              </a:rPr>
              <a:t>správy, střediska </a:t>
            </a:r>
            <a:r>
              <a:rPr lang="cs-CZ" altLang="cs-CZ" sz="2400" dirty="0">
                <a:latin typeface="+mn-lt"/>
              </a:rPr>
              <a:t>ekologické </a:t>
            </a:r>
            <a:r>
              <a:rPr lang="cs-CZ" altLang="cs-CZ" sz="2400" dirty="0" smtClean="0">
                <a:latin typeface="+mn-lt"/>
              </a:rPr>
              <a:t>výchovy, projekční organizace, firmy </a:t>
            </a:r>
            <a:r>
              <a:rPr lang="cs-CZ" altLang="cs-CZ" sz="2400" dirty="0">
                <a:latin typeface="+mn-lt"/>
              </a:rPr>
              <a:t>zabývající se ekologickým </a:t>
            </a:r>
            <a:r>
              <a:rPr lang="cs-CZ" altLang="cs-CZ" sz="2400" dirty="0" smtClean="0">
                <a:latin typeface="+mn-lt"/>
              </a:rPr>
              <a:t>poradenstvím, kriminalistika forenzní oddělení)</a:t>
            </a:r>
            <a:endParaRPr lang="cs-CZ" altLang="cs-CZ" sz="2400" dirty="0">
              <a:latin typeface="+mn-lt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endParaRPr lang="cs-CZ" altLang="cs-CZ" sz="2400" dirty="0" smtClean="0">
              <a:latin typeface="+mn-lt"/>
            </a:endParaRPr>
          </a:p>
        </p:txBody>
      </p:sp>
      <p:pic>
        <p:nvPicPr>
          <p:cNvPr id="4" name="Obrázek 3" descr="4214_Fulophaz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065" y="4525661"/>
            <a:ext cx="3534032" cy="2356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2" descr="ubz_logo_cz_2barv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078" y="126027"/>
            <a:ext cx="1378903" cy="138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99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357</TotalTime>
  <Words>229</Words>
  <Application>Microsoft Office PowerPoint</Application>
  <PresentationFormat>Předvádění na obrazovce (4:3)</PresentationFormat>
  <Paragraphs>65</Paragraphs>
  <Slides>20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Motiv Office</vt:lpstr>
      <vt:lpstr>Vítejte na Ústavu botaniky a zoologie</vt:lpstr>
      <vt:lpstr>Co se u nás dá studovat</vt:lpstr>
      <vt:lpstr>Prezentace aplikace PowerPoint</vt:lpstr>
      <vt:lpstr>Systematika rostlin</vt:lpstr>
      <vt:lpstr>Ekologie rašelinišť</vt:lpstr>
      <vt:lpstr>Parazitologie</vt:lpstr>
      <vt:lpstr>Výzkum bezobratlých</vt:lpstr>
      <vt:lpstr>Výzkum obratlovců</vt:lpstr>
      <vt:lpstr>Prezentace aplikace PowerPoint</vt:lpstr>
      <vt:lpstr>Terénní exkurze, domácí i zahraniční</vt:lpstr>
      <vt:lpstr>Moderní laboratoře</vt:lpstr>
      <vt:lpstr>Práce v terénu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ATC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Ústav botaniky a zoologie</dc:title>
  <dc:creator>Bara</dc:creator>
  <cp:lastModifiedBy>Bara</cp:lastModifiedBy>
  <cp:revision>31</cp:revision>
  <dcterms:created xsi:type="dcterms:W3CDTF">2017-09-13T13:42:28Z</dcterms:created>
  <dcterms:modified xsi:type="dcterms:W3CDTF">2017-09-14T15:42:25Z</dcterms:modified>
</cp:coreProperties>
</file>