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6" r:id="rId3"/>
    <p:sldId id="267" r:id="rId4"/>
    <p:sldId id="270" r:id="rId5"/>
    <p:sldId id="268" r:id="rId6"/>
    <p:sldId id="265" r:id="rId7"/>
    <p:sldId id="259" r:id="rId8"/>
    <p:sldId id="269" r:id="rId9"/>
    <p:sldId id="271" r:id="rId10"/>
    <p:sldId id="272" r:id="rId11"/>
    <p:sldId id="27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EB32-EB03-4C95-B171-A59322F5080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48F9-D136-4055-8B4B-79B4ADFF2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185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EB32-EB03-4C95-B171-A59322F5080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48F9-D136-4055-8B4B-79B4ADFF2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06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EB32-EB03-4C95-B171-A59322F5080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48F9-D136-4055-8B4B-79B4ADFF2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82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EB32-EB03-4C95-B171-A59322F5080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48F9-D136-4055-8B4B-79B4ADFF2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839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EB32-EB03-4C95-B171-A59322F5080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48F9-D136-4055-8B4B-79B4ADFF2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78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EB32-EB03-4C95-B171-A59322F5080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48F9-D136-4055-8B4B-79B4ADFF2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104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EB32-EB03-4C95-B171-A59322F5080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48F9-D136-4055-8B4B-79B4ADFF2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338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EB32-EB03-4C95-B171-A59322F5080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48F9-D136-4055-8B4B-79B4ADFF2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95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EB32-EB03-4C95-B171-A59322F5080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48F9-D136-4055-8B4B-79B4ADFF2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997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EB32-EB03-4C95-B171-A59322F5080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48F9-D136-4055-8B4B-79B4ADFF2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42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EB32-EB03-4C95-B171-A59322F5080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48F9-D136-4055-8B4B-79B4ADFF2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904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0EB32-EB03-4C95-B171-A59322F5080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948F9-D136-4055-8B4B-79B4ADFF2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42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uskova@sci.muni.cz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Histologie a organologie cvičení Bi2080c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8884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cs-CZ" sz="1800" b="1" dirty="0" smtClean="0"/>
              <a:t>Vyučující: MVDr. Mgr. Monika Dušková, Ph.D.</a:t>
            </a:r>
          </a:p>
          <a:p>
            <a:pPr marL="0" indent="0" algn="ctr">
              <a:buNone/>
            </a:pPr>
            <a:r>
              <a:rPr lang="cs-CZ" sz="1800" b="1" dirty="0" smtClean="0"/>
              <a:t>Kancelář: A36/109, </a:t>
            </a:r>
            <a:r>
              <a:rPr lang="cs-CZ" sz="1800" b="1" dirty="0" smtClean="0">
                <a:hlinkClick r:id="rId2"/>
              </a:rPr>
              <a:t>duskova@sci.muni.cz</a:t>
            </a:r>
            <a:endParaRPr lang="cs-CZ" sz="1800" b="1" dirty="0" smtClean="0"/>
          </a:p>
          <a:p>
            <a:pPr algn="ctr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3429000"/>
            <a:ext cx="878054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Požadavky na zápočet: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Účast ve cvičení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Uznané všechny protokoly</a:t>
            </a:r>
          </a:p>
          <a:p>
            <a:r>
              <a:rPr lang="cs-CZ" dirty="0" smtClean="0"/>
              <a:t>-    </a:t>
            </a:r>
            <a:r>
              <a:rPr lang="cs-CZ" dirty="0" err="1" smtClean="0"/>
              <a:t>Průbežné</a:t>
            </a:r>
            <a:r>
              <a:rPr lang="cs-CZ" dirty="0" smtClean="0"/>
              <a:t> hodnocení: písemka v každém cvičení – 5 otázek, </a:t>
            </a:r>
            <a:r>
              <a:rPr lang="cs-CZ" dirty="0" err="1" smtClean="0"/>
              <a:t>max</a:t>
            </a:r>
            <a:r>
              <a:rPr lang="cs-CZ" dirty="0" smtClean="0"/>
              <a:t> 5 bodů limit 2 body</a:t>
            </a:r>
          </a:p>
          <a:p>
            <a:r>
              <a:rPr lang="cs-CZ" dirty="0" smtClean="0"/>
              <a:t>Kdo nesplní limit z některé písemky, píše toto téma znovu při zápočtovém řízení</a:t>
            </a:r>
          </a:p>
          <a:p>
            <a:r>
              <a:rPr lang="cs-CZ" smtClean="0"/>
              <a:t>-    Zápočtové </a:t>
            </a:r>
            <a:r>
              <a:rPr lang="cs-CZ" dirty="0" smtClean="0"/>
              <a:t>řízení: </a:t>
            </a:r>
            <a:r>
              <a:rPr lang="cs-CZ" dirty="0" err="1" smtClean="0"/>
              <a:t>poznávačka</a:t>
            </a:r>
            <a:r>
              <a:rPr lang="cs-CZ" dirty="0" smtClean="0"/>
              <a:t> 2 preparátů přímo v mikroskopu (poznat, popsat, vysvětlit)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8115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trvalých preparátů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70000"/>
              </a:lnSpc>
              <a:spcBef>
                <a:spcPct val="0"/>
              </a:spcBef>
              <a:buNone/>
            </a:pPr>
            <a:r>
              <a:rPr lang="cs-CZ" altLang="cs-CZ" b="1" dirty="0" smtClean="0"/>
              <a:t>Odběr tkáně: </a:t>
            </a:r>
            <a:r>
              <a:rPr lang="cs-CZ" altLang="cs-CZ" dirty="0"/>
              <a:t>tkáňový bloček do 1 </a:t>
            </a:r>
            <a:r>
              <a:rPr lang="cs-CZ" altLang="cs-CZ" dirty="0" smtClean="0"/>
              <a:t>cm</a:t>
            </a:r>
            <a:r>
              <a:rPr lang="cs-CZ" altLang="cs-CZ" baseline="30000" dirty="0" smtClean="0"/>
              <a:t>3</a:t>
            </a:r>
          </a:p>
          <a:p>
            <a:pPr marL="0" indent="0">
              <a:lnSpc>
                <a:spcPct val="70000"/>
              </a:lnSpc>
              <a:spcBef>
                <a:spcPct val="0"/>
              </a:spcBef>
              <a:buNone/>
            </a:pPr>
            <a:endParaRPr lang="cs-CZ" altLang="cs-CZ" baseline="30000" dirty="0" smtClean="0"/>
          </a:p>
          <a:p>
            <a:pPr>
              <a:lnSpc>
                <a:spcPct val="70000"/>
              </a:lnSpc>
              <a:spcBef>
                <a:spcPct val="0"/>
              </a:spcBef>
            </a:pPr>
            <a:endParaRPr lang="cs-CZ" altLang="cs-CZ" baseline="30000" dirty="0" smtClean="0"/>
          </a:p>
          <a:p>
            <a:pPr>
              <a:lnSpc>
                <a:spcPct val="70000"/>
              </a:lnSpc>
              <a:spcBef>
                <a:spcPct val="0"/>
              </a:spcBef>
            </a:pPr>
            <a:endParaRPr lang="cs-CZ" altLang="cs-CZ" baseline="30000" dirty="0" smtClean="0"/>
          </a:p>
          <a:p>
            <a:pPr marL="0" indent="0">
              <a:lnSpc>
                <a:spcPct val="70000"/>
              </a:lnSpc>
              <a:spcBef>
                <a:spcPct val="0"/>
              </a:spcBef>
              <a:buNone/>
            </a:pPr>
            <a:r>
              <a:rPr lang="cs-CZ" altLang="cs-CZ" b="1" dirty="0" smtClean="0"/>
              <a:t>Fixace:</a:t>
            </a:r>
            <a:r>
              <a:rPr lang="cs-CZ" b="1" dirty="0"/>
              <a:t> </a:t>
            </a:r>
            <a:r>
              <a:rPr lang="cs-CZ" dirty="0" smtClean="0"/>
              <a:t>formaldehyd</a:t>
            </a:r>
            <a:r>
              <a:rPr lang="cs-CZ" dirty="0"/>
              <a:t>, etylalkohol, ledová kyselina </a:t>
            </a:r>
            <a:r>
              <a:rPr lang="cs-CZ" dirty="0" smtClean="0"/>
              <a:t>octová</a:t>
            </a:r>
          </a:p>
          <a:p>
            <a:pPr marL="0" indent="0">
              <a:lnSpc>
                <a:spcPct val="70000"/>
              </a:lnSpc>
              <a:spcBef>
                <a:spcPct val="0"/>
              </a:spcBef>
              <a:buNone/>
            </a:pPr>
            <a:endParaRPr lang="cs-CZ" dirty="0" smtClean="0"/>
          </a:p>
          <a:p>
            <a:pPr marL="0" indent="0">
              <a:lnSpc>
                <a:spcPct val="70000"/>
              </a:lnSpc>
              <a:spcBef>
                <a:spcPct val="0"/>
              </a:spcBef>
              <a:buNone/>
            </a:pPr>
            <a:endParaRPr lang="cs-CZ" dirty="0" smtClean="0"/>
          </a:p>
          <a:p>
            <a:pPr marL="0" indent="0">
              <a:lnSpc>
                <a:spcPct val="70000"/>
              </a:lnSpc>
              <a:spcBef>
                <a:spcPct val="0"/>
              </a:spcBef>
              <a:buNone/>
            </a:pPr>
            <a:r>
              <a:rPr lang="cs-CZ" b="1" dirty="0" smtClean="0"/>
              <a:t>Vypírání:</a:t>
            </a:r>
            <a:r>
              <a:rPr lang="cs-CZ" dirty="0" smtClean="0"/>
              <a:t> odstranit zbytky fixačního činidla</a:t>
            </a:r>
          </a:p>
          <a:p>
            <a:pPr marL="0" indent="0">
              <a:lnSpc>
                <a:spcPct val="70000"/>
              </a:lnSpc>
              <a:spcBef>
                <a:spcPct val="0"/>
              </a:spcBef>
              <a:buNone/>
            </a:pPr>
            <a:endParaRPr lang="cs-CZ" dirty="0" smtClean="0"/>
          </a:p>
          <a:p>
            <a:pPr marL="0" indent="0">
              <a:lnSpc>
                <a:spcPct val="70000"/>
              </a:lnSpc>
              <a:spcBef>
                <a:spcPct val="0"/>
              </a:spcBef>
              <a:buNone/>
            </a:pPr>
            <a:endParaRPr lang="cs-CZ" dirty="0"/>
          </a:p>
          <a:p>
            <a:pPr marL="0" indent="0">
              <a:lnSpc>
                <a:spcPct val="70000"/>
              </a:lnSpc>
              <a:spcBef>
                <a:spcPct val="0"/>
              </a:spcBef>
              <a:buNone/>
            </a:pPr>
            <a:r>
              <a:rPr lang="cs-CZ" altLang="cs-CZ" b="1" dirty="0" smtClean="0"/>
              <a:t>Zalévaní: </a:t>
            </a:r>
            <a:r>
              <a:rPr lang="cs-CZ" altLang="cs-CZ" dirty="0" smtClean="0"/>
              <a:t>odvodnění vzestupnou alkoholovou řadou, parafin</a:t>
            </a:r>
          </a:p>
          <a:p>
            <a:pPr>
              <a:lnSpc>
                <a:spcPct val="70000"/>
              </a:lnSpc>
            </a:pPr>
            <a:endParaRPr lang="cs-CZ" dirty="0" smtClean="0"/>
          </a:p>
          <a:p>
            <a:pPr marL="0" indent="0">
              <a:lnSpc>
                <a:spcPct val="70000"/>
              </a:lnSpc>
              <a:buNone/>
            </a:pPr>
            <a:r>
              <a:rPr lang="cs-CZ" b="1" dirty="0" smtClean="0"/>
              <a:t>Krájení: </a:t>
            </a:r>
            <a:r>
              <a:rPr lang="cs-CZ" dirty="0" smtClean="0"/>
              <a:t>mikrotom</a:t>
            </a:r>
          </a:p>
          <a:p>
            <a:pPr>
              <a:lnSpc>
                <a:spcPct val="70000"/>
              </a:lnSpc>
            </a:pPr>
            <a:endParaRPr lang="cs-CZ" dirty="0" smtClean="0"/>
          </a:p>
          <a:p>
            <a:pPr marL="0" indent="0">
              <a:lnSpc>
                <a:spcPct val="70000"/>
              </a:lnSpc>
              <a:buNone/>
            </a:pPr>
            <a:r>
              <a:rPr lang="cs-CZ" b="1" dirty="0" smtClean="0"/>
              <a:t>Barvení: </a:t>
            </a:r>
            <a:r>
              <a:rPr lang="cs-CZ" dirty="0" smtClean="0"/>
              <a:t>odparafinování, zavodnění sestupnou alkoholovou řadou,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dirty="0" smtClean="0"/>
              <a:t>hematoxylin – eozin, impregnace solemi stříbra</a:t>
            </a:r>
          </a:p>
          <a:p>
            <a:pPr>
              <a:lnSpc>
                <a:spcPct val="70000"/>
              </a:lnSpc>
            </a:pPr>
            <a:endParaRPr lang="cs-CZ" dirty="0" smtClean="0"/>
          </a:p>
          <a:p>
            <a:pPr marL="0" indent="0">
              <a:lnSpc>
                <a:spcPct val="70000"/>
              </a:lnSpc>
              <a:buNone/>
            </a:pPr>
            <a:r>
              <a:rPr lang="cs-CZ" b="1" dirty="0" smtClean="0"/>
              <a:t>Uzavírání: </a:t>
            </a:r>
            <a:r>
              <a:rPr lang="cs-CZ" dirty="0" smtClean="0"/>
              <a:t>montování, kanadský balzám</a:t>
            </a:r>
          </a:p>
          <a:p>
            <a:pPr>
              <a:lnSpc>
                <a:spcPct val="70000"/>
              </a:lnSpc>
            </a:pPr>
            <a:endParaRPr lang="cs-CZ" dirty="0" smtClean="0"/>
          </a:p>
          <a:p>
            <a:pPr marL="0" indent="0"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Podrobnosti v textu na </a:t>
            </a:r>
            <a:r>
              <a:rPr lang="cs-CZ" b="1" i="1" dirty="0" err="1" smtClean="0">
                <a:solidFill>
                  <a:srgbClr val="FF0000"/>
                </a:solidFill>
              </a:rPr>
              <a:t>ISu</a:t>
            </a:r>
            <a:r>
              <a:rPr lang="cs-CZ" b="1" i="1" dirty="0" smtClean="0">
                <a:solidFill>
                  <a:srgbClr val="FF0000"/>
                </a:solidFill>
              </a:rPr>
              <a:t> „Práce s mikroskopem, morfologie buněk“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128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Seznámit se s obsluhou </a:t>
            </a:r>
            <a:r>
              <a:rPr lang="cs-CZ" dirty="0" err="1" smtClean="0"/>
              <a:t>mikroskpu</a:t>
            </a:r>
            <a:endParaRPr lang="cs-CZ" dirty="0" smtClean="0"/>
          </a:p>
          <a:p>
            <a:r>
              <a:rPr lang="cs-CZ" dirty="0" smtClean="0"/>
              <a:t>Naučit se pracovat s imerzním objektivem</a:t>
            </a:r>
          </a:p>
          <a:p>
            <a:r>
              <a:rPr lang="cs-CZ" b="1" dirty="0" smtClean="0"/>
              <a:t>Příští týden písemka</a:t>
            </a:r>
            <a:r>
              <a:rPr lang="cs-CZ" dirty="0" smtClean="0"/>
              <a:t>: teorie k mikroskopu a přípravě preparátů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5043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269776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Princip stavby živočišného organismu</a:t>
            </a:r>
            <a:endParaRPr lang="cs-CZ" sz="2800" b="1" dirty="0"/>
          </a:p>
        </p:txBody>
      </p:sp>
      <p:sp>
        <p:nvSpPr>
          <p:cNvPr id="5" name="Obdélník 4"/>
          <p:cNvSpPr/>
          <p:nvPr/>
        </p:nvSpPr>
        <p:spPr>
          <a:xfrm>
            <a:off x="86820" y="2778554"/>
            <a:ext cx="42484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Tkáň – orgán – orgánová soustava</a:t>
            </a:r>
          </a:p>
          <a:p>
            <a:endParaRPr lang="cs-CZ" dirty="0"/>
          </a:p>
          <a:p>
            <a:r>
              <a:rPr lang="cs-CZ" b="1" dirty="0"/>
              <a:t>Tkáň: soubor buněk se stejnou </a:t>
            </a:r>
            <a:r>
              <a:rPr lang="cs-CZ" b="1" dirty="0" smtClean="0"/>
              <a:t>morfologií</a:t>
            </a:r>
          </a:p>
          <a:p>
            <a:r>
              <a:rPr lang="cs-CZ" b="1" dirty="0" smtClean="0"/>
              <a:t>a </a:t>
            </a:r>
            <a:r>
              <a:rPr lang="cs-CZ" b="1" dirty="0"/>
              <a:t>funkcí</a:t>
            </a:r>
          </a:p>
          <a:p>
            <a:endParaRPr lang="cs-CZ" b="1" dirty="0"/>
          </a:p>
          <a:p>
            <a:r>
              <a:rPr lang="cs-CZ" b="1" dirty="0"/>
              <a:t>Orgán: je soubor tkání, jednotlivé typy tkání mohou být zastoupeny v různém poměru, většinou jeden typ tkáně má hlavní funkci </a:t>
            </a:r>
          </a:p>
          <a:p>
            <a:endParaRPr lang="cs-CZ" dirty="0"/>
          </a:p>
          <a:p>
            <a:r>
              <a:rPr lang="cs-CZ" dirty="0"/>
              <a:t>Orgánová soustava: soubor orgánů, které vykonávají společnou funkci  </a:t>
            </a:r>
          </a:p>
        </p:txBody>
      </p:sp>
      <p:pic>
        <p:nvPicPr>
          <p:cNvPr id="4" name="Picture 4" descr="http://images.slideplayer.cz/12/3960847/slides/slide_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79"/>
          <a:stretch/>
        </p:blipFill>
        <p:spPr bwMode="auto">
          <a:xfrm>
            <a:off x="4067944" y="1669286"/>
            <a:ext cx="4896544" cy="4248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348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Mikroskop </a:t>
            </a:r>
            <a:r>
              <a:rPr lang="cs-CZ" sz="2800" b="1" dirty="0" err="1" smtClean="0"/>
              <a:t>Olympus</a:t>
            </a:r>
            <a:endParaRPr lang="cs-CZ" sz="28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052736"/>
            <a:ext cx="6984776" cy="5805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9014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Části mikroskopu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b="1" dirty="0" smtClean="0"/>
              <a:t>Mechanické: </a:t>
            </a:r>
            <a:r>
              <a:rPr lang="cs-CZ" sz="1800" dirty="0" smtClean="0"/>
              <a:t>podstavec, nosič, tubus, revolverový měnič objektivů, stolek s křížovým posuvem, </a:t>
            </a:r>
            <a:r>
              <a:rPr lang="cs-CZ" sz="1800" dirty="0" err="1" smtClean="0"/>
              <a:t>mikrošroub</a:t>
            </a:r>
            <a:r>
              <a:rPr lang="cs-CZ" sz="1800" dirty="0" smtClean="0"/>
              <a:t>, </a:t>
            </a:r>
            <a:r>
              <a:rPr lang="cs-CZ" sz="1800" dirty="0" err="1" smtClean="0"/>
              <a:t>makrošroub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b="1" dirty="0" smtClean="0"/>
              <a:t>Osvětlovací: </a:t>
            </a:r>
            <a:r>
              <a:rPr lang="cs-CZ" sz="1800" dirty="0" smtClean="0"/>
              <a:t>zdroj světla, kondenzor, clona polní, clona aperturní</a:t>
            </a:r>
          </a:p>
          <a:p>
            <a:pPr marL="0" indent="0">
              <a:buNone/>
            </a:pPr>
            <a:endParaRPr lang="cs-CZ" sz="1800" dirty="0" smtClean="0"/>
          </a:p>
          <a:p>
            <a:r>
              <a:rPr lang="cs-CZ" sz="1800" b="1" dirty="0" smtClean="0"/>
              <a:t>Optické: </a:t>
            </a:r>
            <a:r>
              <a:rPr lang="cs-CZ" sz="1800" dirty="0" smtClean="0"/>
              <a:t>okulár, objektiv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20805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568952" cy="126876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Objektiv</a:t>
            </a:r>
            <a:endParaRPr lang="cs-CZ" sz="28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908720"/>
            <a:ext cx="5619048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51520" y="3266723"/>
            <a:ext cx="8712968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Rozlišovací schopnost: </a:t>
            </a:r>
            <a:r>
              <a:rPr lang="cs-CZ" sz="1600" dirty="0" smtClean="0"/>
              <a:t>nejmenší vzdálenost dvou bodů, které vnímáme jako oddělené </a:t>
            </a:r>
          </a:p>
          <a:p>
            <a:r>
              <a:rPr lang="cs-CZ" sz="1600" dirty="0"/>
              <a:t>d = λ/NA, kde lambda je vlnová délka použitého </a:t>
            </a:r>
            <a:r>
              <a:rPr lang="cs-CZ" sz="1600" dirty="0" smtClean="0"/>
              <a:t>záření. </a:t>
            </a:r>
          </a:p>
          <a:p>
            <a:r>
              <a:rPr lang="cs-CZ" sz="1600" dirty="0" smtClean="0"/>
              <a:t>Lidské oko: 0,2 mm </a:t>
            </a:r>
          </a:p>
          <a:p>
            <a:r>
              <a:rPr lang="cs-CZ" sz="1600" dirty="0" smtClean="0"/>
              <a:t>Světelný mikroskop: 0,2 µm</a:t>
            </a:r>
          </a:p>
          <a:p>
            <a:r>
              <a:rPr lang="cs-CZ" sz="1600" dirty="0" smtClean="0"/>
              <a:t>Elektronový mikroskop: 0,2 </a:t>
            </a:r>
            <a:r>
              <a:rPr lang="cs-CZ" sz="1600" dirty="0" err="1" smtClean="0"/>
              <a:t>nm</a:t>
            </a:r>
            <a:r>
              <a:rPr lang="cs-CZ" sz="1600" dirty="0" smtClean="0"/>
              <a:t> !</a:t>
            </a:r>
          </a:p>
          <a:p>
            <a:r>
              <a:rPr lang="cs-CZ" sz="1600" dirty="0" smtClean="0"/>
              <a:t> </a:t>
            </a:r>
          </a:p>
          <a:p>
            <a:r>
              <a:rPr lang="cs-CZ" sz="1600" b="1" dirty="0"/>
              <a:t>Numerická apertura: </a:t>
            </a:r>
            <a:r>
              <a:rPr lang="cs-CZ" sz="1600" dirty="0"/>
              <a:t>NA = n. sinα, kde n je index lomu prostředí a α je tzv. otvorový úhel</a:t>
            </a:r>
            <a:r>
              <a:rPr lang="cs-CZ" sz="1600" dirty="0" smtClean="0"/>
              <a:t>,</a:t>
            </a:r>
          </a:p>
          <a:p>
            <a:r>
              <a:rPr lang="cs-CZ" sz="1600" dirty="0" smtClean="0"/>
              <a:t>který </a:t>
            </a:r>
            <a:r>
              <a:rPr lang="cs-CZ" sz="1600" dirty="0"/>
              <a:t>svírají dva nejkrajnější </a:t>
            </a:r>
            <a:r>
              <a:rPr lang="cs-CZ" sz="1600" dirty="0" smtClean="0"/>
              <a:t>paprsky, které </a:t>
            </a:r>
            <a:r>
              <a:rPr lang="cs-CZ" sz="1600" dirty="0"/>
              <a:t>se ještě dostanou do sběrné čočky objektivu. </a:t>
            </a:r>
            <a:endParaRPr lang="cs-CZ" sz="1600" dirty="0" smtClean="0"/>
          </a:p>
          <a:p>
            <a:r>
              <a:rPr lang="cs-CZ" sz="1600" dirty="0" smtClean="0"/>
              <a:t>Více </a:t>
            </a:r>
            <a:r>
              <a:rPr lang="cs-CZ" sz="1600" dirty="0"/>
              <a:t>zvětšující  objektivy mají vyšší hodnoty </a:t>
            </a:r>
            <a:r>
              <a:rPr lang="cs-CZ" sz="1600" dirty="0" smtClean="0"/>
              <a:t>NA</a:t>
            </a:r>
          </a:p>
          <a:p>
            <a:endParaRPr lang="cs-CZ" sz="1600" dirty="0" smtClean="0"/>
          </a:p>
          <a:p>
            <a:r>
              <a:rPr lang="cs-CZ" sz="1600" b="1" dirty="0"/>
              <a:t>Pracovní vzdálenost:</a:t>
            </a:r>
            <a:r>
              <a:rPr lang="cs-CZ" sz="1600" dirty="0"/>
              <a:t> vzdálenost mezi preparátem a spodní (sběrnou) čočkou objektivu </a:t>
            </a:r>
            <a:endParaRPr lang="cs-CZ" sz="1600" dirty="0" smtClean="0"/>
          </a:p>
          <a:p>
            <a:endParaRPr lang="cs-CZ" sz="1600" dirty="0"/>
          </a:p>
          <a:p>
            <a:r>
              <a:rPr lang="cs-CZ" sz="1600" b="1" dirty="0"/>
              <a:t>Celkové zvětšení: </a:t>
            </a:r>
            <a:r>
              <a:rPr lang="cs-CZ" sz="1600" dirty="0"/>
              <a:t>součin zvětšení objektivu a okuláru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516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Postup při mikroskopování</a:t>
            </a:r>
            <a:endParaRPr lang="cs-CZ" sz="2400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SzPct val="150000"/>
              <a:defRPr/>
            </a:pPr>
            <a:r>
              <a:rPr lang="cs-CZ" altLang="cs-CZ" sz="7200" dirty="0">
                <a:solidFill>
                  <a:schemeClr val="hlink"/>
                </a:solidFill>
                <a:latin typeface="Arial" pitchFamily="34" charset="0"/>
              </a:rPr>
              <a:t>zkontrolujeme mikroskop</a:t>
            </a:r>
            <a:r>
              <a:rPr lang="cs-CZ" altLang="cs-CZ" sz="7200" dirty="0">
                <a:latin typeface="Arial" pitchFamily="34" charset="0"/>
              </a:rPr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  <a:buSzPct val="150000"/>
              <a:defRPr/>
            </a:pPr>
            <a:endParaRPr lang="cs-CZ" altLang="cs-CZ" sz="7200" dirty="0" smtClean="0">
              <a:latin typeface="Arial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SzPct val="150000"/>
              <a:defRPr/>
            </a:pPr>
            <a:r>
              <a:rPr lang="cs-CZ" altLang="cs-CZ" sz="7200" dirty="0">
                <a:solidFill>
                  <a:schemeClr val="hlink"/>
                </a:solidFill>
                <a:latin typeface="Arial" pitchFamily="34" charset="0"/>
              </a:rPr>
              <a:t>zkontrolujeme preparát okem</a:t>
            </a:r>
            <a:r>
              <a:rPr lang="cs-CZ" altLang="cs-CZ" sz="7200" dirty="0">
                <a:latin typeface="Arial" pitchFamily="34" charset="0"/>
              </a:rPr>
              <a:t>  (proti světlu) – získáme orientační představu o počtu, umístění, velikosti mikroskopovaných objektů. Případně preparát očistíme (</a:t>
            </a:r>
            <a:r>
              <a:rPr lang="cs-CZ" altLang="cs-CZ" sz="7200" dirty="0" err="1">
                <a:latin typeface="Arial" pitchFamily="34" charset="0"/>
              </a:rPr>
              <a:t>alkoholéther</a:t>
            </a:r>
            <a:r>
              <a:rPr lang="cs-CZ" altLang="cs-CZ" sz="7200" dirty="0">
                <a:latin typeface="Arial" pitchFamily="34" charset="0"/>
              </a:rPr>
              <a:t>, alkohol).</a:t>
            </a:r>
          </a:p>
          <a:p>
            <a:pPr>
              <a:lnSpc>
                <a:spcPct val="150000"/>
              </a:lnSpc>
              <a:spcBef>
                <a:spcPts val="0"/>
              </a:spcBef>
              <a:buSzPct val="150000"/>
              <a:defRPr/>
            </a:pPr>
            <a:endParaRPr lang="cs-CZ" altLang="cs-CZ" sz="7200" dirty="0">
              <a:latin typeface="Arial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SzPct val="150000"/>
              <a:defRPr/>
            </a:pPr>
            <a:r>
              <a:rPr lang="cs-CZ" altLang="cs-CZ" sz="7200" dirty="0">
                <a:solidFill>
                  <a:schemeClr val="hlink"/>
                </a:solidFill>
                <a:latin typeface="Arial" pitchFamily="34" charset="0"/>
              </a:rPr>
              <a:t>umístíme </a:t>
            </a:r>
            <a:r>
              <a:rPr lang="cs-CZ" altLang="cs-CZ" sz="7200" dirty="0">
                <a:solidFill>
                  <a:srgbClr val="0000FF"/>
                </a:solidFill>
                <a:latin typeface="Arial" pitchFamily="34" charset="0"/>
              </a:rPr>
              <a:t>preparát</a:t>
            </a:r>
            <a:r>
              <a:rPr lang="cs-CZ" altLang="cs-CZ" sz="7200" dirty="0">
                <a:solidFill>
                  <a:schemeClr val="hlink"/>
                </a:solidFill>
                <a:latin typeface="Arial" pitchFamily="34" charset="0"/>
              </a:rPr>
              <a:t> </a:t>
            </a:r>
            <a:r>
              <a:rPr lang="cs-CZ" altLang="cs-CZ" sz="7200" u="sng" dirty="0">
                <a:solidFill>
                  <a:schemeClr val="hlink"/>
                </a:solidFill>
                <a:latin typeface="Arial" pitchFamily="34" charset="0"/>
              </a:rPr>
              <a:t>krycím sklem nahoru</a:t>
            </a:r>
            <a:r>
              <a:rPr lang="cs-CZ" altLang="cs-CZ" sz="7200" dirty="0">
                <a:solidFill>
                  <a:schemeClr val="hlink"/>
                </a:solidFill>
                <a:latin typeface="Arial" pitchFamily="34" charset="0"/>
              </a:rPr>
              <a:t> na stolek</a:t>
            </a:r>
            <a:r>
              <a:rPr lang="cs-CZ" altLang="cs-CZ" sz="7200" dirty="0">
                <a:latin typeface="Arial" pitchFamily="34" charset="0"/>
              </a:rPr>
              <a:t>, přichytíme svorkou. Stolek </a:t>
            </a:r>
            <a:r>
              <a:rPr lang="cs-CZ" altLang="cs-CZ" sz="7200" dirty="0" smtClean="0">
                <a:latin typeface="Arial" pitchFamily="34" charset="0"/>
              </a:rPr>
              <a:t>pomocí </a:t>
            </a:r>
            <a:r>
              <a:rPr lang="cs-CZ" altLang="cs-CZ" sz="7200" dirty="0" err="1" smtClean="0">
                <a:latin typeface="Arial" pitchFamily="34" charset="0"/>
              </a:rPr>
              <a:t>makrošroubu</a:t>
            </a:r>
            <a:r>
              <a:rPr lang="cs-CZ" altLang="cs-CZ" sz="7200" dirty="0" smtClean="0">
                <a:latin typeface="Arial" pitchFamily="34" charset="0"/>
              </a:rPr>
              <a:t> posuneme úplně nahoru až na doraz. </a:t>
            </a:r>
            <a:endParaRPr lang="cs-CZ" altLang="cs-CZ" sz="7200" dirty="0">
              <a:latin typeface="Arial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SzPct val="150000"/>
              <a:defRPr/>
            </a:pPr>
            <a:endParaRPr lang="cs-CZ" altLang="cs-CZ" sz="7200" dirty="0">
              <a:latin typeface="Arial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SzPct val="150000"/>
              <a:defRPr/>
            </a:pPr>
            <a:r>
              <a:rPr lang="cs-CZ" altLang="cs-CZ" sz="7200" dirty="0">
                <a:latin typeface="Arial" pitchFamily="34" charset="0"/>
              </a:rPr>
              <a:t>začínáme mikroskopovat </a:t>
            </a:r>
            <a:r>
              <a:rPr lang="cs-CZ" altLang="cs-CZ" sz="7200" dirty="0">
                <a:solidFill>
                  <a:schemeClr val="hlink"/>
                </a:solidFill>
                <a:latin typeface="Arial" pitchFamily="34" charset="0"/>
              </a:rPr>
              <a:t>nejmenším objektivem</a:t>
            </a:r>
            <a:r>
              <a:rPr lang="cs-CZ" altLang="cs-CZ" sz="7200" dirty="0">
                <a:latin typeface="Arial" pitchFamily="34" charset="0"/>
              </a:rPr>
              <a:t> </a:t>
            </a:r>
            <a:r>
              <a:rPr lang="cs-CZ" altLang="cs-CZ" sz="7200" dirty="0" smtClean="0">
                <a:latin typeface="Arial" pitchFamily="34" charset="0"/>
              </a:rPr>
              <a:t>(10x</a:t>
            </a:r>
            <a:r>
              <a:rPr lang="cs-CZ" altLang="cs-CZ" sz="7200" dirty="0">
                <a:latin typeface="Arial" pitchFamily="34" charset="0"/>
              </a:rPr>
              <a:t>) tak, že  </a:t>
            </a:r>
            <a:r>
              <a:rPr lang="cs-CZ" altLang="cs-CZ" sz="7200" dirty="0" smtClean="0">
                <a:latin typeface="Arial" pitchFamily="34" charset="0"/>
              </a:rPr>
              <a:t>se díváme do okuláru a pomocí </a:t>
            </a:r>
            <a:r>
              <a:rPr lang="cs-CZ" altLang="cs-CZ" sz="7200" dirty="0" err="1" smtClean="0">
                <a:latin typeface="Arial" pitchFamily="34" charset="0"/>
              </a:rPr>
              <a:t>makrošroubu</a:t>
            </a:r>
            <a:r>
              <a:rPr lang="cs-CZ" altLang="cs-CZ" sz="7200" dirty="0" smtClean="0">
                <a:latin typeface="Arial" pitchFamily="34" charset="0"/>
              </a:rPr>
              <a:t> pomalu </a:t>
            </a:r>
            <a:r>
              <a:rPr lang="cs-CZ" altLang="cs-CZ" sz="7200" dirty="0">
                <a:latin typeface="Arial" pitchFamily="34" charset="0"/>
              </a:rPr>
              <a:t>pohybujeme  stolkem dolů až do okamžiku, kdy je obraz ostrý. </a:t>
            </a:r>
          </a:p>
          <a:p>
            <a:pPr>
              <a:lnSpc>
                <a:spcPct val="150000"/>
              </a:lnSpc>
              <a:spcBef>
                <a:spcPts val="0"/>
              </a:spcBef>
              <a:buSzPct val="150000"/>
              <a:defRPr/>
            </a:pPr>
            <a:endParaRPr lang="cs-CZ" altLang="cs-CZ" sz="7200" dirty="0">
              <a:latin typeface="Arial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SzPct val="150000"/>
              <a:defRPr/>
            </a:pPr>
            <a:r>
              <a:rPr lang="cs-CZ" altLang="cs-CZ" sz="7200" dirty="0">
                <a:solidFill>
                  <a:srgbClr val="0000FF"/>
                </a:solidFill>
                <a:latin typeface="Arial" pitchFamily="34" charset="0"/>
              </a:rPr>
              <a:t>c</a:t>
            </a:r>
            <a:r>
              <a:rPr lang="cs-CZ" altLang="cs-CZ" sz="7200" dirty="0" smtClean="0">
                <a:solidFill>
                  <a:srgbClr val="0000FF"/>
                </a:solidFill>
                <a:latin typeface="Arial" pitchFamily="34" charset="0"/>
              </a:rPr>
              <a:t>hceme-li větší zvětšení, </a:t>
            </a:r>
            <a:r>
              <a:rPr lang="cs-CZ" altLang="cs-CZ" sz="7200" u="sng" dirty="0" smtClean="0">
                <a:solidFill>
                  <a:srgbClr val="0000FF"/>
                </a:solidFill>
                <a:latin typeface="Arial" pitchFamily="34" charset="0"/>
              </a:rPr>
              <a:t>už neděláme nic s </a:t>
            </a:r>
            <a:r>
              <a:rPr lang="cs-CZ" altLang="cs-CZ" sz="7200" u="sng" dirty="0" err="1" smtClean="0">
                <a:solidFill>
                  <a:srgbClr val="0000FF"/>
                </a:solidFill>
                <a:latin typeface="Arial" pitchFamily="34" charset="0"/>
              </a:rPr>
              <a:t>makrošroubem</a:t>
            </a:r>
            <a:r>
              <a:rPr lang="cs-CZ" altLang="cs-CZ" sz="7200" dirty="0" smtClean="0">
                <a:solidFill>
                  <a:srgbClr val="0000FF"/>
                </a:solidFill>
                <a:latin typeface="Arial" pitchFamily="34" charset="0"/>
              </a:rPr>
              <a:t>, pouze měníme objektivy a </a:t>
            </a:r>
            <a:r>
              <a:rPr lang="cs-CZ" altLang="cs-CZ" sz="7200" dirty="0" err="1" smtClean="0">
                <a:solidFill>
                  <a:srgbClr val="0000FF"/>
                </a:solidFill>
                <a:latin typeface="Arial" pitchFamily="34" charset="0"/>
              </a:rPr>
              <a:t>doostřujeme</a:t>
            </a:r>
            <a:r>
              <a:rPr lang="cs-CZ" altLang="cs-CZ" sz="7200" dirty="0" smtClean="0">
                <a:solidFill>
                  <a:srgbClr val="0000FF"/>
                </a:solidFill>
                <a:latin typeface="Arial" pitchFamily="34" charset="0"/>
              </a:rPr>
              <a:t> </a:t>
            </a:r>
            <a:r>
              <a:rPr lang="cs-CZ" altLang="cs-CZ" sz="7200" dirty="0" err="1" smtClean="0">
                <a:solidFill>
                  <a:srgbClr val="0000FF"/>
                </a:solidFill>
                <a:latin typeface="Arial" pitchFamily="34" charset="0"/>
              </a:rPr>
              <a:t>mikrošroubem</a:t>
            </a:r>
            <a:r>
              <a:rPr lang="cs-CZ" altLang="cs-CZ" sz="7200" dirty="0" smtClean="0">
                <a:solidFill>
                  <a:srgbClr val="0000FF"/>
                </a:solidFill>
                <a:latin typeface="Arial" pitchFamily="34" charset="0"/>
              </a:rPr>
              <a:t>. </a:t>
            </a:r>
            <a:r>
              <a:rPr lang="cs-CZ" altLang="cs-CZ" sz="7200" dirty="0" smtClean="0">
                <a:latin typeface="Arial" pitchFamily="34" charset="0"/>
              </a:rPr>
              <a:t>Stolek s preparátem tak zůstává v rovině ostrosti a už s ním nehýbeme, jinak by hrozilo proražení preparátu! </a:t>
            </a:r>
            <a:endParaRPr lang="cs-CZ" altLang="cs-CZ" sz="7200" dirty="0">
              <a:latin typeface="Arial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SzPct val="150000"/>
              <a:defRPr/>
            </a:pPr>
            <a:endParaRPr lang="cs-CZ" altLang="cs-CZ" sz="7200" dirty="0">
              <a:latin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cs-CZ" altLang="cs-CZ" sz="2800" dirty="0">
              <a:latin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714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467544" y="1052736"/>
            <a:ext cx="7848872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SzPct val="150000"/>
              <a:buFont typeface="Arial" panose="020B0604020202020204" pitchFamily="34" charset="0"/>
              <a:buChar char="•"/>
              <a:defRPr/>
            </a:pPr>
            <a:r>
              <a:rPr lang="cs-CZ" altLang="cs-CZ" sz="1600" dirty="0" smtClean="0">
                <a:latin typeface="Arial" pitchFamily="34" charset="0"/>
              </a:rPr>
              <a:t>Okulár: nastavitelná rozteč okulárů – upravit podle svých očí</a:t>
            </a:r>
          </a:p>
          <a:p>
            <a:pPr marL="285750" indent="-285750" algn="just">
              <a:lnSpc>
                <a:spcPct val="150000"/>
              </a:lnSpc>
              <a:buSzPct val="150000"/>
              <a:buFont typeface="Arial" panose="020B0604020202020204" pitchFamily="34" charset="0"/>
              <a:buChar char="•"/>
              <a:defRPr/>
            </a:pPr>
            <a:r>
              <a:rPr lang="cs-CZ" altLang="cs-CZ" sz="1600" dirty="0" smtClean="0">
                <a:latin typeface="Arial" pitchFamily="34" charset="0"/>
              </a:rPr>
              <a:t>Očnice (gumové) – brání průchodu bočních paprsků do zorného pole oka, neohýbat je </a:t>
            </a:r>
          </a:p>
          <a:p>
            <a:pPr marL="285750" indent="-285750" algn="just">
              <a:lnSpc>
                <a:spcPct val="150000"/>
              </a:lnSpc>
              <a:buSzPct val="150000"/>
              <a:buFont typeface="Arial" panose="020B0604020202020204" pitchFamily="34" charset="0"/>
              <a:buChar char="•"/>
              <a:defRPr/>
            </a:pPr>
            <a:r>
              <a:rPr lang="cs-CZ" altLang="cs-CZ" sz="1600" dirty="0" smtClean="0">
                <a:latin typeface="Arial" pitchFamily="34" charset="0"/>
              </a:rPr>
              <a:t>Objektiv: umístěn na revolverovém nosiči, existují suché a ponorné ( ty se používají se spolu s olejem a musí se po použití očistit rozpouštědlem) Pozor, aby objektiv byl přesně v optické ose, jinak není zorné pole osvětlené.</a:t>
            </a:r>
          </a:p>
          <a:p>
            <a:pPr marL="285750" indent="-285750" algn="just">
              <a:lnSpc>
                <a:spcPct val="150000"/>
              </a:lnSpc>
              <a:buSzPct val="150000"/>
              <a:buFont typeface="Arial" panose="020B0604020202020204" pitchFamily="34" charset="0"/>
              <a:buChar char="•"/>
              <a:defRPr/>
            </a:pPr>
            <a:r>
              <a:rPr lang="cs-CZ" altLang="cs-CZ" sz="1600" dirty="0" smtClean="0">
                <a:latin typeface="Arial" pitchFamily="34" charset="0"/>
              </a:rPr>
              <a:t>Světlo – po zapnutí vypínače lze intenzitu regulovat kolečkem pod vypínačem</a:t>
            </a:r>
          </a:p>
          <a:p>
            <a:pPr marL="285750" indent="-285750" algn="just">
              <a:lnSpc>
                <a:spcPct val="150000"/>
              </a:lnSpc>
              <a:buSzPct val="150000"/>
              <a:buFont typeface="Arial" panose="020B0604020202020204" pitchFamily="34" charset="0"/>
              <a:buChar char="•"/>
              <a:defRPr/>
            </a:pPr>
            <a:r>
              <a:rPr lang="cs-CZ" altLang="cs-CZ" sz="1600" dirty="0" smtClean="0">
                <a:latin typeface="Arial" pitchFamily="34" charset="0"/>
              </a:rPr>
              <a:t>Clony – jejich používání reguluje množství světla, které vstupuje do preparátu: polní clona (dole na zdroji světla), aperturní clona (na kondenzoru – malá páčka)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SzPct val="115000"/>
              <a:buFont typeface="Arial" panose="020B0604020202020204" pitchFamily="34" charset="0"/>
              <a:buChar char="•"/>
            </a:pPr>
            <a:r>
              <a:rPr lang="cs-CZ" altLang="cs-CZ" sz="1600" dirty="0" smtClean="0">
                <a:latin typeface="Arial" charset="0"/>
              </a:rPr>
              <a:t>Kondenzor: čím silnější objektiv, tím výše dát kondenzor (kolečko nalevo pod stolkem) a </a:t>
            </a:r>
            <a:r>
              <a:rPr lang="cs-CZ" altLang="cs-CZ" sz="1600" dirty="0" err="1" smtClean="0">
                <a:latin typeface="Arial" charset="0"/>
              </a:rPr>
              <a:t>apertuní</a:t>
            </a:r>
            <a:r>
              <a:rPr lang="cs-CZ" altLang="cs-CZ" sz="1600" dirty="0" smtClean="0">
                <a:latin typeface="Arial" charset="0"/>
              </a:rPr>
              <a:t> clonu nastavit ideálně na 80% numerické apertury objektivu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SzPct val="115000"/>
              <a:buFont typeface="Arial" panose="020B0604020202020204" pitchFamily="34" charset="0"/>
              <a:buChar char="•"/>
            </a:pPr>
            <a:r>
              <a:rPr lang="cs-CZ" altLang="cs-CZ" sz="1600" dirty="0" smtClean="0">
                <a:latin typeface="Arial" charset="0"/>
              </a:rPr>
              <a:t>Celkové zvětšení: vypočte se jako součin zvětšení okuláru (10x) a objektivu – napsáno na něm. 40x, 100x, 400x, 1000x (toto pouze s olejem. Imerzní objektiv). </a:t>
            </a:r>
            <a:endParaRPr lang="cs-CZ" altLang="cs-CZ" dirty="0" smtClean="0">
              <a:latin typeface="Arial" charset="0"/>
            </a:endParaRPr>
          </a:p>
          <a:p>
            <a:pPr algn="just">
              <a:lnSpc>
                <a:spcPct val="150000"/>
              </a:lnSpc>
              <a:buSzPct val="150000"/>
              <a:defRPr/>
            </a:pPr>
            <a:endParaRPr lang="cs-CZ" altLang="cs-CZ" dirty="0" smtClean="0">
              <a:latin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85090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Dobré rady na začátek I: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907164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Jak může vypadat trubicovitý útvar</a:t>
            </a:r>
            <a:endParaRPr lang="cs-CZ" sz="2800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844" y="1600200"/>
            <a:ext cx="5380311" cy="4997152"/>
          </a:xfrm>
        </p:spPr>
      </p:pic>
    </p:spTree>
    <p:extLst>
      <p:ext uri="{BB962C8B-B14F-4D97-AF65-F5344CB8AC3E}">
        <p14:creationId xmlns:p14="http://schemas.microsoft.com/office/powerpoint/2010/main" val="3896681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imerzním objektivem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654047"/>
            <a:ext cx="3117310" cy="18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79512" y="2204864"/>
            <a:ext cx="814871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Správný postup při použití imerze:</a:t>
            </a:r>
            <a:endParaRPr lang="cs-CZ" dirty="0"/>
          </a:p>
          <a:p>
            <a:r>
              <a:rPr lang="cs-CZ" dirty="0"/>
              <a:t>1. Zaostřit sledovaný detail v preparátu pomocí objektivu 40x (modrého)</a:t>
            </a:r>
          </a:p>
          <a:p>
            <a:r>
              <a:rPr lang="cs-CZ" dirty="0"/>
              <a:t>2. Revolverový nosič objektivů dát do </a:t>
            </a:r>
            <a:r>
              <a:rPr lang="cs-CZ" dirty="0" err="1"/>
              <a:t>mezipolohy</a:t>
            </a:r>
            <a:r>
              <a:rPr lang="cs-CZ" dirty="0"/>
              <a:t> </a:t>
            </a:r>
          </a:p>
          <a:p>
            <a:r>
              <a:rPr lang="cs-CZ" dirty="0"/>
              <a:t>3. Do středu zorného pole kápnout přímo na preparát malou kapku imerzního oleje</a:t>
            </a:r>
          </a:p>
          <a:p>
            <a:r>
              <a:rPr lang="cs-CZ" dirty="0"/>
              <a:t>4. Opatrně posunout do pracovní polohy objektiv 100x (černo-bílý). Kontrolovat pohledem z boku! Kapka oleje musí vyplnit prostor mezi čočkou objektivu a preparátem (objektiv se  ponoří do oleje). </a:t>
            </a:r>
          </a:p>
          <a:p>
            <a:r>
              <a:rPr lang="cs-CZ" dirty="0"/>
              <a:t>5. Doostřit </a:t>
            </a:r>
            <a:r>
              <a:rPr lang="cs-CZ" dirty="0" err="1"/>
              <a:t>mikrošroubem</a:t>
            </a:r>
            <a:r>
              <a:rPr lang="cs-CZ" dirty="0"/>
              <a:t>. Pozor už se nesmí pohybovat </a:t>
            </a:r>
            <a:r>
              <a:rPr lang="cs-CZ" dirty="0" err="1"/>
              <a:t>makrošroubem</a:t>
            </a:r>
            <a:r>
              <a:rPr lang="cs-CZ" dirty="0"/>
              <a:t>, hrozí proražení preparátu.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9238"/>
            <a:ext cx="59098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Imerzní – ponorný, označení černo – bílý pruh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Nikdy nedávat imerzní olej na jiný než černo-bílý objektiv !!!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13753" y="5589240"/>
            <a:ext cx="58756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Čištění: </a:t>
            </a:r>
            <a:r>
              <a:rPr lang="cs-CZ" dirty="0" smtClean="0"/>
              <a:t>očistit spodní čočku imerzního objektivu i preparát</a:t>
            </a:r>
          </a:p>
          <a:p>
            <a:r>
              <a:rPr lang="cs-CZ" dirty="0" smtClean="0"/>
              <a:t>alkohol : éter 3 : 7. Provádět na konci cvičení (fuj, smrdí)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94245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741</Words>
  <Application>Microsoft Office PowerPoint</Application>
  <PresentationFormat>Předvádění na obrazovce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Histologie a organologie cvičení Bi2080c</vt:lpstr>
      <vt:lpstr>Princip stavby živočišného organismu</vt:lpstr>
      <vt:lpstr>Mikroskop Olympus</vt:lpstr>
      <vt:lpstr>Části mikroskopu</vt:lpstr>
      <vt:lpstr>Objektiv</vt:lpstr>
      <vt:lpstr>Postup při mikroskopování</vt:lpstr>
      <vt:lpstr>Dobré rady na začátek I: </vt:lpstr>
      <vt:lpstr>Jak může vypadat trubicovitý útvar</vt:lpstr>
      <vt:lpstr>Práce s imerzním objektivem</vt:lpstr>
      <vt:lpstr>Příprava trvalých preparátů</vt:lpstr>
      <vt:lpstr>Úkoly: </vt:lpstr>
    </vt:vector>
  </TitlesOfParts>
  <Company>UEB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Dušková</dc:creator>
  <cp:lastModifiedBy>Dušková</cp:lastModifiedBy>
  <cp:revision>27</cp:revision>
  <dcterms:created xsi:type="dcterms:W3CDTF">2016-05-02T12:00:56Z</dcterms:created>
  <dcterms:modified xsi:type="dcterms:W3CDTF">2017-09-19T04:46:13Z</dcterms:modified>
</cp:coreProperties>
</file>