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84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5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1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27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2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5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93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58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61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90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95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3988-2ADB-4884-9CCD-FDDF56768315}" type="datetimeFigureOut">
              <a:rPr lang="cs-CZ" smtClean="0"/>
              <a:t>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6DFB-1449-4163-A2FD-12AE1395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45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ib.cz/" TargetMode="External"/><Relationship Id="rId2" Type="http://schemas.openxmlformats.org/officeDocument/2006/relationships/hyperlink" Target="https://www.ifaun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te2biotech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Myš laboratorní (</a:t>
            </a:r>
            <a:r>
              <a:rPr lang="cs-CZ" sz="3200" i="1" dirty="0" err="1" smtClean="0"/>
              <a:t>Mus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musculus</a:t>
            </a:r>
            <a:r>
              <a:rPr lang="cs-CZ" sz="3200" i="1" dirty="0" smtClean="0"/>
              <a:t>) </a:t>
            </a:r>
            <a:r>
              <a:rPr lang="cs-CZ" sz="3200" dirty="0" smtClean="0"/>
              <a:t>var. alba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4320481" cy="446449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Velikost: 15,5 – 19,5 cm i s ocáskem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Váha: 20 – 90 g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Délka života: 2 – 3 roky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Pohlavní dospělost: 4 - 5 týdnů po narození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Doporučené stáří pro reprodukci: 2 – 3 měsíce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Délka březosti: 20 – 21 dní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Počet mláďat v jednom vrhu: 6 – 12 (20)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Počet vrhů za rok:  4 – 8 (12)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Porodní hmotnost mláďat: 1 – 1,5 g</a:t>
            </a:r>
          </a:p>
          <a:p>
            <a:pPr algn="just">
              <a:lnSpc>
                <a:spcPct val="120000"/>
              </a:lnSpc>
            </a:pPr>
            <a:r>
              <a:rPr lang="cs-CZ" sz="3600" dirty="0" smtClean="0">
                <a:solidFill>
                  <a:schemeClr val="tx1"/>
                </a:solidFill>
              </a:rPr>
              <a:t>Doba kojení: 3 – 4 týdny</a:t>
            </a:r>
          </a:p>
          <a:p>
            <a:pPr algn="just"/>
            <a:endParaRPr lang="cs-CZ" sz="8000" dirty="0" smtClean="0">
              <a:solidFill>
                <a:schemeClr val="tx1"/>
              </a:solidFill>
            </a:endParaRPr>
          </a:p>
          <a:p>
            <a:pPr algn="just"/>
            <a:endParaRPr lang="cs-CZ" sz="80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220943"/>
            <a:ext cx="36495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yši, holátka a švábi B.dubia a turkistánský - inzerce drobných savců - iFaun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45" y="3885239"/>
            <a:ext cx="3877177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Hodnoty vybraných fyziologických parametrů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smtClean="0"/>
              <a:t>Trias: </a:t>
            </a:r>
          </a:p>
          <a:p>
            <a:r>
              <a:rPr lang="cs-CZ" sz="1800" dirty="0" smtClean="0"/>
              <a:t>tělesná teplota: 37,1°C</a:t>
            </a:r>
          </a:p>
          <a:p>
            <a:r>
              <a:rPr lang="cs-CZ" sz="1800" dirty="0" smtClean="0"/>
              <a:t>srdeční frekvence: 480 – 740/min</a:t>
            </a:r>
          </a:p>
          <a:p>
            <a:r>
              <a:rPr lang="cs-CZ" sz="1800" dirty="0" smtClean="0"/>
              <a:t>dechová frekvence: 84 – 230/min</a:t>
            </a:r>
          </a:p>
          <a:p>
            <a:pPr marL="0" indent="0">
              <a:buNone/>
            </a:pPr>
            <a:r>
              <a:rPr lang="cs-CZ" sz="1800" dirty="0" smtClean="0"/>
              <a:t>Doba srážení krve: 1 – 3 min</a:t>
            </a:r>
          </a:p>
          <a:p>
            <a:pPr marL="0" indent="0">
              <a:buNone/>
            </a:pPr>
            <a:r>
              <a:rPr lang="cs-CZ" sz="1800" dirty="0" smtClean="0"/>
              <a:t>Počet erytrocytů: 4,7 – 12,5mil/µl</a:t>
            </a:r>
          </a:p>
          <a:p>
            <a:pPr marL="0" indent="0">
              <a:buNone/>
            </a:pPr>
            <a:r>
              <a:rPr lang="cs-CZ" sz="1800" dirty="0" smtClean="0"/>
              <a:t>Počet leukocytů: 4 – 30 tis/µl</a:t>
            </a:r>
          </a:p>
          <a:p>
            <a:r>
              <a:rPr lang="cs-CZ" sz="1800" dirty="0" smtClean="0"/>
              <a:t>Neu:20 – 30%</a:t>
            </a:r>
          </a:p>
          <a:p>
            <a:r>
              <a:rPr lang="cs-CZ" sz="1800" dirty="0" err="1" smtClean="0"/>
              <a:t>Eoz</a:t>
            </a:r>
            <a:r>
              <a:rPr lang="cs-CZ" sz="1800" dirty="0" smtClean="0"/>
              <a:t>: 0 – 1%</a:t>
            </a:r>
          </a:p>
          <a:p>
            <a:r>
              <a:rPr lang="cs-CZ" sz="1800" dirty="0" err="1" smtClean="0"/>
              <a:t>Baz</a:t>
            </a:r>
            <a:r>
              <a:rPr lang="cs-CZ" sz="1800" dirty="0" smtClean="0"/>
              <a:t>: 0 – 1%</a:t>
            </a:r>
          </a:p>
          <a:p>
            <a:r>
              <a:rPr lang="cs-CZ" sz="1800" dirty="0" smtClean="0"/>
              <a:t>Lymfo: 35 – 90 %</a:t>
            </a:r>
          </a:p>
          <a:p>
            <a:r>
              <a:rPr lang="cs-CZ" sz="1800" dirty="0" smtClean="0"/>
              <a:t>Mono: 0 – 3%</a:t>
            </a:r>
          </a:p>
          <a:p>
            <a:pPr marL="0" indent="0">
              <a:buNone/>
            </a:pPr>
            <a:r>
              <a:rPr lang="cs-CZ" sz="1800" dirty="0" smtClean="0"/>
              <a:t>Počet trombocytů: 100 – 400 tis/µl</a:t>
            </a:r>
          </a:p>
          <a:p>
            <a:pPr marL="0" indent="0">
              <a:buNone/>
            </a:pPr>
            <a:r>
              <a:rPr lang="cs-CZ" sz="1800" dirty="0" smtClean="0"/>
              <a:t>Hematokrit: 41 %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10509" cy="273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Napěstované buňky produkující EPO vyléčily anémii u myš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71981"/>
            <a:ext cx="3274405" cy="21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/>
        </p:blipFill>
        <p:spPr bwMode="auto">
          <a:xfrm>
            <a:off x="3923928" y="1124744"/>
            <a:ext cx="5267058" cy="456456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Vybrané anatomické charakteristiky: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477752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dirty="0" smtClean="0"/>
              <a:t>Hrudní končetiny: </a:t>
            </a:r>
          </a:p>
          <a:p>
            <a:pPr marL="0" indent="0">
              <a:buNone/>
            </a:pPr>
            <a:r>
              <a:rPr lang="cs-CZ" sz="1800" dirty="0" smtClean="0"/>
              <a:t>5 prstů (4 s drápem, </a:t>
            </a:r>
            <a:r>
              <a:rPr lang="cs-CZ" sz="1800" dirty="0" err="1" smtClean="0"/>
              <a:t>patý</a:t>
            </a:r>
            <a:r>
              <a:rPr lang="cs-CZ" sz="1800" dirty="0" smtClean="0"/>
              <a:t> </a:t>
            </a:r>
            <a:r>
              <a:rPr lang="cs-CZ" sz="1800" dirty="0" err="1" smtClean="0"/>
              <a:t>paprst</a:t>
            </a:r>
            <a:r>
              <a:rPr lang="cs-CZ" sz="1800" dirty="0" smtClean="0"/>
              <a:t> bez drápu)</a:t>
            </a:r>
          </a:p>
          <a:p>
            <a:pPr marL="0" indent="0">
              <a:buNone/>
            </a:pPr>
            <a:r>
              <a:rPr lang="cs-CZ" sz="1800" b="1" dirty="0" smtClean="0"/>
              <a:t>Pánevní končetiny: </a:t>
            </a:r>
          </a:p>
          <a:p>
            <a:pPr marL="0" indent="0">
              <a:buNone/>
            </a:pPr>
            <a:r>
              <a:rPr lang="cs-CZ" sz="1800" dirty="0" smtClean="0"/>
              <a:t>5 prstů s drápy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Páteř </a:t>
            </a:r>
            <a:r>
              <a:rPr lang="cs-CZ" sz="1800" dirty="0" smtClean="0"/>
              <a:t>počet obratlů: 7 krčních, 13 hrudních,</a:t>
            </a:r>
          </a:p>
          <a:p>
            <a:pPr marL="0" indent="0">
              <a:buNone/>
            </a:pPr>
            <a:r>
              <a:rPr lang="cs-CZ" sz="1800" dirty="0" smtClean="0"/>
              <a:t>6 bederních, 4 křížové srostlé, 27 – 32 ocasních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Žebra: </a:t>
            </a:r>
          </a:p>
          <a:p>
            <a:pPr marL="0" indent="0">
              <a:buNone/>
            </a:pPr>
            <a:r>
              <a:rPr lang="cs-CZ" sz="1800" dirty="0" smtClean="0"/>
              <a:t>13 párů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Zuby: </a:t>
            </a:r>
          </a:p>
          <a:p>
            <a:pPr marL="0" indent="0">
              <a:buNone/>
            </a:pPr>
            <a:r>
              <a:rPr lang="cs-CZ" sz="1800" dirty="0" smtClean="0"/>
              <a:t>řezáky 1/1, špičáky 0/0, třenové 0/0 stoličky 3/3</a:t>
            </a:r>
          </a:p>
          <a:p>
            <a:pPr marL="0" indent="0">
              <a:buNone/>
            </a:pPr>
            <a:r>
              <a:rPr lang="cs-CZ" sz="1800" dirty="0" smtClean="0"/>
              <a:t>Celkem 16 zubů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572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Postup při pitvě</a:t>
            </a:r>
            <a:br>
              <a:rPr lang="cs-CZ" sz="3200" dirty="0" smtClean="0"/>
            </a:br>
            <a:r>
              <a:rPr lang="cs-CZ" sz="3200" i="1" dirty="0" smtClean="0">
                <a:solidFill>
                  <a:srgbClr val="0070C0"/>
                </a:solidFill>
              </a:rPr>
              <a:t>pracovat podle tištěných schémat</a:t>
            </a:r>
            <a:endParaRPr lang="cs-CZ" sz="3200" i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err="1" smtClean="0"/>
              <a:t>Kadáver</a:t>
            </a:r>
            <a:r>
              <a:rPr lang="cs-CZ" sz="1800" dirty="0" smtClean="0"/>
              <a:t> položíme hřbetem na podložku a upevníme pomocí špendlíků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Provedeme preparaci kůže podle návodu </a:t>
            </a:r>
          </a:p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Provedeme otevření břišní dutiny a postupně odpreparujeme:</a:t>
            </a:r>
          </a:p>
          <a:p>
            <a:pPr marL="0" indent="0">
              <a:buNone/>
            </a:pPr>
            <a:r>
              <a:rPr lang="cs-CZ" sz="1800" dirty="0" smtClean="0"/>
              <a:t>játra (6 laloků), slezinu </a:t>
            </a:r>
          </a:p>
          <a:p>
            <a:pPr marL="0" indent="0">
              <a:buNone/>
            </a:pPr>
            <a:r>
              <a:rPr lang="cs-CZ" sz="1800" dirty="0" smtClean="0"/>
              <a:t>GIT: žaludek, tenké, slepé a tlusté střevo, slinivku</a:t>
            </a:r>
          </a:p>
          <a:p>
            <a:pPr marL="0" indent="0">
              <a:buNone/>
            </a:pPr>
            <a:r>
              <a:rPr lang="cs-CZ" sz="1800" dirty="0" smtClean="0"/>
              <a:t>urogenitální soustavu:  ledviny, močový měchýř, gonády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Provedeme otevření hrudní dutiny a odpreparujeme:</a:t>
            </a:r>
          </a:p>
          <a:p>
            <a:pPr marL="0" indent="0">
              <a:buNone/>
            </a:pPr>
            <a:r>
              <a:rPr lang="cs-CZ" sz="1800" dirty="0" smtClean="0"/>
              <a:t>Srdce a plíce (pravá 4 laloky, levá jeden)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b="1" dirty="0" smtClean="0"/>
              <a:t>Preparaci mozku provedeme</a:t>
            </a:r>
            <a:r>
              <a:rPr lang="cs-CZ" sz="1800" dirty="0" smtClean="0"/>
              <a:t> z týlního otvoru na lebce oddělené od zbytku </a:t>
            </a:r>
            <a:r>
              <a:rPr lang="cs-CZ" sz="1800" dirty="0" err="1" smtClean="0"/>
              <a:t>kadáveru</a:t>
            </a:r>
            <a:r>
              <a:rPr lang="cs-CZ" sz="1800" dirty="0" smtClean="0"/>
              <a:t>, položené spodní stranou na podložku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280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Zdroje: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hlinkClick r:id="rId2"/>
              </a:rPr>
              <a:t>https://www.ifauna.cz</a:t>
            </a:r>
            <a:endParaRPr lang="cs-CZ" sz="1800" dirty="0" smtClean="0"/>
          </a:p>
          <a:p>
            <a:r>
              <a:rPr lang="cs-CZ" sz="1800" dirty="0" smtClean="0">
                <a:hlinkClick r:id="rId3"/>
              </a:rPr>
              <a:t>https://www.biolib.cz/</a:t>
            </a:r>
            <a:endParaRPr lang="cs-CZ" sz="1800" dirty="0" smtClean="0"/>
          </a:p>
          <a:p>
            <a:r>
              <a:rPr lang="cs-CZ" sz="1800" dirty="0" smtClean="0">
                <a:hlinkClick r:id="rId4"/>
              </a:rPr>
              <a:t>http://www.gate2biotech.cz</a:t>
            </a:r>
            <a:endParaRPr lang="cs-CZ" sz="1800" dirty="0" smtClean="0"/>
          </a:p>
          <a:p>
            <a:r>
              <a:rPr lang="cs-CZ" sz="1800" dirty="0" smtClean="0"/>
              <a:t>Kolektiv autorů, editoři Knotek Z., Míšek I: Chov a využití pokusných zvířat, VFU Brno, 1999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775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362</Words>
  <Application>Microsoft Office PowerPoint</Application>
  <PresentationFormat>Předvádění na obrazovce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Myš laboratorní (Mus musculus) var. alba </vt:lpstr>
      <vt:lpstr>Hodnoty vybraných fyziologických parametrů</vt:lpstr>
      <vt:lpstr>Vybrané anatomické charakteristiky: </vt:lpstr>
      <vt:lpstr>Postup při pitvě pracovat podle tištěných schémat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 laboratorní (Mus musculus) var. alba</dc:title>
  <dc:creator>Monika Dušková</dc:creator>
  <cp:lastModifiedBy>muni</cp:lastModifiedBy>
  <cp:revision>11</cp:revision>
  <dcterms:created xsi:type="dcterms:W3CDTF">2017-12-04T09:31:34Z</dcterms:created>
  <dcterms:modified xsi:type="dcterms:W3CDTF">2017-12-05T09:26:52Z</dcterms:modified>
</cp:coreProperties>
</file>