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85" r:id="rId3"/>
    <p:sldId id="286" r:id="rId4"/>
    <p:sldId id="273" r:id="rId5"/>
    <p:sldId id="277" r:id="rId6"/>
    <p:sldId id="276" r:id="rId7"/>
    <p:sldId id="274" r:id="rId8"/>
    <p:sldId id="284" r:id="rId9"/>
    <p:sldId id="275" r:id="rId10"/>
    <p:sldId id="279" r:id="rId11"/>
    <p:sldId id="278" r:id="rId12"/>
    <p:sldId id="280" r:id="rId13"/>
    <p:sldId id="281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4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6178" autoAdjust="0"/>
  </p:normalViewPr>
  <p:slideViewPr>
    <p:cSldViewPr>
      <p:cViewPr varScale="1">
        <p:scale>
          <a:sx n="85" d="100"/>
          <a:sy n="85" d="100"/>
        </p:scale>
        <p:origin x="-2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8B97641-3D32-4350-91CF-022F1FA5789E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152D616-9A36-4EE3-8FEF-42A708E67F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74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Cortisol</a:t>
            </a:r>
            <a:r>
              <a:rPr lang="en-US" dirty="0" smtClean="0"/>
              <a:t>, a hormone secreted by the adrenal cortex, is key to</a:t>
            </a:r>
            <a:r>
              <a:rPr lang="cs-CZ" dirty="0" smtClean="0"/>
              <a:t> </a:t>
            </a:r>
            <a:r>
              <a:rPr lang="en-US" dirty="0" smtClean="0"/>
              <a:t>the long-term regulation of stress. </a:t>
            </a:r>
            <a:r>
              <a:rPr lang="en-US" dirty="0" err="1" smtClean="0"/>
              <a:t>Cortisol</a:t>
            </a:r>
            <a:r>
              <a:rPr lang="en-US" dirty="0" smtClean="0"/>
              <a:t> release is stimulated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by </a:t>
            </a:r>
            <a:r>
              <a:rPr lang="cs-CZ" dirty="0" err="1" smtClean="0"/>
              <a:t>adrenocorticotropic</a:t>
            </a:r>
            <a:r>
              <a:rPr lang="cs-CZ" dirty="0" smtClean="0"/>
              <a:t> hormone (ACTH), a hormone </a:t>
            </a:r>
            <a:r>
              <a:rPr lang="en-US" dirty="0" smtClean="0"/>
              <a:t>released by the anterior pituitary. ACTH release is stimulated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by a hypothalamic hormone, </a:t>
            </a:r>
            <a:r>
              <a:rPr lang="en-US" dirty="0" err="1" smtClean="0"/>
              <a:t>corticotropin</a:t>
            </a:r>
            <a:r>
              <a:rPr lang="en-US" dirty="0" smtClean="0"/>
              <a:t>-releasing hormone</a:t>
            </a:r>
            <a:r>
              <a:rPr lang="cs-CZ" dirty="0" smtClean="0"/>
              <a:t> </a:t>
            </a:r>
            <a:r>
              <a:rPr lang="en-US" dirty="0" smtClean="0"/>
              <a:t>(CRH). Increased levels of </a:t>
            </a:r>
            <a:r>
              <a:rPr lang="en-US" dirty="0" err="1" smtClean="0"/>
              <a:t>cortisol</a:t>
            </a:r>
            <a:r>
              <a:rPr lang="en-US" dirty="0" smtClean="0"/>
              <a:t> negatively feed back 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inhibit the release of both ACTH and CRH. See Figure 4.5b</a:t>
            </a:r>
            <a:r>
              <a:rPr lang="cs-CZ" dirty="0" smtClean="0"/>
              <a:t> </a:t>
            </a:r>
            <a:r>
              <a:rPr lang="en-US" dirty="0" smtClean="0"/>
              <a:t>for the regulation of </a:t>
            </a:r>
            <a:r>
              <a:rPr lang="en-US" dirty="0" err="1" smtClean="0"/>
              <a:t>cortisol</a:t>
            </a:r>
            <a:r>
              <a:rPr lang="en-US" dirty="0" smtClean="0"/>
              <a:t> secretion.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Increased </a:t>
            </a:r>
            <a:r>
              <a:rPr lang="en-US" dirty="0" err="1" smtClean="0"/>
              <a:t>cortisol</a:t>
            </a:r>
            <a:r>
              <a:rPr lang="en-US" dirty="0" smtClean="0"/>
              <a:t> in the blood, or </a:t>
            </a:r>
            <a:r>
              <a:rPr lang="en-US" dirty="0" err="1" smtClean="0"/>
              <a:t>hypercortisolism</a:t>
            </a:r>
            <a:r>
              <a:rPr lang="en-US" dirty="0" smtClean="0"/>
              <a:t>, is</a:t>
            </a:r>
            <a:r>
              <a:rPr lang="cs-CZ" dirty="0" smtClean="0"/>
              <a:t> </a:t>
            </a:r>
            <a:r>
              <a:rPr lang="en-US" dirty="0" smtClean="0"/>
              <a:t>referred to as Cushing’s syndrome if it is due to an adrenal tumor.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Hypercortisolism</a:t>
            </a:r>
            <a:r>
              <a:rPr lang="en-US" dirty="0" smtClean="0"/>
              <a:t> caused by a pituitary tumor also</a:t>
            </a:r>
            <a:r>
              <a:rPr lang="cs-CZ" dirty="0" smtClean="0"/>
              <a:t> </a:t>
            </a:r>
            <a:r>
              <a:rPr lang="en-US" dirty="0" smtClean="0"/>
              <a:t>causes levels of ACTH to increase and is referred to 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Cushing’s disease. Cushing’s syndrome can also be iatrogenic;</a:t>
            </a:r>
            <a:r>
              <a:rPr lang="cs-CZ" dirty="0" smtClean="0"/>
              <a:t> </a:t>
            </a:r>
            <a:r>
              <a:rPr lang="en-US" dirty="0" smtClean="0"/>
              <a:t>that is, physician induced. This occurs when </a:t>
            </a:r>
            <a:r>
              <a:rPr lang="en-US" dirty="0" err="1" smtClean="0"/>
              <a:t>glucocorticoid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hormones such as prednisone are administered for the</a:t>
            </a:r>
            <a:r>
              <a:rPr lang="cs-CZ" dirty="0" smtClean="0"/>
              <a:t> </a:t>
            </a:r>
            <a:r>
              <a:rPr lang="en-US" dirty="0" smtClean="0"/>
              <a:t>treatment of rheumatoid arthritis, asthma, or lupus and 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often referred to as “steroid diabetes” because it results in</a:t>
            </a:r>
            <a:r>
              <a:rPr lang="cs-CZ" dirty="0" smtClean="0"/>
              <a:t> </a:t>
            </a:r>
            <a:r>
              <a:rPr lang="cs-CZ" dirty="0" err="1" smtClean="0"/>
              <a:t>hyperglycemia</a:t>
            </a:r>
            <a:r>
              <a:rPr lang="cs-CZ" dirty="0" smtClean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Hypocortisolism</a:t>
            </a:r>
            <a:r>
              <a:rPr lang="en-US" dirty="0" smtClean="0"/>
              <a:t> can occur due to adrenal insufficiency.</a:t>
            </a:r>
            <a:r>
              <a:rPr lang="cs-CZ" dirty="0" smtClean="0"/>
              <a:t> </a:t>
            </a:r>
            <a:r>
              <a:rPr lang="en-US" dirty="0" smtClean="0"/>
              <a:t>In primary adrenal insufficiency, also known 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Addison’s disease, the low </a:t>
            </a:r>
            <a:r>
              <a:rPr lang="en-US" dirty="0" err="1" smtClean="0"/>
              <a:t>cortisol</a:t>
            </a:r>
            <a:r>
              <a:rPr lang="en-US" dirty="0" smtClean="0"/>
              <a:t> is directly due to gradual</a:t>
            </a:r>
            <a:r>
              <a:rPr lang="cs-CZ" dirty="0" smtClean="0"/>
              <a:t> </a:t>
            </a:r>
            <a:r>
              <a:rPr lang="en-US" dirty="0" smtClean="0"/>
              <a:t>destruction of the adrenal cortex, and ACTH levels are typically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elevated as a compensatory effect. Secondary adrenal</a:t>
            </a:r>
            <a:r>
              <a:rPr lang="cs-CZ" dirty="0" smtClean="0"/>
              <a:t> </a:t>
            </a:r>
            <a:r>
              <a:rPr lang="en-US" dirty="0" smtClean="0"/>
              <a:t>insufficiency also results in low levels of </a:t>
            </a:r>
            <a:r>
              <a:rPr lang="en-US" dirty="0" err="1" smtClean="0"/>
              <a:t>cortisol</a:t>
            </a:r>
            <a:r>
              <a:rPr lang="en-US" dirty="0" smtClean="0"/>
              <a:t>, usually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due to damage to the pituitary gland. Levels of ACTH are</a:t>
            </a:r>
            <a:r>
              <a:rPr lang="cs-CZ" dirty="0" smtClean="0"/>
              <a:t> </a:t>
            </a:r>
            <a:r>
              <a:rPr lang="en-US" dirty="0" smtClean="0"/>
              <a:t>also low in secondary adrenal insufficiency.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 variety of endocrine disorders are related to both high</a:t>
            </a:r>
            <a:r>
              <a:rPr lang="cs-CZ" dirty="0" smtClean="0"/>
              <a:t> </a:t>
            </a:r>
            <a:r>
              <a:rPr lang="en-US" dirty="0" smtClean="0"/>
              <a:t>and low levels of </a:t>
            </a:r>
            <a:r>
              <a:rPr lang="en-US" dirty="0" err="1" smtClean="0"/>
              <a:t>cortisol</a:t>
            </a:r>
            <a:r>
              <a:rPr lang="en-US" dirty="0" smtClean="0"/>
              <a:t> and </a:t>
            </a:r>
            <a:r>
              <a:rPr lang="en-US" dirty="0" err="1" smtClean="0"/>
              <a:t>adrenocorticotropic</a:t>
            </a:r>
            <a:r>
              <a:rPr lang="en-US" dirty="0" smtClean="0"/>
              <a:t> hormone.</a:t>
            </a:r>
            <a:endParaRPr lang="cs-CZ" dirty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243D4F-60DA-452B-880D-E829124B6733}" type="slidenum">
              <a:rPr lang="cs-CZ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285720" y="150017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56789-6486-4C90-AACC-E1AD46FD03A3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5EE5-087A-4722-ABC1-F5B871E5D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74E20-DD84-4501-B7BC-9A3B0FC2869F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A0BDD-EEA3-4899-B057-3A901AD21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FE4EF-77D7-401B-9FD7-442B1AF97525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24EED-E1E6-400E-80D9-3CBAB49511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2FCEC-E4B0-428B-9A0A-C7301AB9F2C4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7541B-65CE-483F-BA65-AC655F2610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80631-B982-4A3B-80DB-8AB6978986F4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54AFE-A89A-4212-A4B4-646CE9484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95CC6-7ADE-433A-BB79-AF6DCCD9A6B5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9CB82-3EE2-4138-AE39-A9DE87F7F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A602F-BFB2-4024-AE41-A78C47E579EF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09F87-0F5E-49BE-9040-4DB62F607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0BB3-0A4C-4EC7-9FB7-003372CD3775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C2EA4-5925-4928-830A-BB05A1157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1281C-79A2-4829-9102-801B5DDB38EC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47679-9E86-42C7-B1D4-76B7812B44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157F-EF69-4BC9-97FF-9F4639775940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09390-7952-4B68-A18E-ECE019BD41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BBD24-D1AD-418C-A853-A36EB7C2C63D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ECFBD-CAEF-4A08-8524-C1BD630DA5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DD3C0E-A426-40D0-8BCF-7894DBD08D82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E14AFB-964A-42D1-9CFC-5EC3BA04D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7" r:id="rId4"/>
    <p:sldLayoutId id="2147483723" r:id="rId5"/>
    <p:sldLayoutId id="2147483718" r:id="rId6"/>
    <p:sldLayoutId id="2147483724" r:id="rId7"/>
    <p:sldLayoutId id="2147483725" r:id="rId8"/>
    <p:sldLayoutId id="2147483726" r:id="rId9"/>
    <p:sldLayoutId id="2147483719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n.wikipedia.org/wiki/Image:Insulin_glucose_metabolism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1000108"/>
            <a:ext cx="8458200" cy="12223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Krev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75" y="3214688"/>
            <a:ext cx="5715000" cy="2951162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cs-CZ" dirty="0" smtClean="0"/>
              <a:t>I. </a:t>
            </a:r>
            <a:r>
              <a:rPr lang="cs-CZ" dirty="0"/>
              <a:t>Srážení krve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B050"/>
                </a:solidFill>
              </a:rPr>
              <a:t>II. Glykémie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cs-CZ" dirty="0" smtClean="0"/>
              <a:t>III. Stresový hormon kortizol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500306"/>
            <a:ext cx="28956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3571875" y="1928813"/>
            <a:ext cx="185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Franklin Gothic Book" pitchFamily="34" charset="0"/>
              </a:rPr>
              <a:t>(Haima, Sanquis)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Kortizol (</a:t>
            </a:r>
            <a:r>
              <a:rPr lang="cs-CZ" dirty="0" err="1" smtClean="0"/>
              <a:t>hydrokortizon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982075" cy="5303837"/>
          </a:xfrm>
        </p:spPr>
        <p:txBody>
          <a:bodyPr/>
          <a:lstStyle/>
          <a:p>
            <a:r>
              <a:rPr lang="cs-CZ" smtClean="0"/>
              <a:t>Stresový hormon </a:t>
            </a:r>
            <a:r>
              <a:rPr lang="cs-CZ" sz="2400" smtClean="0"/>
              <a:t>– udržuje organizmus v pohotovosti</a:t>
            </a:r>
          </a:p>
          <a:p>
            <a:r>
              <a:rPr lang="cs-CZ" smtClean="0"/>
              <a:t>V krevním oběhu </a:t>
            </a:r>
            <a:r>
              <a:rPr lang="cs-CZ" sz="2400" smtClean="0"/>
              <a:t>– vazba na kortizol vázající protein (80%) 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				        - volný – biologicky aktivní (10%)</a:t>
            </a:r>
          </a:p>
          <a:p>
            <a:pPr>
              <a:buFont typeface="Wingdings 2" pitchFamily="18" charset="2"/>
              <a:buNone/>
            </a:pPr>
            <a:endParaRPr lang="cs-CZ" sz="1000" smtClean="0"/>
          </a:p>
          <a:p>
            <a:r>
              <a:rPr lang="cs-CZ" smtClean="0"/>
              <a:t>ACTH - </a:t>
            </a:r>
            <a:r>
              <a:rPr lang="cs-CZ" sz="2400" smtClean="0"/>
              <a:t>stimuluje produkci kortizolu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		      - má cirkadiánní charakter </a:t>
            </a:r>
            <a:r>
              <a:rPr lang="cs-CZ" sz="1400" smtClean="0"/>
              <a:t>(nejvyšší úroveň produkce ráno do 	                	             9.hodiny, nejnižší před usínáním a do půlnoci)</a:t>
            </a:r>
          </a:p>
          <a:p>
            <a:r>
              <a:rPr lang="cs-CZ" smtClean="0"/>
              <a:t>Efekt:</a:t>
            </a:r>
            <a:r>
              <a:rPr lang="cs-CZ" sz="2400" smtClean="0"/>
              <a:t> </a:t>
            </a:r>
            <a:r>
              <a:rPr lang="cs-CZ" sz="2400" smtClean="0">
                <a:solidFill>
                  <a:srgbClr val="00B050"/>
                </a:solidFill>
              </a:rPr>
              <a:t>zvýšení glykémie</a:t>
            </a:r>
            <a:r>
              <a:rPr lang="cs-CZ" sz="2400" smtClean="0"/>
              <a:t>, proteokatabolický účinek, štěpení lipidů v dolních končetinách + ukládání tuků v obličeji, tlumí projevy zánětu, stimulace CNS</a:t>
            </a:r>
          </a:p>
          <a:p>
            <a:r>
              <a:rPr lang="cs-CZ" smtClean="0"/>
              <a:t>Mechanismus účinku: </a:t>
            </a:r>
            <a:r>
              <a:rPr lang="cs-CZ" sz="2400" smtClean="0"/>
              <a:t>vazba na receptor v cytoplazmě – transkripční faktor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2750" y="0"/>
            <a:ext cx="23812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Dráhy regulující uvolnění kortizolu</a:t>
            </a:r>
            <a:endParaRPr lang="cs-CZ" dirty="0"/>
          </a:p>
        </p:txBody>
      </p:sp>
      <p:pic>
        <p:nvPicPr>
          <p:cNvPr id="2457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43063" y="1285875"/>
            <a:ext cx="5715000" cy="5100638"/>
          </a:xfrm>
        </p:spPr>
      </p:pic>
      <p:sp>
        <p:nvSpPr>
          <p:cNvPr id="24579" name="TextovéPole 6"/>
          <p:cNvSpPr txBox="1">
            <a:spLocks noChangeArrowheads="1"/>
          </p:cNvSpPr>
          <p:nvPr/>
        </p:nvSpPr>
        <p:spPr bwMode="auto">
          <a:xfrm>
            <a:off x="1643063" y="6211888"/>
            <a:ext cx="5715000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CRH – kortikotropin uvolňující hormon</a:t>
            </a:r>
          </a:p>
          <a:p>
            <a:r>
              <a:rPr lang="cs-CZ"/>
              <a:t>ACTH – adrenokortikotropní hormon</a:t>
            </a:r>
          </a:p>
        </p:txBody>
      </p:sp>
      <p:sp>
        <p:nvSpPr>
          <p:cNvPr id="24580" name="TextovéPole 7"/>
          <p:cNvSpPr txBox="1">
            <a:spLocks noChangeArrowheads="1"/>
          </p:cNvSpPr>
          <p:nvPr/>
        </p:nvSpPr>
        <p:spPr bwMode="auto">
          <a:xfrm>
            <a:off x="1643063" y="3571875"/>
            <a:ext cx="1000125" cy="554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/>
              <a:t>Přední lalok</a:t>
            </a:r>
          </a:p>
          <a:p>
            <a:r>
              <a:rPr lang="cs-CZ" sz="1000"/>
              <a:t>podvěsku mozkového</a:t>
            </a:r>
          </a:p>
        </p:txBody>
      </p:sp>
      <p:sp>
        <p:nvSpPr>
          <p:cNvPr id="24581" name="TextovéPole 8"/>
          <p:cNvSpPr txBox="1">
            <a:spLocks noChangeArrowheads="1"/>
          </p:cNvSpPr>
          <p:nvPr/>
        </p:nvSpPr>
        <p:spPr bwMode="auto">
          <a:xfrm>
            <a:off x="6500813" y="4529138"/>
            <a:ext cx="85725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/>
              <a:t>Kůra </a:t>
            </a:r>
          </a:p>
          <a:p>
            <a:r>
              <a:rPr lang="cs-CZ" sz="1000"/>
              <a:t>nadledvinek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786313" y="1714500"/>
            <a:ext cx="1000125" cy="5143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Patologické stavy</a:t>
            </a:r>
            <a:endParaRPr lang="cs-CZ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7738" y="0"/>
            <a:ext cx="438626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38" y="1592263"/>
            <a:ext cx="3357562" cy="526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2571750"/>
            <a:ext cx="6042025" cy="3214688"/>
          </a:xfrm>
        </p:spPr>
      </p:pic>
      <p:sp>
        <p:nvSpPr>
          <p:cNvPr id="25606" name="TextovéPole 7"/>
          <p:cNvSpPr txBox="1">
            <a:spLocks noChangeArrowheads="1"/>
          </p:cNvSpPr>
          <p:nvPr/>
        </p:nvSpPr>
        <p:spPr bwMode="auto">
          <a:xfrm>
            <a:off x="6919913" y="6488113"/>
            <a:ext cx="2224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Cushingův syndrom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1285875"/>
            <a:ext cx="9001125" cy="5357813"/>
          </a:xfrm>
        </p:spPr>
        <p:txBody>
          <a:bodyPr/>
          <a:lstStyle/>
          <a:p>
            <a:pPr marL="495300" indent="-495300">
              <a:buFont typeface="Franklin Gothic Medium" pitchFamily="34" charset="0"/>
              <a:buAutoNum type="arabicPeriod"/>
            </a:pPr>
            <a:endParaRPr lang="cs-CZ" sz="1800" smtClean="0">
              <a:solidFill>
                <a:schemeClr val="tx1"/>
              </a:solidFill>
              <a:latin typeface="Arial" charset="0"/>
            </a:endParaRPr>
          </a:p>
          <a:p>
            <a:pPr marL="495300" indent="-495300">
              <a:buFont typeface="Franklin Gothic Medium" pitchFamily="34" charset="0"/>
              <a:buAutoNum type="arabicPeriod"/>
            </a:pPr>
            <a:r>
              <a:rPr lang="cs-CZ" sz="1800" smtClean="0">
                <a:solidFill>
                  <a:schemeClr val="tx1"/>
                </a:solidFill>
                <a:latin typeface="Arial" charset="0"/>
              </a:rPr>
              <a:t>1. </a:t>
            </a:r>
            <a:r>
              <a:rPr lang="cs-CZ" sz="2000" smtClean="0">
                <a:solidFill>
                  <a:schemeClr val="tx1"/>
                </a:solidFill>
                <a:latin typeface="Arial" charset="0"/>
              </a:rPr>
              <a:t>Které hormony zvyšují glykémii</a:t>
            </a:r>
          </a:p>
          <a:p>
            <a:pPr marL="495300" indent="-495300">
              <a:buFont typeface="Franklin Gothic Medium" pitchFamily="34" charset="0"/>
              <a:buAutoNum type="arabicPeriod"/>
            </a:pPr>
            <a:r>
              <a:rPr lang="cs-CZ" sz="2000" smtClean="0">
                <a:solidFill>
                  <a:schemeClr val="tx1"/>
                </a:solidFill>
                <a:latin typeface="Arial" charset="0"/>
              </a:rPr>
              <a:t>2. Co je to diabetes mellitus typu I. (věk, stav inzulinu, procento výskytu, syndrom)</a:t>
            </a:r>
          </a:p>
          <a:p>
            <a:pPr marL="495300" indent="-495300">
              <a:buFont typeface="Franklin Gothic Medium" pitchFamily="34" charset="0"/>
              <a:buAutoNum type="arabicPeriod"/>
            </a:pPr>
            <a:r>
              <a:rPr lang="cs-CZ" sz="2000" smtClean="0">
                <a:solidFill>
                  <a:schemeClr val="tx1"/>
                </a:solidFill>
                <a:latin typeface="Arial" charset="0"/>
              </a:rPr>
              <a:t>3. Mechanizmus inzulinu pro vstup glukózy do buňky</a:t>
            </a:r>
          </a:p>
          <a:p>
            <a:pPr marL="495300" indent="-495300">
              <a:buFont typeface="Franklin Gothic Medium" pitchFamily="34" charset="0"/>
              <a:buAutoNum type="arabicPeriod"/>
            </a:pPr>
            <a:r>
              <a:rPr lang="cs-CZ" sz="2000" smtClean="0">
                <a:solidFill>
                  <a:schemeClr val="tx1"/>
                </a:solidFill>
                <a:latin typeface="Arial" charset="0"/>
              </a:rPr>
              <a:t>4. Spárujte hormony a místa jejich produkce:</a:t>
            </a:r>
          </a:p>
          <a:p>
            <a:pPr lvl="2" indent="-342900">
              <a:buFont typeface="Franklin Gothic Medium" pitchFamily="34" charset="0"/>
              <a:buNone/>
            </a:pPr>
            <a:r>
              <a:rPr lang="cs-CZ" sz="2000" smtClean="0">
                <a:solidFill>
                  <a:schemeClr val="tx1"/>
                </a:solidFill>
                <a:latin typeface="Arial" charset="0"/>
              </a:rPr>
              <a:t>Kortizol, ACTH, CRH, Inzulin</a:t>
            </a:r>
          </a:p>
          <a:p>
            <a:pPr lvl="2" indent="-342900">
              <a:buFont typeface="Franklin Gothic Medium" pitchFamily="34" charset="0"/>
              <a:buNone/>
            </a:pPr>
            <a:r>
              <a:rPr lang="cs-CZ" sz="2000" smtClean="0">
                <a:solidFill>
                  <a:schemeClr val="tx1"/>
                </a:solidFill>
                <a:latin typeface="Arial" charset="0"/>
              </a:rPr>
              <a:t>Přední lalok podvěsku mozkového, pankreas,nadledvinky, hypofýza</a:t>
            </a:r>
          </a:p>
          <a:p>
            <a:pPr marL="495300" indent="-495300">
              <a:buFont typeface="Franklin Gothic Medium" pitchFamily="34" charset="0"/>
              <a:buAutoNum type="arabicPeriod"/>
            </a:pPr>
            <a:r>
              <a:rPr lang="cs-CZ" sz="2000" smtClean="0">
                <a:solidFill>
                  <a:schemeClr val="tx1"/>
                </a:solidFill>
                <a:latin typeface="Arial" charset="0"/>
              </a:rPr>
              <a:t>5. Jaká molekula je výsledkem srážlivé reakce?</a:t>
            </a:r>
          </a:p>
          <a:p>
            <a:pPr marL="495300" indent="-495300">
              <a:buFont typeface="Franklin Gothic Medium" pitchFamily="34" charset="0"/>
              <a:buAutoNum type="arabicPeriod"/>
            </a:pPr>
            <a:endParaRPr lang="cs-CZ" sz="2000" smtClean="0">
              <a:solidFill>
                <a:schemeClr val="tx1"/>
              </a:solidFill>
              <a:latin typeface="Arial" charset="0"/>
            </a:endParaRPr>
          </a:p>
          <a:p>
            <a:pPr lvl="2" indent="-342900">
              <a:buFont typeface="Franklin Gothic Medium" pitchFamily="34" charset="0"/>
              <a:buAutoNum type="arabicPeriod"/>
            </a:pPr>
            <a:endParaRPr lang="cs-CZ" sz="18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857375" y="3214688"/>
            <a:ext cx="642938" cy="35718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459" name="Nadpis 1"/>
          <p:cNvSpPr>
            <a:spLocks noGrp="1"/>
          </p:cNvSpPr>
          <p:nvPr>
            <p:ph type="title"/>
          </p:nvPr>
        </p:nvSpPr>
        <p:spPr>
          <a:xfrm>
            <a:off x="643467" y="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rgbClr val="C00000"/>
                </a:solidFill>
              </a:rPr>
              <a:t>Srážení krve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1438" y="1357313"/>
            <a:ext cx="9144000" cy="5500687"/>
          </a:xfrm>
        </p:spPr>
        <p:txBody>
          <a:bodyPr/>
          <a:lstStyle/>
          <a:p>
            <a:pPr eaLnBrk="1" hangingPunct="1"/>
            <a:r>
              <a:rPr 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Plazma</a:t>
            </a:r>
            <a:r>
              <a:rPr lang="cs-CZ" sz="2400" dirty="0" smtClean="0">
                <a:latin typeface="Arial" charset="0"/>
                <a:cs typeface="Arial" charset="0"/>
              </a:rPr>
              <a:t> (nevysrážený fibrin) vs. </a:t>
            </a:r>
            <a:r>
              <a:rPr 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sérum</a:t>
            </a:r>
            <a:r>
              <a:rPr lang="cs-CZ" sz="2400" dirty="0" smtClean="0">
                <a:latin typeface="Arial" charset="0"/>
                <a:cs typeface="Arial" charset="0"/>
              </a:rPr>
              <a:t> (vysrážený fibrin)</a:t>
            </a:r>
          </a:p>
          <a:p>
            <a:pPr eaLnBrk="1" hangingPunct="1"/>
            <a:r>
              <a:rPr lang="cs-CZ" sz="2400" dirty="0" smtClean="0">
                <a:latin typeface="Arial" charset="0"/>
                <a:cs typeface="Arial" charset="0"/>
              </a:rPr>
              <a:t>Mělo by trvat 2-6 min  (nesrážlivost – </a:t>
            </a:r>
            <a:r>
              <a:rPr lang="cs-CZ" sz="2400" dirty="0" err="1" smtClean="0">
                <a:latin typeface="Arial" charset="0"/>
                <a:cs typeface="Arial" charset="0"/>
              </a:rPr>
              <a:t>hemofýlie</a:t>
            </a:r>
            <a:r>
              <a:rPr lang="cs-CZ" sz="2400" dirty="0" smtClean="0">
                <a:latin typeface="Arial" charset="0"/>
                <a:cs typeface="Arial" charset="0"/>
              </a:rPr>
              <a:t>)</a:t>
            </a:r>
          </a:p>
          <a:p>
            <a:pPr eaLnBrk="1" hangingPunct="1"/>
            <a:r>
              <a:rPr lang="cs-CZ" sz="2400" u="sng" dirty="0" err="1" smtClean="0">
                <a:latin typeface="Arial" charset="0"/>
                <a:cs typeface="Arial" charset="0"/>
              </a:rPr>
              <a:t>Schillingova</a:t>
            </a:r>
            <a:r>
              <a:rPr lang="cs-CZ" sz="2400" u="sng" dirty="0" smtClean="0">
                <a:latin typeface="Arial" charset="0"/>
                <a:cs typeface="Arial" charset="0"/>
              </a:rPr>
              <a:t> metoda </a:t>
            </a:r>
            <a:r>
              <a:rPr lang="cs-CZ" sz="2400" dirty="0" smtClean="0">
                <a:latin typeface="Arial" charset="0"/>
                <a:cs typeface="Arial" charset="0"/>
              </a:rPr>
              <a:t>(skleněná kapilára, ulamování)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Při kontaktu kolagenu cévy s vnějším prostředím - aktivace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trombocytů – </a:t>
            </a:r>
            <a:r>
              <a:rPr lang="cs-CZ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bílý  </a:t>
            </a:r>
            <a:r>
              <a:rPr lang="cs-CZ" sz="2400" dirty="0" smtClean="0">
                <a:latin typeface="Arial" charset="0"/>
                <a:cs typeface="Arial" charset="0"/>
              </a:rPr>
              <a:t>trombus – sekrece serotoninu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vazokonstrikce        vnitřní  (I – XIII)+ vnější faktory (Ca</a:t>
            </a:r>
            <a:r>
              <a:rPr lang="cs-CZ" sz="2400" baseline="30000" dirty="0" smtClean="0">
                <a:latin typeface="Arial" charset="0"/>
                <a:cs typeface="Arial" charset="0"/>
              </a:rPr>
              <a:t>2+</a:t>
            </a:r>
            <a:r>
              <a:rPr lang="cs-CZ" sz="2400" dirty="0" smtClean="0">
                <a:latin typeface="Arial" charset="0"/>
                <a:cs typeface="Arial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					X       X*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				protrombin         trombin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					fibrinogen     fibrin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							síť = </a:t>
            </a:r>
            <a:r>
              <a:rPr lang="cs-CZ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červený</a:t>
            </a:r>
            <a:r>
              <a:rPr lang="cs-CZ" sz="2400" dirty="0" smtClean="0">
                <a:latin typeface="Arial" charset="0"/>
                <a:cs typeface="Arial" charset="0"/>
              </a:rPr>
              <a:t> trombus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10800000" flipV="1">
            <a:off x="1857375" y="3643313"/>
            <a:ext cx="2500313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5143500" y="3643313"/>
            <a:ext cx="444500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143375" y="4643438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572000" y="5143500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>
            <a:off x="4592637" y="4964113"/>
            <a:ext cx="21431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5214938" y="5572125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5400000">
            <a:off x="5234781" y="5393532"/>
            <a:ext cx="2143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5400000">
            <a:off x="5749925" y="5821363"/>
            <a:ext cx="21431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rot="10800000" flipV="1">
            <a:off x="4191000" y="3643313"/>
            <a:ext cx="762000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73" name="Skupina 27"/>
          <p:cNvGrpSpPr>
            <a:grpSpLocks/>
          </p:cNvGrpSpPr>
          <p:nvPr/>
        </p:nvGrpSpPr>
        <p:grpSpPr bwMode="auto">
          <a:xfrm>
            <a:off x="6143625" y="4929188"/>
            <a:ext cx="698500" cy="357187"/>
            <a:chOff x="6500822" y="4857760"/>
            <a:chExt cx="785818" cy="357190"/>
          </a:xfrm>
        </p:grpSpPr>
        <p:cxnSp>
          <p:nvCxnSpPr>
            <p:cNvPr id="25" name="Přímá spojovací čára 24"/>
            <p:cNvCxnSpPr/>
            <p:nvPr/>
          </p:nvCxnSpPr>
          <p:spPr>
            <a:xfrm flipV="1">
              <a:off x="6572260" y="4857760"/>
              <a:ext cx="714380" cy="2143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16200000" flipH="1">
              <a:off x="6429384" y="5000636"/>
              <a:ext cx="285752" cy="1428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74" name="TextovéPole 28"/>
          <p:cNvSpPr txBox="1">
            <a:spLocks noChangeArrowheads="1"/>
          </p:cNvSpPr>
          <p:nvPr/>
        </p:nvSpPr>
        <p:spPr bwMode="auto">
          <a:xfrm>
            <a:off x="6858000" y="4643438"/>
            <a:ext cx="1403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CC00"/>
                </a:solidFill>
              </a:rPr>
              <a:t>anti-trombin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67456" y="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rgbClr val="C00000"/>
                </a:solidFill>
              </a:rPr>
              <a:t>Protisrážlivé látky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89000" y="1785938"/>
            <a:ext cx="7772400" cy="457200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Heparin – vazba na antitrombin III, inhibice aktivace trombinu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Hirudin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taktéž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anti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-trombinový efekt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Soli kyseliny šťavelové a citronové (vážou vápník)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Ixodin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inhibitor trombokinázy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Kumarin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warfarin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– inhibitor syntézy faktorů závislých na vit. K (VII, IX, X, II)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Obdélník 3"/>
          <p:cNvSpPr>
            <a:spLocks noChangeArrowheads="1"/>
          </p:cNvSpPr>
          <p:nvPr/>
        </p:nvSpPr>
        <p:spPr bwMode="auto">
          <a:xfrm>
            <a:off x="2286000" y="6286500"/>
            <a:ext cx="4197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Franklin Gothic Book" pitchFamily="34" charset="0"/>
              </a:rPr>
              <a:t>http://www.zoologie.upol.cz/hemat2.htm</a:t>
            </a:r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000" y="2133600"/>
            <a:ext cx="995363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4214813"/>
            <a:ext cx="12827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0500" y="5715000"/>
            <a:ext cx="92392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Glykémie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89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Hladina glukózy v krvi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b="1" smtClean="0"/>
              <a:t>3,9 – 5,6 mM (70 – 110 mg/1 dl)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Objev 1921 – Banting a Best (NC)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Řízení: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1. Autoregulace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2. Hormonální regulace  </a:t>
            </a:r>
            <a:r>
              <a:rPr lang="cs-CZ" sz="3000" smtClean="0">
                <a:latin typeface="Arial" charset="0"/>
              </a:rPr>
              <a:t>   </a:t>
            </a:r>
            <a:r>
              <a:rPr lang="cs-CZ" sz="3000" u="sng" smtClean="0"/>
              <a:t>inzulin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					   </a:t>
            </a:r>
            <a:r>
              <a:rPr lang="cs-CZ" sz="3000" smtClean="0">
                <a:latin typeface="Arial" charset="0"/>
              </a:rPr>
              <a:t>  </a:t>
            </a:r>
            <a:r>
              <a:rPr lang="cs-CZ" sz="3000" u="sng" smtClean="0"/>
              <a:t>glukagon</a:t>
            </a:r>
            <a:r>
              <a:rPr lang="cs-CZ" sz="3000" smtClean="0"/>
              <a:t>, adrenalin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					  </a:t>
            </a:r>
            <a:r>
              <a:rPr lang="cs-CZ" sz="3000" smtClean="0">
                <a:latin typeface="Arial" charset="0"/>
              </a:rPr>
              <a:t>  </a:t>
            </a:r>
            <a:r>
              <a:rPr lang="cs-CZ" sz="3000" smtClean="0"/>
              <a:t> růstový hormon (hypofýza)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					   </a:t>
            </a:r>
            <a:r>
              <a:rPr lang="cs-CZ" sz="3000" smtClean="0">
                <a:latin typeface="Arial" charset="0"/>
              </a:rPr>
              <a:t>  </a:t>
            </a:r>
            <a:r>
              <a:rPr lang="cs-CZ" sz="3000" smtClean="0"/>
              <a:t>glukokortikoidy, </a:t>
            </a:r>
            <a:r>
              <a:rPr lang="cs-CZ" sz="3000" smtClean="0">
                <a:solidFill>
                  <a:srgbClr val="0070C0"/>
                </a:solidFill>
              </a:rPr>
              <a:t>kortizol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3. Nervová regulace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5400000">
            <a:off x="4072732" y="4356894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rot="5400000" flipH="1" flipV="1">
            <a:off x="4072732" y="4785519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 rot="5400000" flipH="1" flipV="1">
            <a:off x="4072732" y="5357019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5400000" flipH="1" flipV="1">
            <a:off x="4072732" y="5857081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Hormonální regulace glykemie</a:t>
            </a:r>
            <a:endParaRPr lang="cs-CZ" dirty="0"/>
          </a:p>
        </p:txBody>
      </p:sp>
      <p:pic>
        <p:nvPicPr>
          <p:cNvPr id="1843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1323975"/>
            <a:ext cx="5214938" cy="546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Inzulin</a:t>
            </a:r>
            <a:endParaRPr lang="cs-CZ" dirty="0"/>
          </a:p>
        </p:txBody>
      </p:sp>
      <p:pic>
        <p:nvPicPr>
          <p:cNvPr id="19458" name="Picture 11" descr="Effect of insulin on glucose uptake and metabolism. Insulin binds to its receptor (1) which in turn starts many protein activation cascades (2). These include: translocation of Glut-4 transporter to the plasma membrane and influx of glucose (3), glycogen synthesis (4), glycolysis (5) and fatty acid synthesis (6).">
            <a:hlinkClick r:id="rId2" tooltip="Effect of insulin on glucose uptake and metabolism. Insulin binds to its receptor (1) which in turn starts many protein activation cascades (2). These include: translocation of Glut-4 transporter to the plasma membrane and influx of glucose (3), glycogen synthesis (4), glycolysis (5) and fatty acid synthesis (6).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13" y="1357313"/>
            <a:ext cx="5495925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12" descr="http://en.wikipedia.org/skins-1.5/common/images/magnify-clip.png">
            <a:hlinkClick r:id="rId2" tooltip="Enlarg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24288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ovéPole 12"/>
          <p:cNvSpPr txBox="1">
            <a:spLocks noChangeArrowheads="1"/>
          </p:cNvSpPr>
          <p:nvPr/>
        </p:nvSpPr>
        <p:spPr bwMode="auto">
          <a:xfrm>
            <a:off x="1143000" y="4643438"/>
            <a:ext cx="76200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Vazba inzulinu na jeho receptor 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Aktivace kaskády kináz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Aktivace glukózového transportéru Glut4 a jeho translokace k membráně + tok glukózy z krve do buňky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Syntéza glykogenu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Glykolýza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Syntéza mastných kyselin (játra, svalovina)</a:t>
            </a:r>
          </a:p>
          <a:p>
            <a:pPr marL="342900" indent="-342900">
              <a:buFontTx/>
              <a:buAutoNum type="arabicPeriod"/>
            </a:pPr>
            <a:endParaRPr lang="cs-CZ">
              <a:latin typeface="Franklin Gothic Book" pitchFamily="34" charset="0"/>
            </a:endParaRPr>
          </a:p>
          <a:p>
            <a:pPr marL="342900" indent="-342900">
              <a:buFontTx/>
              <a:buAutoNum type="arabicPeriod"/>
            </a:pPr>
            <a:endParaRPr lang="cs-CZ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0" y="1554163"/>
            <a:ext cx="9144000" cy="5303837"/>
          </a:xfrm>
        </p:spPr>
        <p:txBody>
          <a:bodyPr/>
          <a:lstStyle/>
          <a:p>
            <a:pPr eaLnBrk="1" hangingPunct="1"/>
            <a:r>
              <a:rPr lang="cs-CZ" dirty="0" smtClean="0"/>
              <a:t>Hyperglykémie – </a:t>
            </a:r>
            <a:r>
              <a:rPr lang="cs-CZ" dirty="0" err="1" smtClean="0"/>
              <a:t>ketoacidotické</a:t>
            </a:r>
            <a:r>
              <a:rPr lang="cs-CZ" dirty="0" smtClean="0"/>
              <a:t> kóma (DMI.),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-mikro a </a:t>
            </a:r>
            <a:r>
              <a:rPr lang="cs-CZ" dirty="0" err="1" smtClean="0"/>
              <a:t>makroangiopatie</a:t>
            </a:r>
            <a:r>
              <a:rPr lang="cs-CZ" dirty="0" smtClean="0"/>
              <a:t> (glykovaný </a:t>
            </a:r>
            <a:r>
              <a:rPr lang="cs-CZ" dirty="0" err="1" smtClean="0"/>
              <a:t>Hg</a:t>
            </a:r>
            <a:r>
              <a:rPr lang="cs-CZ" dirty="0" smtClean="0"/>
              <a:t> - DMII.)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x</a:t>
            </a:r>
          </a:p>
          <a:p>
            <a:pPr eaLnBrk="1" hangingPunct="1"/>
            <a:r>
              <a:rPr lang="cs-CZ" dirty="0" smtClean="0"/>
              <a:t>Hypoglykémie – hypoglykemický šok, matení smyslů, kóma</a:t>
            </a:r>
          </a:p>
          <a:p>
            <a:pPr eaLnBrk="1" hangingPunct="1"/>
            <a:r>
              <a:rPr lang="cs-CZ" dirty="0" smtClean="0"/>
              <a:t>D.M. typu I. – juvenilní = inzulin deficientní (7%)</a:t>
            </a:r>
          </a:p>
          <a:p>
            <a:pPr lvl="2" eaLnBrk="1" hangingPunct="1"/>
            <a:r>
              <a:rPr lang="cs-CZ" dirty="0" smtClean="0"/>
              <a:t>Akutní diabetický syndrom </a:t>
            </a:r>
          </a:p>
          <a:p>
            <a:pPr eaLnBrk="1" hangingPunct="1"/>
            <a:r>
              <a:rPr lang="cs-CZ" dirty="0" smtClean="0"/>
              <a:t>D.M. typu II</a:t>
            </a:r>
            <a:r>
              <a:rPr lang="cs-CZ" dirty="0" smtClean="0"/>
              <a:t>.– </a:t>
            </a:r>
            <a:r>
              <a:rPr lang="cs-CZ" dirty="0" smtClean="0"/>
              <a:t>seniorský = inzulin rezistentní(92%)</a:t>
            </a:r>
          </a:p>
          <a:p>
            <a:pPr lvl="2" eaLnBrk="1" hangingPunct="1"/>
            <a:r>
              <a:rPr lang="cs-CZ" dirty="0" smtClean="0"/>
              <a:t>Chronický diabetický syndrom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Akutní diabetický syndrom DMI.</a:t>
            </a:r>
            <a:endParaRPr lang="en-US" dirty="0"/>
          </a:p>
        </p:txBody>
      </p:sp>
      <p:sp>
        <p:nvSpPr>
          <p:cNvPr id="21506" name="Obdélník 3"/>
          <p:cNvSpPr>
            <a:spLocks noChangeArrowheads="1"/>
          </p:cNvSpPr>
          <p:nvPr/>
        </p:nvSpPr>
        <p:spPr bwMode="auto">
          <a:xfrm>
            <a:off x="100013" y="1285875"/>
            <a:ext cx="9043987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B050"/>
                </a:solidFill>
              </a:rPr>
              <a:t>ketoacidotické kóma</a:t>
            </a:r>
          </a:p>
          <a:p>
            <a:pPr algn="just">
              <a:lnSpc>
                <a:spcPct val="150000"/>
              </a:lnSpc>
            </a:pPr>
            <a:r>
              <a:rPr lang="cs-CZ" sz="2000"/>
              <a:t> -  nedostatek glukózy v buňkách  závislých na inzulinu – alternativní zdroje energie – nadměrná produkce  KETOlátek (kys. acetooctová, hydroxymáselná, aceton) – zvýšení ACIDITY krve (snaha o snížení jejich koncentrace – Kusmaulovo dýchání, zvýšené močení) – překonání krevně-mozkové bariéry – selhávání mozkových center – KÓMA</a:t>
            </a:r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en-US" sz="200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3857628"/>
            <a:ext cx="8686800" cy="84124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0" hangingPunct="0">
              <a:defRPr/>
            </a:pPr>
            <a:r>
              <a:rPr lang="cs-CZ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Chronický diabetický syndrom DMII.</a:t>
            </a:r>
            <a:endParaRPr lang="en-US" sz="36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508" name="Obdélník 5"/>
          <p:cNvSpPr>
            <a:spLocks noChangeArrowheads="1"/>
          </p:cNvSpPr>
          <p:nvPr/>
        </p:nvSpPr>
        <p:spPr bwMode="auto">
          <a:xfrm>
            <a:off x="0" y="4500563"/>
            <a:ext cx="8916988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B050"/>
                </a:solidFill>
              </a:rPr>
              <a:t>Mikro a makroangiopatie</a:t>
            </a:r>
          </a:p>
          <a:p>
            <a:pPr algn="just">
              <a:lnSpc>
                <a:spcPct val="150000"/>
              </a:lnSpc>
            </a:pPr>
            <a:r>
              <a:rPr lang="cs-CZ" sz="2000"/>
              <a:t> - špatně balancovaná glykémie – častá hyperglykémie – nadměrná vazba glukózy na hemoglobin = glykovaný hemoglobin – zvýšená viskozita krve – tvorba plaků – ucpávání cév (nejprve drobné kapiláry např. sítnice a ledviny, později žíly nohou)</a:t>
            </a:r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Detekce – </a:t>
            </a:r>
            <a:r>
              <a:rPr lang="cs-CZ" dirty="0" err="1" smtClean="0"/>
              <a:t>glukometr</a:t>
            </a:r>
            <a:r>
              <a:rPr lang="cs-CZ" dirty="0" smtClean="0"/>
              <a:t>/Spektrofotometr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Indikátor</a:t>
            </a:r>
          </a:p>
          <a:p>
            <a:pPr eaLnBrk="1" hangingPunct="1"/>
            <a:r>
              <a:rPr lang="cs-CZ" smtClean="0"/>
              <a:t>Při reakci s glukózou v krvi mění barvu</a:t>
            </a:r>
          </a:p>
          <a:p>
            <a:pPr eaLnBrk="1" hangingPunct="1"/>
            <a:r>
              <a:rPr lang="cs-CZ" smtClean="0"/>
              <a:t>Intenzita barvy odpovídá koncentraci glukózy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3489325"/>
            <a:ext cx="5064125" cy="336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rchol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825</TotalTime>
  <Words>778</Words>
  <Application>Microsoft Office PowerPoint</Application>
  <PresentationFormat>Předvádění na obrazovce (4:3)</PresentationFormat>
  <Paragraphs>113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Krev</vt:lpstr>
      <vt:lpstr>Srážení krve</vt:lpstr>
      <vt:lpstr>Protisrážlivé látky</vt:lpstr>
      <vt:lpstr>Glykémie</vt:lpstr>
      <vt:lpstr>Hormonální regulace glykemie</vt:lpstr>
      <vt:lpstr>Inzulin</vt:lpstr>
      <vt:lpstr>Diabetes mellitus</vt:lpstr>
      <vt:lpstr>Akutní diabetický syndrom DMI.</vt:lpstr>
      <vt:lpstr>Detekce – glukometr/Spektrofotometr</vt:lpstr>
      <vt:lpstr>Kortizol (hydrokortizon)</vt:lpstr>
      <vt:lpstr>Dráhy regulující uvolnění kortizolu</vt:lpstr>
      <vt:lpstr>Patologické stavy</vt:lpstr>
      <vt:lpstr>test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Krev</dc:title>
  <dc:creator>Jiřina Procházková</dc:creator>
  <cp:lastModifiedBy>Procházková J.</cp:lastModifiedBy>
  <cp:revision>79</cp:revision>
  <dcterms:created xsi:type="dcterms:W3CDTF">2008-05-26T16:32:22Z</dcterms:created>
  <dcterms:modified xsi:type="dcterms:W3CDTF">2017-11-28T13:46:39Z</dcterms:modified>
</cp:coreProperties>
</file>