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96" r:id="rId3"/>
    <p:sldId id="293" r:id="rId4"/>
    <p:sldId id="294" r:id="rId5"/>
    <p:sldId id="300" r:id="rId6"/>
    <p:sldId id="299" r:id="rId7"/>
    <p:sldId id="297" r:id="rId8"/>
    <p:sldId id="298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71" autoAdjust="0"/>
  </p:normalViewPr>
  <p:slideViewPr>
    <p:cSldViewPr showGuides="1">
      <p:cViewPr varScale="1">
        <p:scale>
          <a:sx n="149" d="100"/>
          <a:sy n="149" d="100"/>
        </p:scale>
        <p:origin x="2046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40E5E0-C473-45EF-93FB-F634827EF459}" type="slidenum">
              <a:rPr lang="cs-CZ" altLang="en-US" smtClean="0"/>
              <a:pPr>
                <a:spcBef>
                  <a:spcPct val="0"/>
                </a:spcBef>
              </a:pPr>
              <a:t>3</a:t>
            </a:fld>
            <a:endParaRPr lang="cs-CZ" alt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4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4ABF99-9A19-4FDF-AF09-1E5427B6D17E}" type="slidenum">
              <a:rPr lang="cs-CZ" altLang="en-US" smtClean="0"/>
              <a:pPr>
                <a:spcBef>
                  <a:spcPct val="0"/>
                </a:spcBef>
              </a:pPr>
              <a:t>4</a:t>
            </a:fld>
            <a:endParaRPr lang="cs-CZ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6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08.10.2018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08.10.2018</a:t>
            </a:fld>
            <a:endParaRPr lang="cs-CZ"/>
          </a:p>
        </p:txBody>
      </p:sp>
      <p:sp>
        <p:nvSpPr>
          <p:cNvPr id="21" name="Zástupný symbol pro zápatí 16"/>
          <p:cNvSpPr txBox="1">
            <a:spLocks/>
          </p:cNvSpPr>
          <p:nvPr userDrawn="1"/>
        </p:nvSpPr>
        <p:spPr bwMode="auto">
          <a:xfrm>
            <a:off x="342528" y="6446663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000" b="0" i="0" kern="1200" smtClean="0">
                <a:solidFill>
                  <a:srgbClr val="607B7C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2D46-FDE1-4D3F-B19C-DB3F3C6AB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>
            <a:off x="493713" y="6460126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  <a:endParaRPr lang="cs-CZ" i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js11/maple/web/mat_model.pdf" TargetMode="External"/><Relationship Id="rId2" Type="http://schemas.openxmlformats.org/officeDocument/2006/relationships/hyperlink" Target="http://portal.matematickabiologie.cz/index.php?pg=analyza-a-modelovani-dynamickych-biologickych-dat--uvod-do-matematickeho-modelovan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677656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Obsah kurzu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Studijní materiály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Maple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?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348880"/>
            <a:ext cx="8590855" cy="406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123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76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CA3C646-05C2-47B9-AAB4-ED7C99758A12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b="0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title"/>
          </p:nvPr>
        </p:nvSpPr>
        <p:spPr>
          <a:xfrm>
            <a:off x="179512" y="1579563"/>
            <a:ext cx="8784976" cy="4873625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spcAft>
                <a:spcPts val="1200"/>
              </a:spcAft>
              <a:tabLst>
                <a:tab pos="5829300" algn="l"/>
              </a:tabLst>
              <a:defRPr/>
            </a:pP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1. Úvod do matematického modelování a jeho členění.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2. Definice problému, biologický model, zjednodušující předpoklady, počáteční a okrajové podmínky.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3. Návrh matematického modelu, posouzení jeho korektnosti a návrh způsobu řešení.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4. Naprogramování modelu s využitím ICT a jeho přibližné řešení na počítači.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5. Vyhodnocení přibližného řešení s využitím počítačové vizualizace a odhad chyby přibližného řešení.</a:t>
            </a:r>
            <a:endParaRPr lang="en-US" sz="200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14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sz="1400" b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AAE425A-4909-4173-869C-B4384E306B30}" type="slidenum">
              <a:rPr lang="en-US" altLang="en-US" sz="1400" b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 b="0"/>
          </a:p>
        </p:txBody>
      </p:sp>
      <p:sp>
        <p:nvSpPr>
          <p:cNvPr id="278537" name="Rectangle 9"/>
          <p:cNvSpPr>
            <a:spLocks noGrp="1" noChangeArrowheads="1"/>
          </p:cNvSpPr>
          <p:nvPr>
            <p:ph type="title"/>
          </p:nvPr>
        </p:nvSpPr>
        <p:spPr>
          <a:xfrm>
            <a:off x="179513" y="1412875"/>
            <a:ext cx="8784976" cy="5256213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t"/>
          <a:lstStyle/>
          <a:p>
            <a:pPr marL="723900" algn="l" eaLnBrk="1" hangingPunct="1">
              <a:tabLst>
                <a:tab pos="5829300" algn="l"/>
              </a:tabLst>
              <a:defRPr/>
            </a:pP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6. Metodika postupu zpřesnění matematického modelu s využitím moderních ICT a zdrojů informací (</a:t>
            </a:r>
            <a:r>
              <a:rPr lang="cs-CZ" sz="2000" dirty="0" err="1" smtClean="0">
                <a:solidFill>
                  <a:schemeClr val="accent1"/>
                </a:solidFill>
                <a:latin typeface="Verdana" pitchFamily="34" charset="0"/>
              </a:rPr>
              <a:t>Maplesoft</a:t>
            </a: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, Internet, elektronické knihovny, atd.).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7. Příklady vybraných biologických problémů a metodika jejich řešení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8. Zadání projektu</a:t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/>
            </a:r>
            <a:b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</a:b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9. Diskuse výsledků, vliv zjednodušujících předpokladů na výsledek, vizualizace a animace (</a:t>
            </a:r>
            <a:r>
              <a:rPr lang="cs-CZ" sz="2000" dirty="0" err="1" smtClean="0">
                <a:solidFill>
                  <a:schemeClr val="accent1"/>
                </a:solidFill>
                <a:latin typeface="Verdana" pitchFamily="34" charset="0"/>
              </a:rPr>
              <a:t>Maple</a:t>
            </a:r>
            <a:r>
              <a:rPr lang="cs-CZ" sz="2000" dirty="0" smtClean="0">
                <a:solidFill>
                  <a:schemeClr val="accent1"/>
                </a:solidFill>
                <a:latin typeface="Verdana" pitchFamily="34" charset="0"/>
              </a:rPr>
              <a:t>) výsledků.</a:t>
            </a:r>
            <a:endParaRPr lang="en-US" sz="2000" dirty="0" smtClean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5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noProof="0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Původní osnova kurzu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3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Výukové materiály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E-</a:t>
            </a:r>
            <a:r>
              <a:rPr lang="cs-CZ" sz="2500" dirty="0" err="1"/>
              <a:t>learningová</a:t>
            </a:r>
            <a:r>
              <a:rPr lang="cs-CZ" sz="2500" dirty="0"/>
              <a:t> učebnice: </a:t>
            </a:r>
            <a:r>
              <a:rPr lang="cs-CZ" sz="2500" dirty="0">
                <a:hlinkClick r:id="rId2"/>
              </a:rPr>
              <a:t>http://portal.matematickabiologie.cz/index.php?pg=analyza-a-modelovani-dynamickych-biologickych-dat--</a:t>
            </a:r>
            <a:r>
              <a:rPr lang="cs-CZ" sz="2500" dirty="0" smtClean="0">
                <a:hlinkClick r:id="rId2"/>
              </a:rPr>
              <a:t>uvod-do-matematickeho-modelovani</a:t>
            </a:r>
            <a:r>
              <a:rPr lang="cs-CZ" sz="2500" dirty="0" smtClean="0"/>
              <a:t> starší, obsahuje navíc některé neprobírané okruhy.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Učebnice v </a:t>
            </a:r>
            <a:r>
              <a:rPr lang="cs-CZ" sz="2500" dirty="0" err="1" smtClean="0"/>
              <a:t>pdf</a:t>
            </a:r>
            <a:r>
              <a:rPr lang="cs-CZ" sz="2500" dirty="0"/>
              <a:t>: </a:t>
            </a:r>
            <a:r>
              <a:rPr lang="cs-CZ" sz="2500" dirty="0">
                <a:hlinkClick r:id="rId3"/>
              </a:rPr>
              <a:t>http://</a:t>
            </a:r>
            <a:r>
              <a:rPr lang="cs-CZ" sz="2500" dirty="0" smtClean="0">
                <a:hlinkClick r:id="rId3"/>
              </a:rPr>
              <a:t>is.muni.cz/do/rect/el/estud/prif/js11/maple/web/mat_model.pdf</a:t>
            </a:r>
            <a:r>
              <a:rPr lang="cs-CZ" sz="2500" dirty="0" smtClean="0"/>
              <a:t> doposud základní výukový materiál kurzu.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Prezentace v </a:t>
            </a:r>
            <a:r>
              <a:rPr lang="cs-CZ" sz="2500" dirty="0" err="1" smtClean="0"/>
              <a:t>pptx</a:t>
            </a:r>
            <a:r>
              <a:rPr lang="cs-CZ" sz="2500" dirty="0" smtClean="0"/>
              <a:t>: hlavní zdroj materiálu, postupně budou vkládány do </a:t>
            </a:r>
            <a:r>
              <a:rPr lang="cs-CZ" sz="2500" dirty="0" err="1" smtClean="0"/>
              <a:t>ISu</a:t>
            </a:r>
            <a:r>
              <a:rPr lang="cs-CZ" sz="2500" dirty="0" smtClean="0"/>
              <a:t> vždy po skončení přednášky/cvičení. Společně s přednáškou by měly být dostatečným materiálem pro přípravu ke zkoušce.</a:t>
            </a:r>
          </a:p>
        </p:txBody>
      </p:sp>
    </p:spTree>
    <p:extLst>
      <p:ext uri="{BB962C8B-B14F-4D97-AF65-F5344CB8AC3E}">
        <p14:creationId xmlns:p14="http://schemas.microsoft.com/office/powerpoint/2010/main" val="25284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784"/>
            <a:ext cx="8675687" cy="4968552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17.   9. 2018</a:t>
            </a:r>
            <a:r>
              <a:rPr lang="cs-CZ" sz="2000" dirty="0" smtClean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úvod do úvodu do matematického modelování;</a:t>
            </a:r>
            <a:endParaRPr lang="cs-CZ" sz="20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24.   9. 2018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odpadne;</a:t>
            </a:r>
            <a:endParaRPr lang="cs-CZ" sz="200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1. 10. 2018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základní </a:t>
            </a:r>
            <a:r>
              <a:rPr lang="cs-CZ" sz="2000" b="0" dirty="0">
                <a:latin typeface="Arial" charset="0"/>
              </a:rPr>
              <a:t>definice, </a:t>
            </a:r>
            <a:r>
              <a:rPr lang="cs-CZ" sz="2000" dirty="0">
                <a:latin typeface="Arial" charset="0"/>
              </a:rPr>
              <a:t>klasifikace modelů, </a:t>
            </a:r>
            <a:r>
              <a:rPr lang="cs-CZ" sz="2000" b="0" dirty="0" smtClean="0">
                <a:latin typeface="Arial" charset="0"/>
              </a:rPr>
              <a:t>úvod </a:t>
            </a:r>
            <a:r>
              <a:rPr lang="cs-CZ" sz="2000" b="0" dirty="0">
                <a:latin typeface="Arial" charset="0"/>
              </a:rPr>
              <a:t>do </a:t>
            </a:r>
            <a:r>
              <a:rPr lang="cs-CZ" sz="2000" b="0" dirty="0" err="1">
                <a:latin typeface="Arial" charset="0"/>
              </a:rPr>
              <a:t>Maple</a:t>
            </a:r>
            <a:r>
              <a:rPr lang="cs-CZ" sz="2000" b="0" dirty="0">
                <a:latin typeface="Arial" charset="0"/>
              </a:rPr>
              <a:t>;</a:t>
            </a:r>
            <a:endParaRPr lang="cs-CZ" sz="2000" dirty="0" smtClean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8. 10. 2018</a:t>
            </a:r>
            <a:r>
              <a:rPr lang="cs-CZ" sz="200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smtClean="0">
                <a:latin typeface="Arial" charset="0"/>
              </a:rPr>
              <a:t>inverzní </a:t>
            </a:r>
            <a:r>
              <a:rPr lang="cs-CZ" sz="2000" dirty="0">
                <a:latin typeface="Arial" charset="0"/>
              </a:rPr>
              <a:t>problém, </a:t>
            </a:r>
            <a:r>
              <a:rPr lang="cs-CZ" sz="2000" dirty="0" smtClean="0">
                <a:latin typeface="Arial" charset="0"/>
              </a:rPr>
              <a:t>kompartmentové modely,</a:t>
            </a:r>
            <a:endParaRPr lang="cs-CZ" sz="2000" b="0" dirty="0" smtClean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15. 10. 2018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dirty="0">
                <a:latin typeface="Arial" charset="0"/>
              </a:rPr>
              <a:t>růst populace organizmů</a:t>
            </a:r>
            <a:r>
              <a:rPr lang="cs-CZ" sz="2000" dirty="0" smtClean="0">
                <a:latin typeface="Arial" charset="0"/>
              </a:rPr>
              <a:t>; modifikace </a:t>
            </a:r>
            <a:r>
              <a:rPr lang="cs-CZ" sz="2000" b="0" dirty="0">
                <a:latin typeface="Arial" charset="0"/>
              </a:rPr>
              <a:t>modelu;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22. 10. 2018</a:t>
            </a:r>
            <a:r>
              <a:rPr lang="cs-CZ" sz="2000" dirty="0" smtClean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populace </a:t>
            </a:r>
            <a:r>
              <a:rPr lang="cs-CZ" sz="2000" b="0" dirty="0">
                <a:latin typeface="Arial" charset="0"/>
              </a:rPr>
              <a:t>pod </a:t>
            </a:r>
            <a:r>
              <a:rPr lang="cs-CZ" sz="2000" b="0" dirty="0" smtClean="0">
                <a:latin typeface="Arial" charset="0"/>
              </a:rPr>
              <a:t>predátorem, úvod do R;</a:t>
            </a:r>
            <a:endParaRPr lang="cs-CZ" sz="2000" dirty="0" smtClean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29. 10. 2018</a:t>
            </a:r>
            <a:r>
              <a:rPr lang="cs-CZ" sz="2000" dirty="0" smtClean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klasifikace </a:t>
            </a:r>
            <a:r>
              <a:rPr lang="cs-CZ" sz="2000" b="0" dirty="0">
                <a:latin typeface="Arial" charset="0"/>
              </a:rPr>
              <a:t>modelů, modely více populací;</a:t>
            </a:r>
            <a:r>
              <a:rPr lang="cs-CZ" sz="2000" dirty="0" smtClean="0">
                <a:latin typeface="Arial" charset="0"/>
              </a:rPr>
              <a:t> </a:t>
            </a:r>
            <a:endParaRPr lang="cs-CZ" sz="20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5.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2018</a:t>
            </a:r>
            <a:r>
              <a:rPr lang="cs-CZ" sz="2000" dirty="0" smtClean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modelování </a:t>
            </a:r>
            <a:r>
              <a:rPr lang="cs-CZ" sz="2000" b="0" dirty="0">
                <a:latin typeface="Arial" charset="0"/>
              </a:rPr>
              <a:t>nejistoty, modely více populací;</a:t>
            </a:r>
            <a:r>
              <a:rPr lang="cs-CZ" sz="2000" dirty="0" smtClean="0">
                <a:latin typeface="Arial" charset="0"/>
              </a:rPr>
              <a:t> </a:t>
            </a:r>
            <a:endParaRPr lang="cs-CZ" sz="2000" b="0" dirty="0">
              <a:latin typeface="Arial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12.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modelování </a:t>
            </a:r>
            <a:r>
              <a:rPr lang="cs-CZ" sz="2000" b="0" dirty="0">
                <a:latin typeface="Arial" charset="0"/>
              </a:rPr>
              <a:t>nejistoty, práce s Metacentrem;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19.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postup </a:t>
            </a:r>
            <a:r>
              <a:rPr lang="cs-CZ" sz="2000" b="0" dirty="0">
                <a:latin typeface="Arial" charset="0"/>
              </a:rPr>
              <a:t>při modelování, práce s Metacentrem;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26. 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11.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2018</a:t>
            </a:r>
            <a:r>
              <a:rPr lang="cs-CZ" sz="2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odpadne</a:t>
            </a:r>
            <a:r>
              <a:rPr lang="cs-CZ" sz="2000" b="0" dirty="0">
                <a:latin typeface="Arial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cs-CZ" sz="2000" b="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3. 12. 2018</a:t>
            </a:r>
            <a:r>
              <a:rPr lang="cs-CZ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cs-CZ" sz="2000" b="0" dirty="0">
                <a:latin typeface="Arial" charset="0"/>
              </a:rPr>
              <a:t>odpadne;</a:t>
            </a:r>
          </a:p>
          <a:p>
            <a:pPr marL="0" indent="0" eaLnBrk="1" hangingPunct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None/>
              <a:defRPr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10. 12. 2018</a:t>
            </a:r>
            <a:r>
              <a:rPr lang="cs-CZ" sz="2000" dirty="0" smtClean="0">
                <a:latin typeface="Arial" charset="0"/>
              </a:rPr>
              <a:t>	</a:t>
            </a:r>
            <a:r>
              <a:rPr lang="cs-CZ" sz="2000" b="0" dirty="0" smtClean="0">
                <a:latin typeface="Arial" charset="0"/>
              </a:rPr>
              <a:t>zdroje, diskuze, kontrola domácích úkolů;</a:t>
            </a:r>
            <a:r>
              <a:rPr lang="cs-CZ" sz="2000" dirty="0" smtClean="0">
                <a:latin typeface="Arial" charset="0"/>
              </a:rPr>
              <a:t> </a:t>
            </a:r>
            <a:endParaRPr lang="cs-CZ" sz="2000" b="0" dirty="0">
              <a:latin typeface="Arial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000" b="0" dirty="0" smtClean="0">
                <a:latin typeface="Arial" charset="0"/>
              </a:rPr>
              <a:t>Termíny zkoušky: 17.12. 2018, 8. 1. 2019, 15. 1. 2019</a:t>
            </a:r>
            <a:endParaRPr lang="cs-CZ" sz="20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Harmonogram výuky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91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100 minut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nepovinná, ale zapisuje se, zadání domácích úkolů bude probíráno jen na cvičeních.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za semestr.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Během semestru budou zadány 4 domácí úkoly po max.</a:t>
            </a:r>
            <a:br>
              <a:rPr lang="cs-CZ" sz="2500" dirty="0" smtClean="0"/>
            </a:br>
            <a:r>
              <a:rPr lang="cs-CZ" sz="2500" dirty="0" smtClean="0"/>
              <a:t>20 bodech.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Na závěr písemný test na 100 minut (pokud bude možnost, lze i více) za max. 120 bodů.</a:t>
            </a:r>
          </a:p>
        </p:txBody>
      </p:sp>
    </p:spTree>
    <p:extLst>
      <p:ext uri="{BB962C8B-B14F-4D97-AF65-F5344CB8AC3E}">
        <p14:creationId xmlns:p14="http://schemas.microsoft.com/office/powerpoint/2010/main" val="157093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zkoušky: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9928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213</Words>
  <Application>Microsoft Office PowerPoint</Application>
  <PresentationFormat>Předvádění na obrazovce (4:3)</PresentationFormat>
  <Paragraphs>48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Wingdings 2</vt:lpstr>
      <vt:lpstr>Administrativní</vt:lpstr>
      <vt:lpstr>0. Organizace výuky Bi3101 Úvod do matematického modelování</vt:lpstr>
      <vt:lpstr>Prezentace aplikace PowerPoint</vt:lpstr>
      <vt:lpstr>1. Úvod do matematického modelování a jeho členění.  2. Definice problému, biologický model, zjednodušující předpoklady, počáteční a okrajové podmínky.  3. Návrh matematického modelu, posouzení jeho korektnosti a návrh způsobu řešení.  4. Naprogramování modelu s využitím ICT a jeho přibližné řešení na počítači.  5. Vyhodnocení přibližného řešení s využitím počítačové vizualizace a odhad chyby přibližného řešení.</vt:lpstr>
      <vt:lpstr>6. Metodika postupu zpřesnění matematického modelu s využitím moderních ICT a zdrojů informací (Maplesoft, Internet, elektronické knihovny, atd.).  7. Příklady vybraných biologických problémů a metodika jejich řešení  8. Zadání projektu  9. Diskuse výsledků, vliv zjednodušujících předpokladů na výsledek, vizualizace a animace (Maple) výsledků.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108</cp:revision>
  <dcterms:created xsi:type="dcterms:W3CDTF">2011-03-03T07:28:24Z</dcterms:created>
  <dcterms:modified xsi:type="dcterms:W3CDTF">2018-10-08T03:01:02Z</dcterms:modified>
</cp:coreProperties>
</file>