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0"/>
  </p:notesMasterIdLst>
  <p:handoutMasterIdLst>
    <p:handoutMasterId r:id="rId21"/>
  </p:handoutMasterIdLst>
  <p:sldIdLst>
    <p:sldId id="286" r:id="rId2"/>
    <p:sldId id="288" r:id="rId3"/>
    <p:sldId id="296" r:id="rId4"/>
    <p:sldId id="294" r:id="rId5"/>
    <p:sldId id="298" r:id="rId6"/>
    <p:sldId id="293" r:id="rId7"/>
    <p:sldId id="295" r:id="rId8"/>
    <p:sldId id="300" r:id="rId9"/>
    <p:sldId id="299" r:id="rId10"/>
    <p:sldId id="301" r:id="rId11"/>
    <p:sldId id="302" r:id="rId12"/>
    <p:sldId id="303" r:id="rId13"/>
    <p:sldId id="304" r:id="rId14"/>
    <p:sldId id="305" r:id="rId15"/>
    <p:sldId id="306" r:id="rId16"/>
    <p:sldId id="289" r:id="rId17"/>
    <p:sldId id="290" r:id="rId18"/>
    <p:sldId id="291" r:id="rId19"/>
  </p:sldIdLst>
  <p:sldSz cx="9144000" cy="6858000" type="screen4x3"/>
  <p:notesSz cx="6797675" cy="9928225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1383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kalina" initials="k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 autoAdjust="0"/>
    <p:restoredTop sz="94690" autoAdjust="0"/>
  </p:normalViewPr>
  <p:slideViewPr>
    <p:cSldViewPr showGuides="1">
      <p:cViewPr varScale="1">
        <p:scale>
          <a:sx n="63" d="100"/>
          <a:sy n="63" d="100"/>
        </p:scale>
        <p:origin x="648" y="66"/>
      </p:cViewPr>
      <p:guideLst>
        <p:guide orient="horz" pos="2160"/>
        <p:guide pos="138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0" d="100"/>
          <a:sy n="60" d="100"/>
        </p:scale>
        <p:origin x="-3378" y="-78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ommentAuthors" Target="commentAuthor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909FA5-339E-4651-B2DE-B56013502D9B}" type="datetimeFigureOut">
              <a:rPr lang="cs-CZ" smtClean="0"/>
              <a:pPr/>
              <a:t>01.10.2018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CFBF8B-558C-4D77-8360-4385647F2E0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010958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C406F23-B324-4EB6-B5F7-97F5217C982F}" type="datetimeFigureOut">
              <a:rPr lang="cs-CZ" smtClean="0"/>
              <a:pPr/>
              <a:t>01.10.2018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F74B53-992C-4577-A143-249B45FFDF1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934758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92B8071-9B61-4681-A514-639A89F39D48}" type="slidenum">
              <a:rPr lang="cs-CZ" altLang="en-US" smtClean="0"/>
              <a:pPr>
                <a:spcBef>
                  <a:spcPct val="0"/>
                </a:spcBef>
              </a:pPr>
              <a:t>16</a:t>
            </a:fld>
            <a:endParaRPr lang="cs-CZ" altLang="en-US" smtClean="0"/>
          </a:p>
        </p:txBody>
      </p:sp>
      <p:sp>
        <p:nvSpPr>
          <p:cNvPr id="14339" name="Text Box 2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endParaRPr lang="cs-CZ" altLang="en-US" sz="1800">
              <a:latin typeface="Verdana" panose="020B0604030504040204" pitchFamily="34" charset="0"/>
            </a:endParaRPr>
          </a:p>
        </p:txBody>
      </p:sp>
      <p:sp>
        <p:nvSpPr>
          <p:cNvPr id="14340" name="Rectangle 3"/>
          <p:cNvSpPr>
            <a:spLocks noGrp="1" noChangeArrowheads="1"/>
          </p:cNvSpPr>
          <p:nvPr>
            <p:ph type="body"/>
          </p:nvPr>
        </p:nvSpPr>
        <p:spPr>
          <a:xfrm>
            <a:off x="914400" y="4343400"/>
            <a:ext cx="5026025" cy="41116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/>
            <a:endParaRPr lang="cs-CZ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5474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A963F3F-D3B7-48F1-9041-D8FF61E0B1CD}" type="slidenum">
              <a:rPr lang="cs-CZ" altLang="en-US" smtClean="0"/>
              <a:pPr>
                <a:spcBef>
                  <a:spcPct val="0"/>
                </a:spcBef>
              </a:pPr>
              <a:t>17</a:t>
            </a:fld>
            <a:endParaRPr lang="cs-CZ" altLang="en-US" smtClean="0"/>
          </a:p>
        </p:txBody>
      </p:sp>
      <p:sp>
        <p:nvSpPr>
          <p:cNvPr id="16387" name="Text Box 2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endParaRPr lang="cs-CZ" altLang="en-US" sz="1800">
              <a:latin typeface="Verdana" panose="020B0604030504040204" pitchFamily="34" charset="0"/>
            </a:endParaRPr>
          </a:p>
        </p:txBody>
      </p:sp>
      <p:sp>
        <p:nvSpPr>
          <p:cNvPr id="16388" name="Rectangle 3"/>
          <p:cNvSpPr>
            <a:spLocks noGrp="1" noChangeArrowheads="1"/>
          </p:cNvSpPr>
          <p:nvPr>
            <p:ph type="body"/>
          </p:nvPr>
        </p:nvSpPr>
        <p:spPr>
          <a:xfrm>
            <a:off x="914400" y="4343400"/>
            <a:ext cx="5026025" cy="41116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/>
            <a:endParaRPr lang="cs-CZ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579060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C96DD10-D150-40A6-9AA4-7F9B0ACDCE9E}" type="slidenum">
              <a:rPr lang="cs-CZ" altLang="en-US" smtClean="0"/>
              <a:pPr>
                <a:spcBef>
                  <a:spcPct val="0"/>
                </a:spcBef>
              </a:pPr>
              <a:t>18</a:t>
            </a:fld>
            <a:endParaRPr lang="cs-CZ" altLang="en-US" smtClean="0"/>
          </a:p>
        </p:txBody>
      </p:sp>
      <p:sp>
        <p:nvSpPr>
          <p:cNvPr id="18435" name="Text Box 2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endParaRPr lang="cs-CZ" altLang="en-US" sz="1800">
              <a:latin typeface="Verdana" panose="020B0604030504040204" pitchFamily="34" charset="0"/>
            </a:endParaRPr>
          </a:p>
        </p:txBody>
      </p:sp>
      <p:sp>
        <p:nvSpPr>
          <p:cNvPr id="18436" name="Rectangle 3"/>
          <p:cNvSpPr>
            <a:spLocks noGrp="1" noChangeArrowheads="1"/>
          </p:cNvSpPr>
          <p:nvPr>
            <p:ph type="body"/>
          </p:nvPr>
        </p:nvSpPr>
        <p:spPr>
          <a:xfrm>
            <a:off x="914400" y="4343400"/>
            <a:ext cx="5026025" cy="41116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/>
            <a:endParaRPr lang="cs-CZ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58106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white">
          <a:xfrm>
            <a:off x="8991600" y="3175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46050" y="6391275"/>
            <a:ext cx="8832850" cy="466725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155575" y="241935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2400"/>
            <a:ext cx="8832850" cy="670560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3" name="Elipsa 12"/>
          <p:cNvSpPr/>
          <p:nvPr/>
        </p:nvSpPr>
        <p:spPr>
          <a:xfrm>
            <a:off x="4267200" y="211455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Elipsa 13"/>
          <p:cNvSpPr/>
          <p:nvPr/>
        </p:nvSpPr>
        <p:spPr>
          <a:xfrm>
            <a:off x="4362450" y="2209800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pic>
        <p:nvPicPr>
          <p:cNvPr id="15" name="Picture 16" descr="logo-IBA"/>
          <p:cNvPicPr>
            <a:picLocks noChangeAspect="1" noChangeArrowheads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9388" y="6381750"/>
            <a:ext cx="503237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cs-CZ" smtClean="0"/>
              <a:t>Klepnutím lze upravit styl předlohy podnadpisů.</a:t>
            </a:r>
            <a:endParaRPr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6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19BE8F-E050-4C3C-9814-D6EC8D55BDA4}" type="datetime1">
              <a:rPr lang="cs-CZ"/>
              <a:pPr>
                <a:defRPr/>
              </a:pPr>
              <a:t>01.10.2018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774700" y="6410325"/>
            <a:ext cx="3581400" cy="366713"/>
          </a:xfrm>
        </p:spPr>
        <p:txBody>
          <a:bodyPr/>
          <a:lstStyle>
            <a:lvl1pPr>
              <a:defRPr sz="900" smtClean="0">
                <a:latin typeface="Arial" pitchFamily="34" charset="0"/>
              </a:defRPr>
            </a:lvl1pPr>
          </a:lstStyle>
          <a:p>
            <a:pPr>
              <a:defRPr/>
            </a:pPr>
            <a:r>
              <a:rPr lang="cs-CZ" dirty="0" smtClean="0"/>
              <a:t>Vytvořil Institut biostatistiky a analýz, Masarykova univerzita </a:t>
            </a:r>
            <a:br>
              <a:rPr lang="cs-CZ" dirty="0" smtClean="0"/>
            </a:br>
            <a:r>
              <a:rPr lang="cs-CZ" i="1" dirty="0" smtClean="0"/>
              <a:t>J. </a:t>
            </a:r>
            <a:r>
              <a:rPr lang="cs-CZ" i="1" dirty="0" err="1" smtClean="0"/>
              <a:t>Jarkovský</a:t>
            </a:r>
            <a:r>
              <a:rPr lang="cs-CZ" i="1" dirty="0" smtClean="0"/>
              <a:t>, L. Dušek, M. </a:t>
            </a:r>
            <a:r>
              <a:rPr lang="cs-CZ" i="1" dirty="0" err="1" smtClean="0"/>
              <a:t>Cvanová</a:t>
            </a:r>
            <a:r>
              <a:rPr lang="cs-CZ" i="1" dirty="0" smtClean="0"/>
              <a:t>, J. Kalina</a:t>
            </a:r>
            <a:endParaRPr lang="cs-CZ" i="1" dirty="0"/>
          </a:p>
        </p:txBody>
      </p:sp>
      <p:sp>
        <p:nvSpPr>
          <p:cNvPr id="18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4343400" y="219868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036E1D8A-CBB2-4B24-B7B3-E30E3B97490E}" type="slidenum">
              <a:rPr lang="cs-CZ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4" name="Obdélník 3"/>
          <p:cNvSpPr>
            <a:spLocks noChangeArrowheads="1"/>
          </p:cNvSpPr>
          <p:nvPr/>
        </p:nvSpPr>
        <p:spPr bwMode="white">
          <a:xfrm>
            <a:off x="0" y="0"/>
            <a:ext cx="9144000" cy="139382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7" name="Obdélník 6"/>
          <p:cNvSpPr>
            <a:spLocks noChangeArrowheads="1"/>
          </p:cNvSpPr>
          <p:nvPr/>
        </p:nvSpPr>
        <p:spPr bwMode="auto">
          <a:xfrm>
            <a:off x="149225" y="6388100"/>
            <a:ext cx="8832850" cy="469900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575"/>
            <a:ext cx="8832850" cy="6702425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152400" y="1276350"/>
            <a:ext cx="8832850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0" name="Elipsa 9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Elipsa 10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pic>
        <p:nvPicPr>
          <p:cNvPr id="12" name="Picture 16" descr="logo-IBA"/>
          <p:cNvPicPr>
            <a:picLocks noChangeAspect="1" noChangeArrowheads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9388" y="6381750"/>
            <a:ext cx="503237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8C414C-7B53-472E-BAB1-DC981D950C87}" type="datetime1">
              <a:rPr lang="cs-CZ"/>
              <a:pPr>
                <a:defRPr/>
              </a:pPr>
              <a:t>01.10.2018</a:t>
            </a:fld>
            <a:endParaRPr lang="cs-CZ"/>
          </a:p>
        </p:txBody>
      </p:sp>
      <p:sp>
        <p:nvSpPr>
          <p:cNvPr id="1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827088" y="6410325"/>
            <a:ext cx="3581400" cy="366713"/>
          </a:xfrm>
        </p:spPr>
        <p:txBody>
          <a:bodyPr/>
          <a:lstStyle>
            <a:lvl1pPr>
              <a:defRPr i="1" smtClean="0">
                <a:latin typeface="Arial" pitchFamily="34" charset="0"/>
              </a:defRPr>
            </a:lvl1pPr>
          </a:lstStyle>
          <a:p>
            <a:pPr>
              <a:defRPr/>
            </a:pPr>
            <a:r>
              <a:rPr lang="cs-CZ" dirty="0" smtClean="0"/>
              <a:t>Vytvořil Institut biostatistiky a analýz, Masarykova univerzita </a:t>
            </a:r>
            <a:br>
              <a:rPr lang="cs-CZ" dirty="0" smtClean="0"/>
            </a:br>
            <a:r>
              <a:rPr lang="cs-CZ" dirty="0" smtClean="0"/>
              <a:t>J. Kalina</a:t>
            </a:r>
          </a:p>
          <a:p>
            <a:pPr>
              <a:defRPr/>
            </a:pPr>
            <a:endParaRPr lang="cs-CZ" dirty="0"/>
          </a:p>
        </p:txBody>
      </p:sp>
      <p:sp>
        <p:nvSpPr>
          <p:cNvPr id="1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4343400" y="10366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5840BF-48BA-43BD-9A16-632094A4B4AF}" type="slidenum">
              <a:rPr lang="cs-CZ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římá spojovací čára 4"/>
          <p:cNvSpPr>
            <a:spLocks noChangeShapeType="1"/>
          </p:cNvSpPr>
          <p:nvPr/>
        </p:nvSpPr>
        <p:spPr bwMode="auto">
          <a:xfrm>
            <a:off x="152400" y="533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52400" y="152400"/>
            <a:ext cx="8832850" cy="301625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1" name="Obdélník 10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3" name="Elipsa 12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Elipsa 13"/>
          <p:cNvSpPr/>
          <p:nvPr/>
        </p:nvSpPr>
        <p:spPr>
          <a:xfrm>
            <a:off x="1390650" y="323850"/>
            <a:ext cx="419100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auto">
          <a:xfrm>
            <a:off x="149225" y="6388100"/>
            <a:ext cx="8832850" cy="469900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pic>
        <p:nvPicPr>
          <p:cNvPr id="16" name="Picture 20" descr="logo-IBA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Picture 21" descr="logomuni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cs-CZ" noProof="0" smtClean="0"/>
              <a:t>Klepnutím na ikonu přidáte obrázek.</a:t>
            </a:r>
            <a:endParaRPr lang="en-US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8" name="Zástupný symbol pro číslo snímku 6"/>
          <p:cNvSpPr>
            <a:spLocks noGrp="1"/>
          </p:cNvSpPr>
          <p:nvPr>
            <p:ph type="sldNum" sz="quarter" idx="10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68AA4C-38FB-42CA-A2B5-1C13FFEA9B69}" type="slidenum">
              <a:rPr lang="cs-CZ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19" name="Zástupný symbol pro datum 4"/>
          <p:cNvSpPr>
            <a:spLocks noGrp="1"/>
          </p:cNvSpPr>
          <p:nvPr>
            <p:ph type="dt" sz="half" idx="11"/>
          </p:nvPr>
        </p:nvSpPr>
        <p:spPr>
          <a:xfrm>
            <a:off x="5788025" y="6405563"/>
            <a:ext cx="304482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571C8C-95FA-40E6-A23E-43FAEC9E1CC8}" type="datetime1">
              <a:rPr lang="cs-CZ"/>
              <a:pPr>
                <a:defRPr/>
              </a:pPr>
              <a:t>01.10.2018</a:t>
            </a:fld>
            <a:endParaRPr lang="cs-CZ"/>
          </a:p>
        </p:txBody>
      </p:sp>
      <p:sp>
        <p:nvSpPr>
          <p:cNvPr id="20" name="Zástupný symbol pro zápatí 5"/>
          <p:cNvSpPr>
            <a:spLocks noGrp="1"/>
          </p:cNvSpPr>
          <p:nvPr>
            <p:ph type="ftr" sz="quarter" idx="12"/>
          </p:nvPr>
        </p:nvSpPr>
        <p:spPr>
          <a:xfrm>
            <a:off x="301625" y="6410325"/>
            <a:ext cx="3584575" cy="366713"/>
          </a:xfrm>
        </p:spPr>
        <p:txBody>
          <a:bodyPr/>
          <a:lstStyle>
            <a:lvl1pPr>
              <a:defRPr sz="900" smtClean="0">
                <a:latin typeface="Arial" pitchFamily="34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Nadpis, text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6413" y="61913"/>
            <a:ext cx="8569325" cy="620712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493713" y="836613"/>
            <a:ext cx="4248150" cy="5545137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894263" y="836613"/>
            <a:ext cx="4249737" cy="5545137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8AD3FE-657F-4E12-B338-3C935E60447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453761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392D46-FDE1-4D3F-B19C-DB3F3C6AB68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987586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39382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225" y="6388100"/>
            <a:ext cx="8832850" cy="469900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791200" y="6405563"/>
            <a:ext cx="3044825" cy="3651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b="0" i="0">
                <a:solidFill>
                  <a:srgbClr val="FFFFF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1F77581-F61D-4517-972C-775A665F2C85}" type="datetime1">
              <a:rPr lang="cs-CZ"/>
              <a:pPr>
                <a:defRPr/>
              </a:pPr>
              <a:t>01.10.2018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04800" y="6410325"/>
            <a:ext cx="3581400" cy="36671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 b="0" i="0" smtClean="0">
                <a:solidFill>
                  <a:srgbClr val="607B7C"/>
                </a:solidFill>
                <a:latin typeface="Calibri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cs-CZ">
                <a:cs typeface="Arial" pitchFamily="34" charset="0"/>
              </a:rPr>
              <a:t>Vytvořil Institut biostatistiky a analýz, Masarykova univerzita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cs-CZ">
              <a:cs typeface="Arial" pitchFamily="34" charset="0"/>
            </a:endParaRP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575"/>
            <a:ext cx="8832850" cy="6702425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152400" y="1276350"/>
            <a:ext cx="8832850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2" name="Elipsa 11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Elipsa 14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4343400" y="1039813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600" b="0" i="0">
                <a:solidFill>
                  <a:schemeClr val="accent3">
                    <a:shade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2052ECD-D51C-402B-8D1E-D191B99D66A0}" type="slidenum">
              <a:rPr lang="cs-CZ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112654" name="Zástupný symbol pro nadpis 21"/>
          <p:cNvSpPr>
            <a:spLocks noGrp="1"/>
          </p:cNvSpPr>
          <p:nvPr>
            <p:ph type="title"/>
          </p:nvPr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  <a:endParaRPr lang="en-US" smtClean="0"/>
          </a:p>
        </p:txBody>
      </p:sp>
      <p:sp>
        <p:nvSpPr>
          <p:cNvPr id="112655" name="Zástupný symbol pro text 12"/>
          <p:cNvSpPr>
            <a:spLocks noGrp="1"/>
          </p:cNvSpPr>
          <p:nvPr>
            <p:ph type="body" idx="1"/>
          </p:nvPr>
        </p:nvSpPr>
        <p:spPr bwMode="auto">
          <a:xfrm>
            <a:off x="301625" y="1524000"/>
            <a:ext cx="8534400" cy="4598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  <p:pic>
        <p:nvPicPr>
          <p:cNvPr id="112656" name="Picture 19" descr="logo-IBA"/>
          <p:cNvPicPr>
            <a:picLocks noChangeAspect="1" noChangeArrowheads="1"/>
          </p:cNvPicPr>
          <p:nvPr userDrawn="1"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657" name="Picture 20" descr="logomuni"/>
          <p:cNvPicPr>
            <a:picLocks noChangeAspect="1" noChangeArrowheads="1"/>
          </p:cNvPicPr>
          <p:nvPr userDrawn="1"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300" b="1" kern="1200">
          <a:solidFill>
            <a:srgbClr val="7B9899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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ct val="20000"/>
        </a:spcBef>
        <a:spcAft>
          <a:spcPct val="0"/>
        </a:spcAft>
        <a:buClr>
          <a:srgbClr val="8CADAE"/>
        </a:buClr>
        <a:buSzPct val="75000"/>
        <a:buFont typeface="Wingdings 2" pitchFamily="18" charset="2"/>
        <a:buChar char="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ct val="20000"/>
        </a:spcBef>
        <a:spcAft>
          <a:spcPct val="0"/>
        </a:spcAft>
        <a:buClr>
          <a:srgbClr val="8C7B70"/>
        </a:buClr>
        <a:buSzPct val="70000"/>
        <a:buFont typeface="Wingdings" pitchFamily="2" charset="2"/>
        <a:buChar char="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ct val="20000"/>
        </a:spcBef>
        <a:spcAft>
          <a:spcPct val="0"/>
        </a:spcAft>
        <a:buClr>
          <a:srgbClr val="8FB08C"/>
        </a:buClr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5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9.png"/><Relationship Id="rId4" Type="http://schemas.openxmlformats.org/officeDocument/2006/relationships/oleObject" Target="../embeddings/oleObject2.bin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5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9.png"/><Relationship Id="rId4" Type="http://schemas.openxmlformats.org/officeDocument/2006/relationships/oleObject" Target="../embeddings/oleObject3.bin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7.wmf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dirty="0" smtClean="0">
                <a:latin typeface="Arial" charset="0"/>
                <a:cs typeface="Arial" charset="0"/>
              </a:rPr>
              <a:t>Vytvořil Institut biostatistiky a analýz, Masarykova univerzita </a:t>
            </a:r>
            <a:br>
              <a:rPr lang="cs-CZ" dirty="0" smtClean="0">
                <a:latin typeface="Arial" charset="0"/>
                <a:cs typeface="Arial" charset="0"/>
              </a:rPr>
            </a:br>
            <a:r>
              <a:rPr lang="cs-CZ" i="1" dirty="0" smtClean="0">
                <a:latin typeface="Arial" charset="0"/>
                <a:cs typeface="Arial" charset="0"/>
              </a:rPr>
              <a:t>J. Hřebíček</a:t>
            </a:r>
            <a:r>
              <a:rPr lang="cs-CZ" dirty="0" smtClean="0">
                <a:latin typeface="Arial" charset="0"/>
                <a:cs typeface="Arial" charset="0"/>
              </a:rPr>
              <a:t>, </a:t>
            </a:r>
            <a:r>
              <a:rPr lang="cs-CZ" i="1" dirty="0" smtClean="0">
                <a:latin typeface="Arial" charset="0"/>
                <a:cs typeface="Arial" charset="0"/>
              </a:rPr>
              <a:t>J</a:t>
            </a:r>
            <a:r>
              <a:rPr lang="cs-CZ" i="1" dirty="0" smtClean="0">
                <a:latin typeface="Arial" charset="0"/>
                <a:cs typeface="Arial" charset="0"/>
              </a:rPr>
              <a:t>. Kalina</a:t>
            </a:r>
          </a:p>
        </p:txBody>
      </p:sp>
      <p:sp>
        <p:nvSpPr>
          <p:cNvPr id="35843" name="Podnadpis 2"/>
          <p:cNvSpPr>
            <a:spLocks noGrp="1"/>
          </p:cNvSpPr>
          <p:nvPr>
            <p:ph type="subTitle" idx="4294967295"/>
          </p:nvPr>
        </p:nvSpPr>
        <p:spPr>
          <a:xfrm>
            <a:off x="285750" y="2997200"/>
            <a:ext cx="8572500" cy="1348061"/>
          </a:xfrm>
        </p:spPr>
        <p:txBody>
          <a:bodyPr>
            <a:spAutoFit/>
          </a:bodyPr>
          <a:lstStyle/>
          <a:p>
            <a:pPr marL="0" indent="0" algn="ctr">
              <a:buFont typeface="Wingdings 2" pitchFamily="18" charset="2"/>
              <a:buNone/>
            </a:pPr>
            <a:r>
              <a:rPr lang="cs-CZ" sz="2400" b="1" dirty="0" smtClean="0">
                <a:solidFill>
                  <a:schemeClr val="tx2"/>
                </a:solidFill>
                <a:latin typeface="Arial" charset="0"/>
              </a:rPr>
              <a:t>Motivace</a:t>
            </a:r>
          </a:p>
          <a:p>
            <a:pPr marL="0" indent="0" algn="ctr">
              <a:buFont typeface="Wingdings 2" pitchFamily="18" charset="2"/>
              <a:buNone/>
            </a:pPr>
            <a:r>
              <a:rPr lang="cs-CZ" sz="2400" b="1" dirty="0" smtClean="0">
                <a:solidFill>
                  <a:schemeClr val="tx2"/>
                </a:solidFill>
                <a:latin typeface="Arial" charset="0"/>
              </a:rPr>
              <a:t>Matematické modelování</a:t>
            </a:r>
          </a:p>
          <a:p>
            <a:pPr marL="0" indent="0" algn="ctr">
              <a:buFont typeface="Wingdings 2" pitchFamily="18" charset="2"/>
              <a:buNone/>
            </a:pPr>
            <a:r>
              <a:rPr lang="cs-CZ" sz="2400" b="1" dirty="0" smtClean="0">
                <a:solidFill>
                  <a:schemeClr val="tx2"/>
                </a:solidFill>
                <a:latin typeface="Arial" charset="0"/>
              </a:rPr>
              <a:t>Matematický model</a:t>
            </a:r>
          </a:p>
        </p:txBody>
      </p:sp>
      <p:sp>
        <p:nvSpPr>
          <p:cNvPr id="35844" name="Nadpis 1"/>
          <p:cNvSpPr>
            <a:spLocks noGrp="1"/>
          </p:cNvSpPr>
          <p:nvPr>
            <p:ph type="ctrTitle" idx="4294967295"/>
          </p:nvPr>
        </p:nvSpPr>
        <p:spPr>
          <a:xfrm>
            <a:off x="685800" y="829742"/>
            <a:ext cx="7772400" cy="1231106"/>
          </a:xfrm>
          <a:noFill/>
        </p:spPr>
        <p:txBody>
          <a:bodyPr>
            <a:spAutoFit/>
          </a:bodyPr>
          <a:lstStyle/>
          <a:p>
            <a:r>
              <a:rPr lang="cs-CZ" sz="4200" dirty="0" smtClean="0">
                <a:solidFill>
                  <a:schemeClr val="accent1"/>
                </a:solidFill>
                <a:latin typeface="Arial" charset="0"/>
              </a:rPr>
              <a:t>1. Úvod do úvodu</a:t>
            </a:r>
            <a:br>
              <a:rPr lang="cs-CZ" sz="4200" dirty="0" smtClean="0">
                <a:solidFill>
                  <a:schemeClr val="accent1"/>
                </a:solidFill>
                <a:latin typeface="Arial" charset="0"/>
              </a:rPr>
            </a:br>
            <a:r>
              <a:rPr lang="cs-CZ" sz="3200" dirty="0" smtClean="0"/>
              <a:t>Bi3101 Úvod do matematického modelování</a:t>
            </a:r>
            <a:endParaRPr lang="cs-CZ" sz="3200" dirty="0" smtClean="0">
              <a:solidFill>
                <a:schemeClr val="accent1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6978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354" name="Rectangle 2"/>
          <p:cNvSpPr>
            <a:spLocks noGrp="1" noChangeArrowheads="1"/>
          </p:cNvSpPr>
          <p:nvPr>
            <p:ph type="body" sz="half" idx="1"/>
          </p:nvPr>
        </p:nvSpPr>
        <p:spPr>
          <a:xfrm>
            <a:off x="407988" y="1484784"/>
            <a:ext cx="8507412" cy="4608512"/>
          </a:xfrm>
        </p:spPr>
        <p:txBody>
          <a:bodyPr/>
          <a:lstStyle/>
          <a:p>
            <a:pPr eaLnBrk="1" hangingPunct="1">
              <a:buClr>
                <a:schemeClr val="accent3">
                  <a:lumMod val="75000"/>
                </a:schemeClr>
              </a:buClr>
              <a:defRPr/>
            </a:pP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Určení/výběr jednotlivých prvků 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matematického </a:t>
            </a: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modelu.</a:t>
            </a:r>
          </a:p>
          <a:p>
            <a:pPr eaLnBrk="1" hangingPunct="1">
              <a:buClr>
                <a:schemeClr val="accent3">
                  <a:lumMod val="75000"/>
                </a:schemeClr>
              </a:buClr>
              <a:defRPr/>
            </a:pP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Lze využít odborné literatury, spolupráci 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s odbornou a </a:t>
            </a: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komunitou.</a:t>
            </a:r>
          </a:p>
          <a:p>
            <a:pPr eaLnBrk="1" hangingPunct="1">
              <a:buClr>
                <a:schemeClr val="accent3">
                  <a:lumMod val="75000"/>
                </a:schemeClr>
              </a:buClr>
              <a:defRPr/>
            </a:pP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Vychází se 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z analýzy </a:t>
            </a: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systému, jeho chování 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a stanovených </a:t>
            </a: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cílů řešení.</a:t>
            </a:r>
          </a:p>
          <a:p>
            <a:pPr eaLnBrk="1" hangingPunct="1">
              <a:buClr>
                <a:schemeClr val="accent3">
                  <a:lumMod val="75000"/>
                </a:schemeClr>
              </a:buClr>
              <a:defRPr/>
            </a:pP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Realita 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je </a:t>
            </a: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složitá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, je </a:t>
            </a: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třeba 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ji vymezit </a:t>
            </a: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a pro účely 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modelu </a:t>
            </a: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zjednodušit.</a:t>
            </a:r>
          </a:p>
          <a:p>
            <a:pPr eaLnBrk="1" hangingPunct="1">
              <a:buClr>
                <a:schemeClr val="accent3">
                  <a:lumMod val="75000"/>
                </a:schemeClr>
              </a:buClr>
              <a:defRPr/>
            </a:pP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Proto definujeme 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v rámci objektivní reality </a:t>
            </a: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prvky, 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vstupy a výstupy, procesy, stavy a </a:t>
            </a: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funkce.</a:t>
            </a:r>
          </a:p>
          <a:p>
            <a:pPr eaLnBrk="1" hangingPunct="1">
              <a:buClr>
                <a:schemeClr val="accent3">
                  <a:lumMod val="75000"/>
                </a:schemeClr>
              </a:buClr>
              <a:defRPr/>
            </a:pP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Dále 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provádíme </a:t>
            </a: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zjednodušení 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simplifikaci) řešeného 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problému, kdy nepodstatné </a:t>
            </a: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oddělujeme 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od podstatného.</a:t>
            </a:r>
            <a:endParaRPr lang="cs-CZ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eaLnBrk="1" hangingPunct="1">
              <a:buClr>
                <a:schemeClr val="accent3">
                  <a:lumMod val="75000"/>
                </a:schemeClr>
              </a:buClr>
              <a:defRPr/>
            </a:pPr>
            <a:endParaRPr lang="cs-CZ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eaLnBrk="1" hangingPunct="1">
              <a:buClr>
                <a:schemeClr val="accent3">
                  <a:lumMod val="75000"/>
                </a:schemeClr>
              </a:buClr>
              <a:defRPr/>
            </a:pPr>
            <a:endParaRPr lang="cs-CZ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eaLnBrk="1" hangingPunct="1">
              <a:buClr>
                <a:schemeClr val="accent3">
                  <a:lumMod val="75000"/>
                </a:schemeClr>
              </a:buClr>
              <a:defRPr/>
            </a:pPr>
            <a:endParaRPr lang="cs-CZ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eaLnBrk="1" hangingPunct="1">
              <a:buClr>
                <a:schemeClr val="accent3">
                  <a:lumMod val="75000"/>
                </a:schemeClr>
              </a:buClr>
              <a:defRPr/>
            </a:pPr>
            <a:endParaRPr lang="cs-CZ" dirty="0"/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215900" y="332656"/>
            <a:ext cx="8748588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cs-CZ" sz="3200" b="1" dirty="0" smtClean="0">
                <a:solidFill>
                  <a:schemeClr val="accent3">
                    <a:lumMod val="75000"/>
                  </a:schemeClr>
                </a:solidFill>
              </a:rPr>
              <a:t>Identifikace prvků modelu</a:t>
            </a:r>
            <a:endParaRPr lang="cs-CZ" sz="3200" b="1" dirty="0">
              <a:solidFill>
                <a:schemeClr val="accent3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100016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354" name="Rectangle 2"/>
          <p:cNvSpPr>
            <a:spLocks noGrp="1" noChangeArrowheads="1"/>
          </p:cNvSpPr>
          <p:nvPr>
            <p:ph type="body" sz="half" idx="1"/>
          </p:nvPr>
        </p:nvSpPr>
        <p:spPr>
          <a:xfrm>
            <a:off x="407988" y="1484784"/>
            <a:ext cx="8507412" cy="4608512"/>
          </a:xfrm>
        </p:spPr>
        <p:txBody>
          <a:bodyPr/>
          <a:lstStyle/>
          <a:p>
            <a:pPr eaLnBrk="1" hangingPunct="1">
              <a:buClr>
                <a:schemeClr val="accent3">
                  <a:lumMod val="75000"/>
                </a:schemeClr>
              </a:buClr>
              <a:defRPr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Tvorba základní struktury modelu</a:t>
            </a: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eaLnBrk="1" hangingPunct="1">
              <a:buClr>
                <a:schemeClr val="accent3">
                  <a:lumMod val="75000"/>
                </a:schemeClr>
              </a:buClr>
              <a:defRPr/>
            </a:pP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Identifikace vztahů mezi prvky modelu, a posléze jejich matematické vyjádření.</a:t>
            </a:r>
            <a:endParaRPr 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buClr>
                <a:schemeClr val="accent3">
                  <a:lumMod val="75000"/>
                </a:schemeClr>
              </a:buClr>
              <a:defRPr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Musí </a:t>
            </a: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respektovat 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naše předpoklady a domněnky o tom, jak systém funguje.</a:t>
            </a:r>
          </a:p>
          <a:p>
            <a:pPr eaLnBrk="1" hangingPunct="1">
              <a:buClr>
                <a:schemeClr val="accent3">
                  <a:lumMod val="75000"/>
                </a:schemeClr>
              </a:buClr>
              <a:defRPr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Budoucí analýzy systému vždy zachází s těmito předpoklady jako s pravdivými, ale jejich výsledky </a:t>
            </a: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budou validní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, pouze pokud jsou tyto předpoklady platné</a:t>
            </a: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eaLnBrk="1" hangingPunct="1">
              <a:buClr>
                <a:schemeClr val="accent3">
                  <a:lumMod val="75000"/>
                </a:schemeClr>
              </a:buClr>
              <a:defRPr/>
            </a:pP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Ve fázi studia vztahů může dojít ke korekci předchozího kroku při nutnosti přidat nebo odebrat některý z prvků modelu.</a:t>
            </a:r>
            <a:endParaRPr lang="cs-CZ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eaLnBrk="1" hangingPunct="1">
              <a:buClr>
                <a:schemeClr val="accent3">
                  <a:lumMod val="75000"/>
                </a:schemeClr>
              </a:buClr>
              <a:defRPr/>
            </a:pPr>
            <a:endParaRPr lang="cs-CZ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eaLnBrk="1" hangingPunct="1">
              <a:buClr>
                <a:schemeClr val="accent3">
                  <a:lumMod val="75000"/>
                </a:schemeClr>
              </a:buClr>
              <a:defRPr/>
            </a:pPr>
            <a:endParaRPr lang="cs-CZ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eaLnBrk="1" hangingPunct="1">
              <a:buClr>
                <a:schemeClr val="accent3">
                  <a:lumMod val="75000"/>
                </a:schemeClr>
              </a:buClr>
              <a:defRPr/>
            </a:pPr>
            <a:endParaRPr lang="cs-CZ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eaLnBrk="1" hangingPunct="1">
              <a:buClr>
                <a:schemeClr val="accent3">
                  <a:lumMod val="75000"/>
                </a:schemeClr>
              </a:buClr>
              <a:defRPr/>
            </a:pPr>
            <a:endParaRPr lang="cs-CZ" dirty="0"/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215900" y="332656"/>
            <a:ext cx="8748588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cs-CZ" sz="3200" b="1" dirty="0" smtClean="0">
                <a:solidFill>
                  <a:schemeClr val="accent3">
                    <a:lumMod val="75000"/>
                  </a:schemeClr>
                </a:solidFill>
              </a:rPr>
              <a:t>Studium vztahů mezi prvky modelu</a:t>
            </a:r>
            <a:endParaRPr lang="cs-CZ" sz="3200" b="1" dirty="0">
              <a:solidFill>
                <a:schemeClr val="accent3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710859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354" name="Rectangle 2"/>
          <p:cNvSpPr>
            <a:spLocks noGrp="1" noChangeArrowheads="1"/>
          </p:cNvSpPr>
          <p:nvPr>
            <p:ph type="body" sz="half" idx="1"/>
          </p:nvPr>
        </p:nvSpPr>
        <p:spPr>
          <a:xfrm>
            <a:off x="407988" y="1484784"/>
            <a:ext cx="8507412" cy="4608512"/>
          </a:xfrm>
        </p:spPr>
        <p:txBody>
          <a:bodyPr/>
          <a:lstStyle/>
          <a:p>
            <a:pPr eaLnBrk="1" hangingPunct="1">
              <a:buClr>
                <a:schemeClr val="accent3">
                  <a:lumMod val="75000"/>
                </a:schemeClr>
              </a:buClr>
              <a:defRPr/>
            </a:pP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Obvykle za využití 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ICT (naprogramování v </a:t>
            </a: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příslušném programovacím jazyce).</a:t>
            </a:r>
          </a:p>
          <a:p>
            <a:pPr eaLnBrk="1" hangingPunct="1">
              <a:buClr>
                <a:schemeClr val="accent3">
                  <a:lumMod val="75000"/>
                </a:schemeClr>
              </a:buClr>
              <a:defRPr/>
            </a:pP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Odladění 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verifikace modelu.</a:t>
            </a:r>
          </a:p>
          <a:p>
            <a:pPr eaLnBrk="1" hangingPunct="1">
              <a:buClr>
                <a:schemeClr val="accent3">
                  <a:lumMod val="75000"/>
                </a:schemeClr>
              </a:buClr>
              <a:defRPr/>
            </a:pP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Analýza výpočetní složitosti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využití příslušného hardware atd.</a:t>
            </a:r>
          </a:p>
          <a:p>
            <a:pPr eaLnBrk="1" hangingPunct="1">
              <a:buClr>
                <a:schemeClr val="accent3">
                  <a:lumMod val="75000"/>
                </a:schemeClr>
              </a:buClr>
              <a:defRPr/>
            </a:pP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Opět může dojít k přehodnocení závěrů předchozích dvou fází modelu, tj. identifikace prvků a studia vazeb modelu dle možností a potřeb jeho implementace.</a:t>
            </a:r>
            <a:endParaRPr lang="cs-CZ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eaLnBrk="1" hangingPunct="1">
              <a:buClr>
                <a:schemeClr val="accent3">
                  <a:lumMod val="75000"/>
                </a:schemeClr>
              </a:buClr>
              <a:defRPr/>
            </a:pPr>
            <a:endParaRPr lang="cs-CZ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eaLnBrk="1" hangingPunct="1">
              <a:buClr>
                <a:schemeClr val="accent3">
                  <a:lumMod val="75000"/>
                </a:schemeClr>
              </a:buClr>
              <a:defRPr/>
            </a:pPr>
            <a:endParaRPr lang="cs-CZ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eaLnBrk="1" hangingPunct="1">
              <a:buClr>
                <a:schemeClr val="accent3">
                  <a:lumMod val="75000"/>
                </a:schemeClr>
              </a:buClr>
              <a:defRPr/>
            </a:pPr>
            <a:endParaRPr lang="cs-CZ" dirty="0"/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215900" y="332656"/>
            <a:ext cx="8748588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cs-CZ" sz="3200" b="1" dirty="0" smtClean="0">
                <a:solidFill>
                  <a:schemeClr val="accent3">
                    <a:lumMod val="75000"/>
                  </a:schemeClr>
                </a:solidFill>
              </a:rPr>
              <a:t>Implementace modelu</a:t>
            </a:r>
            <a:endParaRPr lang="cs-CZ" sz="3200" b="1" dirty="0">
              <a:solidFill>
                <a:schemeClr val="accent3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039792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354" name="Rectangle 2"/>
          <p:cNvSpPr>
            <a:spLocks noGrp="1" noChangeArrowheads="1"/>
          </p:cNvSpPr>
          <p:nvPr>
            <p:ph type="body" sz="half" idx="1"/>
          </p:nvPr>
        </p:nvSpPr>
        <p:spPr>
          <a:xfrm>
            <a:off x="407988" y="1484784"/>
            <a:ext cx="8507412" cy="4608512"/>
          </a:xfrm>
        </p:spPr>
        <p:txBody>
          <a:bodyPr/>
          <a:lstStyle/>
          <a:p>
            <a:pPr eaLnBrk="1" hangingPunct="1">
              <a:buClr>
                <a:schemeClr val="accent3">
                  <a:lumMod val="75000"/>
                </a:schemeClr>
              </a:buClr>
              <a:defRPr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Po „naplnění“ modelu konkrétními parametry a daty lze přistoupit k jeho řešení</a:t>
            </a:r>
          </a:p>
          <a:p>
            <a:pPr eaLnBrk="1" hangingPunct="1">
              <a:buClr>
                <a:schemeClr val="accent3">
                  <a:lumMod val="75000"/>
                </a:schemeClr>
              </a:buClr>
              <a:defRPr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V principu existují dva způsoby nalezené řešení matematického modelu:</a:t>
            </a:r>
          </a:p>
          <a:p>
            <a:pPr lvl="1" eaLnBrk="1" hangingPunct="1">
              <a:buClr>
                <a:schemeClr val="accent3">
                  <a:lumMod val="75000"/>
                </a:schemeClr>
              </a:buClr>
              <a:defRPr/>
            </a:pP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a) 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analytické 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(explicitní) řešení spočívá v nalezení přesného řešení pomocí 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analytických matematických 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metod (řešení soustavy rovnic, řešení úlohy na vázaný extrém apod.).</a:t>
            </a:r>
          </a:p>
          <a:p>
            <a:pPr lvl="1" eaLnBrk="1" hangingPunct="1">
              <a:buClr>
                <a:schemeClr val="accent3">
                  <a:lumMod val="75000"/>
                </a:schemeClr>
              </a:buClr>
              <a:defRPr/>
            </a:pP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b) 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numerické 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přibližné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) řešení se používá u modelů, u kterých neumíme 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problém řešit 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analyticky, nebo v případech, kdy je analytické řešení příliš složité nebo časově náročné. Při numerickém řešení je třeba uvažovat jeho numerickou stabilitu, konvergenci a chybu, která nám vznikne.</a:t>
            </a:r>
            <a:endParaRPr lang="cs-CZ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eaLnBrk="1" hangingPunct="1">
              <a:buClr>
                <a:schemeClr val="accent3">
                  <a:lumMod val="75000"/>
                </a:schemeClr>
              </a:buClr>
              <a:defRPr/>
            </a:pPr>
            <a:endParaRPr lang="cs-CZ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eaLnBrk="1" hangingPunct="1">
              <a:buClr>
                <a:schemeClr val="accent3">
                  <a:lumMod val="75000"/>
                </a:schemeClr>
              </a:buClr>
              <a:defRPr/>
            </a:pPr>
            <a:endParaRPr lang="cs-CZ" dirty="0"/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215900" y="332656"/>
            <a:ext cx="8748588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cs-CZ" sz="3200" b="1" dirty="0" smtClean="0">
                <a:solidFill>
                  <a:schemeClr val="accent3">
                    <a:lumMod val="75000"/>
                  </a:schemeClr>
                </a:solidFill>
              </a:rPr>
              <a:t>Nalezení řešení modelu</a:t>
            </a:r>
            <a:endParaRPr lang="cs-CZ" sz="3200" b="1" dirty="0">
              <a:solidFill>
                <a:schemeClr val="accent3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231371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354" name="Rectangle 2"/>
          <p:cNvSpPr>
            <a:spLocks noGrp="1" noChangeArrowheads="1"/>
          </p:cNvSpPr>
          <p:nvPr>
            <p:ph type="body" sz="half" idx="1"/>
          </p:nvPr>
        </p:nvSpPr>
        <p:spPr>
          <a:xfrm>
            <a:off x="323528" y="1484784"/>
            <a:ext cx="8591872" cy="4608512"/>
          </a:xfrm>
        </p:spPr>
        <p:txBody>
          <a:bodyPr/>
          <a:lstStyle/>
          <a:p>
            <a:pPr eaLnBrk="1" hangingPunct="1">
              <a:buClr>
                <a:schemeClr val="accent3">
                  <a:lumMod val="75000"/>
                </a:schemeClr>
              </a:buClr>
              <a:defRPr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Testování/kontrola, zda (do jaké míry) výsledky souhlasí s chováním modelovaného systému.</a:t>
            </a:r>
          </a:p>
          <a:p>
            <a:pPr eaLnBrk="1" hangingPunct="1">
              <a:buClr>
                <a:schemeClr val="accent3">
                  <a:lumMod val="75000"/>
                </a:schemeClr>
              </a:buClr>
              <a:defRPr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Modely „naplníme“ empirickými daty, výsledky porovnáváme s realitou.</a:t>
            </a:r>
          </a:p>
          <a:p>
            <a:pPr eaLnBrk="1" hangingPunct="1">
              <a:buClr>
                <a:schemeClr val="accent3">
                  <a:lumMod val="75000"/>
                </a:schemeClr>
              </a:buClr>
              <a:defRPr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Vizualizace řešení.</a:t>
            </a:r>
          </a:p>
          <a:p>
            <a:pPr eaLnBrk="1" hangingPunct="1">
              <a:buClr>
                <a:schemeClr val="accent3">
                  <a:lumMod val="75000"/>
                </a:schemeClr>
              </a:buClr>
              <a:defRPr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Model je jen přibližným obrazem objektivní reality. Je dobrý, pokud umožní přesně sledovat důsledky změn ve vstupech do systému na jeho výstupy.</a:t>
            </a:r>
          </a:p>
          <a:p>
            <a:pPr eaLnBrk="1" hangingPunct="1">
              <a:buClr>
                <a:schemeClr val="accent3">
                  <a:lumMod val="75000"/>
                </a:schemeClr>
              </a:buClr>
              <a:defRPr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Cílem analýzy řešení je prověření správné struktury modelu, jeho vypovídací schopnosti ale i formálních kvantitativních vlastností včetně </a:t>
            </a: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odstranění 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formálních chyb.</a:t>
            </a:r>
            <a:endParaRPr lang="cs-CZ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eaLnBrk="1" hangingPunct="1">
              <a:buClr>
                <a:schemeClr val="accent3">
                  <a:lumMod val="75000"/>
                </a:schemeClr>
              </a:buClr>
              <a:defRPr/>
            </a:pPr>
            <a:endParaRPr lang="cs-CZ" dirty="0"/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215900" y="332656"/>
            <a:ext cx="8748588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cs-CZ" sz="3200" b="1" dirty="0" smtClean="0">
                <a:solidFill>
                  <a:schemeClr val="accent3">
                    <a:lumMod val="75000"/>
                  </a:schemeClr>
                </a:solidFill>
              </a:rPr>
              <a:t>Analýza a verifikace řešení</a:t>
            </a:r>
            <a:endParaRPr lang="cs-CZ" sz="3200" b="1" dirty="0">
              <a:solidFill>
                <a:schemeClr val="accent3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60754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354" name="Rectangle 2"/>
          <p:cNvSpPr>
            <a:spLocks noGrp="1" noChangeArrowheads="1"/>
          </p:cNvSpPr>
          <p:nvPr>
            <p:ph type="body" sz="half" idx="1"/>
          </p:nvPr>
        </p:nvSpPr>
        <p:spPr>
          <a:xfrm>
            <a:off x="323528" y="1484784"/>
            <a:ext cx="8591872" cy="4608512"/>
          </a:xfrm>
        </p:spPr>
        <p:txBody>
          <a:bodyPr/>
          <a:lstStyle/>
          <a:p>
            <a:pPr eaLnBrk="1" hangingPunct="1">
              <a:buClr>
                <a:schemeClr val="accent3">
                  <a:lumMod val="75000"/>
                </a:schemeClr>
              </a:buClr>
              <a:defRPr/>
            </a:pP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V případě, 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že dosažené řešení není v </a:t>
            </a: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dostatečném souladu 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s realitou, iterativně se postupuje od fáze 1 přes celý cyklus.</a:t>
            </a:r>
          </a:p>
          <a:p>
            <a:pPr eaLnBrk="1" hangingPunct="1">
              <a:buClr>
                <a:schemeClr val="accent3">
                  <a:lumMod val="75000"/>
                </a:schemeClr>
              </a:buClr>
              <a:defRPr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Metody prezentace modelu jeho potenciálním </a:t>
            </a: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uživatelům 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závisí na </a:t>
            </a: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jejich (matematických) znalostech.</a:t>
            </a:r>
          </a:p>
          <a:p>
            <a:pPr eaLnBrk="1" hangingPunct="1">
              <a:buClr>
                <a:schemeClr val="accent3">
                  <a:lumMod val="75000"/>
                </a:schemeClr>
              </a:buClr>
              <a:defRPr/>
            </a:pP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Pokud 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chce </a:t>
            </a: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uživatel vědět raději méně 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o </a:t>
            </a: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detailech modelu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, je vhodné ukázat mu </a:t>
            </a: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všechny 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relevantní informace o výstupech modelu.</a:t>
            </a:r>
          </a:p>
          <a:p>
            <a:pPr eaLnBrk="1" hangingPunct="1">
              <a:buClr>
                <a:schemeClr val="accent3">
                  <a:lumMod val="75000"/>
                </a:schemeClr>
              </a:buClr>
              <a:defRPr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To </a:t>
            </a: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umožní uživateli 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(který není programátorem) </a:t>
            </a: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vytvořit 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si </a:t>
            </a: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objektivnější 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pohled na </a:t>
            </a: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řešení modelu 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a jeho </a:t>
            </a: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interpretaci.</a:t>
            </a:r>
          </a:p>
          <a:p>
            <a:pPr lvl="1" eaLnBrk="1" hangingPunct="1">
              <a:buClr>
                <a:schemeClr val="accent3">
                  <a:lumMod val="75000"/>
                </a:schemeClr>
              </a:buClr>
              <a:defRPr/>
            </a:pPr>
            <a:endParaRPr lang="cs-CZ" dirty="0"/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215900" y="332656"/>
            <a:ext cx="8748588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cs-CZ" sz="3200" b="1" smtClean="0">
                <a:solidFill>
                  <a:schemeClr val="accent3">
                    <a:lumMod val="75000"/>
                  </a:schemeClr>
                </a:solidFill>
              </a:rPr>
              <a:t>Modifikace modelu</a:t>
            </a:r>
            <a:endParaRPr lang="cs-CZ" sz="3200" b="1" dirty="0">
              <a:solidFill>
                <a:schemeClr val="accent3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467171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44475" y="1663192"/>
            <a:ext cx="8655050" cy="1655762"/>
          </a:xfrm>
        </p:spPr>
        <p:txBody>
          <a:bodyPr lIns="90000" tIns="46800" rIns="90000" bIns="46800"/>
          <a:lstStyle/>
          <a:p>
            <a:pPr marL="0" indent="0" defTabSz="449263" eaLnBrk="1" hangingPunct="1">
              <a:spcBef>
                <a:spcPts val="700"/>
              </a:spcBef>
              <a:buClr>
                <a:srgbClr val="FFFF00"/>
              </a:buClr>
              <a:buFont typeface="Arial" charset="0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cs-CZ" b="1" dirty="0" smtClean="0">
                <a:solidFill>
                  <a:schemeClr val="accent3">
                    <a:lumMod val="75000"/>
                  </a:schemeClr>
                </a:solidFill>
                <a:latin typeface="Arial" charset="0"/>
              </a:rPr>
              <a:t>Modelování</a:t>
            </a:r>
            <a:r>
              <a:rPr lang="cs-CZ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 </a:t>
            </a:r>
            <a:r>
              <a:rPr lang="cs-CZ" b="0" dirty="0" smtClean="0">
                <a:latin typeface="Arial" charset="0"/>
              </a:rPr>
              <a:t>a</a:t>
            </a:r>
            <a:r>
              <a:rPr lang="cs-CZ" dirty="0" smtClean="0">
                <a:latin typeface="Arial" charset="0"/>
              </a:rPr>
              <a:t> </a:t>
            </a:r>
            <a:r>
              <a:rPr lang="cs-CZ" b="1" dirty="0" smtClean="0">
                <a:solidFill>
                  <a:schemeClr val="accent3">
                    <a:lumMod val="75000"/>
                  </a:schemeClr>
                </a:solidFill>
                <a:latin typeface="Arial" charset="0"/>
              </a:rPr>
              <a:t>simulace</a:t>
            </a:r>
            <a:r>
              <a:rPr lang="cs-CZ" dirty="0" smtClean="0">
                <a:solidFill>
                  <a:schemeClr val="accent1"/>
                </a:solidFill>
                <a:latin typeface="Arial" charset="0"/>
              </a:rPr>
              <a:t> </a:t>
            </a:r>
            <a:r>
              <a:rPr lang="cs-CZ" b="0" dirty="0" smtClean="0">
                <a:latin typeface="Arial" charset="0"/>
              </a:rPr>
              <a:t>označují aktivity spojené s vytvářením modelů objektů reálného světa a experimentováním s těmito modely.</a:t>
            </a:r>
            <a:endParaRPr lang="en-GB" b="0" dirty="0" smtClean="0">
              <a:latin typeface="Arial" charset="0"/>
            </a:endParaRPr>
          </a:p>
        </p:txBody>
      </p:sp>
      <p:graphicFrame>
        <p:nvGraphicFramePr>
          <p:cNvPr id="13317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1100268"/>
              </p:ext>
            </p:extLst>
          </p:nvPr>
        </p:nvGraphicFramePr>
        <p:xfrm>
          <a:off x="1219200" y="3501008"/>
          <a:ext cx="6705600" cy="2519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6" r:id="rId4" imgW="6867219" imgH="2572127" progId="">
                  <p:embed/>
                </p:oleObj>
              </mc:Choice>
              <mc:Fallback>
                <p:oleObj r:id="rId4" imgW="6867219" imgH="2572127" progId="">
                  <p:embed/>
                  <p:pic>
                    <p:nvPicPr>
                      <p:cNvPr id="13317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9200" y="3501008"/>
                        <a:ext cx="6705600" cy="25193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215900" y="332656"/>
            <a:ext cx="8748588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cs-CZ" sz="3200" b="1" dirty="0" smtClean="0">
                <a:solidFill>
                  <a:schemeClr val="accent3">
                    <a:lumMod val="75000"/>
                  </a:schemeClr>
                </a:solidFill>
              </a:rPr>
              <a:t>Modelování a simulace</a:t>
            </a:r>
            <a:endParaRPr lang="cs-CZ" sz="3200" b="1" dirty="0">
              <a:solidFill>
                <a:schemeClr val="accent3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421501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51095872"/>
              </p:ext>
            </p:extLst>
          </p:nvPr>
        </p:nvGraphicFramePr>
        <p:xfrm>
          <a:off x="1219200" y="3645941"/>
          <a:ext cx="6705600" cy="2519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2" name="Rastrový obrázek" r:id="rId4" imgW="6867219" imgH="2572127" progId="Paint.Picture">
                  <p:embed/>
                </p:oleObj>
              </mc:Choice>
              <mc:Fallback>
                <p:oleObj name="Rastrový obrázek" r:id="rId4" imgW="6867219" imgH="2572127" progId="Paint.Picture">
                  <p:embed/>
                  <p:pic>
                    <p:nvPicPr>
                      <p:cNvPr id="13317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9200" y="3645941"/>
                        <a:ext cx="6705600" cy="25193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6242" name="Rectangle 2"/>
          <p:cNvSpPr>
            <a:spLocks noGrp="1" noChangeArrowheads="1"/>
          </p:cNvSpPr>
          <p:nvPr>
            <p:ph type="body"/>
          </p:nvPr>
        </p:nvSpPr>
        <p:spPr>
          <a:xfrm>
            <a:off x="251520" y="1700808"/>
            <a:ext cx="8640960" cy="468729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 anchor="t"/>
          <a:lstStyle/>
          <a:p>
            <a:pPr marL="342900" indent="-342900" algn="l" defTabSz="449263" eaLnBrk="1" hangingPunct="1">
              <a:lnSpc>
                <a:spcPct val="100000"/>
              </a:lnSpc>
              <a:spcBef>
                <a:spcPct val="30000"/>
              </a:spcBef>
              <a:buClr>
                <a:schemeClr val="accent3">
                  <a:lumMod val="75000"/>
                </a:schemeClr>
              </a:buClr>
              <a:buSzPct val="80000"/>
              <a:buFont typeface="Arial" panose="020B0604020202020204" pitchFamily="34" charset="0"/>
              <a:buChar char="•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cs-CZ" sz="2400" dirty="0" smtClean="0">
                <a:latin typeface="Arial" charset="0"/>
                <a:cs typeface="Arial" charset="0"/>
              </a:rPr>
              <a:t>Modelování </a:t>
            </a:r>
            <a:r>
              <a:rPr lang="cs-CZ" sz="2400" b="0" dirty="0" smtClean="0"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je soubor aktivit vedoucích k vývoji matematického modelu, který současně reprezentuje strukturu a chování reálného systému.</a:t>
            </a:r>
          </a:p>
          <a:p>
            <a:pPr marL="342900" indent="-342900" algn="l" defTabSz="449263" eaLnBrk="1" hangingPunct="1">
              <a:lnSpc>
                <a:spcPct val="100000"/>
              </a:lnSpc>
              <a:spcBef>
                <a:spcPct val="30000"/>
              </a:spcBef>
              <a:buClr>
                <a:schemeClr val="accent3">
                  <a:lumMod val="75000"/>
                </a:schemeClr>
              </a:buClr>
              <a:buSzPct val="80000"/>
              <a:buFont typeface="Arial" panose="020B0604020202020204" pitchFamily="34" charset="0"/>
              <a:buChar char="•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cs-CZ" sz="2400" dirty="0" smtClean="0">
                <a:latin typeface="Arial" charset="0"/>
                <a:cs typeface="Arial" charset="0"/>
              </a:rPr>
              <a:t>Simulace</a:t>
            </a:r>
            <a:r>
              <a:rPr lang="cs-CZ" sz="2400" dirty="0" smtClean="0"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 </a:t>
            </a:r>
            <a:r>
              <a:rPr lang="cs-CZ" sz="2400" b="0" dirty="0" smtClean="0"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je soubor aktivit sloužících k ověření správnosti modelu a získání nových poznatků o činnosti reálných systémů</a:t>
            </a:r>
            <a:r>
              <a:rPr lang="en-GB" sz="2000" b="0" dirty="0" smtClean="0"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.</a:t>
            </a:r>
            <a:endParaRPr lang="en-GB" sz="2000" b="0" dirty="0" smtClean="0"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215900" y="332656"/>
            <a:ext cx="8748588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cs-CZ" sz="3200" b="1" dirty="0" smtClean="0">
                <a:solidFill>
                  <a:schemeClr val="accent3">
                    <a:lumMod val="75000"/>
                  </a:schemeClr>
                </a:solidFill>
              </a:rPr>
              <a:t>Modelování a simulace</a:t>
            </a:r>
            <a:endParaRPr lang="cs-CZ" sz="3200" b="1" dirty="0">
              <a:solidFill>
                <a:schemeClr val="accent3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005599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Zástupný symbol pro číslo snímku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þ"/>
              <a:defRPr sz="2800"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30000"/>
              </a:spcBef>
              <a:buClr>
                <a:srgbClr val="EEA320"/>
              </a:buClr>
              <a:buSzPct val="80000"/>
              <a:buFont typeface="Wingdings" panose="05000000000000000000" pitchFamily="2" charset="2"/>
              <a:buChar char="è"/>
              <a:defRPr sz="2400"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30000"/>
              </a:spcBef>
              <a:buClr>
                <a:srgbClr val="EEA320"/>
              </a:buClr>
              <a:buSzPct val="50000"/>
              <a:buFont typeface="Wingdings" panose="05000000000000000000" pitchFamily="2" charset="2"/>
              <a:buChar char="l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30000"/>
              </a:spcBef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1FF31BF1-BD4A-4674-9A8F-DADE379B9C92}" type="slidenum">
              <a:rPr lang="en-US" altLang="en-US" sz="12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18</a:t>
            </a:fld>
            <a:endParaRPr lang="en-US" altLang="en-US" sz="1200" smtClean="0"/>
          </a:p>
        </p:txBody>
      </p:sp>
      <p:sp>
        <p:nvSpPr>
          <p:cNvPr id="268290" name="Rectangle 2"/>
          <p:cNvSpPr>
            <a:spLocks noGrp="1" noChangeArrowheads="1"/>
          </p:cNvSpPr>
          <p:nvPr>
            <p:ph type="body"/>
          </p:nvPr>
        </p:nvSpPr>
        <p:spPr>
          <a:xfrm>
            <a:off x="251521" y="1628800"/>
            <a:ext cx="8640960" cy="47593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 anchor="t"/>
          <a:lstStyle/>
          <a:p>
            <a:pPr marL="338138" indent="-338138" algn="just" defTabSz="449263" eaLnBrk="1" hangingPunct="1">
              <a:lnSpc>
                <a:spcPct val="100000"/>
              </a:lnSpc>
              <a:spcBef>
                <a:spcPts val="700"/>
              </a:spcBef>
              <a:buClr>
                <a:srgbClr val="FFFF00"/>
              </a:buClr>
              <a:buSzPct val="80000"/>
              <a:buFont typeface="Arial" panose="020B0604020202020204" pitchFamily="34" charset="0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Reálný</a:t>
            </a:r>
            <a:r>
              <a:rPr lang="en-GB" alt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alt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systém</a:t>
            </a:r>
            <a:endParaRPr lang="en-GB" altLang="en-US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38188" lvl="1" indent="-280988" algn="just" defTabSz="449263" eaLnBrk="1" hangingPunct="1">
              <a:lnSpc>
                <a:spcPct val="100000"/>
              </a:lnSpc>
              <a:spcBef>
                <a:spcPct val="30000"/>
              </a:spcBef>
              <a:buClr>
                <a:srgbClr val="EEA320"/>
              </a:buClr>
              <a:buSzPct val="80000"/>
              <a:buFont typeface="Arial" panose="020B0604020202020204" pitchFamily="34" charset="0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n-US" sz="20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= </a:t>
            </a:r>
            <a:r>
              <a:rPr lang="en-GB" altLang="en-US" sz="2000" dirty="0" err="1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zkoumaná</a:t>
            </a:r>
            <a:r>
              <a:rPr lang="en-GB" altLang="en-US" sz="20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en-US" sz="2000" dirty="0" err="1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část</a:t>
            </a:r>
            <a:r>
              <a:rPr lang="en-GB" altLang="en-US" sz="20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en-US" sz="2000" dirty="0" err="1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reálného</a:t>
            </a:r>
            <a:r>
              <a:rPr lang="en-GB" altLang="en-US" sz="20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en-US" sz="2000" dirty="0" err="1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světa</a:t>
            </a:r>
            <a:r>
              <a:rPr lang="en-GB" altLang="en-US" sz="20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</a:p>
          <a:p>
            <a:pPr marL="738188" lvl="1" indent="-280988" algn="just" defTabSz="449263" eaLnBrk="1" hangingPunct="1">
              <a:lnSpc>
                <a:spcPct val="100000"/>
              </a:lnSpc>
              <a:spcBef>
                <a:spcPts val="600"/>
              </a:spcBef>
              <a:buClr>
                <a:srgbClr val="EEA320"/>
              </a:buClr>
              <a:buSzPct val="80000"/>
              <a:buFont typeface="Arial" panose="020B0604020202020204" pitchFamily="34" charset="0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cs-CZ" altLang="en-US" sz="20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GB" altLang="en-US" sz="2000" dirty="0" err="1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může</a:t>
            </a:r>
            <a:r>
              <a:rPr lang="en-GB" altLang="en-US" sz="20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en-US" sz="2000" dirty="0" err="1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být</a:t>
            </a:r>
            <a:r>
              <a:rPr lang="en-GB" altLang="en-US" sz="20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338138" indent="-338138" algn="l" defTabSz="449263" eaLnBrk="1" hangingPunct="1">
              <a:lnSpc>
                <a:spcPct val="100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Arial" panose="020B0604020202020204" pitchFamily="34" charset="0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n-US" sz="2000" i="1" dirty="0" smtClean="0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	</a:t>
            </a:r>
            <a:r>
              <a:rPr lang="en-GB" altLang="en-US" sz="2000" i="1" dirty="0" smtClean="0">
                <a:latin typeface="Arial" panose="020B0604020202020204" pitchFamily="34" charset="0"/>
              </a:rPr>
              <a:t>	</a:t>
            </a:r>
            <a:r>
              <a:rPr lang="en-GB" altLang="en-US" sz="20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přirozený</a:t>
            </a:r>
            <a:r>
              <a:rPr lang="en-GB" altLang="en-US" sz="20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GB" altLang="en-US" sz="2000" dirty="0" err="1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květina</a:t>
            </a:r>
            <a:r>
              <a:rPr lang="en-GB" altLang="en-US" sz="20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GB" altLang="en-US" sz="2000" dirty="0" err="1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včelí</a:t>
            </a:r>
            <a:r>
              <a:rPr lang="en-GB" altLang="en-US" sz="20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en-US" sz="2000" dirty="0" err="1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roj</a:t>
            </a:r>
            <a:r>
              <a:rPr lang="en-GB" altLang="en-US" sz="20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cs-CZ" altLang="en-US" sz="20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počet zajíců</a:t>
            </a:r>
            <a:r>
              <a:rPr lang="en-GB" altLang="en-US" sz="20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cs-CZ" altLang="en-US" sz="20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…</a:t>
            </a:r>
            <a:r>
              <a:rPr lang="en-GB" altLang="en-US" sz="20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cs-CZ" altLang="en-US" sz="2000" dirty="0" smtClean="0"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38138" indent="-338138" algn="l" defTabSz="449263" eaLnBrk="1" hangingPunct="1">
              <a:lnSpc>
                <a:spcPct val="100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Arial" panose="020B0604020202020204" pitchFamily="34" charset="0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cs-CZ" altLang="en-US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cs-CZ" altLang="en-US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</a:t>
            </a:r>
            <a:r>
              <a:rPr lang="en-GB" altLang="en-US" sz="2000" dirty="0" err="1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nebo</a:t>
            </a:r>
            <a:r>
              <a:rPr lang="en-GB" altLang="en-US" sz="20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338138" indent="-338138" algn="just" defTabSz="449263" eaLnBrk="1" hangingPunct="1">
              <a:lnSpc>
                <a:spcPct val="100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Arial" panose="020B0604020202020204" pitchFamily="34" charset="0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n-US" sz="2000" i="1" dirty="0" smtClean="0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		</a:t>
            </a:r>
            <a:r>
              <a:rPr lang="en-GB" altLang="en-US" sz="20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umělý</a:t>
            </a:r>
            <a:r>
              <a:rPr lang="en-GB" alt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en-US" sz="20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GB" altLang="en-US" sz="2000" dirty="0" err="1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počítač</a:t>
            </a:r>
            <a:r>
              <a:rPr lang="en-GB" altLang="en-US" sz="20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GB" altLang="en-US" sz="2000" dirty="0" err="1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tok</a:t>
            </a:r>
            <a:r>
              <a:rPr lang="en-GB" altLang="en-US" sz="20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en-US" sz="2000" dirty="0" err="1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materiálu</a:t>
            </a:r>
            <a:r>
              <a:rPr lang="en-GB" altLang="en-US" sz="20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en-US" sz="2000" dirty="0" err="1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ve</a:t>
            </a:r>
            <a:r>
              <a:rPr lang="en-GB" altLang="en-US" sz="20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en-US" sz="2000" dirty="0" err="1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výrobním</a:t>
            </a:r>
            <a:r>
              <a:rPr lang="cs-CZ" altLang="en-US" sz="20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en-US" sz="2000" dirty="0" err="1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podniku</a:t>
            </a:r>
            <a:r>
              <a:rPr lang="en-GB" altLang="en-US" sz="20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);</a:t>
            </a:r>
          </a:p>
          <a:p>
            <a:pPr marL="338138" indent="-338138" algn="just" defTabSz="449263" eaLnBrk="1" hangingPunct="1">
              <a:lnSpc>
                <a:spcPct val="100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Arial" panose="020B0604020202020204" pitchFamily="34" charset="0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n-US" sz="2000" i="1" dirty="0" smtClean="0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	</a:t>
            </a:r>
            <a:r>
              <a:rPr lang="en-GB" altLang="en-US" sz="2000" b="0" i="1" dirty="0" smtClean="0">
                <a:latin typeface="Arial" panose="020B0604020202020204" pitchFamily="34" charset="0"/>
              </a:rPr>
              <a:t>	</a:t>
            </a:r>
            <a:r>
              <a:rPr lang="en-GB" altLang="en-US" sz="20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existující</a:t>
            </a:r>
            <a:endParaRPr lang="cs-CZ" altLang="en-US" sz="2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38138" indent="-338138" algn="just" defTabSz="449263" eaLnBrk="1" hangingPunct="1">
              <a:lnSpc>
                <a:spcPct val="100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Arial" panose="020B0604020202020204" pitchFamily="34" charset="0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cs-CZ" altLang="en-US" sz="20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			</a:t>
            </a:r>
            <a:r>
              <a:rPr lang="en-GB" altLang="en-US" sz="2000" dirty="0" err="1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nebo</a:t>
            </a:r>
            <a:endParaRPr lang="cs-CZ" altLang="en-US" sz="2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38138" indent="-338138" algn="just" defTabSz="449263" eaLnBrk="1" hangingPunct="1">
              <a:lnSpc>
                <a:spcPct val="100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Arial" panose="020B0604020202020204" pitchFamily="34" charset="0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cs-CZ" altLang="en-US" sz="20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</a:t>
            </a:r>
            <a:r>
              <a:rPr lang="en-GB" altLang="en-US" sz="20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plánovaný</a:t>
            </a:r>
            <a:endParaRPr lang="en-GB" altLang="en-US" sz="2000" i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38138" indent="-338138" algn="r" defTabSz="449263" eaLnBrk="1" hangingPunct="1">
              <a:lnSpc>
                <a:spcPct val="100000"/>
              </a:lnSpc>
              <a:spcBef>
                <a:spcPts val="700"/>
              </a:spcBef>
              <a:buClr>
                <a:schemeClr val="accent1"/>
              </a:buClr>
              <a:buSzPct val="80000"/>
              <a:buFont typeface="Arial" panose="020B0604020202020204" pitchFamily="34" charset="0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n-US" sz="20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	</a:t>
            </a:r>
            <a:r>
              <a:rPr lang="en-GB" altLang="en-US" sz="20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= </a:t>
            </a:r>
            <a:r>
              <a:rPr lang="en-GB" altLang="en-US" sz="2000" dirty="0" err="1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zdroj</a:t>
            </a:r>
            <a:r>
              <a:rPr lang="en-GB" altLang="en-US" sz="20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en-US" sz="2000" dirty="0" err="1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dat</a:t>
            </a:r>
            <a:r>
              <a:rPr lang="en-GB" altLang="en-US" sz="20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o </a:t>
            </a:r>
            <a:r>
              <a:rPr lang="en-GB" altLang="en-US" sz="2000" dirty="0" err="1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svém</a:t>
            </a:r>
            <a:r>
              <a:rPr lang="en-GB" altLang="en-US" sz="20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en-US" sz="2000" dirty="0" err="1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chování</a:t>
            </a:r>
            <a:endParaRPr lang="en-GB" altLang="en-US" sz="2000" dirty="0" smtClean="0"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8291" name="Rectangle 3"/>
          <p:cNvSpPr>
            <a:spLocks noGrp="1" noChangeArrowheads="1"/>
          </p:cNvSpPr>
          <p:nvPr>
            <p:ph type="title" idx="1"/>
          </p:nvPr>
        </p:nvSpPr>
        <p:spPr>
          <a:xfrm>
            <a:off x="506413" y="109538"/>
            <a:ext cx="8575675" cy="528637"/>
          </a:xfrm>
          <a:noFill/>
          <a:ln>
            <a:miter lim="800000"/>
            <a:headEnd/>
            <a:tailEnd/>
          </a:ln>
          <a:extLst/>
        </p:spPr>
        <p:txBody>
          <a:bodyPr lIns="90000" tIns="46800" rIns="90000" bIns="46800" anchor="ctr"/>
          <a:lstStyle/>
          <a:p>
            <a:pPr marL="0" indent="0" algn="ctr" defTabSz="449263" eaLnBrk="1" hangingPunct="1">
              <a:spcBef>
                <a:spcPct val="0"/>
              </a:spcBef>
              <a:buClrTx/>
              <a:buSz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GB" smtClean="0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Základní pojmy</a:t>
            </a:r>
          </a:p>
        </p:txBody>
      </p:sp>
    </p:spTree>
    <p:extLst>
      <p:ext uri="{BB962C8B-B14F-4D97-AF65-F5344CB8AC3E}">
        <p14:creationId xmlns:p14="http://schemas.microsoft.com/office/powerpoint/2010/main" val="243076556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354" name="Rectangle 2"/>
          <p:cNvSpPr>
            <a:spLocks noGrp="1" noChangeArrowheads="1"/>
          </p:cNvSpPr>
          <p:nvPr>
            <p:ph type="body" sz="half" idx="1"/>
          </p:nvPr>
        </p:nvSpPr>
        <p:spPr>
          <a:xfrm>
            <a:off x="407988" y="1484784"/>
            <a:ext cx="8507412" cy="4608512"/>
          </a:xfrm>
        </p:spPr>
        <p:txBody>
          <a:bodyPr/>
          <a:lstStyle/>
          <a:p>
            <a:pPr eaLnBrk="1" hangingPunct="1">
              <a:buClr>
                <a:schemeClr val="accent3">
                  <a:lumMod val="75000"/>
                </a:schemeClr>
              </a:buClr>
              <a:defRPr/>
            </a:pP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Jaký význam má </a:t>
            </a:r>
            <a:r>
              <a:rPr lang="cs-CZ" sz="2400" b="1" dirty="0" smtClean="0">
                <a:solidFill>
                  <a:schemeClr val="accent3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matematické modelování</a:t>
            </a: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? Proč má smysl vytvářet matematické modely reálných systémů?</a:t>
            </a:r>
          </a:p>
          <a:p>
            <a:pPr marL="984250" indent="-536575" eaLnBrk="1" hangingPunct="1">
              <a:buClr>
                <a:schemeClr val="accent3">
                  <a:lumMod val="75000"/>
                </a:schemeClr>
              </a:buClr>
              <a:buFont typeface="+mj-lt"/>
              <a:buAutoNum type="arabicPeriod"/>
              <a:defRPr/>
            </a:pP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Porozumění okolnímu světu díky abstrakci:</a:t>
            </a:r>
          </a:p>
          <a:p>
            <a:pPr marL="1065213" lvl="1" indent="-342900" eaLnBrk="1" hangingPunct="1">
              <a:buClr>
                <a:schemeClr val="accent3">
                  <a:lumMod val="75000"/>
                </a:schemeClr>
              </a:buClr>
              <a:defRPr/>
            </a:pPr>
            <a:r>
              <a:rPr lang="cs-CZ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vědecký popis reality,</a:t>
            </a:r>
          </a:p>
          <a:p>
            <a:pPr marL="1065213" lvl="1" indent="-342900" eaLnBrk="1" hangingPunct="1">
              <a:buClr>
                <a:schemeClr val="accent3">
                  <a:lumMod val="75000"/>
                </a:schemeClr>
              </a:buClr>
              <a:defRPr/>
            </a:pPr>
            <a:r>
              <a:rPr lang="cs-CZ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užitečné zjednodušení a zdůraznění důležitých procesů.</a:t>
            </a:r>
          </a:p>
          <a:p>
            <a:pPr marL="984250" indent="-536575" eaLnBrk="1" hangingPunct="1">
              <a:buClr>
                <a:schemeClr val="accent3">
                  <a:lumMod val="75000"/>
                </a:schemeClr>
              </a:buClr>
              <a:buFont typeface="+mj-lt"/>
              <a:buAutoNum type="arabicPeriod"/>
              <a:defRPr/>
            </a:pP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Schopnost předvídat chování systému:</a:t>
            </a:r>
          </a:p>
          <a:p>
            <a:pPr marL="1065213" lvl="1" indent="-342900" eaLnBrk="1" hangingPunct="1">
              <a:buClr>
                <a:schemeClr val="accent3">
                  <a:lumMod val="75000"/>
                </a:schemeClr>
              </a:buClr>
              <a:defRPr/>
            </a:pPr>
            <a:r>
              <a:rPr lang="cs-CZ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v čase (chování systému v budoucnosti/v minulosti),</a:t>
            </a:r>
          </a:p>
          <a:p>
            <a:pPr marL="1065213" lvl="1" indent="-342900" eaLnBrk="1" hangingPunct="1">
              <a:buClr>
                <a:schemeClr val="accent3">
                  <a:lumMod val="75000"/>
                </a:schemeClr>
              </a:buClr>
              <a:defRPr/>
            </a:pPr>
            <a:r>
              <a:rPr lang="cs-CZ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při změnách podmínek, ve kterých systém pracuje (citlivost).</a:t>
            </a:r>
          </a:p>
          <a:p>
            <a:pPr marL="984250" indent="-536575" eaLnBrk="1" hangingPunct="1">
              <a:buClr>
                <a:schemeClr val="accent3">
                  <a:lumMod val="75000"/>
                </a:schemeClr>
              </a:buClr>
              <a:buFont typeface="+mj-lt"/>
              <a:buAutoNum type="arabicPeriod"/>
              <a:defRPr/>
            </a:pP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Podpora rozhodování:</a:t>
            </a:r>
            <a:endParaRPr 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65213" lvl="1" indent="-342900" eaLnBrk="1" hangingPunct="1">
              <a:buClr>
                <a:schemeClr val="accent3">
                  <a:lumMod val="75000"/>
                </a:schemeClr>
              </a:buClr>
              <a:defRPr/>
            </a:pPr>
            <a:r>
              <a:rPr lang="cs-CZ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krátkodobá rozhodnutí,</a:t>
            </a:r>
            <a:endParaRPr lang="cs-CZ" sz="1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65213" lvl="1" indent="-342900" eaLnBrk="1" hangingPunct="1">
              <a:buClr>
                <a:schemeClr val="accent3">
                  <a:lumMod val="75000"/>
                </a:schemeClr>
              </a:buClr>
              <a:defRPr/>
            </a:pPr>
            <a:r>
              <a:rPr lang="cs-CZ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strategické rozhodování.</a:t>
            </a: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215900" y="332656"/>
            <a:ext cx="8748588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cs-CZ" sz="3200" b="1" dirty="0" smtClean="0">
                <a:solidFill>
                  <a:schemeClr val="accent3">
                    <a:lumMod val="75000"/>
                  </a:schemeClr>
                </a:solidFill>
              </a:rPr>
              <a:t>Motivace</a:t>
            </a:r>
            <a:endParaRPr lang="cs-CZ" sz="3200" b="1" dirty="0">
              <a:solidFill>
                <a:schemeClr val="accent3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94921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354" name="Rectangle 2"/>
          <p:cNvSpPr>
            <a:spLocks noGrp="1" noChangeArrowheads="1"/>
          </p:cNvSpPr>
          <p:nvPr>
            <p:ph type="body" sz="half" idx="1"/>
          </p:nvPr>
        </p:nvSpPr>
        <p:spPr>
          <a:xfrm>
            <a:off x="407988" y="1484784"/>
            <a:ext cx="8507412" cy="4608512"/>
          </a:xfrm>
        </p:spPr>
        <p:txBody>
          <a:bodyPr/>
          <a:lstStyle/>
          <a:p>
            <a:pPr eaLnBrk="1" hangingPunct="1">
              <a:buClr>
                <a:schemeClr val="accent3">
                  <a:lumMod val="75000"/>
                </a:schemeClr>
              </a:buClr>
              <a:defRPr/>
            </a:pP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Činnost vedoucí k vytvoření </a:t>
            </a:r>
            <a:r>
              <a:rPr lang="cs-CZ" sz="2400" b="1" dirty="0" smtClean="0">
                <a:solidFill>
                  <a:schemeClr val="accent3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matematického modelu</a:t>
            </a: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eaLnBrk="1" hangingPunct="1">
              <a:buClr>
                <a:schemeClr val="accent3">
                  <a:lumMod val="75000"/>
                </a:schemeClr>
              </a:buClr>
              <a:defRPr/>
            </a:pP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Tvorba modelu vlastně znamená překlad našich znalostí (očekávání, předpokladů, víry) o modelovaném systému</a:t>
            </a:r>
            <a:b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do jazyka matematiky. To má několik (ne)výhod:</a:t>
            </a:r>
          </a:p>
          <a:p>
            <a:pPr lvl="1" eaLnBrk="1" hangingPunct="1">
              <a:buClr>
                <a:schemeClr val="accent3">
                  <a:lumMod val="75000"/>
                </a:schemeClr>
              </a:buClr>
              <a:defRPr/>
            </a:pPr>
            <a:r>
              <a:rPr lang="cs-CZ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matematický jazyk je obvykle velmi konkrétní a přesný – to může pomoci s formulací/zpřesněním našich myšlenek a znalostí o systému,</a:t>
            </a:r>
            <a:endParaRPr lang="cs-CZ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eaLnBrk="1" hangingPunct="1">
              <a:buClr>
                <a:schemeClr val="accent3">
                  <a:lumMod val="75000"/>
                </a:schemeClr>
              </a:buClr>
              <a:defRPr/>
            </a:pPr>
            <a:r>
              <a:rPr lang="cs-CZ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matematické vyjádření je stručné a jasně definované,</a:t>
            </a:r>
          </a:p>
          <a:p>
            <a:pPr lvl="1" eaLnBrk="1" hangingPunct="1">
              <a:buClr>
                <a:schemeClr val="accent3">
                  <a:lumMod val="75000"/>
                </a:schemeClr>
              </a:buClr>
              <a:defRPr/>
            </a:pPr>
            <a:r>
              <a:rPr lang="cs-CZ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máme k dispozici veškerý matematický aparát, nástroje a výsledky (věty, důkazy) zdokonalované po staletí,</a:t>
            </a:r>
          </a:p>
          <a:p>
            <a:pPr lvl="1" eaLnBrk="1" hangingPunct="1">
              <a:buClr>
                <a:schemeClr val="accent3">
                  <a:lumMod val="75000"/>
                </a:schemeClr>
              </a:buClr>
              <a:defRPr/>
            </a:pPr>
            <a:r>
              <a:rPr lang="cs-CZ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to všechno umíme efektivně </a:t>
            </a:r>
            <a:r>
              <a:rPr lang="cs-CZ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zpracovat </a:t>
            </a:r>
            <a:r>
              <a:rPr lang="cs-CZ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s využitím ICT!</a:t>
            </a:r>
            <a:endParaRPr lang="cs-CZ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buClr>
                <a:schemeClr val="accent3">
                  <a:lumMod val="75000"/>
                </a:schemeClr>
              </a:buClr>
              <a:defRPr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Obvykle vyžaduje spolupráci odborníků z různých oblastí:</a:t>
            </a:r>
          </a:p>
          <a:p>
            <a:pPr lvl="1" eaLnBrk="1" hangingPunct="1">
              <a:buClr>
                <a:schemeClr val="accent3">
                  <a:lumMod val="75000"/>
                </a:schemeClr>
              </a:buClr>
              <a:defRPr/>
            </a:pPr>
            <a: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  <a:t>odborníka z oblasti oboru řešené problematiky,</a:t>
            </a:r>
          </a:p>
          <a:p>
            <a:pPr lvl="1" eaLnBrk="1" hangingPunct="1">
              <a:buClr>
                <a:schemeClr val="accent3">
                  <a:lumMod val="75000"/>
                </a:schemeClr>
              </a:buClr>
              <a:defRPr/>
            </a:pPr>
            <a: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  <a:t>specialistu v oblasti matematiky,</a:t>
            </a:r>
          </a:p>
          <a:p>
            <a:pPr lvl="1" eaLnBrk="1" hangingPunct="1">
              <a:buClr>
                <a:schemeClr val="accent3">
                  <a:lumMod val="75000"/>
                </a:schemeClr>
              </a:buClr>
              <a:defRPr/>
            </a:pPr>
            <a: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  <a:t>specialistu z oblasti informatiky apod.</a:t>
            </a:r>
          </a:p>
          <a:p>
            <a:pPr lvl="1" eaLnBrk="1" hangingPunct="1">
              <a:buClr>
                <a:schemeClr val="accent3">
                  <a:lumMod val="75000"/>
                </a:schemeClr>
              </a:buClr>
              <a:defRPr/>
            </a:pPr>
            <a:endParaRPr lang="cs-CZ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215900" y="332656"/>
            <a:ext cx="8748588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cs-CZ" sz="3200" b="1" dirty="0" smtClean="0">
                <a:solidFill>
                  <a:schemeClr val="accent3">
                    <a:lumMod val="75000"/>
                  </a:schemeClr>
                </a:solidFill>
              </a:rPr>
              <a:t>Matematické modelování</a:t>
            </a:r>
            <a:endParaRPr lang="cs-CZ" sz="3200" b="1" dirty="0">
              <a:solidFill>
                <a:schemeClr val="accent3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899300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354" name="Rectangle 2"/>
          <p:cNvSpPr>
            <a:spLocks noGrp="1" noChangeArrowheads="1"/>
          </p:cNvSpPr>
          <p:nvPr>
            <p:ph type="body" sz="half" idx="1"/>
          </p:nvPr>
        </p:nvSpPr>
        <p:spPr>
          <a:xfrm>
            <a:off x="407988" y="1484784"/>
            <a:ext cx="8507412" cy="4608512"/>
          </a:xfrm>
        </p:spPr>
        <p:txBody>
          <a:bodyPr/>
          <a:lstStyle/>
          <a:p>
            <a:pPr>
              <a:buClr>
                <a:schemeClr val="accent3">
                  <a:lumMod val="75000"/>
                </a:schemeClr>
              </a:buClr>
            </a:pPr>
            <a:r>
              <a:rPr lang="cs-CZ" dirty="0" smtClean="0"/>
              <a:t>Uvedené (ne)výhody umožňují přesnou formulaci, ale nesou s sebou také určitá omezení.</a:t>
            </a:r>
          </a:p>
          <a:p>
            <a:pPr>
              <a:buClr>
                <a:schemeClr val="accent3">
                  <a:lumMod val="75000"/>
                </a:schemeClr>
              </a:buClr>
            </a:pPr>
            <a:r>
              <a:rPr lang="cs-CZ" dirty="0" smtClean="0"/>
              <a:t>To nás nutí ke kompromisům mezi jednoduchostí a přesností.</a:t>
            </a:r>
          </a:p>
          <a:p>
            <a:pPr>
              <a:buClr>
                <a:schemeClr val="accent3">
                  <a:lumMod val="75000"/>
                </a:schemeClr>
              </a:buClr>
            </a:pPr>
            <a:r>
              <a:rPr lang="cs-CZ" dirty="0" smtClean="0"/>
              <a:t>V první řadě jde o míru zjednodušení reality:</a:t>
            </a:r>
          </a:p>
          <a:p>
            <a:pPr lvl="1">
              <a:buClr>
                <a:schemeClr val="accent3">
                  <a:lumMod val="75000"/>
                </a:schemeClr>
              </a:buClr>
            </a:pPr>
            <a:r>
              <a:rPr lang="cs-CZ" dirty="0" smtClean="0"/>
              <a:t>většina reálných systémů je příliš komplikovaná na to, abychom je dokázali (efektivně) vyjádřit matematicky bez zjednodušení,</a:t>
            </a:r>
          </a:p>
          <a:p>
            <a:pPr lvl="1">
              <a:buClr>
                <a:schemeClr val="accent3">
                  <a:lumMod val="75000"/>
                </a:schemeClr>
              </a:buClr>
            </a:pPr>
            <a:r>
              <a:rPr lang="cs-CZ" dirty="0" smtClean="0"/>
              <a:t>hned v úvodní fázi modelování je proto zapotřebí identifikovat nejdůležitější součásti modelovaného systému,</a:t>
            </a:r>
          </a:p>
          <a:p>
            <a:pPr lvl="1" eaLnBrk="1" hangingPunct="1">
              <a:buClr>
                <a:schemeClr val="accent3">
                  <a:lumMod val="75000"/>
                </a:schemeClr>
              </a:buClr>
              <a:defRPr/>
            </a:pPr>
            <a:r>
              <a:rPr lang="cs-CZ" dirty="0" smtClean="0"/>
              <a:t>ostatní části systému budou (prozatím) zanedbány.</a:t>
            </a:r>
            <a:endParaRPr lang="cs-CZ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215900" y="332656"/>
            <a:ext cx="8748588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cs-CZ" sz="3200" b="1" dirty="0" smtClean="0">
                <a:solidFill>
                  <a:schemeClr val="accent3">
                    <a:lumMod val="75000"/>
                  </a:schemeClr>
                </a:solidFill>
              </a:rPr>
              <a:t>Matematické modelování</a:t>
            </a:r>
            <a:endParaRPr lang="cs-CZ" sz="3200" b="1" dirty="0">
              <a:solidFill>
                <a:schemeClr val="accent3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820801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354" name="Rectangle 2"/>
          <p:cNvSpPr>
            <a:spLocks noGrp="1" noChangeArrowheads="1"/>
          </p:cNvSpPr>
          <p:nvPr>
            <p:ph type="body" sz="half" idx="1"/>
          </p:nvPr>
        </p:nvSpPr>
        <p:spPr>
          <a:xfrm>
            <a:off x="407988" y="1484784"/>
            <a:ext cx="8507412" cy="4608512"/>
          </a:xfrm>
        </p:spPr>
        <p:txBody>
          <a:bodyPr/>
          <a:lstStyle/>
          <a:p>
            <a:pPr eaLnBrk="1" hangingPunct="1">
              <a:buClr>
                <a:schemeClr val="accent3">
                  <a:lumMod val="75000"/>
                </a:schemeClr>
              </a:buClr>
              <a:defRPr/>
            </a:pP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Ve druhé řadě pak o míru složitosti matematického vyjádření:</a:t>
            </a:r>
            <a:endParaRPr lang="cs-CZ" dirty="0"/>
          </a:p>
          <a:p>
            <a:pPr lvl="1">
              <a:buClr>
                <a:schemeClr val="accent3">
                  <a:lumMod val="75000"/>
                </a:schemeClr>
              </a:buClr>
            </a:pP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matematika umožňuje získat výsledky (vyčíslit, dokázat) mnoha obecně vyjádřených problémů,</a:t>
            </a:r>
          </a:p>
          <a:p>
            <a:pPr lvl="1">
              <a:buClr>
                <a:schemeClr val="accent3">
                  <a:lumMod val="75000"/>
                </a:schemeClr>
              </a:buClr>
            </a:pP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kvalita výsledků závisí na typu matematického vyjádření,</a:t>
            </a:r>
          </a:p>
          <a:p>
            <a:pPr lvl="1">
              <a:buClr>
                <a:schemeClr val="accent3">
                  <a:lumMod val="75000"/>
                </a:schemeClr>
              </a:buClr>
            </a:pP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složitost vztahů, forma rovnic,</a:t>
            </a:r>
          </a:p>
          <a:p>
            <a:pPr lvl="1">
              <a:buClr>
                <a:schemeClr val="accent3">
                  <a:lumMod val="75000"/>
                </a:schemeClr>
              </a:buClr>
            </a:pP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v některých případech může malá změna struktury vést k dalekosáhlým změnám výsledků modelu,</a:t>
            </a:r>
          </a:p>
          <a:p>
            <a:pPr lvl="1">
              <a:buClr>
                <a:schemeClr val="accent3">
                  <a:lumMod val="75000"/>
                </a:schemeClr>
              </a:buClr>
            </a:pP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přesnost/citlivost řešení, robustní modely,</a:t>
            </a:r>
          </a:p>
          <a:p>
            <a:pPr lvl="1">
              <a:buClr>
                <a:schemeClr val="accent3">
                  <a:lumMod val="75000"/>
                </a:schemeClr>
              </a:buClr>
            </a:pP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využití počítačů může pomoci se získáním přibližného řešení (numerické metody), pozor na citlivost!</a:t>
            </a:r>
            <a:endParaRPr 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215900" y="332656"/>
            <a:ext cx="8748588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cs-CZ" sz="3200" b="1" dirty="0" smtClean="0">
                <a:solidFill>
                  <a:schemeClr val="accent3">
                    <a:lumMod val="75000"/>
                  </a:schemeClr>
                </a:solidFill>
              </a:rPr>
              <a:t>Matematické modelování</a:t>
            </a:r>
            <a:endParaRPr lang="cs-CZ" sz="3200" b="1" dirty="0">
              <a:solidFill>
                <a:schemeClr val="accent3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222842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354" name="Rectangle 2"/>
          <p:cNvSpPr>
            <a:spLocks noGrp="1" noChangeArrowheads="1"/>
          </p:cNvSpPr>
          <p:nvPr>
            <p:ph type="body" sz="half" idx="1"/>
          </p:nvPr>
        </p:nvSpPr>
        <p:spPr>
          <a:xfrm>
            <a:off x="407988" y="1484784"/>
            <a:ext cx="8507412" cy="865188"/>
          </a:xfrm>
        </p:spPr>
        <p:txBody>
          <a:bodyPr/>
          <a:lstStyle/>
          <a:p>
            <a:pPr marL="0" indent="0" eaLnBrk="1" hangingPunct="1">
              <a:buNone/>
              <a:defRPr/>
            </a:pPr>
            <a:r>
              <a:rPr lang="cs-CZ" sz="2300" b="1" dirty="0" smtClean="0">
                <a:solidFill>
                  <a:schemeClr val="accent3">
                    <a:lumMod val="75000"/>
                  </a:schemeClr>
                </a:solidFill>
                <a:latin typeface="Arial" charset="0"/>
              </a:rPr>
              <a:t>Definice: </a:t>
            </a:r>
            <a:r>
              <a:rPr lang="cs-CZ" sz="2300" b="0" dirty="0" smtClean="0">
                <a:latin typeface="Arial" charset="0"/>
              </a:rPr>
              <a:t>Model je záměrně zjednodušený obraz reality (reálných objektů).</a:t>
            </a:r>
            <a:endParaRPr lang="cs-CZ" sz="2300" dirty="0">
              <a:latin typeface="Arial" charset="0"/>
            </a:endParaRPr>
          </a:p>
          <a:p>
            <a:pPr marL="0" indent="0" eaLnBrk="1" hangingPunct="1">
              <a:buNone/>
              <a:defRPr/>
            </a:pPr>
            <a:endParaRPr lang="cs-CZ" sz="2300" b="0" dirty="0" smtClean="0">
              <a:latin typeface="Arial" charset="0"/>
            </a:endParaRPr>
          </a:p>
          <a:p>
            <a:pPr marL="0" indent="0" eaLnBrk="1" hangingPunct="1">
              <a:buNone/>
              <a:defRPr/>
            </a:pPr>
            <a:endParaRPr lang="cs-CZ" sz="2300" dirty="0">
              <a:latin typeface="Arial" charset="0"/>
            </a:endParaRPr>
          </a:p>
          <a:p>
            <a:pPr marL="0" indent="0" eaLnBrk="1" hangingPunct="1">
              <a:buNone/>
              <a:defRPr/>
            </a:pPr>
            <a:endParaRPr lang="cs-CZ" sz="2300" b="0" dirty="0" smtClean="0">
              <a:latin typeface="Arial" charset="0"/>
            </a:endParaRPr>
          </a:p>
          <a:p>
            <a:pPr marL="0" indent="0" eaLnBrk="1" hangingPunct="1">
              <a:buNone/>
              <a:defRPr/>
            </a:pPr>
            <a:endParaRPr lang="cs-CZ" sz="2300" dirty="0">
              <a:latin typeface="Arial" charset="0"/>
            </a:endParaRPr>
          </a:p>
          <a:p>
            <a:pPr marL="0" indent="0" eaLnBrk="1" hangingPunct="1">
              <a:buNone/>
              <a:defRPr/>
            </a:pPr>
            <a:endParaRPr lang="cs-CZ" sz="2300" b="0" dirty="0" smtClean="0">
              <a:latin typeface="Arial" charset="0"/>
            </a:endParaRPr>
          </a:p>
          <a:p>
            <a:pPr marL="0" indent="0" eaLnBrk="1" hangingPunct="1">
              <a:buNone/>
              <a:defRPr/>
            </a:pPr>
            <a:endParaRPr lang="cs-CZ" sz="2300" dirty="0">
              <a:latin typeface="Arial" charset="0"/>
            </a:endParaRPr>
          </a:p>
          <a:p>
            <a:pPr marL="0" indent="0" eaLnBrk="1" hangingPunct="1">
              <a:buNone/>
              <a:defRPr/>
            </a:pPr>
            <a:endParaRPr lang="cs-CZ" sz="2300" b="0" dirty="0" smtClean="0">
              <a:latin typeface="Arial" charset="0"/>
            </a:endParaRPr>
          </a:p>
          <a:p>
            <a:pPr marL="0" indent="0" eaLnBrk="1" hangingPunct="1">
              <a:buNone/>
              <a:defRPr/>
            </a:pPr>
            <a:endParaRPr lang="cs-CZ" sz="2300" dirty="0">
              <a:latin typeface="Arial" charset="0"/>
            </a:endParaRPr>
          </a:p>
          <a:p>
            <a:pPr marL="0" indent="0" eaLnBrk="1" hangingPunct="1">
              <a:buNone/>
              <a:defRPr/>
            </a:pPr>
            <a:r>
              <a:rPr lang="cs-CZ" sz="2000" dirty="0" smtClean="0">
                <a:latin typeface="Arial" charset="0"/>
                <a:cs typeface="Arial" charset="0"/>
              </a:rPr>
              <a:t>zjednodušený abstraktní popis reálného objektu (soubor vztahů</a:t>
            </a:r>
            <a:r>
              <a:rPr lang="en-GB" sz="2000" dirty="0" smtClean="0">
                <a:latin typeface="Arial" charset="0"/>
                <a:cs typeface="Arial" charset="0"/>
              </a:rPr>
              <a:t>, </a:t>
            </a:r>
            <a:r>
              <a:rPr lang="en-GB" sz="2000" dirty="0">
                <a:latin typeface="Arial" charset="0"/>
                <a:cs typeface="Arial" charset="0"/>
              </a:rPr>
              <a:t>resp. </a:t>
            </a:r>
            <a:r>
              <a:rPr lang="cs-CZ" sz="2000" dirty="0" smtClean="0">
                <a:latin typeface="Arial" charset="0"/>
                <a:cs typeface="Arial" charset="0"/>
              </a:rPr>
              <a:t>instrukcí pro generování dat popisujících chování reálného objektu.</a:t>
            </a:r>
            <a:endParaRPr lang="en-GB" sz="2000" dirty="0">
              <a:latin typeface="Arial" charset="0"/>
              <a:cs typeface="Arial" charset="0"/>
            </a:endParaRPr>
          </a:p>
          <a:p>
            <a:pPr marL="0" indent="0" eaLnBrk="1" hangingPunct="1">
              <a:buNone/>
              <a:defRPr/>
            </a:pPr>
            <a:endParaRPr lang="cs-CZ" sz="2300" b="0" dirty="0" smtClean="0">
              <a:latin typeface="Arial" charset="0"/>
            </a:endParaRPr>
          </a:p>
          <a:p>
            <a:pPr marL="282575" indent="-282575" eaLnBrk="1" hangingPunct="1">
              <a:buFont typeface="Wingdings" panose="05000000000000000000" pitchFamily="2" charset="2"/>
              <a:buNone/>
              <a:defRPr/>
            </a:pPr>
            <a:endParaRPr lang="cs-CZ" b="0" dirty="0" smtClean="0">
              <a:latin typeface="Arial" charset="0"/>
            </a:endParaRPr>
          </a:p>
          <a:p>
            <a:pPr marL="282575" indent="-282575" eaLnBrk="1" hangingPunct="1">
              <a:buFont typeface="Wingdings" panose="05000000000000000000" pitchFamily="2" charset="2"/>
              <a:buNone/>
              <a:defRPr/>
            </a:pPr>
            <a:endParaRPr lang="cs-CZ" sz="2400" dirty="0" smtClean="0"/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47664" y="2420888"/>
            <a:ext cx="6436994" cy="3059279"/>
          </a:xfrm>
          <a:prstGeom prst="rect">
            <a:avLst/>
          </a:prstGeom>
        </p:spPr>
      </p:pic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215900" y="332656"/>
            <a:ext cx="8748588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cs-CZ" sz="3200" b="1" dirty="0" smtClean="0">
                <a:solidFill>
                  <a:schemeClr val="accent3">
                    <a:lumMod val="75000"/>
                  </a:schemeClr>
                </a:solidFill>
              </a:rPr>
              <a:t>Matematický model</a:t>
            </a:r>
            <a:endParaRPr lang="cs-CZ" sz="3200" b="1" dirty="0">
              <a:solidFill>
                <a:schemeClr val="accent3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603828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354" name="Rectangle 2"/>
          <p:cNvSpPr>
            <a:spLocks noGrp="1" noChangeArrowheads="1"/>
          </p:cNvSpPr>
          <p:nvPr>
            <p:ph type="body" sz="half" idx="1"/>
          </p:nvPr>
        </p:nvSpPr>
        <p:spPr>
          <a:xfrm>
            <a:off x="407988" y="1484784"/>
            <a:ext cx="8507412" cy="4608512"/>
          </a:xfrm>
        </p:spPr>
        <p:txBody>
          <a:bodyPr/>
          <a:lstStyle/>
          <a:p>
            <a:pPr eaLnBrk="1" hangingPunct="1">
              <a:buClr>
                <a:schemeClr val="accent3">
                  <a:lumMod val="75000"/>
                </a:schemeClr>
              </a:buClr>
              <a:defRPr/>
            </a:pP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Prvky modelu:</a:t>
            </a:r>
            <a:endParaRPr lang="cs-CZ" dirty="0"/>
          </a:p>
          <a:p>
            <a:pPr lvl="1">
              <a:buClr>
                <a:schemeClr val="accent3">
                  <a:lumMod val="75000"/>
                </a:schemeClr>
              </a:buClr>
            </a:pPr>
            <a:r>
              <a:rPr lang="cs-CZ" dirty="0"/>
              <a:t>množiny vstupních a </a:t>
            </a:r>
            <a:r>
              <a:rPr lang="cs-CZ" dirty="0" smtClean="0"/>
              <a:t>výstupních proměnných různých typů, včetně parametrů (konstant),</a:t>
            </a:r>
          </a:p>
          <a:p>
            <a:pPr lvl="1">
              <a:buClr>
                <a:schemeClr val="accent3">
                  <a:lumMod val="75000"/>
                </a:schemeClr>
              </a:buClr>
            </a:pPr>
            <a:r>
              <a:rPr lang="cs-CZ" dirty="0" smtClean="0"/>
              <a:t>matematické struktury (rovnice), </a:t>
            </a:r>
            <a:r>
              <a:rPr lang="cs-CZ" dirty="0"/>
              <a:t>které </a:t>
            </a:r>
            <a:r>
              <a:rPr lang="cs-CZ" dirty="0" smtClean="0"/>
              <a:t>určují </a:t>
            </a:r>
            <a:r>
              <a:rPr lang="cs-CZ" dirty="0"/>
              <a:t>stavy systému a vztahy </a:t>
            </a:r>
            <a:r>
              <a:rPr lang="cs-CZ" dirty="0" smtClean="0"/>
              <a:t>mezi proměnnými </a:t>
            </a:r>
            <a:r>
              <a:rPr lang="cs-CZ" dirty="0"/>
              <a:t>a </a:t>
            </a:r>
            <a:r>
              <a:rPr lang="cs-CZ" dirty="0" smtClean="0"/>
              <a:t>parametry,</a:t>
            </a:r>
          </a:p>
          <a:p>
            <a:pPr lvl="1">
              <a:buClr>
                <a:schemeClr val="accent3">
                  <a:lumMod val="75000"/>
                </a:schemeClr>
              </a:buClr>
            </a:pPr>
            <a:r>
              <a:rPr lang="cs-CZ" dirty="0" smtClean="0"/>
              <a:t>řešení modelu.</a:t>
            </a:r>
            <a:endParaRPr lang="cs-CZ" dirty="0"/>
          </a:p>
          <a:p>
            <a:pPr>
              <a:buClr>
                <a:schemeClr val="accent3">
                  <a:lumMod val="75000"/>
                </a:schemeClr>
              </a:buClr>
            </a:pPr>
            <a:r>
              <a:rPr lang="cs-CZ" dirty="0" smtClean="0"/>
              <a:t>Proměnné reprezentují </a:t>
            </a:r>
            <a:r>
              <a:rPr lang="cs-CZ" dirty="0"/>
              <a:t>vlastnosti systému, </a:t>
            </a:r>
            <a:r>
              <a:rPr lang="cs-CZ" dirty="0" smtClean="0"/>
              <a:t>např. </a:t>
            </a:r>
            <a:r>
              <a:rPr lang="cs-CZ" dirty="0"/>
              <a:t>výstupy </a:t>
            </a:r>
            <a:r>
              <a:rPr lang="cs-CZ" dirty="0" smtClean="0"/>
              <a:t>měřených veličin </a:t>
            </a:r>
            <a:r>
              <a:rPr lang="cs-CZ" dirty="0"/>
              <a:t>ve tvaru </a:t>
            </a:r>
            <a:r>
              <a:rPr lang="cs-CZ" dirty="0" smtClean="0"/>
              <a:t>signálů, vzorkovaná </a:t>
            </a:r>
            <a:r>
              <a:rPr lang="cs-CZ" dirty="0"/>
              <a:t>data, </a:t>
            </a:r>
            <a:r>
              <a:rPr lang="cs-CZ" dirty="0" smtClean="0"/>
              <a:t>počty, </a:t>
            </a:r>
            <a:r>
              <a:rPr lang="cs-CZ" dirty="0"/>
              <a:t>výskyt dané události </a:t>
            </a:r>
            <a:r>
              <a:rPr lang="cs-CZ" dirty="0" smtClean="0"/>
              <a:t>či </a:t>
            </a:r>
            <a:r>
              <a:rPr lang="cs-CZ" dirty="0"/>
              <a:t>jevu (ano/ne) </a:t>
            </a:r>
            <a:r>
              <a:rPr lang="cs-CZ" dirty="0" smtClean="0"/>
              <a:t>apod.</a:t>
            </a:r>
          </a:p>
          <a:p>
            <a:pPr>
              <a:buClr>
                <a:schemeClr val="accent3">
                  <a:lumMod val="75000"/>
                </a:schemeClr>
              </a:buClr>
            </a:pPr>
            <a:r>
              <a:rPr lang="cs-CZ" dirty="0" smtClean="0"/>
              <a:t>Na </a:t>
            </a:r>
            <a:r>
              <a:rPr lang="cs-CZ" dirty="0"/>
              <a:t>model </a:t>
            </a:r>
            <a:r>
              <a:rPr lang="cs-CZ" dirty="0" smtClean="0"/>
              <a:t>se můžeme </a:t>
            </a:r>
            <a:r>
              <a:rPr lang="cs-CZ" dirty="0"/>
              <a:t>dívat také jako na </a:t>
            </a:r>
            <a:r>
              <a:rPr lang="cs-CZ" dirty="0" smtClean="0"/>
              <a:t>množinu </a:t>
            </a:r>
            <a:r>
              <a:rPr lang="cs-CZ" dirty="0"/>
              <a:t>funkcí, která popisuje vztahy mezi </a:t>
            </a:r>
            <a:r>
              <a:rPr lang="cs-CZ" dirty="0" smtClean="0"/>
              <a:t>různými proměnnými.</a:t>
            </a:r>
            <a:endParaRPr lang="cs-CZ" dirty="0"/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215900" y="332656"/>
            <a:ext cx="8748588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cs-CZ" sz="3200" b="1" dirty="0" smtClean="0">
                <a:solidFill>
                  <a:schemeClr val="accent3">
                    <a:lumMod val="75000"/>
                  </a:schemeClr>
                </a:solidFill>
              </a:rPr>
              <a:t>Matematický model</a:t>
            </a:r>
            <a:endParaRPr lang="cs-CZ" sz="3200" b="1" dirty="0">
              <a:solidFill>
                <a:schemeClr val="accent3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853143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354" name="Rectangle 2"/>
          <p:cNvSpPr>
            <a:spLocks noGrp="1" noChangeArrowheads="1"/>
          </p:cNvSpPr>
          <p:nvPr>
            <p:ph type="body" sz="half" idx="1"/>
          </p:nvPr>
        </p:nvSpPr>
        <p:spPr>
          <a:xfrm>
            <a:off x="407988" y="1484784"/>
            <a:ext cx="8507412" cy="4608512"/>
          </a:xfrm>
        </p:spPr>
        <p:txBody>
          <a:bodyPr/>
          <a:lstStyle/>
          <a:p>
            <a:pPr eaLnBrk="1" hangingPunct="1">
              <a:buClr>
                <a:schemeClr val="accent3">
                  <a:lumMod val="75000"/>
                </a:schemeClr>
              </a:buClr>
              <a:defRPr/>
            </a:pP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Proces tvorby modelu má několik fází, mezi kterými existují významné zpětné vazby:</a:t>
            </a:r>
          </a:p>
          <a:p>
            <a:pPr lvl="1" eaLnBrk="1" hangingPunct="1">
              <a:buClr>
                <a:schemeClr val="accent3">
                  <a:lumMod val="75000"/>
                </a:schemeClr>
              </a:buClr>
              <a:defRPr/>
            </a:pP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identifikace prvků modelu (proměnných),</a:t>
            </a:r>
          </a:p>
          <a:p>
            <a:pPr lvl="1" eaLnBrk="1" hangingPunct="1">
              <a:buClr>
                <a:schemeClr val="accent3">
                  <a:lumMod val="75000"/>
                </a:schemeClr>
              </a:buClr>
              <a:defRPr/>
            </a:pP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studium vztahů mezi prvky modelu,</a:t>
            </a:r>
          </a:p>
          <a:p>
            <a:pPr lvl="1" eaLnBrk="1" hangingPunct="1">
              <a:buClr>
                <a:schemeClr val="accent3">
                  <a:lumMod val="75000"/>
                </a:schemeClr>
              </a:buClr>
              <a:defRPr/>
            </a:pP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implementace modelu (s použitím ICT),</a:t>
            </a:r>
          </a:p>
          <a:p>
            <a:pPr lvl="1" eaLnBrk="1" hangingPunct="1">
              <a:buClr>
                <a:schemeClr val="accent3">
                  <a:lumMod val="75000"/>
                </a:schemeClr>
              </a:buClr>
              <a:defRPr/>
            </a:pP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nalezení řešení modelu (jedno nebo více),</a:t>
            </a:r>
          </a:p>
          <a:p>
            <a:pPr lvl="1" eaLnBrk="1" hangingPunct="1">
              <a:buClr>
                <a:schemeClr val="accent3">
                  <a:lumMod val="75000"/>
                </a:schemeClr>
              </a:buClr>
              <a:defRPr/>
            </a:pP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analýza řešení, jeho výhod a nedostatků,</a:t>
            </a:r>
          </a:p>
          <a:p>
            <a:pPr lvl="1" eaLnBrk="1" hangingPunct="1">
              <a:buClr>
                <a:schemeClr val="accent3">
                  <a:lumMod val="75000"/>
                </a:schemeClr>
              </a:buClr>
              <a:defRPr/>
            </a:pP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modifikace modelu (iterativně).</a:t>
            </a:r>
          </a:p>
          <a:p>
            <a:pPr lvl="1" eaLnBrk="1" hangingPunct="1">
              <a:buClr>
                <a:schemeClr val="accent3">
                  <a:lumMod val="75000"/>
                </a:schemeClr>
              </a:buClr>
              <a:defRPr/>
            </a:pPr>
            <a:endParaRPr lang="cs-CZ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eaLnBrk="1" hangingPunct="1">
              <a:buClr>
                <a:schemeClr val="accent3">
                  <a:lumMod val="75000"/>
                </a:schemeClr>
              </a:buClr>
              <a:defRPr/>
            </a:pPr>
            <a:endParaRPr lang="cs-CZ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eaLnBrk="1" hangingPunct="1">
              <a:buClr>
                <a:schemeClr val="accent3">
                  <a:lumMod val="75000"/>
                </a:schemeClr>
              </a:buClr>
              <a:defRPr/>
            </a:pPr>
            <a:endParaRPr lang="cs-CZ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eaLnBrk="1" hangingPunct="1">
              <a:buClr>
                <a:schemeClr val="accent3">
                  <a:lumMod val="75000"/>
                </a:schemeClr>
              </a:buClr>
              <a:defRPr/>
            </a:pPr>
            <a:endParaRPr lang="cs-CZ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eaLnBrk="1" hangingPunct="1">
              <a:buClr>
                <a:schemeClr val="accent3">
                  <a:lumMod val="75000"/>
                </a:schemeClr>
              </a:buClr>
              <a:defRPr/>
            </a:pPr>
            <a:endParaRPr lang="cs-CZ" dirty="0"/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215900" y="332656"/>
            <a:ext cx="8748588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cs-CZ" sz="3200" b="1" dirty="0" smtClean="0">
                <a:solidFill>
                  <a:schemeClr val="accent3">
                    <a:lumMod val="75000"/>
                  </a:schemeClr>
                </a:solidFill>
              </a:rPr>
              <a:t>Matematické modelování</a:t>
            </a:r>
            <a:endParaRPr lang="cs-CZ" sz="3200" b="1" dirty="0">
              <a:solidFill>
                <a:schemeClr val="accent3">
                  <a:lumMod val="75000"/>
                </a:schemeClr>
              </a:solidFill>
            </a:endParaRPr>
          </a:p>
        </p:txBody>
      </p:sp>
      <p:graphicFrame>
        <p:nvGraphicFramePr>
          <p:cNvPr id="3" name="Objek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27101271"/>
              </p:ext>
            </p:extLst>
          </p:nvPr>
        </p:nvGraphicFramePr>
        <p:xfrm>
          <a:off x="6516216" y="2420888"/>
          <a:ext cx="2183532" cy="202595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1" name="Image" r:id="rId3" imgW="3695040" imgH="3428280" progId="Photoshop.Image.12">
                  <p:embed/>
                </p:oleObj>
              </mc:Choice>
              <mc:Fallback>
                <p:oleObj name="Image" r:id="rId3" imgW="3695040" imgH="3428280" progId="Photoshop.Image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516216" y="2420888"/>
                        <a:ext cx="2183532" cy="202595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9819461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59832" y="1628800"/>
            <a:ext cx="5328592" cy="4584868"/>
          </a:xfrm>
          <a:prstGeom prst="rect">
            <a:avLst/>
          </a:prstGeom>
        </p:spPr>
      </p:pic>
      <p:sp>
        <p:nvSpPr>
          <p:cNvPr id="228354" name="Rectangle 2"/>
          <p:cNvSpPr>
            <a:spLocks noGrp="1" noChangeArrowheads="1"/>
          </p:cNvSpPr>
          <p:nvPr>
            <p:ph type="body" sz="half" idx="1"/>
          </p:nvPr>
        </p:nvSpPr>
        <p:spPr>
          <a:xfrm>
            <a:off x="407988" y="1484784"/>
            <a:ext cx="8507412" cy="4608512"/>
          </a:xfrm>
        </p:spPr>
        <p:txBody>
          <a:bodyPr/>
          <a:lstStyle/>
          <a:p>
            <a:pPr eaLnBrk="1" hangingPunct="1">
              <a:buClr>
                <a:schemeClr val="accent3">
                  <a:lumMod val="75000"/>
                </a:schemeClr>
              </a:buClr>
              <a:defRPr/>
            </a:pP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Proces tvorby modelu:</a:t>
            </a:r>
            <a:endParaRPr lang="cs-CZ" dirty="0"/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215900" y="332656"/>
            <a:ext cx="8748588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cs-CZ" sz="3200" b="1" dirty="0" smtClean="0">
                <a:solidFill>
                  <a:schemeClr val="accent3">
                    <a:lumMod val="75000"/>
                  </a:schemeClr>
                </a:solidFill>
              </a:rPr>
              <a:t>Matematické modelování</a:t>
            </a:r>
            <a:endParaRPr lang="cs-CZ" sz="3200" b="1" dirty="0">
              <a:solidFill>
                <a:schemeClr val="accent3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554172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ministrativní">
  <a:themeElements>
    <a:clrScheme name="Administrativní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Administrativní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3238</TotalTime>
  <Words>969</Words>
  <Application>Microsoft Office PowerPoint</Application>
  <PresentationFormat>Předvádění na obrazovce (4:3)</PresentationFormat>
  <Paragraphs>133</Paragraphs>
  <Slides>18</Slides>
  <Notes>3</Notes>
  <HiddenSlides>0</HiddenSlides>
  <MMClips>0</MMClips>
  <ScaleCrop>false</ScaleCrop>
  <HeadingPairs>
    <vt:vector size="8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2</vt:i4>
      </vt:variant>
      <vt:variant>
        <vt:lpstr>Nadpisy snímků</vt:lpstr>
      </vt:variant>
      <vt:variant>
        <vt:i4>18</vt:i4>
      </vt:variant>
    </vt:vector>
  </HeadingPairs>
  <TitlesOfParts>
    <vt:vector size="26" baseType="lpstr">
      <vt:lpstr>Arial</vt:lpstr>
      <vt:lpstr>Calibri</vt:lpstr>
      <vt:lpstr>Verdana</vt:lpstr>
      <vt:lpstr>Wingdings</vt:lpstr>
      <vt:lpstr>Wingdings 2</vt:lpstr>
      <vt:lpstr>Administrativní</vt:lpstr>
      <vt:lpstr>Image</vt:lpstr>
      <vt:lpstr>Rastrový obrázek</vt:lpstr>
      <vt:lpstr>1. Úvod do úvodu Bi3101 Úvod do matematického modelování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Základní pojmy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II. Příprava dat</dc:title>
  <dc:creator>cvanova</dc:creator>
  <cp:lastModifiedBy>Jiří Kalina</cp:lastModifiedBy>
  <cp:revision>124</cp:revision>
  <dcterms:created xsi:type="dcterms:W3CDTF">2011-03-03T07:28:24Z</dcterms:created>
  <dcterms:modified xsi:type="dcterms:W3CDTF">2018-10-01T13:38:12Z</dcterms:modified>
</cp:coreProperties>
</file>