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6" r:id="rId2"/>
    <p:sldId id="287" r:id="rId3"/>
    <p:sldId id="289" r:id="rId4"/>
    <p:sldId id="290" r:id="rId5"/>
    <p:sldId id="288" r:id="rId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57" d="100"/>
          <a:sy n="157" d="100"/>
        </p:scale>
        <p:origin x="1878" y="15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557349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Populační modely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Model růstu populace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2. domácí úloha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 Model růstu populace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/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b="1" i="1" dirty="0" smtClean="0">
                <a:solidFill>
                  <a:srgbClr val="C00000"/>
                </a:solidFill>
              </a:rPr>
              <a:t>Populační modely</a:t>
            </a:r>
            <a:r>
              <a:rPr lang="cs-CZ" altLang="en-US" sz="2400" dirty="0" smtClean="0"/>
              <a:t> řeší odpověď na otázku </a:t>
            </a:r>
            <a:r>
              <a:rPr lang="en-US" sz="2400" dirty="0" err="1" smtClean="0"/>
              <a:t>kolik</a:t>
            </a:r>
            <a:r>
              <a:rPr lang="en-US" sz="2400" dirty="0" smtClean="0"/>
              <a:t> </a:t>
            </a:r>
            <a:r>
              <a:rPr lang="en-US" sz="2400" dirty="0" err="1" smtClean="0"/>
              <a:t>jedinc</a:t>
            </a:r>
            <a:r>
              <a:rPr lang="cs-CZ" sz="2400" dirty="0" smtClean="0"/>
              <a:t>ů</a:t>
            </a:r>
            <a:r>
              <a:rPr lang="en-US" sz="2400" dirty="0" smtClean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mít</a:t>
            </a:r>
            <a:r>
              <a:rPr lang="en-US" sz="2400" dirty="0"/>
              <a:t> </a:t>
            </a:r>
            <a:r>
              <a:rPr lang="cs-CZ" sz="2400" dirty="0" smtClean="0"/>
              <a:t>modelovaná </a:t>
            </a:r>
            <a:r>
              <a:rPr lang="en-US" sz="2400" dirty="0" smtClean="0"/>
              <a:t>populace </a:t>
            </a:r>
            <a:r>
              <a:rPr lang="en-US" sz="2400" dirty="0"/>
              <a:t>v </a:t>
            </a:r>
            <a:r>
              <a:rPr lang="en-US" sz="2400" dirty="0" err="1"/>
              <a:t>daném</a:t>
            </a:r>
            <a:r>
              <a:rPr lang="en-US" sz="2400" dirty="0"/>
              <a:t> </a:t>
            </a:r>
            <a:r>
              <a:rPr lang="cs-CZ" sz="2400" dirty="0" smtClean="0"/>
              <a:t>č</a:t>
            </a:r>
            <a:r>
              <a:rPr lang="en-US" sz="2400" dirty="0" err="1" smtClean="0"/>
              <a:t>ase</a:t>
            </a:r>
            <a:r>
              <a:rPr lang="en-US" sz="2400" dirty="0" smtClean="0"/>
              <a:t> </a:t>
            </a:r>
            <a:r>
              <a:rPr lang="en-US" sz="2400" dirty="0"/>
              <a:t>t &gt; 0, </a:t>
            </a: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dirty="0" err="1"/>
              <a:t>známe</a:t>
            </a:r>
            <a:r>
              <a:rPr lang="en-US" sz="2400" dirty="0"/>
              <a:t> </a:t>
            </a:r>
            <a:r>
              <a:rPr lang="en-US" sz="2400" dirty="0" err="1"/>
              <a:t>tento</a:t>
            </a:r>
            <a:r>
              <a:rPr lang="en-US" sz="2400" dirty="0"/>
              <a:t> </a:t>
            </a:r>
            <a:r>
              <a:rPr lang="en-US" sz="2400" dirty="0" err="1" smtClean="0"/>
              <a:t>po</a:t>
            </a:r>
            <a:r>
              <a:rPr lang="cs-CZ" sz="2400" dirty="0" smtClean="0"/>
              <a:t>č</a:t>
            </a:r>
            <a:r>
              <a:rPr lang="en-US" sz="2400" dirty="0" smtClean="0"/>
              <a:t>et</a:t>
            </a:r>
            <a:r>
              <a:rPr lang="cs-CZ" sz="2400" dirty="0" smtClean="0"/>
              <a:t> </a:t>
            </a:r>
            <a:r>
              <a:rPr lang="fr-FR" sz="2400" dirty="0" smtClean="0"/>
              <a:t>na </a:t>
            </a:r>
            <a:r>
              <a:rPr lang="fr-FR" sz="2400" dirty="0"/>
              <a:t>poèátku (v </a:t>
            </a:r>
            <a:r>
              <a:rPr lang="cs-CZ" sz="2400" dirty="0" smtClean="0"/>
              <a:t>č</a:t>
            </a:r>
            <a:r>
              <a:rPr lang="fr-FR" sz="2400" dirty="0" smtClean="0"/>
              <a:t>ase </a:t>
            </a:r>
            <a:r>
              <a:rPr lang="fr-FR" sz="2400" dirty="0"/>
              <a:t>t = 0).</a:t>
            </a:r>
          </a:p>
          <a:p>
            <a:r>
              <a:rPr lang="en-US" sz="2400" dirty="0" err="1"/>
              <a:t>Modely</a:t>
            </a:r>
            <a:r>
              <a:rPr lang="en-US" sz="2400" dirty="0"/>
              <a:t> </a:t>
            </a:r>
            <a:r>
              <a:rPr lang="en-US" sz="2400" dirty="0" smtClean="0"/>
              <a:t>r</a:t>
            </a:r>
            <a:r>
              <a:rPr lang="cs-CZ" sz="2400" dirty="0" smtClean="0"/>
              <a:t>ů</a:t>
            </a:r>
            <a:r>
              <a:rPr lang="en-US" sz="2400" dirty="0" err="1" smtClean="0"/>
              <a:t>stu</a:t>
            </a:r>
            <a:r>
              <a:rPr lang="en-US" sz="2400" dirty="0" smtClean="0"/>
              <a:t> </a:t>
            </a:r>
            <a:r>
              <a:rPr lang="en-US" sz="2400" dirty="0"/>
              <a:t>populace </a:t>
            </a:r>
            <a:r>
              <a:rPr lang="en-US" sz="2400" dirty="0" smtClean="0"/>
              <a:t>pat</a:t>
            </a:r>
            <a:r>
              <a:rPr lang="cs-CZ" sz="2400" dirty="0" smtClean="0"/>
              <a:t>ř</a:t>
            </a:r>
            <a:r>
              <a:rPr lang="en-US" sz="2400" dirty="0" smtClean="0"/>
              <a:t>í </a:t>
            </a:r>
            <a:r>
              <a:rPr lang="en-US" sz="2400" dirty="0"/>
              <a:t>k </a:t>
            </a:r>
            <a:r>
              <a:rPr lang="en-US" sz="2400" dirty="0" err="1" smtClean="0"/>
              <a:t>nejroz</a:t>
            </a:r>
            <a:r>
              <a:rPr lang="cs-CZ" sz="2400" dirty="0" smtClean="0"/>
              <a:t>šíř</a:t>
            </a:r>
            <a:r>
              <a:rPr lang="en-US" sz="2400" dirty="0" err="1" smtClean="0"/>
              <a:t>en</a:t>
            </a:r>
            <a:r>
              <a:rPr lang="cs-CZ" sz="2400" dirty="0" smtClean="0"/>
              <a:t>ě</a:t>
            </a:r>
            <a:r>
              <a:rPr lang="en-US" sz="2400" dirty="0" smtClean="0"/>
              <a:t>j</a:t>
            </a:r>
            <a:r>
              <a:rPr lang="cs-CZ" sz="2400" dirty="0" smtClean="0"/>
              <a:t>š</a:t>
            </a:r>
            <a:r>
              <a:rPr lang="en-US" sz="2400" dirty="0" err="1" smtClean="0"/>
              <a:t>ím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err="1" smtClean="0"/>
              <a:t>nejznám</a:t>
            </a:r>
            <a:r>
              <a:rPr lang="cs-CZ" sz="2400" dirty="0" smtClean="0"/>
              <a:t>ě</a:t>
            </a:r>
            <a:r>
              <a:rPr lang="en-US" sz="2400" dirty="0"/>
              <a:t>j</a:t>
            </a:r>
            <a:r>
              <a:rPr lang="cs-CZ" sz="2400" dirty="0"/>
              <a:t>š</a:t>
            </a:r>
            <a:r>
              <a:rPr lang="en-US" sz="2400" dirty="0" err="1" smtClean="0"/>
              <a:t>ím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Populační 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Nejjednodušším populačním modelem je model exponenciálního růstu:</a:t>
            </a:r>
          </a:p>
          <a:p>
            <a:pPr lvl="1"/>
            <a:r>
              <a:rPr lang="en-US" sz="1900" dirty="0" smtClean="0"/>
              <a:t>P</a:t>
            </a:r>
            <a:r>
              <a:rPr lang="cs-CZ" sz="1900" dirty="0" smtClean="0"/>
              <a:t>ř</a:t>
            </a:r>
            <a:r>
              <a:rPr lang="en-US" sz="1900" dirty="0" err="1" smtClean="0"/>
              <a:t>edpokládejme</a:t>
            </a:r>
            <a:r>
              <a:rPr lang="en-US" sz="1900" dirty="0"/>
              <a:t>, </a:t>
            </a:r>
            <a:r>
              <a:rPr lang="cs-CZ" sz="1900" dirty="0" smtClean="0"/>
              <a:t>ž</a:t>
            </a:r>
            <a:r>
              <a:rPr lang="en-US" sz="1900" dirty="0" smtClean="0"/>
              <a:t>e </a:t>
            </a:r>
            <a:r>
              <a:rPr lang="en-US" sz="1900" dirty="0" err="1" smtClean="0"/>
              <a:t>zm</a:t>
            </a:r>
            <a:r>
              <a:rPr lang="cs-CZ" sz="1900" dirty="0" smtClean="0"/>
              <a:t>ě</a:t>
            </a:r>
            <a:r>
              <a:rPr lang="en-US" sz="1900" dirty="0" err="1" smtClean="0"/>
              <a:t>na</a:t>
            </a:r>
            <a:r>
              <a:rPr lang="en-US" sz="1900" dirty="0" smtClean="0"/>
              <a:t> </a:t>
            </a:r>
            <a:r>
              <a:rPr lang="en-US" sz="1900" dirty="0" err="1"/>
              <a:t>velikosti</a:t>
            </a:r>
            <a:r>
              <a:rPr lang="en-US" sz="1900" dirty="0"/>
              <a:t> </a:t>
            </a:r>
            <a:r>
              <a:rPr lang="en-US" sz="1900" dirty="0" smtClean="0"/>
              <a:t>N</a:t>
            </a:r>
            <a:r>
              <a:rPr lang="cs-CZ" sz="1900" dirty="0" smtClean="0"/>
              <a:t>(t)</a:t>
            </a:r>
            <a:r>
              <a:rPr lang="en-US" sz="1900" dirty="0" smtClean="0"/>
              <a:t> populace </a:t>
            </a:r>
            <a:r>
              <a:rPr lang="en-US" sz="1900" dirty="0"/>
              <a:t>v </a:t>
            </a:r>
            <a:r>
              <a:rPr lang="cs-CZ" sz="1900" dirty="0" smtClean="0"/>
              <a:t>č</a:t>
            </a:r>
            <a:r>
              <a:rPr lang="en-US" sz="1900" dirty="0" err="1" smtClean="0"/>
              <a:t>ase</a:t>
            </a:r>
            <a:r>
              <a:rPr lang="en-US" sz="1900" dirty="0" smtClean="0"/>
              <a:t> </a:t>
            </a:r>
            <a:r>
              <a:rPr lang="en-US" sz="1900" dirty="0"/>
              <a:t>je </a:t>
            </a:r>
            <a:r>
              <a:rPr lang="en-US" sz="1900" dirty="0" err="1" smtClean="0"/>
              <a:t>zp</a:t>
            </a:r>
            <a:r>
              <a:rPr lang="cs-CZ" sz="1900" dirty="0" smtClean="0"/>
              <a:t>ů</a:t>
            </a:r>
            <a:r>
              <a:rPr lang="en-US" sz="1900" dirty="0" err="1" smtClean="0"/>
              <a:t>sobena</a:t>
            </a:r>
            <a:r>
              <a:rPr lang="en-US" sz="1900" dirty="0" smtClean="0"/>
              <a:t> </a:t>
            </a:r>
            <a:r>
              <a:rPr lang="en-US" sz="1900" dirty="0" err="1"/>
              <a:t>pouze</a:t>
            </a:r>
            <a:r>
              <a:rPr lang="en-US" sz="1900" dirty="0"/>
              <a:t> </a:t>
            </a:r>
            <a:r>
              <a:rPr lang="en-US" sz="1900" dirty="0" err="1"/>
              <a:t>plozením</a:t>
            </a:r>
            <a:r>
              <a:rPr lang="en-US" sz="1900" dirty="0"/>
              <a:t> </a:t>
            </a:r>
            <a:r>
              <a:rPr lang="en-US" sz="1900" dirty="0" err="1"/>
              <a:t>nových</a:t>
            </a:r>
            <a:r>
              <a:rPr lang="en-US" sz="1900" dirty="0"/>
              <a:t> </a:t>
            </a:r>
            <a:r>
              <a:rPr lang="en-US" sz="1900" dirty="0" err="1" smtClean="0"/>
              <a:t>jedinc</a:t>
            </a:r>
            <a:r>
              <a:rPr lang="cs-CZ" sz="1900" dirty="0" smtClean="0"/>
              <a:t>ů</a:t>
            </a:r>
            <a:r>
              <a:rPr lang="en-US" sz="1900" dirty="0" smtClean="0"/>
              <a:t> </a:t>
            </a:r>
            <a:r>
              <a:rPr lang="en-US" sz="1900" dirty="0"/>
              <a:t>a </a:t>
            </a:r>
            <a:r>
              <a:rPr lang="en-US" sz="1900" dirty="0" err="1"/>
              <a:t>umíráním</a:t>
            </a:r>
            <a:r>
              <a:rPr lang="en-US" sz="1900" dirty="0"/>
              <a:t> </a:t>
            </a:r>
            <a:r>
              <a:rPr lang="en-US" sz="1900" dirty="0" err="1" smtClean="0"/>
              <a:t>jiných</a:t>
            </a:r>
            <a:r>
              <a:rPr lang="en-US" sz="1900" dirty="0" smtClean="0"/>
              <a:t>.</a:t>
            </a:r>
            <a:endParaRPr lang="cs-CZ" sz="1900" dirty="0" smtClean="0"/>
          </a:p>
          <a:p>
            <a:pPr lvl="1"/>
            <a:r>
              <a:rPr lang="en-US" sz="1900" dirty="0" smtClean="0"/>
              <a:t>P</a:t>
            </a:r>
            <a:r>
              <a:rPr lang="cs-CZ" sz="1900" dirty="0" err="1" smtClean="0"/>
              <a:t>ředpokládejme</a:t>
            </a:r>
            <a:r>
              <a:rPr lang="cs-CZ" sz="1900" dirty="0" smtClean="0"/>
              <a:t>, že počet </a:t>
            </a:r>
            <a:r>
              <a:rPr lang="en-US" sz="1900" dirty="0" err="1" smtClean="0"/>
              <a:t>nov</a:t>
            </a:r>
            <a:r>
              <a:rPr lang="cs-CZ" sz="1900" dirty="0" smtClean="0"/>
              <a:t>ě</a:t>
            </a:r>
            <a:r>
              <a:rPr lang="en-US" sz="1900" dirty="0" smtClean="0"/>
              <a:t> </a:t>
            </a:r>
            <a:r>
              <a:rPr lang="en-US" sz="1900" dirty="0" err="1"/>
              <a:t>narozených</a:t>
            </a:r>
            <a:r>
              <a:rPr lang="en-US" sz="1900" dirty="0"/>
              <a:t>, </a:t>
            </a:r>
            <a:r>
              <a:rPr lang="en-US" sz="1900" dirty="0" err="1"/>
              <a:t>respektive</a:t>
            </a:r>
            <a:r>
              <a:rPr lang="en-US" sz="1900" dirty="0"/>
              <a:t> </a:t>
            </a:r>
            <a:r>
              <a:rPr lang="en-US" sz="1900" dirty="0" err="1" smtClean="0"/>
              <a:t>zem</a:t>
            </a:r>
            <a:r>
              <a:rPr lang="cs-CZ" sz="1900" dirty="0" smtClean="0"/>
              <a:t>ř</a:t>
            </a:r>
            <a:r>
              <a:rPr lang="en-US" sz="1900" dirty="0" err="1" smtClean="0"/>
              <a:t>elých</a:t>
            </a:r>
            <a:r>
              <a:rPr lang="en-US" sz="1900" dirty="0"/>
              <a:t>, </a:t>
            </a:r>
            <a:r>
              <a:rPr lang="en-US" sz="1900" dirty="0" err="1" smtClean="0"/>
              <a:t>jedinc</a:t>
            </a:r>
            <a:r>
              <a:rPr lang="cs-CZ" sz="1900" dirty="0" smtClean="0"/>
              <a:t>ů</a:t>
            </a:r>
            <a:r>
              <a:rPr lang="en-US" sz="1900" dirty="0" smtClean="0"/>
              <a:t> </a:t>
            </a:r>
            <a:r>
              <a:rPr lang="cs-CZ" sz="1900" dirty="0" smtClean="0"/>
              <a:t>je přímo </a:t>
            </a:r>
            <a:r>
              <a:rPr lang="cs-CZ" sz="1900" dirty="0" err="1" smtClean="0"/>
              <a:t>úuměrný</a:t>
            </a:r>
            <a:r>
              <a:rPr lang="cs-CZ" sz="1900" dirty="0" smtClean="0"/>
              <a:t> </a:t>
            </a:r>
            <a:r>
              <a:rPr lang="en-US" sz="1900" dirty="0" err="1" smtClean="0"/>
              <a:t>velikosti</a:t>
            </a:r>
            <a:r>
              <a:rPr lang="en-US" sz="1900" dirty="0" smtClean="0"/>
              <a:t> </a:t>
            </a:r>
            <a:r>
              <a:rPr lang="en-US" sz="1900" dirty="0"/>
              <a:t>populace. </a:t>
            </a:r>
            <a:endParaRPr lang="cs-CZ" sz="1900" dirty="0" smtClean="0"/>
          </a:p>
          <a:p>
            <a:pPr lvl="1"/>
            <a:r>
              <a:rPr lang="en-US" sz="1900" dirty="0" err="1" smtClean="0"/>
              <a:t>Hled</a:t>
            </a:r>
            <a:r>
              <a:rPr lang="cs-CZ" sz="1900" dirty="0" smtClean="0"/>
              <a:t>á</a:t>
            </a:r>
            <a:r>
              <a:rPr lang="en-US" sz="1900" dirty="0" smtClean="0"/>
              <a:t>me </a:t>
            </a:r>
            <a:r>
              <a:rPr lang="cs-CZ" sz="1900" dirty="0" smtClean="0"/>
              <a:t>řeš</a:t>
            </a:r>
            <a:r>
              <a:rPr lang="en-US" sz="1900" dirty="0" err="1" smtClean="0"/>
              <a:t>ení</a:t>
            </a:r>
            <a:r>
              <a:rPr lang="en-US" sz="1900" dirty="0" smtClean="0"/>
              <a:t> </a:t>
            </a:r>
            <a:r>
              <a:rPr lang="en-US" sz="1900" dirty="0" err="1"/>
              <a:t>modelu</a:t>
            </a:r>
            <a:r>
              <a:rPr lang="en-US" sz="1900" dirty="0"/>
              <a:t>, </a:t>
            </a:r>
            <a:r>
              <a:rPr lang="en-US" sz="1900" dirty="0" err="1"/>
              <a:t>tj</a:t>
            </a:r>
            <a:r>
              <a:rPr lang="en-US" sz="1900" dirty="0"/>
              <a:t>. </a:t>
            </a:r>
            <a:r>
              <a:rPr lang="en-US" sz="1900" dirty="0" err="1"/>
              <a:t>velikost</a:t>
            </a:r>
            <a:r>
              <a:rPr lang="en-US" sz="1900" dirty="0"/>
              <a:t> </a:t>
            </a:r>
            <a:r>
              <a:rPr lang="en-US" sz="1900" dirty="0" smtClean="0"/>
              <a:t>N</a:t>
            </a:r>
            <a:r>
              <a:rPr lang="cs-CZ" sz="1900" dirty="0" smtClean="0"/>
              <a:t>(t)</a:t>
            </a:r>
            <a:r>
              <a:rPr lang="en-US" sz="1900" dirty="0" smtClean="0"/>
              <a:t> </a:t>
            </a:r>
            <a:r>
              <a:rPr lang="en-US" sz="1900" dirty="0"/>
              <a:t>populace </a:t>
            </a:r>
            <a:r>
              <a:rPr lang="cs-CZ" sz="1900" dirty="0" smtClean="0"/>
              <a:t>v</a:t>
            </a:r>
            <a:r>
              <a:rPr lang="en-US" sz="1900" dirty="0" smtClean="0"/>
              <a:t> </a:t>
            </a:r>
            <a:r>
              <a:rPr lang="cs-CZ" sz="1900" dirty="0" smtClean="0"/>
              <a:t>č</a:t>
            </a:r>
            <a:r>
              <a:rPr lang="en-US" sz="1900" dirty="0" err="1" smtClean="0"/>
              <a:t>ase</a:t>
            </a:r>
            <a:r>
              <a:rPr lang="en-US" sz="1900" dirty="0" smtClean="0"/>
              <a:t> </a:t>
            </a:r>
            <a:r>
              <a:rPr lang="en-US" sz="1900" dirty="0"/>
              <a:t>t. </a:t>
            </a:r>
            <a:r>
              <a:rPr lang="cs-CZ" sz="1900" dirty="0" smtClean="0"/>
              <a:t>Č</a:t>
            </a:r>
            <a:r>
              <a:rPr lang="en-US" sz="1900" dirty="0" smtClean="0"/>
              <a:t>as </a:t>
            </a:r>
            <a:r>
              <a:rPr lang="en-US" sz="1900" dirty="0"/>
              <a:t>t </a:t>
            </a:r>
            <a:r>
              <a:rPr lang="en-US" sz="1900" dirty="0" err="1"/>
              <a:t>budeme</a:t>
            </a:r>
            <a:r>
              <a:rPr lang="en-US" sz="1900" dirty="0"/>
              <a:t> </a:t>
            </a:r>
            <a:r>
              <a:rPr lang="en-US" sz="1900" dirty="0" err="1" smtClean="0"/>
              <a:t>uva</a:t>
            </a:r>
            <a:r>
              <a:rPr lang="cs-CZ" sz="1900" dirty="0" smtClean="0"/>
              <a:t>ž</a:t>
            </a:r>
            <a:r>
              <a:rPr lang="en-US" sz="1900" dirty="0" err="1" smtClean="0"/>
              <a:t>ovat</a:t>
            </a:r>
            <a:r>
              <a:rPr lang="en-US" sz="1900" dirty="0" smtClean="0"/>
              <a:t> </a:t>
            </a:r>
            <a:r>
              <a:rPr lang="en-US" sz="1900" dirty="0" err="1"/>
              <a:t>jednak</a:t>
            </a:r>
            <a:r>
              <a:rPr lang="en-US" sz="1900" dirty="0"/>
              <a:t> </a:t>
            </a:r>
            <a:r>
              <a:rPr lang="en-US" sz="1900" dirty="0" err="1"/>
              <a:t>jako</a:t>
            </a:r>
            <a:r>
              <a:rPr lang="en-US" sz="1900" dirty="0"/>
              <a:t> </a:t>
            </a:r>
            <a:r>
              <a:rPr lang="en-US" sz="1900" dirty="0" err="1"/>
              <a:t>diskrétní</a:t>
            </a:r>
            <a:r>
              <a:rPr lang="en-US" sz="1900" dirty="0"/>
              <a:t> </a:t>
            </a:r>
            <a:r>
              <a:rPr lang="en-US" sz="1900" dirty="0" err="1" smtClean="0"/>
              <a:t>veli</a:t>
            </a:r>
            <a:r>
              <a:rPr lang="cs-CZ" sz="1900" dirty="0" smtClean="0"/>
              <a:t>č</a:t>
            </a:r>
            <a:r>
              <a:rPr lang="en-US" sz="1900" dirty="0" err="1" smtClean="0"/>
              <a:t>inu</a:t>
            </a:r>
            <a:r>
              <a:rPr lang="en-US" sz="1900" dirty="0" smtClean="0"/>
              <a:t> </a:t>
            </a:r>
            <a:r>
              <a:rPr lang="en-US" sz="1900" dirty="0" err="1"/>
              <a:t>nabývající</a:t>
            </a:r>
            <a:r>
              <a:rPr lang="en-US" sz="1900" dirty="0"/>
              <a:t> </a:t>
            </a:r>
            <a:r>
              <a:rPr lang="en-US" sz="1900" dirty="0" err="1" smtClean="0"/>
              <a:t>celo</a:t>
            </a:r>
            <a:r>
              <a:rPr lang="cs-CZ" sz="1900" dirty="0" smtClean="0"/>
              <a:t>č</a:t>
            </a:r>
            <a:r>
              <a:rPr lang="en-US" sz="1900" dirty="0" err="1" smtClean="0"/>
              <a:t>íselných</a:t>
            </a:r>
            <a:r>
              <a:rPr lang="en-US" sz="1900" dirty="0" smtClean="0"/>
              <a:t> </a:t>
            </a:r>
            <a:r>
              <a:rPr lang="en-US" sz="1900" dirty="0" err="1"/>
              <a:t>hodnot</a:t>
            </a:r>
            <a:r>
              <a:rPr lang="en-US" sz="1900" dirty="0"/>
              <a:t> (</a:t>
            </a:r>
            <a:r>
              <a:rPr lang="en-US" sz="1900" dirty="0" err="1"/>
              <a:t>mohou</a:t>
            </a:r>
            <a:r>
              <a:rPr lang="en-US" sz="1900" dirty="0"/>
              <a:t> </a:t>
            </a:r>
            <a:r>
              <a:rPr lang="en-US" sz="1900" dirty="0" smtClean="0"/>
              <a:t>p</a:t>
            </a:r>
            <a:r>
              <a:rPr lang="cs-CZ" sz="1900" dirty="0" smtClean="0"/>
              <a:t>ř</a:t>
            </a:r>
            <a:r>
              <a:rPr lang="en-US" sz="1900" dirty="0" err="1" smtClean="0"/>
              <a:t>edstavovat</a:t>
            </a:r>
            <a:r>
              <a:rPr lang="cs-CZ" sz="1900" dirty="0" smtClean="0"/>
              <a:t> </a:t>
            </a:r>
            <a:r>
              <a:rPr lang="en-US" sz="1900" dirty="0" smtClean="0"/>
              <a:t>nap</a:t>
            </a:r>
            <a:r>
              <a:rPr lang="cs-CZ" sz="1900" dirty="0" smtClean="0"/>
              <a:t>ř</a:t>
            </a:r>
            <a:r>
              <a:rPr lang="en-US" sz="1900" dirty="0" err="1" smtClean="0"/>
              <a:t>íklad</a:t>
            </a:r>
            <a:r>
              <a:rPr lang="en-US" sz="1900" dirty="0" smtClean="0"/>
              <a:t> </a:t>
            </a:r>
            <a:r>
              <a:rPr lang="en-US" sz="1900" dirty="0" err="1"/>
              <a:t>roky</a:t>
            </a:r>
            <a:r>
              <a:rPr lang="en-US" sz="1900" dirty="0"/>
              <a:t>), </a:t>
            </a:r>
            <a:r>
              <a:rPr lang="en-US" sz="1900" dirty="0" err="1"/>
              <a:t>nebo</a:t>
            </a:r>
            <a:r>
              <a:rPr lang="en-US" sz="1900" dirty="0"/>
              <a:t> </a:t>
            </a:r>
            <a:r>
              <a:rPr lang="en-US" sz="1900" dirty="0" err="1"/>
              <a:t>jako</a:t>
            </a:r>
            <a:r>
              <a:rPr lang="en-US" sz="1900" dirty="0"/>
              <a:t> </a:t>
            </a:r>
            <a:r>
              <a:rPr lang="en-US" sz="1900" dirty="0" err="1"/>
              <a:t>spojitou</a:t>
            </a:r>
            <a:r>
              <a:rPr lang="en-US" sz="1900" dirty="0"/>
              <a:t> </a:t>
            </a:r>
            <a:r>
              <a:rPr lang="en-US" sz="1900" dirty="0" err="1" smtClean="0"/>
              <a:t>veli</a:t>
            </a:r>
            <a:r>
              <a:rPr lang="cs-CZ" sz="1900" dirty="0" smtClean="0"/>
              <a:t>č</a:t>
            </a:r>
            <a:r>
              <a:rPr lang="en-US" sz="1900" dirty="0" err="1" smtClean="0"/>
              <a:t>inu</a:t>
            </a:r>
            <a:r>
              <a:rPr lang="en-US" sz="1900" dirty="0" smtClean="0"/>
              <a:t>.</a:t>
            </a:r>
            <a:endParaRPr lang="en-US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96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en-US" sz="2400" dirty="0"/>
              <a:t>Na </a:t>
            </a:r>
            <a:r>
              <a:rPr lang="en-US" sz="2400" dirty="0" err="1" smtClean="0"/>
              <a:t>základ</a:t>
            </a:r>
            <a:r>
              <a:rPr lang="cs-CZ" sz="2400" dirty="0" smtClean="0"/>
              <a:t>ě</a:t>
            </a:r>
            <a:r>
              <a:rPr lang="en-US" sz="2400" dirty="0" smtClean="0"/>
              <a:t> </a:t>
            </a:r>
            <a:r>
              <a:rPr lang="en-US" sz="2400" dirty="0" err="1"/>
              <a:t>vyslovených</a:t>
            </a:r>
            <a:r>
              <a:rPr lang="en-US" sz="2400" dirty="0"/>
              <a:t> </a:t>
            </a:r>
            <a:r>
              <a:rPr lang="en-US" sz="2400" dirty="0" smtClean="0"/>
              <a:t>p</a:t>
            </a:r>
            <a:r>
              <a:rPr lang="cs-CZ" sz="2400" dirty="0" smtClean="0"/>
              <a:t>ř</a:t>
            </a:r>
            <a:r>
              <a:rPr lang="en-US" sz="2400" dirty="0" err="1" smtClean="0"/>
              <a:t>edpoklad</a:t>
            </a:r>
            <a:r>
              <a:rPr lang="cs-CZ" sz="2400" dirty="0" smtClean="0"/>
              <a:t>ů</a:t>
            </a:r>
            <a:r>
              <a:rPr lang="en-US" sz="2400" dirty="0" smtClean="0"/>
              <a:t> </a:t>
            </a:r>
            <a:r>
              <a:rPr lang="en-US" sz="2400" dirty="0" err="1"/>
              <a:t>jsme</a:t>
            </a:r>
            <a:r>
              <a:rPr lang="en-US" sz="2400" dirty="0"/>
              <a:t> </a:t>
            </a:r>
            <a:r>
              <a:rPr lang="en-US" sz="2400" dirty="0" err="1"/>
              <a:t>schopni</a:t>
            </a:r>
            <a:r>
              <a:rPr lang="en-US" sz="2400" dirty="0"/>
              <a:t> </a:t>
            </a:r>
            <a:r>
              <a:rPr lang="en-US" sz="2400" dirty="0" err="1"/>
              <a:t>sestavit</a:t>
            </a:r>
            <a:r>
              <a:rPr lang="en-US" sz="2400" dirty="0"/>
              <a:t> </a:t>
            </a:r>
            <a:r>
              <a:rPr lang="en-US" sz="2400" dirty="0" err="1"/>
              <a:t>rovnici</a:t>
            </a:r>
            <a:r>
              <a:rPr lang="en-US" sz="2400" dirty="0"/>
              <a:t> </a:t>
            </a:r>
            <a:r>
              <a:rPr lang="en-US" sz="2400" dirty="0" err="1"/>
              <a:t>modelu</a:t>
            </a:r>
            <a:r>
              <a:rPr lang="en-US" sz="2400" dirty="0"/>
              <a:t>. </a:t>
            </a:r>
            <a:r>
              <a:rPr lang="en-US" sz="2400" dirty="0" err="1" smtClean="0"/>
              <a:t>Ozna</a:t>
            </a:r>
            <a:r>
              <a:rPr lang="cs-CZ" sz="2400" dirty="0" smtClean="0"/>
              <a:t>č</a:t>
            </a:r>
            <a:r>
              <a:rPr lang="en-US" sz="2400" dirty="0" smtClean="0"/>
              <a:t>me</a:t>
            </a:r>
            <a:r>
              <a:rPr lang="en-US" sz="2400" dirty="0"/>
              <a:t>:</a:t>
            </a:r>
          </a:p>
          <a:p>
            <a:pPr lvl="1" defTabSz="762000"/>
            <a:r>
              <a:rPr lang="en-US" sz="1900" dirty="0"/>
              <a:t>N(t) </a:t>
            </a:r>
            <a:r>
              <a:rPr lang="cs-CZ" sz="1900" dirty="0" smtClean="0"/>
              <a:t>	</a:t>
            </a:r>
            <a:r>
              <a:rPr lang="en-US" sz="1900" dirty="0" err="1" smtClean="0"/>
              <a:t>funkci</a:t>
            </a:r>
            <a:r>
              <a:rPr lang="en-US" sz="1900" dirty="0" smtClean="0"/>
              <a:t> p</a:t>
            </a:r>
            <a:r>
              <a:rPr lang="cs-CZ" sz="1900" dirty="0" smtClean="0"/>
              <a:t>ř</a:t>
            </a:r>
            <a:r>
              <a:rPr lang="en-US" sz="1900" dirty="0" err="1" smtClean="0"/>
              <a:t>edstavující</a:t>
            </a:r>
            <a:r>
              <a:rPr lang="en-US" sz="1900" dirty="0" smtClean="0"/>
              <a:t> </a:t>
            </a:r>
            <a:r>
              <a:rPr lang="en-US" sz="1900" dirty="0" err="1" smtClean="0"/>
              <a:t>po</a:t>
            </a:r>
            <a:r>
              <a:rPr lang="cs-CZ" sz="1900" dirty="0" smtClean="0"/>
              <a:t>č</a:t>
            </a:r>
            <a:r>
              <a:rPr lang="en-US" sz="1900" dirty="0" smtClean="0"/>
              <a:t>et </a:t>
            </a:r>
            <a:r>
              <a:rPr lang="en-US" sz="1900" dirty="0" err="1" smtClean="0"/>
              <a:t>jed</a:t>
            </a:r>
            <a:r>
              <a:rPr lang="cs-CZ" sz="1900" dirty="0" err="1" smtClean="0"/>
              <a:t>inců</a:t>
            </a:r>
            <a:r>
              <a:rPr lang="en-US" sz="1900" dirty="0" smtClean="0"/>
              <a:t> </a:t>
            </a:r>
            <a:r>
              <a:rPr lang="en-US" sz="1900" dirty="0"/>
              <a:t>populace </a:t>
            </a:r>
            <a:r>
              <a:rPr lang="en-US" sz="1900" dirty="0" smtClean="0"/>
              <a:t>v </a:t>
            </a:r>
            <a:r>
              <a:rPr lang="cs-CZ" sz="1900" dirty="0" smtClean="0"/>
              <a:t>č</a:t>
            </a:r>
            <a:r>
              <a:rPr lang="en-US" sz="1900" dirty="0" err="1" smtClean="0"/>
              <a:t>ase</a:t>
            </a:r>
            <a:r>
              <a:rPr lang="en-US" sz="1900" dirty="0" smtClean="0"/>
              <a:t> t</a:t>
            </a:r>
            <a:endParaRPr lang="cs-CZ" sz="1900" dirty="0" smtClean="0"/>
          </a:p>
          <a:p>
            <a:pPr lvl="1" defTabSz="762000"/>
            <a:r>
              <a:rPr lang="en-US" sz="1900" dirty="0" smtClean="0"/>
              <a:t>a</a:t>
            </a:r>
            <a:r>
              <a:rPr lang="cs-CZ" sz="1900" dirty="0" smtClean="0"/>
              <a:t>		</a:t>
            </a:r>
            <a:r>
              <a:rPr lang="en-US" sz="1900" dirty="0" err="1" smtClean="0"/>
              <a:t>koecient</a:t>
            </a:r>
            <a:r>
              <a:rPr lang="en-US" sz="1900" dirty="0" smtClean="0"/>
              <a:t> </a:t>
            </a:r>
            <a:r>
              <a:rPr lang="en-US" sz="1900" dirty="0" err="1"/>
              <a:t>porodnosti</a:t>
            </a:r>
            <a:r>
              <a:rPr lang="en-US" sz="1900" dirty="0"/>
              <a:t> populace (</a:t>
            </a:r>
            <a:r>
              <a:rPr lang="en-US" sz="1900" dirty="0" err="1"/>
              <a:t>podíl</a:t>
            </a:r>
            <a:r>
              <a:rPr lang="en-US" sz="1900" dirty="0"/>
              <a:t> </a:t>
            </a:r>
            <a:r>
              <a:rPr lang="en-US" sz="1900" dirty="0" err="1" smtClean="0"/>
              <a:t>nov</a:t>
            </a:r>
            <a:r>
              <a:rPr lang="cs-CZ" sz="1900" dirty="0" smtClean="0"/>
              <a:t>ě</a:t>
            </a:r>
            <a:r>
              <a:rPr lang="en-US" sz="1900" dirty="0" smtClean="0"/>
              <a:t> </a:t>
            </a:r>
            <a:r>
              <a:rPr lang="en-US" sz="1900" dirty="0" err="1"/>
              <a:t>narozených</a:t>
            </a:r>
            <a:r>
              <a:rPr lang="en-US" sz="1900" dirty="0"/>
              <a:t> </a:t>
            </a:r>
            <a:r>
              <a:rPr lang="en-US" sz="1900" dirty="0" err="1" smtClean="0"/>
              <a:t>jedinc</a:t>
            </a:r>
            <a:r>
              <a:rPr lang="cs-CZ" sz="1900" dirty="0" smtClean="0"/>
              <a:t>ů vůči 		všem jedincům za jednotku času),</a:t>
            </a:r>
          </a:p>
          <a:p>
            <a:pPr lvl="1" defTabSz="762000"/>
            <a:r>
              <a:rPr lang="en-US" sz="1900" dirty="0" smtClean="0"/>
              <a:t>b</a:t>
            </a:r>
            <a:r>
              <a:rPr lang="cs-CZ" sz="1900" dirty="0" smtClean="0"/>
              <a:t>		</a:t>
            </a:r>
            <a:r>
              <a:rPr lang="en-US" sz="1900" dirty="0" err="1" smtClean="0"/>
              <a:t>koecient</a:t>
            </a:r>
            <a:r>
              <a:rPr lang="en-US" sz="1900" dirty="0" smtClean="0"/>
              <a:t> </a:t>
            </a:r>
            <a:r>
              <a:rPr lang="en-US" sz="1900" dirty="0" err="1"/>
              <a:t>úmrtnosti</a:t>
            </a:r>
            <a:r>
              <a:rPr lang="en-US" sz="1900" dirty="0"/>
              <a:t> populace (</a:t>
            </a:r>
            <a:r>
              <a:rPr lang="en-US" sz="1900" dirty="0" err="1"/>
              <a:t>podíl</a:t>
            </a:r>
            <a:r>
              <a:rPr lang="en-US" sz="1900" dirty="0"/>
              <a:t> </a:t>
            </a:r>
            <a:r>
              <a:rPr lang="en-US" sz="1900" dirty="0" err="1" smtClean="0"/>
              <a:t>zem</a:t>
            </a:r>
            <a:r>
              <a:rPr lang="cs-CZ" sz="1900" dirty="0" smtClean="0"/>
              <a:t>ř</a:t>
            </a:r>
            <a:r>
              <a:rPr lang="en-US" sz="1900" dirty="0" err="1" smtClean="0"/>
              <a:t>elých</a:t>
            </a:r>
            <a:r>
              <a:rPr lang="en-US" sz="1900" dirty="0" smtClean="0"/>
              <a:t> </a:t>
            </a:r>
            <a:r>
              <a:rPr lang="en-US" sz="1900" dirty="0" err="1" smtClean="0"/>
              <a:t>jedinc</a:t>
            </a:r>
            <a:r>
              <a:rPr lang="cs-CZ" sz="1900" dirty="0" smtClean="0"/>
              <a:t>ů</a:t>
            </a:r>
            <a:r>
              <a:rPr lang="en-US" sz="1900" dirty="0" smtClean="0"/>
              <a:t> </a:t>
            </a:r>
            <a:r>
              <a:rPr lang="cs-CZ" sz="1900" dirty="0"/>
              <a:t>vůči 		</a:t>
            </a:r>
            <a:r>
              <a:rPr lang="cs-CZ" sz="1900" dirty="0" smtClean="0"/>
              <a:t>	všem </a:t>
            </a:r>
            <a:r>
              <a:rPr lang="cs-CZ" sz="1900" dirty="0"/>
              <a:t>jedincům za jednotku času </a:t>
            </a:r>
            <a:r>
              <a:rPr lang="en-US" sz="1900" dirty="0" err="1" smtClean="0"/>
              <a:t>za</a:t>
            </a:r>
            <a:r>
              <a:rPr lang="en-US" sz="1900" dirty="0" smtClean="0"/>
              <a:t> </a:t>
            </a:r>
            <a:r>
              <a:rPr lang="en-US" sz="1900" dirty="0" err="1"/>
              <a:t>jednotku</a:t>
            </a:r>
            <a:r>
              <a:rPr lang="en-US" sz="1900" dirty="0"/>
              <a:t> </a:t>
            </a:r>
            <a:r>
              <a:rPr lang="cs-CZ" sz="1900" dirty="0" smtClean="0"/>
              <a:t>č</a:t>
            </a:r>
            <a:r>
              <a:rPr lang="en-US" sz="1900" dirty="0" err="1" smtClean="0"/>
              <a:t>asu</a:t>
            </a:r>
            <a:r>
              <a:rPr lang="en-US" sz="1900" dirty="0" smtClean="0"/>
              <a:t>)</a:t>
            </a:r>
            <a:r>
              <a:rPr lang="cs-CZ" sz="1900" dirty="0" smtClean="0"/>
              <a:t>,</a:t>
            </a:r>
          </a:p>
          <a:p>
            <a:pPr lvl="1" defTabSz="762000"/>
            <a:r>
              <a:rPr lang="en-US" sz="1900" dirty="0" smtClean="0"/>
              <a:t>h</a:t>
            </a:r>
            <a:r>
              <a:rPr lang="cs-CZ" sz="1900" dirty="0" smtClean="0"/>
              <a:t>		délku časového intervalu (</a:t>
            </a:r>
            <a:r>
              <a:rPr lang="en-US" sz="1900" dirty="0" err="1" smtClean="0"/>
              <a:t>kladné</a:t>
            </a:r>
            <a:r>
              <a:rPr lang="en-US" sz="1900" dirty="0" smtClean="0"/>
              <a:t> </a:t>
            </a:r>
            <a:r>
              <a:rPr lang="en-US" sz="1900" dirty="0" err="1"/>
              <a:t>reálné</a:t>
            </a:r>
            <a:r>
              <a:rPr lang="en-US" sz="1900" dirty="0"/>
              <a:t> </a:t>
            </a:r>
            <a:r>
              <a:rPr lang="cs-CZ" sz="1900" dirty="0" smtClean="0"/>
              <a:t>č</a:t>
            </a:r>
            <a:r>
              <a:rPr lang="en-US" sz="1900" dirty="0" err="1" smtClean="0"/>
              <a:t>íslo</a:t>
            </a:r>
            <a:r>
              <a:rPr lang="cs-CZ" sz="1900" dirty="0" smtClean="0"/>
              <a:t>)</a:t>
            </a:r>
            <a:endParaRPr lang="cs-CZ" altLang="en-US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0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Využijte </a:t>
                </a:r>
                <a:r>
                  <a:rPr lang="cs-CZ" dirty="0" err="1" smtClean="0"/>
                  <a:t>Maple</a:t>
                </a:r>
                <a:r>
                  <a:rPr lang="cs-CZ" dirty="0" smtClean="0"/>
                  <a:t> pro vytvoření spojitého modelu růstu populace s koeficientem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a se zahrnutím konstanty úživnosti prostředí </a:t>
                </a:r>
                <a:r>
                  <a:rPr lang="cs-CZ" i="1" dirty="0" smtClean="0"/>
                  <a:t>K</a:t>
                </a:r>
                <a:r>
                  <a:rPr lang="cs-CZ" dirty="0" smtClean="0">
                    <a:ea typeface="Cambria Math" panose="02040503050406030204" pitchFamily="18" charset="0"/>
                  </a:rPr>
                  <a:t>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b="0" dirty="0" smtClean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Vložte do modelu komponenty (</a:t>
                </a:r>
                <a:r>
                  <a:rPr lang="cs-CZ" dirty="0" err="1" smtClean="0"/>
                  <a:t>slidery</a:t>
                </a:r>
                <a:r>
                  <a:rPr lang="cs-CZ" dirty="0" smtClean="0"/>
                  <a:t>) pro počáteční velikost populace </a:t>
                </a:r>
                <a:r>
                  <a:rPr lang="cs-CZ" i="1" dirty="0" smtClean="0"/>
                  <a:t>N(0)</a:t>
                </a:r>
                <a:r>
                  <a:rPr lang="cs-CZ" dirty="0" smtClean="0"/>
                  <a:t> jdoucí od 0 do 1000 jedinců, koeficient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jdoucí od 0 do 2 a úživnost prostředí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od 0 do 1000 jedinců.</a:t>
                </a:r>
                <a:endParaRPr lang="cs-CZ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4" t="-1194" r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251</Words>
  <Application>Microsoft Office PowerPoint</Application>
  <PresentationFormat>Předvádění na obrazovce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Wingdings</vt:lpstr>
      <vt:lpstr>Wingdings 2</vt:lpstr>
      <vt:lpstr>Administrativní</vt:lpstr>
      <vt:lpstr>4. Model růstu populace Bi3101 Úvod do matematického modelování</vt:lpstr>
      <vt:lpstr>Prezentace aplikace PowerPoint</vt:lpstr>
      <vt:lpstr>Prezentace aplikace PowerPoint</vt:lpstr>
      <vt:lpstr>Prezentace aplikace PowerPoint</vt:lpstr>
      <vt:lpstr>Domácí úkol č.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166</cp:revision>
  <dcterms:created xsi:type="dcterms:W3CDTF">2011-03-03T07:28:24Z</dcterms:created>
  <dcterms:modified xsi:type="dcterms:W3CDTF">2018-10-15T04:48:53Z</dcterms:modified>
</cp:coreProperties>
</file>