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0"/>
  </p:notesMasterIdLst>
  <p:sldIdLst>
    <p:sldId id="350" r:id="rId3"/>
    <p:sldId id="351" r:id="rId4"/>
    <p:sldId id="352" r:id="rId5"/>
    <p:sldId id="355" r:id="rId6"/>
    <p:sldId id="356" r:id="rId7"/>
    <p:sldId id="357" r:id="rId8"/>
    <p:sldId id="358" r:id="rId9"/>
    <p:sldId id="354" r:id="rId10"/>
    <p:sldId id="359" r:id="rId11"/>
    <p:sldId id="324" r:id="rId12"/>
    <p:sldId id="327" r:id="rId13"/>
    <p:sldId id="317" r:id="rId14"/>
    <p:sldId id="329" r:id="rId15"/>
    <p:sldId id="345" r:id="rId16"/>
    <p:sldId id="344" r:id="rId17"/>
    <p:sldId id="346" r:id="rId18"/>
    <p:sldId id="348" r:id="rId19"/>
    <p:sldId id="328" r:id="rId20"/>
    <p:sldId id="336" r:id="rId21"/>
    <p:sldId id="337" r:id="rId22"/>
    <p:sldId id="331" r:id="rId23"/>
    <p:sldId id="330" r:id="rId24"/>
    <p:sldId id="335" r:id="rId25"/>
    <p:sldId id="343" r:id="rId26"/>
    <p:sldId id="347" r:id="rId27"/>
    <p:sldId id="349" r:id="rId28"/>
    <p:sldId id="332" r:id="rId2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6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Zoologicke%20dny%202017\Vyvoj%20ZD%20od%20200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Zoologicke%20dny%202017\Vyvoj%20ZD%20od%20200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696043434787443E-2"/>
          <c:y val="5.1400554097404488E-2"/>
          <c:w val="0.8827484144273825"/>
          <c:h val="0.790952901720618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Účastníci</c:v>
                </c:pt>
              </c:strCache>
            </c:strRef>
          </c:tx>
          <c:spPr>
            <a:ln w="28575">
              <a:noFill/>
            </a:ln>
          </c:spPr>
          <c:invertIfNegative val="0"/>
          <c:cat>
            <c:numRef>
              <c:f>List1!$A$2:$A$17</c:f>
              <c:numCache>
                <c:formatCode>General</c:formatCode>
                <c:ptCount val="16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</c:numCache>
            </c:numRef>
          </c:cat>
          <c:val>
            <c:numRef>
              <c:f>List1!$B$2:$B$17</c:f>
              <c:numCache>
                <c:formatCode>General</c:formatCode>
                <c:ptCount val="16"/>
                <c:pt idx="0">
                  <c:v>280</c:v>
                </c:pt>
                <c:pt idx="1">
                  <c:v>334</c:v>
                </c:pt>
                <c:pt idx="2">
                  <c:v>380</c:v>
                </c:pt>
                <c:pt idx="4">
                  <c:v>372</c:v>
                </c:pt>
                <c:pt idx="5">
                  <c:v>337</c:v>
                </c:pt>
                <c:pt idx="6">
                  <c:v>369</c:v>
                </c:pt>
                <c:pt idx="7">
                  <c:v>451</c:v>
                </c:pt>
                <c:pt idx="8">
                  <c:v>512</c:v>
                </c:pt>
                <c:pt idx="9">
                  <c:v>490</c:v>
                </c:pt>
                <c:pt idx="10">
                  <c:v>457</c:v>
                </c:pt>
                <c:pt idx="11">
                  <c:v>487</c:v>
                </c:pt>
                <c:pt idx="12">
                  <c:v>445</c:v>
                </c:pt>
                <c:pt idx="13">
                  <c:v>482</c:v>
                </c:pt>
                <c:pt idx="14">
                  <c:v>504</c:v>
                </c:pt>
                <c:pt idx="15">
                  <c:v>518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450776"/>
        <c:axId val="204452344"/>
      </c:barChart>
      <c:catAx>
        <c:axId val="204450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800"/>
            </a:pPr>
            <a:endParaRPr lang="cs-CZ"/>
          </a:p>
        </c:txPr>
        <c:crossAx val="204452344"/>
        <c:crosses val="autoZero"/>
        <c:auto val="1"/>
        <c:lblAlgn val="ctr"/>
        <c:lblOffset val="100"/>
        <c:noMultiLvlLbl val="0"/>
      </c:catAx>
      <c:valAx>
        <c:axId val="204452344"/>
        <c:scaling>
          <c:orientation val="minMax"/>
          <c:min val="20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cs-CZ"/>
          </a:p>
        </c:txPr>
        <c:crossAx val="2044507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376110567099044"/>
          <c:y val="6.7051285256009674E-2"/>
          <c:w val="0.86058976869799286"/>
          <c:h val="0.780500104153647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List1!$F$1</c:f>
              <c:strCache>
                <c:ptCount val="1"/>
                <c:pt idx="0">
                  <c:v>Postery</c:v>
                </c:pt>
              </c:strCache>
            </c:strRef>
          </c:tx>
          <c:spPr>
            <a:ln w="28575">
              <a:noFill/>
            </a:ln>
          </c:spPr>
          <c:invertIfNegative val="0"/>
          <c:cat>
            <c:numRef>
              <c:f>List1!$E$2:$E$17</c:f>
              <c:numCache>
                <c:formatCode>General</c:formatCode>
                <c:ptCount val="16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</c:numCache>
            </c:numRef>
          </c:cat>
          <c:val>
            <c:numRef>
              <c:f>List1!$F$2:$F$17</c:f>
              <c:numCache>
                <c:formatCode>General</c:formatCode>
                <c:ptCount val="16"/>
                <c:pt idx="0">
                  <c:v>67</c:v>
                </c:pt>
                <c:pt idx="1">
                  <c:v>88</c:v>
                </c:pt>
                <c:pt idx="2">
                  <c:v>106</c:v>
                </c:pt>
                <c:pt idx="4">
                  <c:v>138</c:v>
                </c:pt>
                <c:pt idx="5">
                  <c:v>160</c:v>
                </c:pt>
                <c:pt idx="6">
                  <c:v>159</c:v>
                </c:pt>
                <c:pt idx="7">
                  <c:v>176</c:v>
                </c:pt>
                <c:pt idx="8">
                  <c:v>182</c:v>
                </c:pt>
                <c:pt idx="9">
                  <c:v>172</c:v>
                </c:pt>
                <c:pt idx="10">
                  <c:v>154</c:v>
                </c:pt>
                <c:pt idx="11">
                  <c:v>182</c:v>
                </c:pt>
                <c:pt idx="12">
                  <c:v>138</c:v>
                </c:pt>
                <c:pt idx="13">
                  <c:v>164</c:v>
                </c:pt>
                <c:pt idx="14">
                  <c:v>160</c:v>
                </c:pt>
                <c:pt idx="15">
                  <c:v>146</c:v>
                </c:pt>
              </c:numCache>
            </c:numRef>
          </c:val>
        </c:ser>
        <c:ser>
          <c:idx val="1"/>
          <c:order val="1"/>
          <c:tx>
            <c:strRef>
              <c:f>List1!$G$1</c:f>
              <c:strCache>
                <c:ptCount val="1"/>
                <c:pt idx="0">
                  <c:v>Přednášky</c:v>
                </c:pt>
              </c:strCache>
            </c:strRef>
          </c:tx>
          <c:spPr>
            <a:ln w="28575">
              <a:noFill/>
            </a:ln>
          </c:spPr>
          <c:invertIfNegative val="0"/>
          <c:cat>
            <c:numRef>
              <c:f>List1!$E$2:$E$17</c:f>
              <c:numCache>
                <c:formatCode>General</c:formatCode>
                <c:ptCount val="16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</c:numCache>
            </c:numRef>
          </c:cat>
          <c:val>
            <c:numRef>
              <c:f>List1!$G$2:$G$17</c:f>
              <c:numCache>
                <c:formatCode>General</c:formatCode>
                <c:ptCount val="16"/>
                <c:pt idx="0">
                  <c:v>115</c:v>
                </c:pt>
                <c:pt idx="1">
                  <c:v>146</c:v>
                </c:pt>
                <c:pt idx="2">
                  <c:v>132</c:v>
                </c:pt>
                <c:pt idx="4">
                  <c:v>145</c:v>
                </c:pt>
                <c:pt idx="5">
                  <c:v>81</c:v>
                </c:pt>
                <c:pt idx="6">
                  <c:v>103</c:v>
                </c:pt>
                <c:pt idx="7">
                  <c:v>104</c:v>
                </c:pt>
                <c:pt idx="8">
                  <c:v>126</c:v>
                </c:pt>
                <c:pt idx="9">
                  <c:v>141</c:v>
                </c:pt>
                <c:pt idx="10">
                  <c:v>113</c:v>
                </c:pt>
                <c:pt idx="11">
                  <c:v>137</c:v>
                </c:pt>
                <c:pt idx="12">
                  <c:v>133</c:v>
                </c:pt>
                <c:pt idx="13">
                  <c:v>162</c:v>
                </c:pt>
                <c:pt idx="14">
                  <c:v>142</c:v>
                </c:pt>
                <c:pt idx="15">
                  <c:v>133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451560"/>
        <c:axId val="204448032"/>
      </c:barChart>
      <c:catAx>
        <c:axId val="204451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800"/>
            </a:pPr>
            <a:endParaRPr lang="cs-CZ"/>
          </a:p>
        </c:txPr>
        <c:crossAx val="204448032"/>
        <c:crosses val="autoZero"/>
        <c:auto val="1"/>
        <c:lblAlgn val="ctr"/>
        <c:lblOffset val="100"/>
        <c:noMultiLvlLbl val="0"/>
      </c:catAx>
      <c:valAx>
        <c:axId val="204448032"/>
        <c:scaling>
          <c:orientation val="minMax"/>
          <c:min val="4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cs-CZ"/>
          </a:p>
        </c:txPr>
        <c:crossAx val="204451560"/>
        <c:crosses val="autoZero"/>
        <c:crossBetween val="between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15191472494509614"/>
          <c:y val="6.7902845477648618E-2"/>
          <c:w val="0.31260099630403343"/>
          <c:h val="0.15308286464191975"/>
        </c:manualLayout>
      </c:layout>
      <c:overlay val="0"/>
      <c:txPr>
        <a:bodyPr/>
        <a:lstStyle/>
        <a:p>
          <a:pPr>
            <a:defRPr sz="2000"/>
          </a:pPr>
          <a:endParaRPr lang="cs-CZ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04379-DBEF-4138-A0C4-C3B200E0C838}" type="datetimeFigureOut">
              <a:rPr lang="cs-CZ" smtClean="0"/>
              <a:t>6. 10. 2017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9539B-E424-48BC-BA9D-E6518AE861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2453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E026-72DA-49F8-BD26-F88232FD0ADD}" type="datetimeFigureOut">
              <a:rPr lang="cs-CZ" smtClean="0"/>
              <a:t>6. 10. 2017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52FE-1B1A-4C81-A56B-E5D8310515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9434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E026-72DA-49F8-BD26-F88232FD0ADD}" type="datetimeFigureOut">
              <a:rPr lang="cs-CZ" smtClean="0"/>
              <a:t>6. 10. 2017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52FE-1B1A-4C81-A56B-E5D8310515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3813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E026-72DA-49F8-BD26-F88232FD0ADD}" type="datetimeFigureOut">
              <a:rPr lang="cs-CZ" smtClean="0"/>
              <a:t>6. 10. 2017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52FE-1B1A-4C81-A56B-E5D8310515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6559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0070-77F0-4A2D-818E-4C48ECD9FBE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6. 10. 2017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B47B-9A04-44AA-95C7-E0B4D417BC0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39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0070-77F0-4A2D-818E-4C48ECD9FBE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6. 10. 2017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B47B-9A04-44AA-95C7-E0B4D417BC0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682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0070-77F0-4A2D-818E-4C48ECD9FBE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6. 10. 2017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B47B-9A04-44AA-95C7-E0B4D417BC0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00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0070-77F0-4A2D-818E-4C48ECD9FBE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6. 10. 2017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B47B-9A04-44AA-95C7-E0B4D417BC0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072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0070-77F0-4A2D-818E-4C48ECD9FBE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6. 10. 2017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B47B-9A04-44AA-95C7-E0B4D417BC0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322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0070-77F0-4A2D-818E-4C48ECD9FBE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6. 10. 2017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B47B-9A04-44AA-95C7-E0B4D417BC0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466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0070-77F0-4A2D-818E-4C48ECD9FBE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6. 10. 2017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B47B-9A04-44AA-95C7-E0B4D417BC0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828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0070-77F0-4A2D-818E-4C48ECD9FBE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6. 10. 2017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B47B-9A04-44AA-95C7-E0B4D417BC0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604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E026-72DA-49F8-BD26-F88232FD0ADD}" type="datetimeFigureOut">
              <a:rPr lang="cs-CZ" smtClean="0"/>
              <a:t>6. 10. 2017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52FE-1B1A-4C81-A56B-E5D8310515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1826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0070-77F0-4A2D-818E-4C48ECD9FBE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6. 10. 2017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B47B-9A04-44AA-95C7-E0B4D417BC0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097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0070-77F0-4A2D-818E-4C48ECD9FBE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6. 10. 2017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B47B-9A04-44AA-95C7-E0B4D417BC0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571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0070-77F0-4A2D-818E-4C48ECD9FBE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6. 10. 2017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B47B-9A04-44AA-95C7-E0B4D417BC0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307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E026-72DA-49F8-BD26-F88232FD0ADD}" type="datetimeFigureOut">
              <a:rPr lang="cs-CZ" smtClean="0"/>
              <a:t>6. 10. 2017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52FE-1B1A-4C81-A56B-E5D8310515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2868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E026-72DA-49F8-BD26-F88232FD0ADD}" type="datetimeFigureOut">
              <a:rPr lang="cs-CZ" smtClean="0"/>
              <a:t>6. 10. 2017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52FE-1B1A-4C81-A56B-E5D8310515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1110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E026-72DA-49F8-BD26-F88232FD0ADD}" type="datetimeFigureOut">
              <a:rPr lang="cs-CZ" smtClean="0"/>
              <a:t>6. 10. 2017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52FE-1B1A-4C81-A56B-E5D8310515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7351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E026-72DA-49F8-BD26-F88232FD0ADD}" type="datetimeFigureOut">
              <a:rPr lang="cs-CZ" smtClean="0"/>
              <a:t>6. 10. 2017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52FE-1B1A-4C81-A56B-E5D8310515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7548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E026-72DA-49F8-BD26-F88232FD0ADD}" type="datetimeFigureOut">
              <a:rPr lang="cs-CZ" smtClean="0"/>
              <a:t>6. 10. 2017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52FE-1B1A-4C81-A56B-E5D8310515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5249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E026-72DA-49F8-BD26-F88232FD0ADD}" type="datetimeFigureOut">
              <a:rPr lang="cs-CZ" smtClean="0"/>
              <a:t>6. 10. 2017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52FE-1B1A-4C81-A56B-E5D8310515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1775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E026-72DA-49F8-BD26-F88232FD0ADD}" type="datetimeFigureOut">
              <a:rPr lang="cs-CZ" smtClean="0"/>
              <a:t>6. 10. 2017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52FE-1B1A-4C81-A56B-E5D8310515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1300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6E026-72DA-49F8-BD26-F88232FD0ADD}" type="datetimeFigureOut">
              <a:rPr lang="cs-CZ" smtClean="0"/>
              <a:t>6. 10. 2017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652FE-1B1A-4C81-A56B-E5D8310515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8687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70070-77F0-4A2D-818E-4C48ECD9FBE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6. 10. 2017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5B47B-9A04-44AA-95C7-E0B4D417BC0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177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81" y="836712"/>
            <a:ext cx="7976567" cy="326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Přímá spojnice 10"/>
          <p:cNvCxnSpPr/>
          <p:nvPr/>
        </p:nvCxnSpPr>
        <p:spPr>
          <a:xfrm>
            <a:off x="0" y="4437112"/>
            <a:ext cx="9144000" cy="0"/>
          </a:xfrm>
          <a:prstGeom prst="line">
            <a:avLst/>
          </a:prstGeom>
          <a:ln w="57150" cmpd="thickThin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98640"/>
            <a:ext cx="11049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589115"/>
            <a:ext cx="23050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509120"/>
            <a:ext cx="2880320" cy="99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S:\!Kancelář\Loga UBO\Logo UBO\Do Wordu - PPT - na WEB\UBO-logo-cz-color.gif"/>
          <p:cNvPicPr>
            <a:picLocks noChangeAspect="1" noChangeArrowheads="1"/>
          </p:cNvPicPr>
          <p:nvPr/>
        </p:nvPicPr>
        <p:blipFill rotWithShape="1">
          <a:blip r:embed="rId6" cstate="print"/>
          <a:srcRect l="6666" t="17867" r="5000" b="12421"/>
          <a:stretch/>
        </p:blipFill>
        <p:spPr bwMode="auto">
          <a:xfrm>
            <a:off x="760805" y="5733256"/>
            <a:ext cx="2227019" cy="966442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52"/>
          <a:stretch/>
        </p:blipFill>
        <p:spPr bwMode="auto">
          <a:xfrm>
            <a:off x="3910906" y="6165304"/>
            <a:ext cx="1591534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46"/>
          <a:stretch/>
        </p:blipFill>
        <p:spPr bwMode="auto">
          <a:xfrm>
            <a:off x="4067944" y="5617046"/>
            <a:ext cx="3125801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984" y="4867418"/>
            <a:ext cx="1191072" cy="50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Přímá spojnice 15"/>
          <p:cNvCxnSpPr/>
          <p:nvPr/>
        </p:nvCxnSpPr>
        <p:spPr>
          <a:xfrm>
            <a:off x="3851920" y="4437112"/>
            <a:ext cx="0" cy="24044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475227"/>
            <a:ext cx="1549784" cy="61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376" y="6220806"/>
            <a:ext cx="1189856" cy="52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1" t="67305" r="35779" b="9144"/>
          <a:stretch/>
        </p:blipFill>
        <p:spPr bwMode="auto">
          <a:xfrm>
            <a:off x="7632410" y="6243790"/>
            <a:ext cx="1188062" cy="35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1" r="29618" b="45731"/>
          <a:stretch/>
        </p:blipFill>
        <p:spPr bwMode="auto">
          <a:xfrm>
            <a:off x="6804248" y="6093296"/>
            <a:ext cx="61631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auskrech.cz - 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235" y="4581128"/>
            <a:ext cx="888253" cy="88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63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795" t="10054" r="26189" b="6631"/>
          <a:stretch/>
        </p:blipFill>
        <p:spPr>
          <a:xfrm>
            <a:off x="1950720" y="252547"/>
            <a:ext cx="4955178" cy="627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9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123" t="10246" r="12335" b="44152"/>
          <a:stretch/>
        </p:blipFill>
        <p:spPr>
          <a:xfrm>
            <a:off x="679269" y="365760"/>
            <a:ext cx="7872549" cy="282268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29810" t="39037" r="29333" b="31164"/>
          <a:stretch/>
        </p:blipFill>
        <p:spPr>
          <a:xfrm>
            <a:off x="756829" y="3188444"/>
            <a:ext cx="4181748" cy="17155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29428" t="27016" r="30858" b="36751"/>
          <a:stretch/>
        </p:blipFill>
        <p:spPr>
          <a:xfrm>
            <a:off x="4938577" y="4519747"/>
            <a:ext cx="3919955" cy="201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7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924" t="14959" r="64803" b="67588"/>
          <a:stretch>
            <a:fillRect/>
          </a:stretch>
        </p:blipFill>
        <p:spPr bwMode="auto">
          <a:xfrm>
            <a:off x="1573078" y="1309608"/>
            <a:ext cx="5843728" cy="217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39047" t="59185" r="26001" b="25577"/>
          <a:stretch/>
        </p:blipFill>
        <p:spPr>
          <a:xfrm>
            <a:off x="806605" y="4032068"/>
            <a:ext cx="7421931" cy="182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1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3810" t="19397" r="27905" b="21852"/>
          <a:stretch/>
        </p:blipFill>
        <p:spPr>
          <a:xfrm>
            <a:off x="470264" y="1071154"/>
            <a:ext cx="7898674" cy="382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9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530" t="12941" r="17205" b="4899"/>
          <a:stretch/>
        </p:blipFill>
        <p:spPr>
          <a:xfrm>
            <a:off x="670559" y="274638"/>
            <a:ext cx="7384530" cy="522917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590903" y="3509554"/>
            <a:ext cx="2281646" cy="2203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845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690" t="10880" r="18254" b="39886"/>
          <a:stretch/>
        </p:blipFill>
        <p:spPr>
          <a:xfrm>
            <a:off x="300054" y="1519700"/>
            <a:ext cx="8530437" cy="368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0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108" t="20687" r="25796" b="44890"/>
          <a:stretch/>
        </p:blipFill>
        <p:spPr>
          <a:xfrm>
            <a:off x="68096" y="1759130"/>
            <a:ext cx="9102486" cy="351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8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302" y="248603"/>
            <a:ext cx="8221869" cy="634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9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906" t="19867" r="18179" b="50886"/>
          <a:stretch/>
        </p:blipFill>
        <p:spPr>
          <a:xfrm>
            <a:off x="686086" y="600892"/>
            <a:ext cx="7955283" cy="198555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18476" t="24645" r="39904" b="39460"/>
          <a:stretch/>
        </p:blipFill>
        <p:spPr>
          <a:xfrm>
            <a:off x="1594079" y="3283129"/>
            <a:ext cx="6139295" cy="297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1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102" t="10880" r="16902" b="18872"/>
          <a:stretch/>
        </p:blipFill>
        <p:spPr>
          <a:xfrm>
            <a:off x="439783" y="243840"/>
            <a:ext cx="8264434" cy="4802674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6422571" y="3419523"/>
            <a:ext cx="2281646" cy="2203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701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ctrTitle" idx="4294967295"/>
          </p:nvPr>
        </p:nvSpPr>
        <p:spPr>
          <a:xfrm>
            <a:off x="461714" y="188640"/>
            <a:ext cx="8286750" cy="839788"/>
          </a:xfrm>
        </p:spPr>
        <p:txBody>
          <a:bodyPr/>
          <a:lstStyle/>
          <a:p>
            <a:pPr eaLnBrk="1" hangingPunct="1"/>
            <a:r>
              <a:rPr lang="cs-CZ" altLang="cs-CZ" sz="3600" dirty="0" smtClean="0"/>
              <a:t>Počet účastníků ZD 2002-2017</a:t>
            </a:r>
          </a:p>
        </p:txBody>
      </p:sp>
      <p:sp>
        <p:nvSpPr>
          <p:cNvPr id="4099" name="TextovéPole 5"/>
          <p:cNvSpPr txBox="1">
            <a:spLocks noChangeArrowheads="1"/>
          </p:cNvSpPr>
          <p:nvPr/>
        </p:nvSpPr>
        <p:spPr bwMode="auto">
          <a:xfrm>
            <a:off x="1619250" y="6300028"/>
            <a:ext cx="58144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 dirty="0" smtClean="0"/>
              <a:t>518 registrovaných </a:t>
            </a:r>
            <a:r>
              <a:rPr lang="cs-CZ" altLang="cs-CZ" b="1" dirty="0"/>
              <a:t>účastníků (z toho </a:t>
            </a:r>
            <a:r>
              <a:rPr lang="cs-CZ" altLang="cs-CZ" b="1" dirty="0" smtClean="0"/>
              <a:t>272 </a:t>
            </a:r>
            <a:r>
              <a:rPr lang="cs-CZ" altLang="cs-CZ" b="1" dirty="0"/>
              <a:t>studentů)</a:t>
            </a:r>
          </a:p>
        </p:txBody>
      </p:sp>
      <p:sp>
        <p:nvSpPr>
          <p:cNvPr id="9" name="Popisek se šipkou dolů 8"/>
          <p:cNvSpPr/>
          <p:nvPr/>
        </p:nvSpPr>
        <p:spPr>
          <a:xfrm>
            <a:off x="3347864" y="1701106"/>
            <a:ext cx="1368425" cy="1439862"/>
          </a:xfrm>
          <a:prstGeom prst="downArrowCallout">
            <a:avLst>
              <a:gd name="adj1" fmla="val 12909"/>
              <a:gd name="adj2" fmla="val 15371"/>
              <a:gd name="adj3" fmla="val 15938"/>
              <a:gd name="adj4" fmla="val 394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České Budějovice</a:t>
            </a:r>
          </a:p>
        </p:txBody>
      </p:sp>
      <p:sp>
        <p:nvSpPr>
          <p:cNvPr id="10" name="Popisek se šipkou dolů 9"/>
          <p:cNvSpPr/>
          <p:nvPr/>
        </p:nvSpPr>
        <p:spPr>
          <a:xfrm>
            <a:off x="4572000" y="1341438"/>
            <a:ext cx="873125" cy="639762"/>
          </a:xfrm>
          <a:prstGeom prst="downArrowCallout">
            <a:avLst>
              <a:gd name="adj1" fmla="val 26476"/>
              <a:gd name="adj2" fmla="val 25000"/>
              <a:gd name="adj3" fmla="val 25000"/>
              <a:gd name="adj4" fmla="val 51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Praha</a:t>
            </a:r>
          </a:p>
        </p:txBody>
      </p:sp>
      <p:sp>
        <p:nvSpPr>
          <p:cNvPr id="11" name="Popisek se šipkou dolů 10"/>
          <p:cNvSpPr/>
          <p:nvPr/>
        </p:nvSpPr>
        <p:spPr>
          <a:xfrm>
            <a:off x="5220072" y="1925142"/>
            <a:ext cx="1360487" cy="639762"/>
          </a:xfrm>
          <a:prstGeom prst="downArrowCallout">
            <a:avLst>
              <a:gd name="adj1" fmla="val 26476"/>
              <a:gd name="adj2" fmla="val 25000"/>
              <a:gd name="adj3" fmla="val 25000"/>
              <a:gd name="adj4" fmla="val 51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Olomouc</a:t>
            </a:r>
          </a:p>
        </p:txBody>
      </p:sp>
      <p:sp>
        <p:nvSpPr>
          <p:cNvPr id="12" name="Popisek se šipkou dolů 11"/>
          <p:cNvSpPr/>
          <p:nvPr/>
        </p:nvSpPr>
        <p:spPr>
          <a:xfrm>
            <a:off x="6372200" y="1412875"/>
            <a:ext cx="1000125" cy="1152525"/>
          </a:xfrm>
          <a:prstGeom prst="downArrowCallout">
            <a:avLst>
              <a:gd name="adj1" fmla="val 17174"/>
              <a:gd name="adj2" fmla="val 19574"/>
              <a:gd name="adj3" fmla="val 25000"/>
              <a:gd name="adj4" fmla="val 51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Ostrava</a:t>
            </a:r>
          </a:p>
        </p:txBody>
      </p:sp>
      <p:sp>
        <p:nvSpPr>
          <p:cNvPr id="15" name="Popisek se šipkou dolů 14"/>
          <p:cNvSpPr/>
          <p:nvPr/>
        </p:nvSpPr>
        <p:spPr>
          <a:xfrm>
            <a:off x="7092007" y="981026"/>
            <a:ext cx="1368425" cy="1439862"/>
          </a:xfrm>
          <a:prstGeom prst="downArrowCallout">
            <a:avLst>
              <a:gd name="adj1" fmla="val 12909"/>
              <a:gd name="adj2" fmla="val 15371"/>
              <a:gd name="adj3" fmla="val 15938"/>
              <a:gd name="adj4" fmla="val 394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České Budějovice</a:t>
            </a:r>
          </a:p>
        </p:txBody>
      </p:sp>
      <p:graphicFrame>
        <p:nvGraphicFramePr>
          <p:cNvPr id="13" name="Graf 12"/>
          <p:cNvGraphicFramePr>
            <a:graphicFrameLocks/>
          </p:cNvGraphicFramePr>
          <p:nvPr>
            <p:extLst/>
          </p:nvPr>
        </p:nvGraphicFramePr>
        <p:xfrm>
          <a:off x="395536" y="1938337"/>
          <a:ext cx="8280920" cy="4227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8525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068" t="9279" r="18704" b="12068"/>
          <a:stretch/>
        </p:blipFill>
        <p:spPr>
          <a:xfrm>
            <a:off x="357050" y="383178"/>
            <a:ext cx="8177350" cy="600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2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201" t="9279" r="3787" b="6864"/>
          <a:stretch/>
        </p:blipFill>
        <p:spPr>
          <a:xfrm>
            <a:off x="269965" y="992776"/>
            <a:ext cx="8687068" cy="450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9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6762" t="27862" r="1524" b="5428"/>
          <a:stretch/>
        </p:blipFill>
        <p:spPr>
          <a:xfrm>
            <a:off x="148046" y="1254033"/>
            <a:ext cx="8799461" cy="404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08" y="1861200"/>
            <a:ext cx="2818175" cy="3811867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29428" t="26338" r="49429" b="52836"/>
          <a:stretch/>
        </p:blipFill>
        <p:spPr>
          <a:xfrm>
            <a:off x="4084320" y="2386147"/>
            <a:ext cx="3960913" cy="219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8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843" t="8278" r="21518" b="34883"/>
          <a:stretch/>
        </p:blipFill>
        <p:spPr>
          <a:xfrm>
            <a:off x="244086" y="1036321"/>
            <a:ext cx="8587876" cy="476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2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842" t="9279" r="20618" b="42088"/>
          <a:stretch/>
        </p:blipFill>
        <p:spPr>
          <a:xfrm>
            <a:off x="383177" y="966651"/>
            <a:ext cx="8479205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8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816" t="8879" r="19380" b="26878"/>
          <a:stretch/>
        </p:blipFill>
        <p:spPr>
          <a:xfrm>
            <a:off x="434534" y="653142"/>
            <a:ext cx="8385375" cy="490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6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7544" y="34477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600" dirty="0" smtClean="0"/>
              <a:t>Šťastnou cestu a mnoho zajímavých konferenčních zážitků i v roce 2018!</a:t>
            </a:r>
            <a:endParaRPr lang="cs-CZ" sz="3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07589"/>
            <a:ext cx="3991472" cy="2663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539" y="4190460"/>
            <a:ext cx="3923481" cy="2617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8109" y="1487778"/>
            <a:ext cx="3950970" cy="2636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109" y="4170649"/>
            <a:ext cx="3930383" cy="2617697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396" y="3538486"/>
            <a:ext cx="2323247" cy="154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7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ctrTitle" idx="4294967295"/>
          </p:nvPr>
        </p:nvSpPr>
        <p:spPr>
          <a:xfrm>
            <a:off x="428625" y="285750"/>
            <a:ext cx="8286750" cy="982663"/>
          </a:xfrm>
        </p:spPr>
        <p:txBody>
          <a:bodyPr/>
          <a:lstStyle/>
          <a:p>
            <a:pPr eaLnBrk="1" hangingPunct="1"/>
            <a:r>
              <a:rPr lang="cs-CZ" altLang="cs-CZ" sz="3600" dirty="0" smtClean="0"/>
              <a:t>Počty prezentací ZD 2002-2017</a:t>
            </a:r>
          </a:p>
        </p:txBody>
      </p:sp>
      <p:sp>
        <p:nvSpPr>
          <p:cNvPr id="5123" name="TextovéPole 5"/>
          <p:cNvSpPr txBox="1">
            <a:spLocks noChangeArrowheads="1"/>
          </p:cNvSpPr>
          <p:nvPr/>
        </p:nvSpPr>
        <p:spPr bwMode="auto">
          <a:xfrm>
            <a:off x="2725633" y="6093296"/>
            <a:ext cx="4222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 smtClean="0"/>
              <a:t>146 </a:t>
            </a:r>
            <a:r>
              <a:rPr lang="cs-CZ" altLang="cs-CZ" sz="2400" b="1" dirty="0"/>
              <a:t>posterů, </a:t>
            </a:r>
            <a:r>
              <a:rPr lang="cs-CZ" altLang="cs-CZ" sz="2400" b="1" dirty="0" smtClean="0"/>
              <a:t>133 </a:t>
            </a:r>
            <a:r>
              <a:rPr lang="cs-CZ" altLang="cs-CZ" sz="2400" b="1" dirty="0"/>
              <a:t>přednášek</a:t>
            </a:r>
          </a:p>
        </p:txBody>
      </p:sp>
      <p:graphicFrame>
        <p:nvGraphicFramePr>
          <p:cNvPr id="6" name="Graf 5"/>
          <p:cNvGraphicFramePr>
            <a:graphicFrameLocks/>
          </p:cNvGraphicFramePr>
          <p:nvPr>
            <p:extLst/>
          </p:nvPr>
        </p:nvGraphicFramePr>
        <p:xfrm>
          <a:off x="251520" y="1268760"/>
          <a:ext cx="8496944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0715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0191" t="42254" r="10951" b="26762"/>
          <a:stretch/>
        </p:blipFill>
        <p:spPr>
          <a:xfrm>
            <a:off x="0" y="4702627"/>
            <a:ext cx="8983820" cy="198555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10001" t="11947" r="11237" b="10338"/>
          <a:stretch/>
        </p:blipFill>
        <p:spPr>
          <a:xfrm>
            <a:off x="856085" y="78376"/>
            <a:ext cx="8127735" cy="4511041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l="10571" t="41238" r="51524" b="14571"/>
          <a:stretch/>
        </p:blipFill>
        <p:spPr>
          <a:xfrm>
            <a:off x="121920" y="60958"/>
            <a:ext cx="3466012" cy="227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5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0095" t="21936" r="10857" b="15757"/>
          <a:stretch/>
        </p:blipFill>
        <p:spPr>
          <a:xfrm>
            <a:off x="30292" y="1184367"/>
            <a:ext cx="9113708" cy="404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1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9809" t="18042" r="10952" b="18804"/>
          <a:stretch/>
        </p:blipFill>
        <p:spPr>
          <a:xfrm>
            <a:off x="0" y="60959"/>
            <a:ext cx="9071482" cy="406690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12190" t="19566" r="11524" b="18635"/>
          <a:stretch/>
        </p:blipFill>
        <p:spPr>
          <a:xfrm>
            <a:off x="1047958" y="3779520"/>
            <a:ext cx="6975566" cy="317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5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10096" t="24138" r="10952" b="13894"/>
          <a:stretch/>
        </p:blipFill>
        <p:spPr>
          <a:xfrm>
            <a:off x="121920" y="1314992"/>
            <a:ext cx="8915770" cy="39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7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2" y="1592866"/>
            <a:ext cx="9104476" cy="367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4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A kam se ještě můžete vydat?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066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1081</TotalTime>
  <Words>48</Words>
  <Application>Microsoft Office PowerPoint</Application>
  <PresentationFormat>Předvádění na obrazovce (4:3)</PresentationFormat>
  <Paragraphs>11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Motiv Office</vt:lpstr>
      <vt:lpstr>Motiv sady Office</vt:lpstr>
      <vt:lpstr>Prezentace aplikace PowerPoint</vt:lpstr>
      <vt:lpstr>Počet účastníků ZD 2002-2017</vt:lpstr>
      <vt:lpstr>Počty prezentací ZD 2002-2017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 kam se ještě můžete vydat?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Šťastnou cestu a mnoho zajímavých konferenčních zážitků i v roce 2018!</vt:lpstr>
    </vt:vector>
  </TitlesOfParts>
  <Company>SZŠ a VOŠZ HB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Ecology of soil Microorganisms 2015 Microbes as Important Drivers of Soil Processes 29.11. - 3.12. 2015, Prague, Czech Republic</dc:title>
  <dc:creator>Olga Růžičková</dc:creator>
  <cp:lastModifiedBy>jbryja</cp:lastModifiedBy>
  <cp:revision>167</cp:revision>
  <dcterms:created xsi:type="dcterms:W3CDTF">2015-09-10T13:58:58Z</dcterms:created>
  <dcterms:modified xsi:type="dcterms:W3CDTF">2017-10-06T06:26:19Z</dcterms:modified>
</cp:coreProperties>
</file>