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75" r:id="rId2"/>
    <p:sldId id="302" r:id="rId3"/>
    <p:sldId id="259" r:id="rId4"/>
    <p:sldId id="260" r:id="rId5"/>
    <p:sldId id="277" r:id="rId6"/>
    <p:sldId id="278" r:id="rId7"/>
    <p:sldId id="279" r:id="rId8"/>
    <p:sldId id="262" r:id="rId9"/>
    <p:sldId id="265" r:id="rId10"/>
    <p:sldId id="293" r:id="rId11"/>
    <p:sldId id="294" r:id="rId12"/>
    <p:sldId id="268" r:id="rId13"/>
    <p:sldId id="269" r:id="rId14"/>
    <p:sldId id="271" r:id="rId15"/>
    <p:sldId id="297" r:id="rId16"/>
    <p:sldId id="274" r:id="rId17"/>
    <p:sldId id="263" r:id="rId18"/>
    <p:sldId id="282" r:id="rId19"/>
    <p:sldId id="280" r:id="rId20"/>
    <p:sldId id="300" r:id="rId21"/>
    <p:sldId id="272" r:id="rId22"/>
    <p:sldId id="273" r:id="rId23"/>
    <p:sldId id="281" r:id="rId24"/>
    <p:sldId id="264" r:id="rId25"/>
    <p:sldId id="298" r:id="rId26"/>
    <p:sldId id="283" r:id="rId27"/>
    <p:sldId id="284" r:id="rId28"/>
    <p:sldId id="285" r:id="rId29"/>
    <p:sldId id="288" r:id="rId30"/>
    <p:sldId id="287" r:id="rId31"/>
    <p:sldId id="290" r:id="rId32"/>
    <p:sldId id="291" r:id="rId33"/>
    <p:sldId id="292" r:id="rId34"/>
    <p:sldId id="289" r:id="rId35"/>
    <p:sldId id="295" r:id="rId36"/>
    <p:sldId id="296" r:id="rId37"/>
    <p:sldId id="301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66" autoAdjust="0"/>
  </p:normalViewPr>
  <p:slideViewPr>
    <p:cSldViewPr>
      <p:cViewPr varScale="1">
        <p:scale>
          <a:sx n="118" d="100"/>
          <a:sy n="118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4A-4096-A432-FBBCF863D117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13.350000000000026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24A-4096-A432-FBBCF863D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197512"/>
        <c:axId val="311199472"/>
      </c:scatterChart>
      <c:valAx>
        <c:axId val="311197512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11199472"/>
        <c:crossesAt val="-35"/>
        <c:crossBetween val="midCat"/>
        <c:majorUnit val="30"/>
      </c:valAx>
      <c:valAx>
        <c:axId val="311199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11197512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94"/>
          <c:w val="0.29932326388889102"/>
          <c:h val="0.11757271682963855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21.09.2017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318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4420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2744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21.09.2017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21.09.2017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21.09.2017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4422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21.09.2017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Datová tabulka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Zásady správné tvorby dat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MS Excel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dat, MS Excel</a:t>
            </a:r>
          </a:p>
        </p:txBody>
      </p:sp>
    </p:spTree>
    <p:extLst>
      <p:ext uri="{BB962C8B-B14F-4D97-AF65-F5344CB8AC3E}">
        <p14:creationId xmlns:p14="http://schemas.microsoft.com/office/powerpoint/2010/main" val="3638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7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18506" t="18200" r="64563" b="51700"/>
          <a:stretch>
            <a:fillRect/>
          </a:stretch>
        </p:blipFill>
        <p:spPr bwMode="auto">
          <a:xfrm>
            <a:off x="5436096" y="242088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84784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Po označení načítá automaticky hlavičky sloupců jako zadávané položky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r="88188" b="95800"/>
          <a:stretch>
            <a:fillRect/>
          </a:stretch>
        </p:blipFill>
        <p:spPr bwMode="auto">
          <a:xfrm>
            <a:off x="539552" y="429309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Šipka dolů 18"/>
          <p:cNvSpPr/>
          <p:nvPr/>
        </p:nvSpPr>
        <p:spPr>
          <a:xfrm rot="2220000">
            <a:off x="2800800" y="404823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t="15400" r="82281" b="79000"/>
          <a:stretch>
            <a:fillRect/>
          </a:stretch>
        </p:blipFill>
        <p:spPr bwMode="auto">
          <a:xfrm>
            <a:off x="594101" y="2924944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lů 20"/>
          <p:cNvSpPr/>
          <p:nvPr/>
        </p:nvSpPr>
        <p:spPr>
          <a:xfrm rot="-1980000">
            <a:off x="2063260" y="2737342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14282" y="2420888"/>
            <a:ext cx="3218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Označíme názvy sloupců datové matice</a:t>
            </a:r>
            <a:endParaRPr kumimoji="1" lang="cs-CZ" sz="14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0872" y="3769295"/>
            <a:ext cx="421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Klikneme na novou ikonu </a:t>
            </a:r>
            <a:r>
              <a:rPr kumimoji="1" lang="cs-CZ" sz="1400" u="sng" dirty="0" smtClean="0"/>
              <a:t>Formulář</a:t>
            </a:r>
            <a:r>
              <a:rPr kumimoji="1" lang="cs-CZ" sz="1400" dirty="0" smtClean="0"/>
              <a:t> v panelu nástrojů</a:t>
            </a:r>
            <a:endParaRPr kumimoji="1" lang="cs-CZ" sz="1400" dirty="0"/>
          </a:p>
        </p:txBody>
      </p:sp>
      <p:sp>
        <p:nvSpPr>
          <p:cNvPr id="24" name="Šipka dolů 23"/>
          <p:cNvSpPr/>
          <p:nvPr/>
        </p:nvSpPr>
        <p:spPr>
          <a:xfrm rot="2220000">
            <a:off x="6613284" y="2305118"/>
            <a:ext cx="309918" cy="66559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09913" y="2060848"/>
            <a:ext cx="32105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3.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Vyplníme údaje pro hodnocený subjekt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t="15400" r="82675" b="78300"/>
          <a:stretch>
            <a:fillRect/>
          </a:stretch>
        </p:blipFill>
        <p:spPr bwMode="auto">
          <a:xfrm>
            <a:off x="5436096" y="5661248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Šipka dolů 28"/>
          <p:cNvSpPr/>
          <p:nvPr/>
        </p:nvSpPr>
        <p:spPr>
          <a:xfrm rot="-3480000">
            <a:off x="4978126" y="5621853"/>
            <a:ext cx="288000" cy="61200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857356" y="5429264"/>
            <a:ext cx="33988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4.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Do datové tabulky se doplní zadané údaje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05969" y="5933814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1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2100" r="59838" b="49601"/>
          <a:stretch>
            <a:fillRect/>
          </a:stretch>
        </p:blipFill>
        <p:spPr bwMode="auto">
          <a:xfrm>
            <a:off x="251520" y="2414534"/>
            <a:ext cx="5544616" cy="37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lů 19"/>
          <p:cNvSpPr/>
          <p:nvPr/>
        </p:nvSpPr>
        <p:spPr>
          <a:xfrm rot="2220000">
            <a:off x="3088831" y="209766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 rot="2220000">
            <a:off x="3160839" y="4192251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 rot="2220000">
            <a:off x="3390873" y="476831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1619672" y="414908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prava 24"/>
          <p:cNvSpPr/>
          <p:nvPr/>
        </p:nvSpPr>
        <p:spPr>
          <a:xfrm>
            <a:off x="5868144" y="4149080"/>
            <a:ext cx="360040" cy="360040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3650" t="15400" r="48420" b="62200"/>
          <a:stretch>
            <a:fillRect/>
          </a:stretch>
        </p:blipFill>
        <p:spPr bwMode="auto">
          <a:xfrm>
            <a:off x="6300192" y="306896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Šipka dolů 27"/>
          <p:cNvSpPr/>
          <p:nvPr/>
        </p:nvSpPr>
        <p:spPr>
          <a:xfrm rot="2220000">
            <a:off x="8719465" y="3760203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380312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734567" y="4869160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Co je povoleno – definiční obory </a:t>
            </a:r>
          </a:p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čísel, seznamy, vzorce atd.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906390" y="5503763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Rozsahy hodnot, 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načtení seznamů apod.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863034" y="2980184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komunikace s uživatelem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6537" r="54326" b="81101"/>
          <a:stretch>
            <a:fillRect/>
          </a:stretch>
        </p:blipFill>
        <p:spPr bwMode="auto">
          <a:xfrm>
            <a:off x="323528" y="2132856"/>
            <a:ext cx="49338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7896387">
            <a:off x="907781" y="211405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 rot="7896387">
            <a:off x="4364165" y="305016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37800" t="32900" r="40938" b="36301"/>
          <a:stretch>
            <a:fillRect/>
          </a:stretch>
        </p:blipFill>
        <p:spPr bwMode="auto">
          <a:xfrm>
            <a:off x="5076056" y="357301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7" name="AutoShape 7"/>
          <p:cNvSpPr>
            <a:spLocks noChangeArrowheads="1"/>
          </p:cNvSpPr>
          <p:nvPr/>
        </p:nvSpPr>
        <p:spPr bwMode="auto">
          <a:xfrm rot="20373101">
            <a:off x="4213363" y="4775651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20373101">
            <a:off x="4213363" y="5207699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815286" y="3513375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6138298" y="3496541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3528" y="623731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358404"/>
            <a:ext cx="8534400" cy="566540"/>
          </a:xfrm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>
              <a:buNone/>
            </a:pPr>
            <a:endParaRPr lang="cs-CZ" sz="14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361655" y="227687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971600" y="3140967"/>
            <a:ext cx="6624736" cy="25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977161" y="334350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8082225">
            <a:off x="7177001" y="527868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7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sp>
        <p:nvSpPr>
          <p:cNvPr id="12" name="Šipka doprava 11"/>
          <p:cNvSpPr/>
          <p:nvPr/>
        </p:nvSpPr>
        <p:spPr>
          <a:xfrm rot="2932936">
            <a:off x="2225055" y="22951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0630" t="16448" r="55709" b="47634"/>
          <a:stretch>
            <a:fillRect/>
          </a:stretch>
        </p:blipFill>
        <p:spPr bwMode="auto">
          <a:xfrm>
            <a:off x="349270" y="2132856"/>
            <a:ext cx="58789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prava 20"/>
          <p:cNvSpPr/>
          <p:nvPr/>
        </p:nvSpPr>
        <p:spPr>
          <a:xfrm rot="8082225">
            <a:off x="3602344" y="261438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5762583" y="26863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8082225">
            <a:off x="5114511" y="50626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12994" t="15400" r="79919" b="67800"/>
          <a:stretch>
            <a:fillRect/>
          </a:stretch>
        </p:blipFill>
        <p:spPr bwMode="auto">
          <a:xfrm>
            <a:off x="7020272" y="414908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084168" y="1609636"/>
            <a:ext cx="3165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Zápis jedné hodnoty ze seznamu a protažení do dalších buněk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 l="12994" t="15400" r="79526" b="66401"/>
          <a:stretch>
            <a:fillRect/>
          </a:stretch>
        </p:blipFill>
        <p:spPr bwMode="auto">
          <a:xfrm>
            <a:off x="7020272" y="213285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6372200" y="586856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Automaticky byly doplněny následující složky seznamu 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7506351" y="3915079"/>
            <a:ext cx="252000" cy="2160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7262" y="1782340"/>
            <a:ext cx="3384376" cy="3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Upravit vlastní seznamy </a:t>
            </a:r>
            <a:r>
              <a:rPr lang="cs-CZ" sz="1400" dirty="0" smtClean="0">
                <a:solidFill>
                  <a:srgbClr val="646B86"/>
                </a:solidFill>
              </a:rPr>
              <a:t>→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236568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600" b="1" dirty="0" smtClean="0">
                <a:solidFill>
                  <a:prstClr val="black"/>
                </a:solidFill>
              </a:rPr>
              <a:t> Využití při tvorbě dat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77501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600" b="1" dirty="0" smtClean="0">
                <a:solidFill>
                  <a:prstClr val="black"/>
                </a:solidFill>
              </a:rPr>
              <a:t> Definice seznamu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23528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Vhodné pro textová pole; následně není nutné vypisovat celé slovo či slovní spojení, ale jen zvolit nabízené, již dříve použité slovo či slovní spojení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Automatické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u="sng" dirty="0">
              <a:solidFill>
                <a:srgbClr val="CC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Tipy a triky jak se v datech pohybovat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listů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412776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err="1" smtClean="0"/>
              <a:t>Excelovský</a:t>
            </a:r>
            <a:r>
              <a:rPr lang="cs-CZ" sz="2000" dirty="0" smtClean="0"/>
              <a:t> soubor (sešit) se skládá z listu(ů) (List1, List2, ...), které je možné libovolně pojmenovat, obarvit, kopírovat, přesouvat jejich pořadí na liště atd.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Ve vzorcích lze odkazovat na jiné listy než ve kterém se nacházíme.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 jednotlivých listech lze ukládat např. různé datové tabulky, číselníky, seznamy atd.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www.efektivne.eu/images/stories/images/obrazky/Excel/ms-excel-2007-manual/BarvaKar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31" y="3143249"/>
            <a:ext cx="3985487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 rot="17776658">
            <a:off x="5615052" y="523881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78001" y="5537374"/>
            <a:ext cx="185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Klik pravým tlačítkem myši na záložku listu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96833"/>
            <a:ext cx="3214710" cy="129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651223" y="4739823"/>
            <a:ext cx="428626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600" dirty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b="1" dirty="0"/>
              <a:t>Vložení listu</a:t>
            </a:r>
            <a:r>
              <a:rPr lang="cs-CZ" sz="1600" dirty="0"/>
              <a:t>: 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Záložkou na spodní </a:t>
            </a:r>
            <a:r>
              <a:rPr lang="cs-CZ" sz="1600" dirty="0" smtClean="0"/>
              <a:t>liště</a:t>
            </a:r>
            <a:endParaRPr lang="cs-CZ" sz="1600" dirty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Klávesovou zkratkou: </a:t>
            </a:r>
            <a:r>
              <a:rPr lang="cs-CZ" sz="1600" b="1" dirty="0" smtClean="0"/>
              <a:t>Shift </a:t>
            </a:r>
            <a:r>
              <a:rPr lang="cs-CZ" sz="1600" b="1" dirty="0"/>
              <a:t>+ F11</a:t>
            </a:r>
          </a:p>
        </p:txBody>
      </p:sp>
      <p:sp>
        <p:nvSpPr>
          <p:cNvPr id="12" name="Šipka doprava 11"/>
          <p:cNvSpPr/>
          <p:nvPr/>
        </p:nvSpPr>
        <p:spPr>
          <a:xfrm rot="16200000">
            <a:off x="2805993" y="4753132"/>
            <a:ext cx="864000" cy="216000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Formáty buněk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Seřazení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Filtrovaní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Ukotvení příček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Podmíněné formátování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59829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III. Práce s daty v MS Excel</a:t>
            </a:r>
            <a:b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aneb jak se v datech vyznat</a:t>
            </a:r>
          </a:p>
        </p:txBody>
      </p:sp>
    </p:spTree>
    <p:extLst>
      <p:ext uri="{BB962C8B-B14F-4D97-AF65-F5344CB8AC3E}">
        <p14:creationId xmlns:p14="http://schemas.microsoft.com/office/powerpoint/2010/main" val="3073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endParaRPr lang="cs-CZ" dirty="0" smtClean="0"/>
          </a:p>
          <a:p>
            <a:r>
              <a:rPr lang="cs-CZ" dirty="0" smtClean="0"/>
              <a:t>Neméně důležité je věnovat pozornost čištění dat předcházející vlastní analýze. Každá chyba, která vznikne nebo není nalezena ve fázi přípravy dat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19938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6210" y="1536159"/>
            <a:ext cx="5793818" cy="484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14282" y="1643050"/>
            <a:ext cx="3000396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Obecný </a:t>
            </a:r>
            <a:r>
              <a:rPr lang="cs-CZ" dirty="0" smtClean="0"/>
              <a:t>(bez formátu)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Číslo </a:t>
            </a:r>
            <a:r>
              <a:rPr lang="cs-CZ" dirty="0" smtClean="0"/>
              <a:t>(desetinná místa,</a:t>
            </a:r>
            <a:br>
              <a:rPr lang="cs-CZ" dirty="0" smtClean="0"/>
            </a:br>
            <a:r>
              <a:rPr lang="cs-CZ" dirty="0" smtClean="0"/>
              <a:t>    oddělení 1000)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Měna</a:t>
            </a:r>
            <a:r>
              <a:rPr lang="cs-CZ" dirty="0" smtClean="0"/>
              <a:t> (desetinná místa,</a:t>
            </a:r>
            <a:br>
              <a:rPr lang="cs-CZ" dirty="0" smtClean="0"/>
            </a:br>
            <a:r>
              <a:rPr lang="cs-CZ" dirty="0" smtClean="0"/>
              <a:t>    jednotky - symbol)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Datum</a:t>
            </a:r>
            <a:r>
              <a:rPr lang="cs-CZ" dirty="0" smtClean="0"/>
              <a:t> (různé formátování</a:t>
            </a:r>
            <a:br>
              <a:rPr lang="cs-CZ" dirty="0" smtClean="0"/>
            </a:br>
            <a:r>
              <a:rPr lang="cs-CZ" dirty="0" smtClean="0"/>
              <a:t>    – 24.9.2015, 24. září 2015, </a:t>
            </a:r>
            <a:br>
              <a:rPr lang="cs-CZ" dirty="0" smtClean="0"/>
            </a:br>
            <a:r>
              <a:rPr lang="cs-CZ" dirty="0" smtClean="0"/>
              <a:t>    24-9-15, ...)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Čas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Procenta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Text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Další </a:t>
            </a:r>
            <a:r>
              <a:rPr lang="cs-CZ" dirty="0" smtClean="0"/>
              <a:t>(vč. nastavení</a:t>
            </a:r>
            <a:br>
              <a:rPr lang="cs-CZ" dirty="0" smtClean="0"/>
            </a:br>
            <a:r>
              <a:rPr lang="cs-CZ" dirty="0" smtClean="0"/>
              <a:t>    vlastního formátu)...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8082225">
            <a:off x="3870333" y="147878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8082225">
            <a:off x="8085175" y="176454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648072"/>
          </a:xfrm>
          <a:noFill/>
        </p:spPr>
        <p:txBody>
          <a:bodyPr/>
          <a:lstStyle/>
          <a:p>
            <a:r>
              <a:rPr lang="cs-CZ" sz="1600" dirty="0" smtClean="0"/>
              <a:t>Řazení dat je nejjednodušším způsobem jejich zpřehlednění, užitečným hlavně u menších/ výsledkových tabulek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380312" y="3861048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861048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 l="17719" t="19600" r="48813" b="54501"/>
          <a:stretch>
            <a:fillRect/>
          </a:stretch>
        </p:blipFill>
        <p:spPr bwMode="auto">
          <a:xfrm>
            <a:off x="323528" y="3645024"/>
            <a:ext cx="61206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 r="71650" b="86700"/>
          <a:stretch>
            <a:fillRect/>
          </a:stretch>
        </p:blipFill>
        <p:spPr bwMode="auto">
          <a:xfrm>
            <a:off x="323528" y="2132856"/>
            <a:ext cx="51845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6516216" y="4365104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Zkontrolujte, zda seřazení nezničí vazby mezi buňkami = kontrola oblasti, kterou řadíte.</a:t>
            </a:r>
            <a:endParaRPr lang="cs-CZ" b="1" dirty="0"/>
          </a:p>
        </p:txBody>
      </p:sp>
      <p:sp>
        <p:nvSpPr>
          <p:cNvPr id="20" name="Šipka doprava 19"/>
          <p:cNvSpPr/>
          <p:nvPr/>
        </p:nvSpPr>
        <p:spPr>
          <a:xfrm rot="8082225">
            <a:off x="3936642" y="261438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19357991">
            <a:off x="1568887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 rot="19357991">
            <a:off x="4694840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39552" y="508518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Proměnná podle které bude soubor seřazen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3968" y="508518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Styl seřazení: sestupně/ vzestupně/vlastní seznam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7000892" y="2889796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Výběr hodnot pro filtraci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r="72438" b="86966"/>
          <a:stretch>
            <a:fillRect/>
          </a:stretch>
        </p:blipFill>
        <p:spPr bwMode="auto">
          <a:xfrm>
            <a:off x="395536" y="3284984"/>
            <a:ext cx="50405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>
          <a:xfrm rot="8082225">
            <a:off x="4512705" y="362249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9552" y="2977207"/>
            <a:ext cx="4466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1. </a:t>
            </a:r>
            <a:r>
              <a:rPr kumimoji="1" lang="cs-CZ" sz="1400" dirty="0" smtClean="0">
                <a:solidFill>
                  <a:prstClr val="black"/>
                </a:solidFill>
              </a:rPr>
              <a:t>Zapnutí filtru (alternativa klávesová zkratka </a:t>
            </a:r>
            <a:r>
              <a:rPr kumimoji="1" lang="cs-CZ" sz="1400" b="1" dirty="0" err="1" smtClean="0">
                <a:solidFill>
                  <a:prstClr val="black"/>
                </a:solidFill>
              </a:rPr>
              <a:t>Crtl</a:t>
            </a:r>
            <a:r>
              <a:rPr kumimoji="1" lang="cs-CZ" sz="1400" b="1" dirty="0" smtClean="0">
                <a:solidFill>
                  <a:prstClr val="black"/>
                </a:solidFill>
              </a:rPr>
              <a:t>+Shift+L</a:t>
            </a:r>
            <a:r>
              <a:rPr kumimoji="1" lang="cs-CZ" sz="1400" dirty="0" smtClean="0">
                <a:solidFill>
                  <a:prstClr val="black"/>
                </a:solidFill>
              </a:rPr>
              <a:t>)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3451" t="19073" r="74779" b="48994"/>
          <a:stretch>
            <a:fillRect/>
          </a:stretch>
        </p:blipFill>
        <p:spPr bwMode="auto">
          <a:xfrm>
            <a:off x="6876256" y="3304095"/>
            <a:ext cx="2016224" cy="30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 t="15400" r="74407" b="74800"/>
          <a:stretch>
            <a:fillRect/>
          </a:stretch>
        </p:blipFill>
        <p:spPr bwMode="auto">
          <a:xfrm>
            <a:off x="539552" y="5085184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8082225">
            <a:off x="5063390" y="51346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18110" t="17500" r="81103" b="81100"/>
          <a:stretch>
            <a:fillRect/>
          </a:stretch>
        </p:blipFill>
        <p:spPr bwMode="auto">
          <a:xfrm>
            <a:off x="6876256" y="3122588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9552" y="4777407"/>
            <a:ext cx="6277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2. </a:t>
            </a:r>
            <a:r>
              <a:rPr kumimoji="1" lang="cs-CZ" sz="1400" dirty="0" smtClean="0">
                <a:solidFill>
                  <a:prstClr val="black"/>
                </a:solidFill>
              </a:rPr>
              <a:t>Objeví se rozbalovací šipka s výčtem všech unikátních hodnot v daném sloupci dat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6804248" y="47787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9137" t="21700" r="57476" b="55201"/>
          <a:stretch>
            <a:fillRect/>
          </a:stretch>
        </p:blipFill>
        <p:spPr bwMode="auto">
          <a:xfrm>
            <a:off x="4644008" y="364502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139567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6156176" y="4581128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211575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11575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6156177" y="4185111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2232338">
            <a:off x="6236055" y="5072020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6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ukotvení libovolných řádků a sloupců pro pohodlné vkládání a prohlížení dat v </a:t>
            </a:r>
            <a:r>
              <a:rPr lang="cs-CZ" sz="1600" dirty="0" smtClean="0">
                <a:solidFill>
                  <a:prstClr val="black"/>
                </a:solidFill>
              </a:rPr>
              <a:t>tabulce. </a:t>
            </a:r>
            <a:endParaRPr lang="cs-CZ" sz="1600" dirty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číst řádky/sloupce ze začátku tabulky i po přesunutí se </a:t>
            </a:r>
            <a:r>
              <a:rPr lang="cs-CZ" sz="1600" dirty="0" smtClean="0">
                <a:solidFill>
                  <a:prstClr val="black"/>
                </a:solidFill>
              </a:rPr>
              <a:t>dále.</a:t>
            </a:r>
            <a:endParaRPr lang="cs-CZ" sz="1600" dirty="0">
              <a:solidFill>
                <a:srgbClr val="646B86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</a:t>
            </a:r>
            <a:r>
              <a:rPr lang="cs-CZ" sz="1600" dirty="0">
                <a:solidFill>
                  <a:prstClr val="black"/>
                </a:solidFill>
              </a:rPr>
              <a:t>„Zobrazení“ → „Ukotvit příčky</a:t>
            </a:r>
            <a:r>
              <a:rPr lang="cs-CZ" sz="1600" dirty="0" smtClean="0">
                <a:solidFill>
                  <a:prstClr val="black"/>
                </a:solidFill>
              </a:rPr>
              <a:t>“.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Nabízené možnosti: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Odstranění ukotvení: Po ukotvení příček se automaticky možnost „Ukotvit příčky “ změní na  „Uvolnit příčky“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539552" y="2852936"/>
            <a:ext cx="59856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8788596">
            <a:off x="6179900" y="3777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588224" y="3573016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</a:pPr>
            <a:r>
              <a:rPr lang="cs-CZ" sz="1400" dirty="0" smtClean="0">
                <a:solidFill>
                  <a:prstClr val="black"/>
                </a:solidFill>
              </a:rPr>
              <a:t>Ukotví řádky nad označenou buňkou a sloupce vlevo od označené buňky</a:t>
            </a:r>
          </a:p>
        </p:txBody>
      </p:sp>
      <p:sp>
        <p:nvSpPr>
          <p:cNvPr id="8" name="Šipka doprava 7"/>
          <p:cNvSpPr/>
          <p:nvPr/>
        </p:nvSpPr>
        <p:spPr>
          <a:xfrm rot="2400000">
            <a:off x="233177" y="275675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Podmíněné formátování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139952" y="2420888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„Domů“ → „Podmíněné formátování“.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Barevné označení buněk nebo výplň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buňky symbolem podle námi zadaných kritérií, např.: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numerická hodnota větší/menší než průměr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datum z konkrétního období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podobná slova 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duplicitní údaje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cs-CZ" sz="16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Co s barevnými buňkami?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Použijeme filtr!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Tvorba vzorců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Absolutní a relativní odkazy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Kopírování vzorců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IV. </a:t>
            </a:r>
            <a:r>
              <a:rPr lang="cs-CZ" sz="4400" dirty="0">
                <a:solidFill>
                  <a:schemeClr val="accent1"/>
                </a:solidFill>
                <a:latin typeface="Arial" pitchFamily="34" charset="0"/>
              </a:rPr>
              <a:t>Vzorce v Excelu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 smtClean="0"/>
              <a:t>Vzorce</a:t>
            </a:r>
            <a:endParaRPr lang="cs-CZ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vpisují se do buněk sešitu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vzorce jsou vždy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uvozeny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(lze též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-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aritmetické operátory + zabudované funkce Excelu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„sčítání“ nečíselných položek se používá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(klávesová zkratka: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výpočet je založen buď na číselných konstantách nebo odkazech na buňky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484438" y="4435492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00113" y="5176854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339752" y="3663967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838402" y="3735404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583262" y="5491179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2790602" y="400369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 rot="2893936">
            <a:off x="4478833" y="397749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 rot="-7409376">
            <a:off x="2124076" y="4672029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 flipH="1" flipV="1">
            <a:off x="5727725" y="501175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900790" y="5423789"/>
            <a:ext cx="2134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aritmetický operátor</a:t>
            </a:r>
            <a:endParaRPr lang="cs-CZ" sz="1800" dirty="0"/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 flipH="1" flipV="1">
            <a:off x="3045253" y="494436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32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</a:t>
            </a:r>
            <a:r>
              <a:rPr lang="cs-CZ" dirty="0" smtClean="0"/>
              <a:t>buňku</a:t>
            </a:r>
            <a:endParaRPr lang="cs-CZ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Relativní odkazy</a:t>
            </a:r>
            <a:endParaRPr kumimoji="0" lang="cs-CZ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buňka 1. řádku sloupci A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A1:B6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blok buněk – levý horní roh je v 1. řádku, sloupec A,pravý dolní na řádku 6, sloupec B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relativní odkaz se při automatickém vyplnění buněk vzorcem posune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mění se s kopírováním, při vložení a odstranění řádku nebo sloupce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Absolutní odkaz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odkaz na buňku je pevně dán, při kopírování nebo automatickém vyplnění se nemění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lze uzamknout jak řádky, tak sloupce samostatně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51275" y="500222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A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1</a:t>
            </a:r>
            <a:endParaRPr lang="cs-CZ" sz="2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0000">
            <a:off x="3492327" y="5138926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36096" y="477933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sloupce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4169552">
            <a:off x="5003801" y="477839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03648" y="5211381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řádku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3930" y="5917188"/>
            <a:ext cx="7916141" cy="36933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Pamatuj: </a:t>
            </a:r>
            <a:r>
              <a:rPr lang="cs-CZ" dirty="0" smtClean="0"/>
              <a:t>Adresu upevníme pomocí znaku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(klávesová zkratka: </a:t>
            </a:r>
            <a:r>
              <a:rPr lang="cs-CZ" b="1" dirty="0" err="1" smtClean="0">
                <a:solidFill>
                  <a:schemeClr val="tx1"/>
                </a:solidFill>
              </a:rPr>
              <a:t>altr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gr</a:t>
            </a:r>
            <a:r>
              <a:rPr lang="cs-CZ" b="1" dirty="0" smtClean="0">
                <a:solidFill>
                  <a:schemeClr val="tx1"/>
                </a:solidFill>
              </a:rPr>
              <a:t> + ů </a:t>
            </a:r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b="1" dirty="0" smtClean="0">
                <a:solidFill>
                  <a:schemeClr val="tx1"/>
                </a:solidFill>
              </a:rPr>
              <a:t>F4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8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5"/>
          <p:cNvSpPr>
            <a:spLocks noChangeArrowheads="1"/>
          </p:cNvSpPr>
          <p:nvPr/>
        </p:nvSpPr>
        <p:spPr bwMode="auto">
          <a:xfrm flipV="1">
            <a:off x="2483768" y="2924944"/>
            <a:ext cx="720080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 cstate="print"/>
          <a:srcRect r="83856" b="84600"/>
          <a:stretch>
            <a:fillRect/>
          </a:stretch>
        </p:blipFill>
        <p:spPr bwMode="auto">
          <a:xfrm>
            <a:off x="323528" y="1340768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 cstate="print"/>
          <a:srcRect l="24412" t="15400" r="52751" b="48901"/>
          <a:stretch>
            <a:fillRect/>
          </a:stretch>
        </p:blipFill>
        <p:spPr bwMode="auto">
          <a:xfrm>
            <a:off x="5292080" y="1343251"/>
            <a:ext cx="3600400" cy="31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4788023" y="2999583"/>
            <a:ext cx="647799" cy="50390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4788023" y="3502821"/>
            <a:ext cx="503337" cy="66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419871" y="321545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/>
              <a:t>Funkce a její </a:t>
            </a:r>
            <a:endParaRPr lang="cs-CZ" dirty="0" smtClean="0"/>
          </a:p>
          <a:p>
            <a:r>
              <a:rPr lang="cs-CZ" dirty="0" smtClean="0"/>
              <a:t>stručný </a:t>
            </a:r>
            <a:r>
              <a:rPr lang="cs-CZ" dirty="0"/>
              <a:t>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940648" y="1775622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635895" y="1703291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88022" y="2063330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 flipH="1" flipV="1">
            <a:off x="644420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5004048" y="5517232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267743" y="2616696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 l="50006" t="29399" r="24007" b="48901"/>
          <a:stretch>
            <a:fillRect/>
          </a:stretch>
        </p:blipFill>
        <p:spPr bwMode="auto">
          <a:xfrm>
            <a:off x="323528" y="414908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0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382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1268" y="1295400"/>
            <a:ext cx="430887" cy="227647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Základní jednotka dat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813695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Tvorba a z</a:t>
            </a:r>
            <a:r>
              <a:rPr lang="cs-CZ" dirty="0" smtClean="0"/>
              <a:t>ávislosti </a:t>
            </a:r>
            <a:r>
              <a:rPr lang="cs-CZ" dirty="0"/>
              <a:t>vzorců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95515" y="2924944"/>
            <a:ext cx="3368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/>
              <a:t>Výběr funkce z konkrétních knihoven</a:t>
            </a:r>
            <a:endParaRPr lang="cs-CZ" sz="16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1597624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4982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161531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1844824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1367643" y="2528901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1845072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358999" y="2908318"/>
            <a:ext cx="4749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Označení </a:t>
            </a:r>
            <a:r>
              <a:rPr lang="cs-CZ" sz="1600" dirty="0"/>
              <a:t>a odznačení předchozích a následných vzorců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1520" y="5640189"/>
            <a:ext cx="8732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Zpřehlednění </a:t>
            </a:r>
            <a:r>
              <a:rPr lang="cs-CZ" sz="1800" b="1" dirty="0" smtClean="0"/>
              <a:t>vzorců </a:t>
            </a:r>
            <a:r>
              <a:rPr lang="cs-CZ" sz="1800" dirty="0" smtClean="0"/>
              <a:t>(zalomení řádku)</a:t>
            </a:r>
            <a:r>
              <a:rPr lang="cs-CZ" sz="1800" b="1" dirty="0" smtClean="0"/>
              <a:t>: </a:t>
            </a:r>
          </a:p>
          <a:p>
            <a:r>
              <a:rPr lang="cs-CZ" dirty="0" smtClean="0"/>
              <a:t>ALT+ENTER</a:t>
            </a:r>
            <a:endParaRPr lang="cs-CZ" sz="18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1274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Výběr funkce</a:t>
            </a:r>
            <a:endParaRPr lang="cs-CZ" sz="16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5400000" flipH="1" flipV="1">
            <a:off x="6408204" y="2528900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t="15400" r="81494" b="53801"/>
          <a:stretch>
            <a:fillRect/>
          </a:stretch>
        </p:blipFill>
        <p:spPr bwMode="auto">
          <a:xfrm>
            <a:off x="5148064" y="3212976"/>
            <a:ext cx="33843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7344504" y="1844824"/>
            <a:ext cx="971912" cy="28803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rot="5400000" flipH="1" flipV="1">
            <a:off x="7740353" y="1700807"/>
            <a:ext cx="288031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629281" y="1268760"/>
            <a:ext cx="3407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Zobrazí místo výsledné hodnoty vzorec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9646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Komentáře, sledování změn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3355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Komentáře k jednotlivým buňkám</a:t>
            </a:r>
            <a:endParaRPr lang="cs-CZ" sz="1800" dirty="0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941168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495325"/>
            <a:ext cx="8784976" cy="4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karta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„Revize“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857224" y="2643182"/>
            <a:ext cx="42862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 rot="2580000" flipH="1">
            <a:off x="489570" y="304115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10080000" flipH="1">
            <a:off x="3525215" y="232569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6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Celkem 408 funkcí ve verzi MS Excel 2010, ve verzi 2013 přidáno 50 nových funkcí</a:t>
            </a:r>
          </a:p>
          <a:p>
            <a:pPr>
              <a:spcAft>
                <a:spcPts val="300"/>
              </a:spcAft>
            </a:pPr>
            <a:endParaRPr lang="cs-CZ" sz="12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SVYHLEDAT – </a:t>
            </a:r>
            <a:r>
              <a:rPr lang="cs-CZ" b="1" dirty="0" smtClean="0"/>
              <a:t>spojování tabulek podle identifikátoru - řádku.</a:t>
            </a: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6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sz="14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3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sz="1600" dirty="0" smtClean="0"/>
              <a:t>Vložit jinak → Typ: Obrázek (rozšířený </a:t>
            </a:r>
            <a:r>
              <a:rPr lang="cs-CZ" sz="1600" dirty="0" err="1" smtClean="0"/>
              <a:t>metasoubor</a:t>
            </a:r>
            <a:r>
              <a:rPr lang="cs-CZ" sz="1600" dirty="0" smtClean="0"/>
              <a:t>)</a:t>
            </a: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1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Jarkovský, L. </a:t>
            </a:r>
            <a:r>
              <a:rPr lang="cs-CZ" i="1" dirty="0" smtClean="0"/>
              <a:t>Dušek</a:t>
            </a:r>
            <a:endParaRPr lang="cs-CZ" i="1" dirty="0"/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V. </a:t>
            </a:r>
            <a:r>
              <a:rPr lang="cs-CZ" sz="4400" dirty="0" smtClean="0">
                <a:solidFill>
                  <a:schemeClr val="accent1"/>
                </a:solidFill>
                <a:latin typeface="Arial" pitchFamily="34" charset="0"/>
              </a:rPr>
              <a:t>Samostatné 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1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74805"/>
            <a:ext cx="8820472" cy="4525963"/>
          </a:xfrm>
        </p:spPr>
        <p:txBody>
          <a:bodyPr>
            <a:noAutofit/>
          </a:bodyPr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Vytvořte kopii listu zadání a nazvěte ji výsledky.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přesunout nebo zkopírovat list → vytvořit kopii)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roztahování buněk vyplňte proměnnou</a:t>
            </a:r>
            <a:r>
              <a:rPr lang="en-US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„ID</a:t>
            </a:r>
            <a:r>
              <a:rPr lang="en-US" sz="1400" b="1" dirty="0" smtClean="0">
                <a:solidFill>
                  <a:srgbClr val="0070C0"/>
                </a:solidFill>
              </a:rPr>
              <a:t>”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čísly od 1 do 89.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n-US" sz="1400" dirty="0" smtClean="0"/>
              <a:t>U</a:t>
            </a:r>
            <a:r>
              <a:rPr lang="cs-CZ" sz="1400" dirty="0" smtClean="0"/>
              <a:t>kotvěte ID pacientů a názvy proměnných ve sloupcích.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funkce ukotvení příček)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Spojte </a:t>
            </a:r>
            <a:r>
              <a:rPr lang="cs-CZ" sz="1400" b="1" dirty="0" smtClean="0">
                <a:solidFill>
                  <a:srgbClr val="0070C0"/>
                </a:solidFill>
              </a:rPr>
              <a:t>„Jméno“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„Příjmení“ </a:t>
            </a:r>
            <a:r>
              <a:rPr lang="cs-CZ" sz="1400" dirty="0" smtClean="0"/>
              <a:t>do jednoho sloupce (např. Zdeněk Novák..) (</a:t>
            </a:r>
            <a:r>
              <a:rPr lang="cs-CZ" sz="1400" b="1" dirty="0" smtClean="0"/>
              <a:t>nápověda: </a:t>
            </a:r>
            <a:r>
              <a:rPr lang="cs-CZ" sz="1400" dirty="0" smtClean="0"/>
              <a:t>vzoreček tažením roztáhněte na celý sloupec datového souboru)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délku hospitalizace z </a:t>
            </a:r>
            <a:r>
              <a:rPr lang="cs-CZ" sz="1400" b="1" dirty="0" smtClean="0">
                <a:solidFill>
                  <a:srgbClr val="0070C0"/>
                </a:solidFill>
              </a:rPr>
              <a:t>„první kontrola“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Je získaná hodnota všude reálná? Pokud ne, tak u kterých pacientů? (</a:t>
            </a:r>
            <a:r>
              <a:rPr lang="cs-CZ" sz="1400" b="1" dirty="0" smtClean="0"/>
              <a:t>nápověda:</a:t>
            </a:r>
            <a:r>
              <a:rPr lang="cs-CZ" sz="1400" dirty="0" smtClean="0"/>
              <a:t> zkontrolujte pomocí filtru)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vzorce vyberte pouze </a:t>
            </a:r>
            <a:r>
              <a:rPr lang="cs-CZ" sz="1400" b="1" dirty="0" smtClean="0">
                <a:solidFill>
                  <a:srgbClr val="0070C0"/>
                </a:solidFill>
              </a:rPr>
              <a:t>„Rok poslední kontroly“ </a:t>
            </a:r>
            <a:r>
              <a:rPr lang="cs-CZ" sz="1400" dirty="0" smtClean="0"/>
              <a:t>ze sloupce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Seřaďte datový soubor podle této nové proměnné.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vyberte funkci z Knihovny funkcí – Datum a čas)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Sloupec </a:t>
            </a:r>
            <a:r>
              <a:rPr lang="cs-CZ" sz="1400" b="1" dirty="0" smtClean="0">
                <a:solidFill>
                  <a:srgbClr val="0070C0"/>
                </a:solidFill>
              </a:rPr>
              <a:t>„nemocný“ </a:t>
            </a:r>
            <a:r>
              <a:rPr lang="cs-CZ" sz="1400" dirty="0" smtClean="0"/>
              <a:t>překódujte pomocí funkce „když“ následovně: 1-nemocný, 0 –zdravý.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Převeďte </a:t>
            </a:r>
            <a:r>
              <a:rPr lang="cs-CZ" sz="1400" b="1" dirty="0" smtClean="0">
                <a:solidFill>
                  <a:srgbClr val="0070C0"/>
                </a:solidFill>
              </a:rPr>
              <a:t>„výšku“ </a:t>
            </a:r>
            <a:r>
              <a:rPr lang="cs-CZ" sz="1400" dirty="0" smtClean="0"/>
              <a:t>na metry.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Vypočítejte </a:t>
            </a:r>
            <a:r>
              <a:rPr lang="cs-CZ" sz="1400" b="1" dirty="0" smtClean="0">
                <a:solidFill>
                  <a:srgbClr val="0070C0"/>
                </a:solidFill>
              </a:rPr>
              <a:t>„BMI“</a:t>
            </a:r>
            <a:r>
              <a:rPr lang="cs-CZ" sz="1400" dirty="0" smtClean="0"/>
              <a:t>.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vzorec pro index tělesné hmotnosti najdete na internetu)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endParaRPr lang="cs-CZ" sz="1400" b="1" dirty="0" smtClean="0">
              <a:solidFill>
                <a:srgbClr val="00B0F0"/>
              </a:solidFill>
            </a:endParaRP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k jaké změně </a:t>
            </a:r>
            <a:r>
              <a:rPr lang="cs-CZ" sz="1400" b="1" dirty="0" smtClean="0">
                <a:solidFill>
                  <a:srgbClr val="0070C0"/>
                </a:solidFill>
              </a:rPr>
              <a:t>„tepu před“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„tepu po“ </a:t>
            </a:r>
            <a:r>
              <a:rPr lang="cs-CZ" sz="1400" dirty="0" smtClean="0"/>
              <a:t>došlo (např. léčbě nebo podání léku)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pozor na chybějící hodnoty)</a:t>
            </a: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23317"/>
            <a:ext cx="8820472" cy="4525963"/>
          </a:xfrm>
        </p:spPr>
        <p:txBody>
          <a:bodyPr>
            <a:noAutofit/>
          </a:bodyPr>
          <a:lstStyle/>
          <a:p>
            <a:pPr marL="571500" indent="-571500">
              <a:buNone/>
            </a:pPr>
            <a:endParaRPr lang="cs-CZ" sz="1400" i="1" dirty="0" smtClean="0"/>
          </a:p>
          <a:p>
            <a:pPr marL="571500" indent="-571500">
              <a:buNone/>
            </a:pPr>
            <a:r>
              <a:rPr lang="cs-CZ" sz="1400" dirty="0" smtClean="0"/>
              <a:t>XI.    Spočítej </a:t>
            </a:r>
            <a:r>
              <a:rPr lang="cs-CZ" sz="1400" b="1" dirty="0" smtClean="0">
                <a:solidFill>
                  <a:srgbClr val="0070C0"/>
                </a:solidFill>
              </a:rPr>
              <a:t>„Počet oblíbených činností“</a:t>
            </a:r>
            <a:r>
              <a:rPr lang="cs-CZ" sz="1400" dirty="0" smtClean="0"/>
              <a:t> (sloupec U-Y).</a:t>
            </a:r>
          </a:p>
          <a:p>
            <a:pPr marL="571500" indent="-571500">
              <a:buNone/>
            </a:pPr>
            <a:endParaRPr lang="cs-CZ" sz="1400" dirty="0" smtClean="0"/>
          </a:p>
          <a:p>
            <a:pPr marL="571500" indent="-571500">
              <a:buNone/>
            </a:pPr>
            <a:r>
              <a:rPr lang="cs-CZ" sz="1400" dirty="0" smtClean="0"/>
              <a:t>XII. </a:t>
            </a:r>
            <a:r>
              <a:rPr lang="cs-CZ" sz="1400" b="1" dirty="0" smtClean="0"/>
              <a:t>  </a:t>
            </a:r>
            <a:r>
              <a:rPr lang="cs-CZ" sz="1400" dirty="0" smtClean="0"/>
              <a:t>Spočítej minimální, maximální a průměrnou hodnotu leukocytů (proměnná </a:t>
            </a:r>
            <a:r>
              <a:rPr lang="cs-CZ" sz="1400" b="1" dirty="0" smtClean="0">
                <a:solidFill>
                  <a:srgbClr val="0070C0"/>
                </a:solidFill>
              </a:rPr>
              <a:t>„Leukocyty“</a:t>
            </a:r>
            <a:r>
              <a:rPr lang="cs-CZ" sz="1400" dirty="0" smtClean="0"/>
              <a:t>).</a:t>
            </a:r>
          </a:p>
          <a:p>
            <a:pPr marL="571500" indent="-571500">
              <a:buNone/>
            </a:pP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cs-CZ" sz="1400" dirty="0" smtClean="0"/>
              <a:t>XIII.  Pomocí podmíněného formátování nalezněte </a:t>
            </a:r>
            <a:r>
              <a:rPr lang="cs-CZ" sz="1400" b="1" dirty="0" smtClean="0">
                <a:solidFill>
                  <a:srgbClr val="0070C0"/>
                </a:solidFill>
              </a:rPr>
              <a:t>duplicitní záznamy </a:t>
            </a:r>
            <a:r>
              <a:rPr lang="cs-CZ" sz="1400" dirty="0" smtClean="0"/>
              <a:t>dle jména pacienta. Jsou všechny Vámi označené záznamy skutečně duplicitní? Duplicitní údaj smažte.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označ sloupec → karta „Domů“→ podmíněné formátování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zvýraznit pravidla buněk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duplicitní hodnoty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filtrovat podle barvy; pozor na proměnnou, podle které hledáte duplicitní záznamy). 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endParaRPr lang="cs-CZ" sz="1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9646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nezbytné ukládat data  v tabulární formě.</a:t>
            </a:r>
          </a:p>
          <a:p>
            <a:r>
              <a:rPr lang="cs-CZ" sz="1800" dirty="0" smtClean="0"/>
              <a:t>Nejvhodnějším způsobem je uložení dat ve formě databázové tabulky.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sloupec</a:t>
            </a:r>
            <a:r>
              <a:rPr lang="cs-CZ" sz="1600" dirty="0" smtClean="0"/>
              <a:t> obsahuje pouze </a:t>
            </a:r>
            <a:r>
              <a:rPr lang="cs-CZ" sz="1600" dirty="0" smtClean="0">
                <a:solidFill>
                  <a:srgbClr val="FF0000"/>
                </a:solidFill>
              </a:rPr>
              <a:t>jediný typ dat</a:t>
            </a:r>
            <a:r>
              <a:rPr lang="cs-CZ" sz="1600" dirty="0" smtClean="0"/>
              <a:t>, identifikovaný hlavičkou sloupce;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řádek</a:t>
            </a:r>
            <a:r>
              <a:rPr lang="cs-CZ" sz="1600" dirty="0" smtClean="0"/>
              <a:t> obsahuje </a:t>
            </a:r>
            <a:r>
              <a:rPr lang="cs-CZ" sz="1600" dirty="0" smtClean="0">
                <a:solidFill>
                  <a:srgbClr val="FF0000"/>
                </a:solidFill>
              </a:rPr>
              <a:t>minimální jednotku dat </a:t>
            </a:r>
            <a:r>
              <a:rPr lang="cs-CZ" sz="1600" dirty="0" smtClean="0"/>
              <a:t>(např. pacient, jedna návštěva pacienta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data, u nichž je nezbytné kontrolovat, zda jsou uloženy v korektním formátu.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</a:t>
            </a:r>
            <a:r>
              <a:rPr lang="cs-CZ" sz="1800" u="sng" dirty="0" smtClean="0"/>
              <a:t>MS Excel.</a:t>
            </a:r>
            <a:endParaRPr lang="cs-CZ" sz="1000" u="sng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12776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Aktualizace každé 2 až 3 roky; nové funkce, rozšíření počtu řádků </a:t>
            </a:r>
          </a:p>
          <a:p>
            <a:pPr marL="266700" indent="0">
              <a:buNone/>
            </a:pPr>
            <a:r>
              <a:rPr lang="cs-CZ" sz="2400" dirty="0" smtClean="0"/>
              <a:t>a sloupců, změna formátu.</a:t>
            </a:r>
          </a:p>
          <a:p>
            <a:r>
              <a:rPr lang="cs-CZ" sz="2400" dirty="0" smtClean="0"/>
              <a:t>Starší formát: .</a:t>
            </a:r>
            <a:r>
              <a:rPr lang="cs-CZ" sz="2400" dirty="0" err="1" smtClean="0"/>
              <a:t>xls</a:t>
            </a:r>
            <a:r>
              <a:rPr lang="cs-CZ" sz="2400" dirty="0" smtClean="0"/>
              <a:t>, novější: .</a:t>
            </a:r>
            <a:r>
              <a:rPr lang="cs-CZ" sz="2400" dirty="0" err="1" smtClean="0"/>
              <a:t>xlsx</a:t>
            </a:r>
            <a:r>
              <a:rPr lang="cs-CZ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Aktuální verze 2013 umožňuje ukládat tabulku až o 1 048 576 </a:t>
            </a:r>
          </a:p>
          <a:p>
            <a:pPr marL="0" indent="266700">
              <a:buNone/>
            </a:pPr>
            <a:r>
              <a:rPr lang="cs-CZ" sz="2400" dirty="0" smtClean="0"/>
              <a:t>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  <p:pic>
        <p:nvPicPr>
          <p:cNvPr id="5124" name="Picture 4" descr="http://www.functionx.com/excel/images/excel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1" y="3798172"/>
            <a:ext cx="3090267" cy="24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</a:t>
            </a:r>
            <a:r>
              <a:rPr lang="cs-CZ" sz="2400" dirty="0" smtClean="0"/>
              <a:t>pomocí zabudovaných funkcí.</a:t>
            </a:r>
          </a:p>
          <a:p>
            <a:r>
              <a:rPr lang="cs-CZ" sz="2400" dirty="0" smtClean="0"/>
              <a:t> Tvorba tiskových sestav.</a:t>
            </a:r>
          </a:p>
          <a:p>
            <a:r>
              <a:rPr lang="cs-CZ" sz="2400" dirty="0" smtClean="0"/>
              <a:t> Makra – zautomatizování častých činností.</a:t>
            </a:r>
          </a:p>
          <a:p>
            <a:r>
              <a:rPr lang="cs-CZ" sz="2400" dirty="0" smtClean="0"/>
              <a:t> Tvorba aplikací (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Aplications</a:t>
            </a:r>
            <a:r>
              <a:rPr lang="cs-CZ" sz="2400" dirty="0" smtClean="0"/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224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export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Struktura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Manuální zadávání nových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Tipy a triky jak se v datech pohybovat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Editace listů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II. Tvorba dat v MS Excel</a:t>
            </a:r>
          </a:p>
        </p:txBody>
      </p:sp>
    </p:spTree>
    <p:extLst>
      <p:ext uri="{BB962C8B-B14F-4D97-AF65-F5344CB8AC3E}">
        <p14:creationId xmlns:p14="http://schemas.microsoft.com/office/powerpoint/2010/main" val="3857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/>
              <a:t>I</a:t>
            </a:r>
            <a:r>
              <a:rPr lang="cs-CZ" sz="1700" dirty="0" smtClean="0"/>
              <a:t>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66811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5573" y="3500438"/>
            <a:ext cx="1707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1" i="0" dirty="0" smtClean="0"/>
              <a:t>Řádky tabulky</a:t>
            </a:r>
            <a:r>
              <a:rPr kumimoji="1" lang="cs-CZ" sz="1400" b="0" i="0" dirty="0" smtClean="0"/>
              <a:t> =</a:t>
            </a:r>
          </a:p>
          <a:p>
            <a:pPr eaLnBrk="0" hangingPunct="0"/>
            <a:r>
              <a:rPr kumimoji="1" lang="cs-CZ" sz="1400" dirty="0"/>
              <a:t>j</a:t>
            </a:r>
            <a:r>
              <a:rPr kumimoji="1" lang="cs-CZ" sz="1400" b="0" i="0" dirty="0" smtClean="0"/>
              <a:t>ednotlivé </a:t>
            </a:r>
            <a:r>
              <a:rPr kumimoji="1" lang="cs-CZ" sz="1400" b="0" i="0" dirty="0"/>
              <a:t>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1" i="0" dirty="0"/>
              <a:t>Sloupce tabulky </a:t>
            </a:r>
            <a:r>
              <a:rPr kumimoji="1" lang="cs-CZ" sz="1400" b="0" i="0" dirty="0"/>
              <a:t>= parametry záznamů, hlavička udává obsah sloupce – stejný údaj v celém sloupci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-5400000">
            <a:off x="1669660" y="42854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-2869255">
            <a:off x="1640427" y="4577640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998778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000496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3528" y="588641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2470</Words>
  <Application>Microsoft Office PowerPoint</Application>
  <PresentationFormat>Předvádění na obrazovce (4:3)</PresentationFormat>
  <Paragraphs>350</Paragraphs>
  <Slides>37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Calibri</vt:lpstr>
      <vt:lpstr>Courier New</vt:lpstr>
      <vt:lpstr>Wingdings</vt:lpstr>
      <vt:lpstr>Wingdings 2</vt:lpstr>
      <vt:lpstr>Administrativní</vt:lpstr>
      <vt:lpstr>Visio</vt:lpstr>
      <vt:lpstr>I. Příprava dat, MS Excel</vt:lpstr>
      <vt:lpstr>Motivace</vt:lpstr>
      <vt:lpstr>Prezentace aplikace PowerPoint</vt:lpstr>
      <vt:lpstr>Zásady pro ukládání dat</vt:lpstr>
      <vt:lpstr>MS Excel</vt:lpstr>
      <vt:lpstr>Možnosti MS Excel</vt:lpstr>
      <vt:lpstr>II. Tvorba dat v MS Excel</vt:lpstr>
      <vt:lpstr>Import a export dat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Automatické dokončování hodnot buněk</vt:lpstr>
      <vt:lpstr>Tipy a triky jak se v datech pohybovat</vt:lpstr>
      <vt:lpstr>Editace listů</vt:lpstr>
      <vt:lpstr>III. Práce s daty v MS Excel aneb jak se v datech vyznat</vt:lpstr>
      <vt:lpstr>Formáty buněk</vt:lpstr>
      <vt:lpstr>Řazení dat</vt:lpstr>
      <vt:lpstr>Automatický filtr</vt:lpstr>
      <vt:lpstr>Rozšířený filtr</vt:lpstr>
      <vt:lpstr>Ukotvení příček</vt:lpstr>
      <vt:lpstr>Podmíněné formátování</vt:lpstr>
      <vt:lpstr>IV. Vzorce v Excelu</vt:lpstr>
      <vt:lpstr>Vzorce</vt:lpstr>
      <vt:lpstr>Vzorce – odkaz na buňku</vt:lpstr>
      <vt:lpstr>   Vzorce – využití seznamu vzorců</vt:lpstr>
      <vt:lpstr>Tvorba a závislosti vzorců</vt:lpstr>
      <vt:lpstr>Komentáře, sledování změn</vt:lpstr>
      <vt:lpstr>   Vzorce – užitečné funkce</vt:lpstr>
      <vt:lpstr>Statistické funkce v MS Excel</vt:lpstr>
      <vt:lpstr>Kopírování / Vkládání</vt:lpstr>
      <vt:lpstr>V. Samostatné cvičení</vt:lpstr>
      <vt:lpstr>Úkoly – část 1</vt:lpstr>
      <vt:lpstr>Úkoly – část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Malúšková Denisa</cp:lastModifiedBy>
  <cp:revision>138</cp:revision>
  <dcterms:created xsi:type="dcterms:W3CDTF">2012-09-19T11:32:44Z</dcterms:created>
  <dcterms:modified xsi:type="dcterms:W3CDTF">2017-09-21T04:46:20Z</dcterms:modified>
</cp:coreProperties>
</file>