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5"/>
  </p:notesMasterIdLst>
  <p:sldIdLst>
    <p:sldId id="303" r:id="rId2"/>
    <p:sldId id="304" r:id="rId3"/>
    <p:sldId id="257" r:id="rId4"/>
    <p:sldId id="305" r:id="rId5"/>
    <p:sldId id="306" r:id="rId6"/>
    <p:sldId id="258" r:id="rId7"/>
    <p:sldId id="290" r:id="rId8"/>
    <p:sldId id="291" r:id="rId9"/>
    <p:sldId id="286" r:id="rId10"/>
    <p:sldId id="309" r:id="rId11"/>
    <p:sldId id="308" r:id="rId12"/>
    <p:sldId id="280" r:id="rId13"/>
    <p:sldId id="283" r:id="rId14"/>
    <p:sldId id="284" r:id="rId15"/>
    <p:sldId id="261" r:id="rId16"/>
    <p:sldId id="293" r:id="rId17"/>
    <p:sldId id="310" r:id="rId18"/>
    <p:sldId id="294" r:id="rId19"/>
    <p:sldId id="295" r:id="rId20"/>
    <p:sldId id="296" r:id="rId21"/>
    <p:sldId id="311" r:id="rId22"/>
    <p:sldId id="312" r:id="rId23"/>
    <p:sldId id="314" r:id="rId24"/>
    <p:sldId id="313" r:id="rId25"/>
    <p:sldId id="292" r:id="rId26"/>
    <p:sldId id="315" r:id="rId27"/>
    <p:sldId id="316" r:id="rId28"/>
    <p:sldId id="298" r:id="rId29"/>
    <p:sldId id="299" r:id="rId30"/>
    <p:sldId id="300" r:id="rId31"/>
    <p:sldId id="317" r:id="rId32"/>
    <p:sldId id="302" r:id="rId33"/>
    <p:sldId id="318" r:id="rId34"/>
    <p:sldId id="319" r:id="rId35"/>
    <p:sldId id="320" r:id="rId36"/>
    <p:sldId id="321" r:id="rId37"/>
    <p:sldId id="334" r:id="rId38"/>
    <p:sldId id="323" r:id="rId39"/>
    <p:sldId id="325" r:id="rId40"/>
    <p:sldId id="322" r:id="rId41"/>
    <p:sldId id="335" r:id="rId42"/>
    <p:sldId id="331" r:id="rId43"/>
    <p:sldId id="336" r:id="rId44"/>
    <p:sldId id="337" r:id="rId45"/>
    <p:sldId id="338" r:id="rId46"/>
    <p:sldId id="339" r:id="rId47"/>
    <p:sldId id="340" r:id="rId48"/>
    <p:sldId id="341" r:id="rId49"/>
    <p:sldId id="343" r:id="rId50"/>
    <p:sldId id="344" r:id="rId51"/>
    <p:sldId id="345" r:id="rId52"/>
    <p:sldId id="346" r:id="rId53"/>
    <p:sldId id="347" r:id="rId5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F7FE"/>
    <a:srgbClr val="24DDF6"/>
    <a:srgbClr val="91CF4D"/>
    <a:srgbClr val="FEFF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Světlý styl 2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686" autoAdjust="0"/>
  </p:normalViewPr>
  <p:slideViewPr>
    <p:cSldViewPr showGuides="1"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836C9C-9E77-4B2E-9E26-58F712FB6C5B}" type="datetimeFigureOut">
              <a:rPr lang="cs-CZ" smtClean="0"/>
              <a:pPr/>
              <a:t>1.5.2017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9C513-B347-4482-9152-173E347DD06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339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4" y="4346838"/>
            <a:ext cx="5029635" cy="11404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816" y="4342450"/>
            <a:ext cx="5026369" cy="4115824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816" y="4342450"/>
            <a:ext cx="5026369" cy="4115824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816" y="4342450"/>
            <a:ext cx="5026369" cy="4115824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714375"/>
            <a:ext cx="4556125" cy="3417888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6837"/>
            <a:ext cx="5029635" cy="1140441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816" y="4342450"/>
            <a:ext cx="5026369" cy="4115824"/>
          </a:xfrm>
          <a:noFill/>
          <a:ln/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9C513-B347-4482-9152-173E347DD06C}" type="slidenum">
              <a:rPr lang="cs-CZ" smtClean="0"/>
              <a:pPr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46536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714375"/>
            <a:ext cx="4556125" cy="3417888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6837"/>
            <a:ext cx="5029635" cy="1140441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466725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2400"/>
            <a:ext cx="8832850" cy="67056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6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EF88B-CBBA-409B-B5C3-7BAD1FCE140C}" type="datetime1">
              <a:rPr lang="cs-CZ"/>
              <a:pPr>
                <a:defRPr/>
              </a:pPr>
              <a:t>1.5.2017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774700" y="6410325"/>
            <a:ext cx="3581400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 </a:t>
            </a:r>
            <a:br>
              <a:rPr lang="cs-CZ"/>
            </a:br>
            <a:r>
              <a:rPr lang="cs-CZ" i="1"/>
              <a:t>J. Jarkovský, L. Dušek</a:t>
            </a:r>
          </a:p>
        </p:txBody>
      </p:sp>
      <p:sp>
        <p:nvSpPr>
          <p:cNvPr id="18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0F1FB5A-4158-4E69-8E57-8CF4443F7D7C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8C102-64D0-40B3-A6A3-9A8C6A42F73E}" type="datetime1">
              <a:rPr lang="cs-CZ"/>
              <a:pPr>
                <a:defRPr/>
              </a:pPr>
              <a:t>1.5.2017</a:t>
            </a:fld>
            <a:endParaRPr lang="cs-CZ"/>
          </a:p>
        </p:txBody>
      </p:sp>
      <p:sp>
        <p:nvSpPr>
          <p:cNvPr id="1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827088" y="6410325"/>
            <a:ext cx="3581400" cy="366713"/>
          </a:xfrm>
        </p:spPr>
        <p:txBody>
          <a:bodyPr/>
          <a:lstStyle>
            <a:lvl1pPr>
              <a:defRPr i="1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 </a:t>
            </a:r>
            <a:br>
              <a:rPr lang="cs-CZ"/>
            </a:br>
            <a:r>
              <a:rPr lang="cs-CZ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1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12392-D9A4-49B2-B3C4-2219E0894F11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6" name="Picture 20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1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8F109-5F1D-416C-B487-5B1EEA565511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9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6D79B-8ED4-418C-B4E5-825F509CFBC3}" type="datetime1">
              <a:rPr lang="cs-CZ"/>
              <a:pPr>
                <a:defRPr/>
              </a:pPr>
              <a:t>1.5.2017</a:t>
            </a:fld>
            <a:endParaRPr lang="cs-CZ"/>
          </a:p>
        </p:txBody>
      </p:sp>
      <p:sp>
        <p:nvSpPr>
          <p:cNvPr id="20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0" i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963168-A0C0-478F-95A9-0B816B0CDE92}" type="datetime1">
              <a:rPr lang="cs-CZ"/>
              <a:pPr>
                <a:defRPr/>
              </a:pPr>
              <a:t>1.5.2017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07B7C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>
                <a:cs typeface="Arial" pitchFamily="34" charset="0"/>
              </a:rPr>
              <a:t>Vytvořil Institut biostatistiky a analýz, Masarykova univerzita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0" i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DF7EDD-4941-474F-A862-16D3CE31ED5C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12654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12655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pic>
        <p:nvPicPr>
          <p:cNvPr id="112656" name="Picture 19" descr="logo-IBA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7" name="Picture 20" descr="logomuni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9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0.wmf"/><Relationship Id="rId10" Type="http://schemas.openxmlformats.org/officeDocument/2006/relationships/image" Target="../media/image24.w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23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40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43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assarstats.net/fisher2x3.html" TargetMode="External"/><Relationship Id="rId2" Type="http://schemas.openxmlformats.org/officeDocument/2006/relationships/hyperlink" Target="http://graphpad.com/quickcalcs/contingency1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vassarstats.net/fisher3x3.html" TargetMode="External"/><Relationship Id="rId4" Type="http://schemas.openxmlformats.org/officeDocument/2006/relationships/hyperlink" Target="http://www.quantitativeskills.com/sisa/statistics/fiveby2.htm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5" Type="http://schemas.openxmlformats.org/officeDocument/2006/relationships/image" Target="../media/image10.wmf"/><Relationship Id="rId10" Type="http://schemas.openxmlformats.org/officeDocument/2006/relationships/image" Target="../media/image12.wmf"/><Relationship Id="rId4" Type="http://schemas.openxmlformats.org/officeDocument/2006/relationships/oleObject" Target="../embeddings/oleObject4.bin"/><Relationship Id="rId9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/>
              <a:t>Vytvořil Institut biostatistiky a analýz, Masarykova univerzita </a:t>
            </a:r>
            <a:br>
              <a:rPr lang="cs-CZ"/>
            </a:br>
            <a:r>
              <a:rPr lang="cs-CZ" i="1"/>
              <a:t>J. Jarkovský, L. Dušek</a:t>
            </a:r>
          </a:p>
        </p:txBody>
      </p:sp>
      <p:sp>
        <p:nvSpPr>
          <p:cNvPr id="235524" name="Nadpis 1"/>
          <p:cNvSpPr>
            <a:spLocks noGrp="1"/>
          </p:cNvSpPr>
          <p:nvPr>
            <p:ph type="ctrTitle" idx="4294967295"/>
          </p:nvPr>
        </p:nvSpPr>
        <p:spPr>
          <a:xfrm>
            <a:off x="107504" y="1106160"/>
            <a:ext cx="8928992" cy="738664"/>
          </a:xfrm>
          <a:noFill/>
        </p:spPr>
        <p:txBody>
          <a:bodyPr wrap="square"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Biostatistika </a:t>
            </a:r>
            <a:endParaRPr lang="cs-CZ" sz="4200" dirty="0" smtClean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5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1557349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800" b="1" dirty="0" smtClean="0">
                <a:solidFill>
                  <a:schemeClr val="tx2"/>
                </a:solidFill>
                <a:latin typeface="Arial" charset="0"/>
              </a:rPr>
              <a:t>Opakování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800" b="1" dirty="0" smtClean="0">
                <a:solidFill>
                  <a:schemeClr val="tx2"/>
                </a:solidFill>
                <a:latin typeface="Arial" charset="0"/>
              </a:rPr>
              <a:t>Analýza kontingenčních tabulek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800" b="1" dirty="0" smtClean="0">
                <a:solidFill>
                  <a:schemeClr val="tx2"/>
                </a:solidFill>
                <a:latin typeface="Arial" charset="0"/>
              </a:rPr>
              <a:t>Základy korelační analýzy</a:t>
            </a:r>
          </a:p>
        </p:txBody>
      </p:sp>
    </p:spTree>
    <p:extLst>
      <p:ext uri="{BB962C8B-B14F-4D97-AF65-F5344CB8AC3E}">
        <p14:creationId xmlns:p14="http://schemas.microsoft.com/office/powerpoint/2010/main" val="101406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/>
              <a:t>Vytvořil Institut biostatistiky a analýz, Masarykova univerzita </a:t>
            </a:r>
            <a:br>
              <a:rPr lang="cs-CZ" i="0"/>
            </a:br>
            <a:r>
              <a:rPr lang="cs-CZ"/>
              <a:t>J. Jarkovský, L. Dušek</a:t>
            </a:r>
          </a:p>
          <a:p>
            <a:endParaRPr lang="cs-CZ"/>
          </a:p>
        </p:txBody>
      </p:sp>
      <p:sp>
        <p:nvSpPr>
          <p:cNvPr id="25702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Kontingenční tabulka - hypotézy</a:t>
            </a:r>
          </a:p>
        </p:txBody>
      </p:sp>
      <p:sp>
        <p:nvSpPr>
          <p:cNvPr id="257028" name="Rectangle 3"/>
          <p:cNvSpPr>
            <a:spLocks noGrp="1"/>
          </p:cNvSpPr>
          <p:nvPr>
            <p:ph type="body" idx="4294967295"/>
          </p:nvPr>
        </p:nvSpPr>
        <p:spPr>
          <a:xfrm>
            <a:off x="301625" y="1638324"/>
            <a:ext cx="8534400" cy="4598988"/>
          </a:xfrm>
        </p:spPr>
        <p:txBody>
          <a:bodyPr/>
          <a:lstStyle/>
          <a:p>
            <a:r>
              <a:rPr lang="cs-CZ" sz="2300" b="1" u="sng" dirty="0" smtClean="0">
                <a:solidFill>
                  <a:srgbClr val="FF0000"/>
                </a:solidFill>
              </a:rPr>
              <a:t>NEZÁVISLOST</a:t>
            </a:r>
            <a:r>
              <a:rPr lang="cs-CZ" sz="2300" dirty="0" smtClean="0"/>
              <a:t> </a:t>
            </a:r>
            <a:r>
              <a:rPr lang="cs-CZ" sz="2000" dirty="0" smtClean="0"/>
              <a:t>(Pearsonův chí-kvadrát test, </a:t>
            </a:r>
            <a:r>
              <a:rPr lang="cs-CZ" sz="2000" dirty="0" err="1" smtClean="0"/>
              <a:t>Fisherův</a:t>
            </a:r>
            <a:r>
              <a:rPr lang="cs-CZ" sz="2000" dirty="0" smtClean="0"/>
              <a:t> exaktní test)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800" dirty="0" smtClean="0"/>
              <a:t>Jeden výběr, 2 charakteristiky – obdoba nepárového uspořádání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800" dirty="0" smtClean="0"/>
              <a:t>Např.: existence vztahu mezi barvou očí a známkou z biostatistiky u studentů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cs-CZ" sz="1800" dirty="0" smtClean="0"/>
          </a:p>
          <a:p>
            <a:r>
              <a:rPr lang="cs-CZ" sz="2300" b="1" u="sng" dirty="0" smtClean="0">
                <a:solidFill>
                  <a:srgbClr val="FF0000"/>
                </a:solidFill>
              </a:rPr>
              <a:t>SHODA STRUKTURY</a:t>
            </a:r>
            <a:r>
              <a:rPr lang="cs-CZ" sz="2300" b="1" dirty="0" smtClean="0">
                <a:solidFill>
                  <a:srgbClr val="FF0000"/>
                </a:solidFill>
              </a:rPr>
              <a:t> </a:t>
            </a:r>
            <a:r>
              <a:rPr lang="cs-CZ" sz="2000" dirty="0"/>
              <a:t>(Pearsonův chí-kvadrát </a:t>
            </a:r>
            <a:r>
              <a:rPr lang="cs-CZ" sz="2000" dirty="0" smtClean="0"/>
              <a:t>test, </a:t>
            </a:r>
            <a:r>
              <a:rPr lang="cs-CZ" sz="2000" dirty="0" err="1"/>
              <a:t>Fisherův</a:t>
            </a:r>
            <a:r>
              <a:rPr lang="cs-CZ" sz="2000" dirty="0"/>
              <a:t> exaktní test</a:t>
            </a:r>
            <a:r>
              <a:rPr lang="cs-CZ" sz="2000" dirty="0" smtClean="0"/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800" dirty="0"/>
              <a:t>Tzv. test homogenity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800" dirty="0" smtClean="0"/>
              <a:t>Více výběrů, jedna charakteristika – obdoba nepárového uspořádání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800" dirty="0" smtClean="0"/>
              <a:t>Např.: věková struktura pacientů s diabetem v </a:t>
            </a:r>
            <a:r>
              <a:rPr lang="cs-CZ" sz="1800" i="1" dirty="0" smtClean="0"/>
              <a:t>K</a:t>
            </a:r>
            <a:r>
              <a:rPr lang="cs-CZ" sz="1800" dirty="0" smtClean="0"/>
              <a:t> nemocnicích (tj. </a:t>
            </a:r>
            <a:r>
              <a:rPr lang="cs-CZ" sz="1800" i="1" dirty="0" smtClean="0"/>
              <a:t>K</a:t>
            </a:r>
            <a:r>
              <a:rPr lang="cs-CZ" sz="1800" dirty="0" smtClean="0"/>
              <a:t> výběrů)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cs-CZ" sz="1800" dirty="0" smtClean="0"/>
          </a:p>
          <a:p>
            <a:r>
              <a:rPr lang="cs-CZ" sz="2300" b="1" u="sng" dirty="0" smtClean="0">
                <a:solidFill>
                  <a:srgbClr val="FF0000"/>
                </a:solidFill>
              </a:rPr>
              <a:t>SYMETRIE</a:t>
            </a:r>
            <a:r>
              <a:rPr lang="cs-CZ" sz="2300" dirty="0" smtClean="0"/>
              <a:t> </a:t>
            </a:r>
            <a:r>
              <a:rPr lang="cs-CZ" sz="2000" dirty="0" smtClean="0"/>
              <a:t>(</a:t>
            </a:r>
            <a:r>
              <a:rPr lang="cs-CZ" sz="2000" dirty="0" err="1" smtClean="0"/>
              <a:t>McNemarův</a:t>
            </a:r>
            <a:r>
              <a:rPr lang="cs-CZ" sz="2000" dirty="0" smtClean="0"/>
              <a:t> test)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800" dirty="0" smtClean="0"/>
              <a:t>Jeden výběr, opakovaně jedna charakteristika – obdoba párového uspořádání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800" dirty="0" smtClean="0"/>
              <a:t>Např.: posouzení stavu stromů ve dvou sezónách</a:t>
            </a:r>
          </a:p>
        </p:txBody>
      </p:sp>
    </p:spTree>
    <p:extLst>
      <p:ext uri="{BB962C8B-B14F-4D97-AF65-F5344CB8AC3E}">
        <p14:creationId xmlns:p14="http://schemas.microsoft.com/office/powerpoint/2010/main" val="252104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Obdélník 58"/>
          <p:cNvSpPr/>
          <p:nvPr/>
        </p:nvSpPr>
        <p:spPr>
          <a:xfrm>
            <a:off x="5636143" y="2178834"/>
            <a:ext cx="3273538" cy="41404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2227" name="Rectangle 2"/>
          <p:cNvSpPr>
            <a:spLocks noGrp="1"/>
          </p:cNvSpPr>
          <p:nvPr>
            <p:ph type="title" idx="4294967295"/>
          </p:nvPr>
        </p:nvSpPr>
        <p:spPr>
          <a:xfrm>
            <a:off x="285720" y="607809"/>
            <a:ext cx="8572560" cy="432048"/>
          </a:xfrm>
          <a:noFill/>
        </p:spPr>
        <p:txBody>
          <a:bodyPr/>
          <a:lstStyle/>
          <a:p>
            <a:r>
              <a:rPr lang="cs-CZ" sz="2800" dirty="0" smtClean="0"/>
              <a:t>Základní rozhodování o výběru statistických testů</a:t>
            </a:r>
            <a:br>
              <a:rPr lang="cs-CZ" sz="2800" dirty="0" smtClean="0"/>
            </a:br>
            <a:r>
              <a:rPr lang="cs-CZ" sz="2800" dirty="0" smtClean="0"/>
              <a:t>- analýza kontingenčních tabulek</a:t>
            </a:r>
          </a:p>
        </p:txBody>
      </p:sp>
      <p:sp>
        <p:nvSpPr>
          <p:cNvPr id="4" name="Obdélník 3"/>
          <p:cNvSpPr/>
          <p:nvPr/>
        </p:nvSpPr>
        <p:spPr>
          <a:xfrm>
            <a:off x="4050668" y="1500174"/>
            <a:ext cx="108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Typ dat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71750" y="2285992"/>
            <a:ext cx="1188000" cy="576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Spojitá x spojitá data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828582" y="2285992"/>
            <a:ext cx="1188000" cy="576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Spojitá x kategoriální data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6323591" y="2285992"/>
            <a:ext cx="1188000" cy="576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Kategoriální x kategoriální data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357078" y="3185780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Jeden výběr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2968253" y="3185780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Dva výběry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4457818" y="3185780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Tři a více výběrů (nepárově)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5632937" y="3185780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Jeden výběr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7286644" y="3185780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Více výběrů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2418015" y="4128100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Párová data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3489797" y="4128100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Nepárová data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457290" y="499299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smtClean="0">
                <a:solidFill>
                  <a:srgbClr val="009900"/>
                </a:solidFill>
              </a:rPr>
              <a:t>Pearsonův korelační koeficient</a:t>
            </a:r>
            <a:endParaRPr lang="cs-CZ" sz="1100" b="1" dirty="0">
              <a:solidFill>
                <a:srgbClr val="009900"/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1521432" y="499299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9900"/>
                </a:solidFill>
              </a:rPr>
              <a:t>Jednovýběrový</a:t>
            </a:r>
            <a:endParaRPr lang="cs-CZ" sz="1100" b="1" dirty="0" smtClean="0">
              <a:solidFill>
                <a:srgbClr val="009900"/>
              </a:solidFill>
            </a:endParaRPr>
          </a:p>
          <a:p>
            <a:pPr algn="ctr"/>
            <a:r>
              <a:rPr lang="cs-CZ" sz="1100" b="1" dirty="0" smtClean="0">
                <a:solidFill>
                  <a:srgbClr val="009900"/>
                </a:solidFill>
              </a:rPr>
              <a:t>t-test</a:t>
            </a:r>
            <a:endParaRPr lang="cs-CZ" sz="1100" b="1" dirty="0">
              <a:solidFill>
                <a:srgbClr val="009900"/>
              </a:solidFill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2593002" y="499299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smtClean="0">
                <a:solidFill>
                  <a:srgbClr val="009900"/>
                </a:solidFill>
              </a:rPr>
              <a:t>Párový t-test</a:t>
            </a:r>
            <a:endParaRPr lang="cs-CZ" sz="1100" b="1" dirty="0">
              <a:solidFill>
                <a:srgbClr val="009900"/>
              </a:solidFill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3664572" y="499299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9900"/>
                </a:solidFill>
              </a:rPr>
              <a:t>Dvouvýběrový</a:t>
            </a:r>
            <a:r>
              <a:rPr lang="cs-CZ" sz="1100" b="1" dirty="0" smtClean="0">
                <a:solidFill>
                  <a:srgbClr val="009900"/>
                </a:solidFill>
              </a:rPr>
              <a:t> </a:t>
            </a:r>
            <a:br>
              <a:rPr lang="cs-CZ" sz="1100" b="1" dirty="0" smtClean="0">
                <a:solidFill>
                  <a:srgbClr val="009900"/>
                </a:solidFill>
              </a:rPr>
            </a:br>
            <a:r>
              <a:rPr lang="cs-CZ" sz="1100" b="1" dirty="0" smtClean="0">
                <a:solidFill>
                  <a:srgbClr val="009900"/>
                </a:solidFill>
              </a:rPr>
              <a:t>t-test</a:t>
            </a:r>
            <a:endParaRPr lang="cs-CZ" sz="1100" b="1" dirty="0">
              <a:solidFill>
                <a:srgbClr val="009900"/>
              </a:solidFill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4736142" y="499299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smtClean="0">
                <a:solidFill>
                  <a:srgbClr val="009900"/>
                </a:solidFill>
              </a:rPr>
              <a:t>ANOVA</a:t>
            </a:r>
            <a:endParaRPr lang="cs-CZ" sz="1100" b="1" dirty="0">
              <a:solidFill>
                <a:srgbClr val="009900"/>
              </a:solidFill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6736406" y="4138733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Párová data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7829454" y="4138733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Nepárová data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7961485" y="499299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smtClean="0">
                <a:solidFill>
                  <a:srgbClr val="009900"/>
                </a:solidFill>
              </a:rPr>
              <a:t>Chí-kvadrát test</a:t>
            </a:r>
            <a:endParaRPr lang="cs-CZ" sz="1100" b="1" dirty="0">
              <a:solidFill>
                <a:srgbClr val="009900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454085" y="570737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00FF"/>
                </a:solidFill>
              </a:rPr>
              <a:t>Spearmanův</a:t>
            </a:r>
            <a:r>
              <a:rPr lang="cs-CZ" sz="1100" b="1" dirty="0" smtClean="0">
                <a:solidFill>
                  <a:srgbClr val="0000FF"/>
                </a:solidFill>
              </a:rPr>
              <a:t> korelační koeficient</a:t>
            </a:r>
            <a:endParaRPr lang="cs-CZ" sz="1100" b="1" dirty="0">
              <a:solidFill>
                <a:srgbClr val="0000FF"/>
              </a:solidFill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1518227" y="570737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00FF"/>
                </a:solidFill>
              </a:rPr>
              <a:t>Wilcoxonův</a:t>
            </a:r>
            <a:r>
              <a:rPr lang="cs-CZ" sz="1100" b="1" dirty="0" smtClean="0">
                <a:solidFill>
                  <a:srgbClr val="0000FF"/>
                </a:solidFill>
              </a:rPr>
              <a:t> / znaménkový test</a:t>
            </a:r>
            <a:endParaRPr lang="cs-CZ" sz="1100" b="1" dirty="0">
              <a:solidFill>
                <a:srgbClr val="0000FF"/>
              </a:solidFill>
            </a:endParaRPr>
          </a:p>
        </p:txBody>
      </p:sp>
      <p:sp>
        <p:nvSpPr>
          <p:cNvPr id="31" name="Obdélník 30"/>
          <p:cNvSpPr/>
          <p:nvPr/>
        </p:nvSpPr>
        <p:spPr>
          <a:xfrm>
            <a:off x="2589797" y="570737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00FF"/>
                </a:solidFill>
              </a:rPr>
              <a:t>Wilcoxonův</a:t>
            </a:r>
            <a:r>
              <a:rPr lang="cs-CZ" sz="1100" b="1" dirty="0" smtClean="0">
                <a:solidFill>
                  <a:srgbClr val="0000FF"/>
                </a:solidFill>
              </a:rPr>
              <a:t> / znaménkový test</a:t>
            </a:r>
            <a:endParaRPr lang="cs-CZ" sz="1100" b="1" dirty="0">
              <a:solidFill>
                <a:srgbClr val="0000FF"/>
              </a:solidFill>
            </a:endParaRPr>
          </a:p>
        </p:txBody>
      </p:sp>
      <p:sp>
        <p:nvSpPr>
          <p:cNvPr id="32" name="Obdélník 31"/>
          <p:cNvSpPr/>
          <p:nvPr/>
        </p:nvSpPr>
        <p:spPr>
          <a:xfrm>
            <a:off x="3661367" y="570737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00FF"/>
                </a:solidFill>
              </a:rPr>
              <a:t>Mannův</a:t>
            </a:r>
            <a:r>
              <a:rPr lang="cs-CZ" sz="1100" b="1" dirty="0" smtClean="0">
                <a:solidFill>
                  <a:srgbClr val="0000FF"/>
                </a:solidFill>
              </a:rPr>
              <a:t>-</a:t>
            </a:r>
            <a:r>
              <a:rPr lang="cs-CZ" sz="1100" b="1" dirty="0" err="1" smtClean="0">
                <a:solidFill>
                  <a:srgbClr val="0000FF"/>
                </a:solidFill>
              </a:rPr>
              <a:t>Whitneyho</a:t>
            </a:r>
            <a:r>
              <a:rPr lang="cs-CZ" sz="1100" b="1" dirty="0" smtClean="0">
                <a:solidFill>
                  <a:srgbClr val="0000FF"/>
                </a:solidFill>
              </a:rPr>
              <a:t> / mediánový t.</a:t>
            </a:r>
            <a:endParaRPr lang="cs-CZ" sz="1100" b="1" dirty="0">
              <a:solidFill>
                <a:srgbClr val="0000FF"/>
              </a:solidFill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4732937" y="570737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00FF"/>
                </a:solidFill>
              </a:rPr>
              <a:t>Kruskalův</a:t>
            </a:r>
            <a:r>
              <a:rPr lang="cs-CZ" sz="1100" b="1" dirty="0" smtClean="0">
                <a:solidFill>
                  <a:srgbClr val="0000FF"/>
                </a:solidFill>
              </a:rPr>
              <a:t>-</a:t>
            </a:r>
            <a:r>
              <a:rPr lang="cs-CZ" sz="1100" b="1" dirty="0" err="1" smtClean="0">
                <a:solidFill>
                  <a:srgbClr val="0000FF"/>
                </a:solidFill>
              </a:rPr>
              <a:t>Wallisův</a:t>
            </a:r>
            <a:r>
              <a:rPr lang="cs-CZ" sz="1100" b="1" dirty="0" smtClean="0">
                <a:solidFill>
                  <a:srgbClr val="0000FF"/>
                </a:solidFill>
              </a:rPr>
              <a:t> test / mediánový </a:t>
            </a:r>
            <a:r>
              <a:rPr lang="cs-CZ" sz="1100" b="1" dirty="0" err="1" smtClean="0">
                <a:solidFill>
                  <a:srgbClr val="0000FF"/>
                </a:solidFill>
              </a:rPr>
              <a:t>t</a:t>
            </a:r>
            <a:r>
              <a:rPr lang="cs-CZ" sz="1100" b="1" dirty="0" smtClean="0">
                <a:solidFill>
                  <a:srgbClr val="0000FF"/>
                </a:solidFill>
              </a:rPr>
              <a:t>.</a:t>
            </a:r>
            <a:endParaRPr lang="cs-CZ" sz="1100" b="1" dirty="0">
              <a:solidFill>
                <a:srgbClr val="0000FF"/>
              </a:solidFill>
            </a:endParaRPr>
          </a:p>
        </p:txBody>
      </p:sp>
      <p:sp>
        <p:nvSpPr>
          <p:cNvPr id="34" name="Obdélník 33"/>
          <p:cNvSpPr/>
          <p:nvPr/>
        </p:nvSpPr>
        <p:spPr>
          <a:xfrm>
            <a:off x="5804507" y="570737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00FF"/>
                </a:solidFill>
              </a:rPr>
              <a:t>Jednovýběrový</a:t>
            </a:r>
            <a:r>
              <a:rPr lang="cs-CZ" sz="1100" b="1" dirty="0" smtClean="0">
                <a:solidFill>
                  <a:srgbClr val="0000FF"/>
                </a:solidFill>
              </a:rPr>
              <a:t> binomický test</a:t>
            </a:r>
            <a:endParaRPr lang="cs-CZ" sz="1100" b="1" dirty="0">
              <a:solidFill>
                <a:srgbClr val="0000FF"/>
              </a:solidFill>
            </a:endParaRPr>
          </a:p>
        </p:txBody>
      </p:sp>
      <p:sp>
        <p:nvSpPr>
          <p:cNvPr id="35" name="Obdélník 34"/>
          <p:cNvSpPr/>
          <p:nvPr/>
        </p:nvSpPr>
        <p:spPr>
          <a:xfrm>
            <a:off x="6876077" y="570737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00FF"/>
                </a:solidFill>
              </a:rPr>
              <a:t>McNemarův</a:t>
            </a:r>
            <a:r>
              <a:rPr lang="cs-CZ" sz="1100" b="1" dirty="0" smtClean="0">
                <a:solidFill>
                  <a:srgbClr val="0000FF"/>
                </a:solidFill>
              </a:rPr>
              <a:t> test</a:t>
            </a:r>
            <a:endParaRPr lang="cs-CZ" sz="1100" b="1" dirty="0">
              <a:solidFill>
                <a:srgbClr val="0000FF"/>
              </a:solidFill>
            </a:endParaRPr>
          </a:p>
        </p:txBody>
      </p:sp>
      <p:sp>
        <p:nvSpPr>
          <p:cNvPr id="36" name="Obdélník 35"/>
          <p:cNvSpPr/>
          <p:nvPr/>
        </p:nvSpPr>
        <p:spPr>
          <a:xfrm>
            <a:off x="7958280" y="570737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00FF"/>
                </a:solidFill>
              </a:rPr>
              <a:t>Fisherův</a:t>
            </a:r>
            <a:r>
              <a:rPr lang="cs-CZ" sz="1100" b="1" dirty="0" smtClean="0">
                <a:solidFill>
                  <a:srgbClr val="0000FF"/>
                </a:solidFill>
              </a:rPr>
              <a:t> exaktní test</a:t>
            </a:r>
            <a:endParaRPr lang="cs-CZ" sz="1100" b="1" dirty="0">
              <a:solidFill>
                <a:srgbClr val="0000FF"/>
              </a:solidFill>
            </a:endParaRPr>
          </a:p>
        </p:txBody>
      </p:sp>
      <p:cxnSp>
        <p:nvCxnSpPr>
          <p:cNvPr id="40" name="Pravoúhlá spojovací čára 39"/>
          <p:cNvCxnSpPr>
            <a:stCxn id="4" idx="2"/>
            <a:endCxn id="5" idx="0"/>
          </p:cNvCxnSpPr>
          <p:nvPr/>
        </p:nvCxnSpPr>
        <p:spPr>
          <a:xfrm rot="5400000">
            <a:off x="2571052" y="266376"/>
            <a:ext cx="214314" cy="382491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ravoúhlá spojovací čára 41"/>
          <p:cNvCxnSpPr/>
          <p:nvPr/>
        </p:nvCxnSpPr>
        <p:spPr>
          <a:xfrm rot="5400000">
            <a:off x="3899468" y="1594792"/>
            <a:ext cx="214314" cy="1168086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ravoúhlá spojovací čára 43"/>
          <p:cNvCxnSpPr>
            <a:stCxn id="4" idx="2"/>
            <a:endCxn id="8" idx="0"/>
          </p:cNvCxnSpPr>
          <p:nvPr/>
        </p:nvCxnSpPr>
        <p:spPr>
          <a:xfrm rot="16200000" flipH="1">
            <a:off x="5646972" y="1015373"/>
            <a:ext cx="214314" cy="2326923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ravoúhlá spojovací čára 45"/>
          <p:cNvCxnSpPr>
            <a:stCxn id="6" idx="2"/>
            <a:endCxn id="9" idx="0"/>
          </p:cNvCxnSpPr>
          <p:nvPr/>
        </p:nvCxnSpPr>
        <p:spPr>
          <a:xfrm rot="5400000">
            <a:off x="2452936" y="2216134"/>
            <a:ext cx="323788" cy="161550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ravoúhlá spojovací čára 47"/>
          <p:cNvCxnSpPr/>
          <p:nvPr/>
        </p:nvCxnSpPr>
        <p:spPr>
          <a:xfrm rot="5400000">
            <a:off x="3250573" y="3021722"/>
            <a:ext cx="323788" cy="4329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Pravoúhlá spojovací čára 49"/>
          <p:cNvCxnSpPr>
            <a:stCxn id="6" idx="2"/>
            <a:endCxn id="11" idx="0"/>
          </p:cNvCxnSpPr>
          <p:nvPr/>
        </p:nvCxnSpPr>
        <p:spPr>
          <a:xfrm rot="16200000" flipH="1">
            <a:off x="4003306" y="2281268"/>
            <a:ext cx="323788" cy="1485236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ravoúhlá spojovací čára 51"/>
          <p:cNvCxnSpPr>
            <a:stCxn id="8" idx="2"/>
            <a:endCxn id="13" idx="0"/>
          </p:cNvCxnSpPr>
          <p:nvPr/>
        </p:nvCxnSpPr>
        <p:spPr>
          <a:xfrm rot="5400000">
            <a:off x="6338370" y="2606559"/>
            <a:ext cx="323788" cy="83465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ravoúhlá spojovací čára 53"/>
          <p:cNvCxnSpPr>
            <a:stCxn id="8" idx="2"/>
            <a:endCxn id="14" idx="0"/>
          </p:cNvCxnSpPr>
          <p:nvPr/>
        </p:nvCxnSpPr>
        <p:spPr>
          <a:xfrm rot="16200000" flipH="1">
            <a:off x="7165223" y="2614359"/>
            <a:ext cx="323788" cy="819053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Pravoúhlá spojovací čára 55"/>
          <p:cNvCxnSpPr>
            <a:stCxn id="10" idx="2"/>
            <a:endCxn id="15" idx="0"/>
          </p:cNvCxnSpPr>
          <p:nvPr/>
        </p:nvCxnSpPr>
        <p:spPr>
          <a:xfrm rot="5400000">
            <a:off x="2957726" y="3667573"/>
            <a:ext cx="370816" cy="55023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ravoúhlá spojovací čára 57"/>
          <p:cNvCxnSpPr>
            <a:stCxn id="10" idx="2"/>
            <a:endCxn id="16" idx="0"/>
          </p:cNvCxnSpPr>
          <p:nvPr/>
        </p:nvCxnSpPr>
        <p:spPr>
          <a:xfrm rot="16200000" flipH="1">
            <a:off x="3493617" y="3681920"/>
            <a:ext cx="370816" cy="52154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ravoúhlá spojovací čára 59"/>
          <p:cNvCxnSpPr>
            <a:stCxn id="14" idx="2"/>
            <a:endCxn id="26" idx="0"/>
          </p:cNvCxnSpPr>
          <p:nvPr/>
        </p:nvCxnSpPr>
        <p:spPr>
          <a:xfrm rot="5400000">
            <a:off x="7270801" y="3672889"/>
            <a:ext cx="381449" cy="55023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ravoúhlá spojovací čára 61"/>
          <p:cNvCxnSpPr>
            <a:stCxn id="14" idx="2"/>
            <a:endCxn id="27" idx="0"/>
          </p:cNvCxnSpPr>
          <p:nvPr/>
        </p:nvCxnSpPr>
        <p:spPr>
          <a:xfrm rot="16200000" flipH="1">
            <a:off x="7817325" y="3676603"/>
            <a:ext cx="381449" cy="542810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ovéPole 62"/>
          <p:cNvSpPr txBox="1"/>
          <p:nvPr/>
        </p:nvSpPr>
        <p:spPr>
          <a:xfrm>
            <a:off x="6858016" y="1357298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b="1" dirty="0" smtClean="0">
                <a:solidFill>
                  <a:srgbClr val="009900"/>
                </a:solidFill>
              </a:rPr>
              <a:t>Parametrické testy</a:t>
            </a:r>
          </a:p>
          <a:p>
            <a:pPr algn="r"/>
            <a:r>
              <a:rPr lang="cs-CZ" sz="1200" b="1" dirty="0" err="1" smtClean="0">
                <a:solidFill>
                  <a:srgbClr val="0000FF"/>
                </a:solidFill>
              </a:rPr>
              <a:t>Neparametrické</a:t>
            </a:r>
            <a:r>
              <a:rPr lang="cs-CZ" sz="1200" b="1" dirty="0" smtClean="0">
                <a:solidFill>
                  <a:srgbClr val="0000FF"/>
                </a:solidFill>
              </a:rPr>
              <a:t> testy</a:t>
            </a:r>
            <a:endParaRPr lang="cs-CZ" sz="1200" b="1" dirty="0">
              <a:solidFill>
                <a:srgbClr val="0000FF"/>
              </a:solidFill>
            </a:endParaRPr>
          </a:p>
        </p:txBody>
      </p:sp>
      <p:cxnSp>
        <p:nvCxnSpPr>
          <p:cNvPr id="65" name="Tvar 64"/>
          <p:cNvCxnSpPr>
            <a:endCxn id="18" idx="1"/>
          </p:cNvCxnSpPr>
          <p:nvPr/>
        </p:nvCxnSpPr>
        <p:spPr>
          <a:xfrm rot="16200000" flipH="1">
            <a:off x="-839121" y="3982337"/>
            <a:ext cx="2421252" cy="17157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Tvar 66"/>
          <p:cNvCxnSpPr>
            <a:endCxn id="29" idx="1"/>
          </p:cNvCxnSpPr>
          <p:nvPr/>
        </p:nvCxnSpPr>
        <p:spPr>
          <a:xfrm rot="16200000" flipH="1">
            <a:off x="-1197914" y="4341129"/>
            <a:ext cx="3135632" cy="168365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Tvar 76"/>
          <p:cNvCxnSpPr>
            <a:endCxn id="28" idx="1"/>
          </p:cNvCxnSpPr>
          <p:nvPr/>
        </p:nvCxnSpPr>
        <p:spPr>
          <a:xfrm rot="16200000" flipH="1">
            <a:off x="7627884" y="4945147"/>
            <a:ext cx="563864" cy="103337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Tvar 78"/>
          <p:cNvCxnSpPr>
            <a:endCxn id="36" idx="1"/>
          </p:cNvCxnSpPr>
          <p:nvPr/>
        </p:nvCxnSpPr>
        <p:spPr>
          <a:xfrm rot="16200000" flipH="1">
            <a:off x="7269092" y="5303940"/>
            <a:ext cx="1278244" cy="100132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Tvar 80"/>
          <p:cNvCxnSpPr>
            <a:endCxn id="35" idx="1"/>
          </p:cNvCxnSpPr>
          <p:nvPr/>
        </p:nvCxnSpPr>
        <p:spPr>
          <a:xfrm rot="16200000" flipH="1">
            <a:off x="6192205" y="5309256"/>
            <a:ext cx="1278244" cy="89499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Tvar 84"/>
          <p:cNvCxnSpPr/>
          <p:nvPr/>
        </p:nvCxnSpPr>
        <p:spPr>
          <a:xfrm rot="16200000" flipH="1">
            <a:off x="4637712" y="4823127"/>
            <a:ext cx="2232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Tvar 86"/>
          <p:cNvCxnSpPr/>
          <p:nvPr/>
        </p:nvCxnSpPr>
        <p:spPr>
          <a:xfrm rot="16200000" flipH="1">
            <a:off x="3915782" y="4450748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Tvar 87"/>
          <p:cNvCxnSpPr/>
          <p:nvPr/>
        </p:nvCxnSpPr>
        <p:spPr>
          <a:xfrm rot="16200000" flipH="1">
            <a:off x="3911948" y="5163305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Tvar 89"/>
          <p:cNvCxnSpPr/>
          <p:nvPr/>
        </p:nvCxnSpPr>
        <p:spPr>
          <a:xfrm rot="16200000" flipH="1">
            <a:off x="3306185" y="4936748"/>
            <a:ext cx="576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Tvar 90"/>
          <p:cNvCxnSpPr/>
          <p:nvPr/>
        </p:nvCxnSpPr>
        <p:spPr>
          <a:xfrm rot="16200000" flipH="1">
            <a:off x="3162185" y="5495412"/>
            <a:ext cx="864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Tvar 91"/>
          <p:cNvCxnSpPr/>
          <p:nvPr/>
        </p:nvCxnSpPr>
        <p:spPr>
          <a:xfrm rot="16200000" flipH="1">
            <a:off x="2261419" y="4933104"/>
            <a:ext cx="576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Tvar 92"/>
          <p:cNvCxnSpPr/>
          <p:nvPr/>
        </p:nvCxnSpPr>
        <p:spPr>
          <a:xfrm rot="16200000" flipH="1">
            <a:off x="2117419" y="5491768"/>
            <a:ext cx="864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Tvar 93"/>
          <p:cNvCxnSpPr/>
          <p:nvPr/>
        </p:nvCxnSpPr>
        <p:spPr>
          <a:xfrm rot="16200000" flipH="1">
            <a:off x="711800" y="4454289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Tvar 94"/>
          <p:cNvCxnSpPr/>
          <p:nvPr/>
        </p:nvCxnSpPr>
        <p:spPr>
          <a:xfrm rot="16200000" flipH="1">
            <a:off x="715917" y="5166846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>
            <a:off x="774700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E</a:t>
            </a:r>
            <a:r>
              <a:rPr lang="cs-CZ" i="1" dirty="0" smtClean="0"/>
              <a:t>. Janoušová, </a:t>
            </a:r>
            <a:r>
              <a:rPr lang="cs-CZ" i="1" dirty="0"/>
              <a:t>L. Dušek</a:t>
            </a:r>
          </a:p>
        </p:txBody>
      </p:sp>
      <p:sp>
        <p:nvSpPr>
          <p:cNvPr id="61" name="Obdélník 60"/>
          <p:cNvSpPr/>
          <p:nvPr/>
        </p:nvSpPr>
        <p:spPr>
          <a:xfrm>
            <a:off x="6858016" y="4987104"/>
            <a:ext cx="2020074" cy="1337835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33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2000" dirty="0" smtClean="0"/>
              <a:t>Máme dvě nominální veličiny, X (má r variant) a Y (má s variant)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2000" dirty="0" smtClean="0"/>
              <a:t>Kontingenční tabulka typu</a:t>
            </a:r>
            <a:r>
              <a:rPr lang="cs-CZ" sz="2000" b="1" dirty="0" smtClean="0"/>
              <a:t> r </a:t>
            </a:r>
            <a:r>
              <a:rPr lang="cs-CZ" sz="2000" dirty="0" smtClean="0"/>
              <a:t>x</a:t>
            </a:r>
            <a:r>
              <a:rPr lang="cs-CZ" sz="2000" b="1" dirty="0" smtClean="0"/>
              <a:t> s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2000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2000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2000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2000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2000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2000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2000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2000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2000" dirty="0" smtClean="0"/>
              <a:t>Označení: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sz="2000" dirty="0" smtClean="0"/>
              <a:t>     </a:t>
            </a:r>
            <a:r>
              <a:rPr lang="cs-CZ" sz="2000" dirty="0" err="1" smtClean="0"/>
              <a:t>n</a:t>
            </a:r>
            <a:r>
              <a:rPr lang="cs-CZ" sz="2000" baseline="-25000" dirty="0" err="1" smtClean="0"/>
              <a:t>jk</a:t>
            </a:r>
            <a:r>
              <a:rPr lang="cs-CZ" sz="2000" dirty="0" smtClean="0"/>
              <a:t>- simultánní absolutní četnost,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sz="2000" dirty="0" smtClean="0"/>
              <a:t>     </a:t>
            </a:r>
            <a:r>
              <a:rPr lang="en-US" sz="2000" dirty="0" err="1" smtClean="0"/>
              <a:t>n</a:t>
            </a:r>
            <a:r>
              <a:rPr lang="en-US" sz="2000" baseline="-25000" dirty="0" err="1" smtClean="0"/>
              <a:t>j</a:t>
            </a:r>
            <a:r>
              <a:rPr lang="en-US" sz="2000" baseline="-25000" dirty="0" smtClean="0"/>
              <a:t>.</a:t>
            </a:r>
            <a:r>
              <a:rPr lang="cs-CZ" sz="2000" dirty="0" smtClean="0"/>
              <a:t>- marginální absolutní četnost</a:t>
            </a:r>
            <a:endParaRPr lang="cs-CZ" sz="2000" baseline="-25000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2000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2000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cs-CZ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Kontingenční tabulka - obecně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00305"/>
              </p:ext>
            </p:extLst>
          </p:nvPr>
        </p:nvGraphicFramePr>
        <p:xfrm>
          <a:off x="1159049" y="2348880"/>
          <a:ext cx="5225142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y</a:t>
                      </a:r>
                      <a:r>
                        <a:rPr lang="en-US" b="1" baseline="-25000" dirty="0" smtClean="0"/>
                        <a:t>[1]</a:t>
                      </a:r>
                      <a:endParaRPr lang="cs-CZ" b="1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…..</a:t>
                      </a:r>
                      <a:endParaRPr lang="cs-CZ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…..</a:t>
                      </a:r>
                      <a:endParaRPr lang="cs-CZ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y</a:t>
                      </a:r>
                      <a:r>
                        <a:rPr lang="en-US" b="1" baseline="-25000" dirty="0" smtClean="0"/>
                        <a:t>[s]</a:t>
                      </a:r>
                      <a:endParaRPr lang="cs-CZ" b="1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</a:t>
                      </a:r>
                      <a:r>
                        <a:rPr lang="en-US" baseline="-25000" dirty="0" err="1" smtClean="0"/>
                        <a:t>j</a:t>
                      </a:r>
                      <a:r>
                        <a:rPr lang="en-US" baseline="-25000" dirty="0" smtClean="0"/>
                        <a:t>.</a:t>
                      </a:r>
                      <a:endParaRPr lang="cs-CZ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 smtClean="0"/>
                        <a:t>x</a:t>
                      </a:r>
                      <a:r>
                        <a:rPr lang="en-US" b="1" baseline="-25000" dirty="0" smtClean="0"/>
                        <a:t>[1]</a:t>
                      </a:r>
                      <a:endParaRPr lang="cs-CZ" b="1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dirty="0" smtClean="0"/>
                        <a:t>n</a:t>
                      </a:r>
                      <a:r>
                        <a:rPr lang="en-US" i="1" baseline="-25000" dirty="0" smtClean="0"/>
                        <a:t>11</a:t>
                      </a:r>
                      <a:endParaRPr lang="cs-CZ" i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…..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.....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dirty="0" smtClean="0"/>
                        <a:t>n</a:t>
                      </a:r>
                      <a:r>
                        <a:rPr lang="en-US" i="1" baseline="-25000" dirty="0" smtClean="0"/>
                        <a:t>1s</a:t>
                      </a:r>
                      <a:endParaRPr lang="cs-CZ" i="1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1.</a:t>
                      </a:r>
                      <a:endParaRPr lang="cs-CZ" baseline="-25000" dirty="0" smtClean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.</a:t>
                      </a:r>
                      <a:endParaRPr lang="cs-CZ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…..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…..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</a:t>
                      </a:r>
                      <a:endParaRPr lang="cs-CZ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.</a:t>
                      </a:r>
                      <a:endParaRPr lang="cs-CZ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…..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…..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</a:t>
                      </a:r>
                      <a:endParaRPr lang="cs-CZ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 smtClean="0"/>
                        <a:t>x</a:t>
                      </a:r>
                      <a:r>
                        <a:rPr lang="en-US" b="1" baseline="-25000" dirty="0" smtClean="0"/>
                        <a:t>[r]</a:t>
                      </a:r>
                      <a:endParaRPr lang="cs-CZ" b="1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dirty="0" smtClean="0"/>
                        <a:t>n</a:t>
                      </a:r>
                      <a:r>
                        <a:rPr lang="en-US" i="1" baseline="-25000" dirty="0" smtClean="0"/>
                        <a:t>r1</a:t>
                      </a:r>
                      <a:endParaRPr lang="cs-CZ" i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6F7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…..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6F7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…..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6F7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dirty="0" smtClean="0"/>
                        <a:t>n</a:t>
                      </a:r>
                      <a:r>
                        <a:rPr lang="en-US" i="1" baseline="-25000" dirty="0" err="1" smtClean="0"/>
                        <a:t>rs</a:t>
                      </a:r>
                      <a:endParaRPr lang="cs-CZ" i="1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6F7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r.</a:t>
                      </a:r>
                      <a:endParaRPr lang="cs-CZ" baseline="-25000" dirty="0" smtClean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n</a:t>
                      </a:r>
                      <a:r>
                        <a:rPr lang="en-US" baseline="-25000" dirty="0" err="1" smtClean="0"/>
                        <a:t>.k</a:t>
                      </a:r>
                      <a:endParaRPr lang="cs-CZ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.1</a:t>
                      </a:r>
                      <a:endParaRPr lang="cs-CZ" baseline="-25000" dirty="0" smtClean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n</a:t>
                      </a:r>
                      <a:r>
                        <a:rPr lang="en-US" baseline="-25000" dirty="0" err="1" smtClean="0"/>
                        <a:t>.s</a:t>
                      </a:r>
                      <a:endParaRPr lang="cs-CZ" baseline="-25000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</a:t>
                      </a:r>
                      <a:endParaRPr lang="cs-CZ" baseline="-25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1" name="Skupina 10"/>
          <p:cNvGrpSpPr/>
          <p:nvPr/>
        </p:nvGrpSpPr>
        <p:grpSpPr>
          <a:xfrm>
            <a:off x="1159049" y="2204864"/>
            <a:ext cx="864096" cy="513348"/>
            <a:chOff x="1979712" y="2060848"/>
            <a:chExt cx="864096" cy="513348"/>
          </a:xfrm>
        </p:grpSpPr>
        <p:cxnSp>
          <p:nvCxnSpPr>
            <p:cNvPr id="7" name="Přímá spojovací čára 6"/>
            <p:cNvCxnSpPr/>
            <p:nvPr/>
          </p:nvCxnSpPr>
          <p:spPr>
            <a:xfrm>
              <a:off x="1979712" y="2204864"/>
              <a:ext cx="864096" cy="3600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ovéPole 7"/>
            <p:cNvSpPr txBox="1"/>
            <p:nvPr/>
          </p:nvSpPr>
          <p:spPr>
            <a:xfrm>
              <a:off x="2049288" y="2204864"/>
              <a:ext cx="4299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x</a:t>
              </a:r>
              <a:r>
                <a:rPr lang="en-US" b="1" baseline="-25000" dirty="0" smtClean="0"/>
                <a:t>[j]</a:t>
              </a:r>
              <a:endParaRPr lang="cs-CZ" b="1" dirty="0"/>
            </a:p>
          </p:txBody>
        </p:sp>
        <p:sp>
          <p:nvSpPr>
            <p:cNvPr id="9" name="Obdélník 8"/>
            <p:cNvSpPr/>
            <p:nvPr/>
          </p:nvSpPr>
          <p:spPr>
            <a:xfrm>
              <a:off x="2363670" y="2060848"/>
              <a:ext cx="47801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 smtClean="0"/>
                <a:t>y</a:t>
              </a:r>
              <a:r>
                <a:rPr lang="en-US" b="1" baseline="-25000" dirty="0" smtClean="0"/>
                <a:t>[k]</a:t>
              </a:r>
              <a:endParaRPr lang="cs-CZ" b="1" baseline="-25000" dirty="0"/>
            </a:p>
          </p:txBody>
        </p:sp>
      </p:grpSp>
      <p:sp>
        <p:nvSpPr>
          <p:cNvPr id="12" name="Obdélník 11"/>
          <p:cNvSpPr/>
          <p:nvPr/>
        </p:nvSpPr>
        <p:spPr>
          <a:xfrm>
            <a:off x="4694938" y="3844315"/>
            <a:ext cx="792088" cy="360000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5767561" y="4715619"/>
            <a:ext cx="2592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/>
              <a:t>Simultánní absolutní </a:t>
            </a:r>
            <a:br>
              <a:rPr lang="cs-CZ" sz="1600" dirty="0" smtClean="0"/>
            </a:br>
            <a:r>
              <a:rPr lang="cs-CZ" sz="1600" dirty="0" smtClean="0"/>
              <a:t>četnost </a:t>
            </a:r>
            <a:endParaRPr lang="cs-CZ" sz="1600" dirty="0"/>
          </a:p>
        </p:txBody>
      </p:sp>
      <p:sp>
        <p:nvSpPr>
          <p:cNvPr id="14" name="AutoShape 9"/>
          <p:cNvSpPr>
            <a:spLocks noChangeArrowheads="1"/>
          </p:cNvSpPr>
          <p:nvPr/>
        </p:nvSpPr>
        <p:spPr bwMode="auto">
          <a:xfrm rot="3540000">
            <a:off x="5263492" y="4421729"/>
            <a:ext cx="648000" cy="288000"/>
          </a:xfrm>
          <a:prstGeom prst="rightArrow">
            <a:avLst>
              <a:gd name="adj1" fmla="val 50000"/>
              <a:gd name="adj2" fmla="val 635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" name="AutoShape 9"/>
          <p:cNvSpPr>
            <a:spLocks noChangeArrowheads="1"/>
          </p:cNvSpPr>
          <p:nvPr/>
        </p:nvSpPr>
        <p:spPr bwMode="auto">
          <a:xfrm>
            <a:off x="6450714" y="2791267"/>
            <a:ext cx="432048" cy="253430"/>
          </a:xfrm>
          <a:prstGeom prst="rightArrow">
            <a:avLst>
              <a:gd name="adj1" fmla="val 50000"/>
              <a:gd name="adj2" fmla="val 635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5550506" y="2746371"/>
            <a:ext cx="792088" cy="360000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6882762" y="2647251"/>
            <a:ext cx="19377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 smtClean="0"/>
              <a:t>Marginální absolutní </a:t>
            </a:r>
          </a:p>
          <a:p>
            <a:r>
              <a:rPr lang="cs-CZ" sz="1600" dirty="0" smtClean="0"/>
              <a:t>četnost</a:t>
            </a:r>
            <a:endParaRPr lang="cs-CZ" sz="1600" dirty="0"/>
          </a:p>
        </p:txBody>
      </p:sp>
      <p:sp>
        <p:nvSpPr>
          <p:cNvPr id="18" name="AutoShape 9"/>
          <p:cNvSpPr>
            <a:spLocks noChangeArrowheads="1"/>
          </p:cNvSpPr>
          <p:nvPr/>
        </p:nvSpPr>
        <p:spPr bwMode="auto">
          <a:xfrm rot="2820000">
            <a:off x="2401609" y="4677756"/>
            <a:ext cx="432048" cy="253430"/>
          </a:xfrm>
          <a:prstGeom prst="rightArrow">
            <a:avLst>
              <a:gd name="adj1" fmla="val 50000"/>
              <a:gd name="adj2" fmla="val 635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2065547" y="4214292"/>
            <a:ext cx="792088" cy="360000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19"/>
          <p:cNvSpPr/>
          <p:nvPr/>
        </p:nvSpPr>
        <p:spPr>
          <a:xfrm>
            <a:off x="2757228" y="4788441"/>
            <a:ext cx="33269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/>
              <a:t>Marginální absolutní </a:t>
            </a:r>
            <a:br>
              <a:rPr lang="cs-CZ" sz="1600" dirty="0" smtClean="0"/>
            </a:br>
            <a:r>
              <a:rPr lang="cs-CZ" sz="1600" dirty="0" smtClean="0"/>
              <a:t>četnost</a:t>
            </a:r>
            <a:endParaRPr lang="cs-CZ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5604" y="228600"/>
            <a:ext cx="8856984" cy="758825"/>
          </a:xfrm>
        </p:spPr>
        <p:txBody>
          <a:bodyPr anchor="ctr"/>
          <a:lstStyle/>
          <a:p>
            <a:r>
              <a:rPr lang="cs-CZ" sz="3200" dirty="0" smtClean="0"/>
              <a:t>Testování nezávislosti – Pearsonův chí-kvadrát test</a:t>
            </a:r>
            <a:endParaRPr lang="cs-CZ" sz="32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2000" noProof="0" dirty="0" smtClean="0"/>
              <a:t>Souvisí spolu výskyt dvou nominálních znaků měřených na jediném výběru?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Příklad:</a:t>
            </a:r>
            <a:r>
              <a:rPr kumimoji="0" lang="cs-CZ" sz="20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Barva očí (modrá, zelená, hnědá) a barva vlasů (hnědá, černá, blond) u vybraných 30 studentů jsou nezávislé.</a:t>
            </a:r>
            <a:endParaRPr lang="cs-CZ" sz="2000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Nulová</a:t>
            </a:r>
            <a:r>
              <a:rPr kumimoji="0" lang="cs-CZ" sz="2000" b="1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hypotéza: </a:t>
            </a:r>
            <a:r>
              <a:rPr kumimoji="0" lang="cs-CZ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Znaky X a Y jsou nezávislé náhodné veličiny.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2000" b="1" u="sng" dirty="0" smtClean="0"/>
              <a:t>Alternativní hypotéza: </a:t>
            </a:r>
            <a:r>
              <a:rPr lang="cs-CZ" sz="2000" dirty="0" smtClean="0"/>
              <a:t>Znaky X a Y jsou závislé náhodné veličiny.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Test: </a:t>
            </a:r>
            <a:r>
              <a:rPr kumimoji="0" lang="cs-CZ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Pearsonův chí-kvadrát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2000" b="1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2000" b="1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2000" b="1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cs-CZ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cs-CZ" sz="2000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Očekávané (teoretické) četnosti </a:t>
            </a:r>
            <a:r>
              <a:rPr kumimoji="0" lang="cs-CZ" sz="2000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cs-CZ" sz="2000" i="1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jk</a:t>
            </a:r>
            <a:r>
              <a:rPr lang="cs-CZ" sz="2000" i="1" baseline="-25000" dirty="0" smtClean="0"/>
              <a:t> </a:t>
            </a:r>
            <a:r>
              <a:rPr lang="cs-CZ" sz="2000" i="1" dirty="0" smtClean="0"/>
              <a:t>:</a:t>
            </a:r>
            <a:endParaRPr kumimoji="0" lang="cs-CZ" sz="200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sz="2000" dirty="0" smtClean="0"/>
              <a:t>H</a:t>
            </a:r>
            <a:r>
              <a:rPr lang="cs-CZ" sz="2000" baseline="-25000" dirty="0" smtClean="0"/>
              <a:t>0</a:t>
            </a:r>
            <a:r>
              <a:rPr lang="cs-CZ" sz="2000" dirty="0" smtClean="0"/>
              <a:t> zamítáme na hladině významnosti </a:t>
            </a:r>
            <a:r>
              <a:rPr lang="el-GR" sz="2000" dirty="0" smtClean="0"/>
              <a:t>α</a:t>
            </a:r>
            <a:r>
              <a:rPr lang="cs-CZ" sz="2000" dirty="0" smtClean="0"/>
              <a:t>, pokud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lang="cs-CZ" sz="2000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sz="2000" b="1" dirty="0" smtClean="0">
                <a:solidFill>
                  <a:srgbClr val="FF0000"/>
                </a:solidFill>
              </a:rPr>
              <a:t>Předpoklady testu ?</a:t>
            </a:r>
            <a:endParaRPr kumimoji="0" lang="cs-CZ" sz="2000" b="1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cs-CZ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3797834"/>
              </p:ext>
            </p:extLst>
          </p:nvPr>
        </p:nvGraphicFramePr>
        <p:xfrm>
          <a:off x="3114675" y="3707507"/>
          <a:ext cx="4300538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861" name="Rovnice" r:id="rId3" imgW="2895480" imgH="533160" progId="Equation.3">
                  <p:embed/>
                </p:oleObj>
              </mc:Choice>
              <mc:Fallback>
                <p:oleObj name="Rovnice" r:id="rId3" imgW="2895480" imgH="5331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4675" y="3707507"/>
                        <a:ext cx="4300538" cy="792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5284334" y="3563491"/>
            <a:ext cx="871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00B050"/>
                </a:solidFill>
              </a:rPr>
              <a:t>H</a:t>
            </a:r>
            <a:r>
              <a:rPr lang="cs-CZ" b="1" baseline="-25000" dirty="0" smtClean="0">
                <a:solidFill>
                  <a:srgbClr val="00B050"/>
                </a:solidFill>
              </a:rPr>
              <a:t>0 </a:t>
            </a:r>
            <a:r>
              <a:rPr lang="cs-CZ" b="1" dirty="0" smtClean="0">
                <a:solidFill>
                  <a:srgbClr val="00B050"/>
                </a:solidFill>
              </a:rPr>
              <a:t>platí</a:t>
            </a:r>
            <a:endParaRPr lang="cs-CZ" b="1" dirty="0">
              <a:solidFill>
                <a:srgbClr val="00B050"/>
              </a:solidFill>
            </a:endParaRPr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4273547"/>
              </p:ext>
            </p:extLst>
          </p:nvPr>
        </p:nvGraphicFramePr>
        <p:xfrm>
          <a:off x="5701180" y="5104234"/>
          <a:ext cx="2441071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862" name="Rovnice" r:id="rId5" imgW="1434960" imgH="253800" progId="Equation.3">
                  <p:embed/>
                </p:oleObj>
              </mc:Choice>
              <mc:Fallback>
                <p:oleObj name="Rovnice" r:id="rId5" imgW="1434960" imgH="253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1180" y="5104234"/>
                        <a:ext cx="2441071" cy="4320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2537782"/>
              </p:ext>
            </p:extLst>
          </p:nvPr>
        </p:nvGraphicFramePr>
        <p:xfrm>
          <a:off x="4572000" y="4609703"/>
          <a:ext cx="1008112" cy="554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863" name="Rovnice" r:id="rId7" imgW="761760" imgH="419040" progId="Equation.3">
                  <p:embed/>
                </p:oleObj>
              </mc:Choice>
              <mc:Fallback>
                <p:oleObj name="Rovnice" r:id="rId7" imgW="761760" imgH="419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609703"/>
                        <a:ext cx="1008112" cy="554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2000" b="1" u="sng" dirty="0" smtClean="0"/>
              <a:t>Předpoklady </a:t>
            </a:r>
            <a:r>
              <a:rPr lang="cs-CZ" sz="2000" b="1" u="sng" dirty="0" err="1" smtClean="0"/>
              <a:t>Pearsonova</a:t>
            </a:r>
            <a:r>
              <a:rPr lang="cs-CZ" sz="2000" b="1" u="sng" dirty="0" smtClean="0"/>
              <a:t> chí-kvadrát testu</a:t>
            </a:r>
            <a:r>
              <a:rPr lang="cs-CZ" sz="2000" u="sng" dirty="0" smtClean="0"/>
              <a:t>: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r>
              <a:rPr lang="cs-CZ" sz="2000" b="1" dirty="0" smtClean="0"/>
              <a:t>Jednotlivá pozorování </a:t>
            </a:r>
            <a:r>
              <a:rPr lang="cs-CZ" sz="2000" dirty="0" smtClean="0"/>
              <a:t>shrnutá v kontingenční tabulce </a:t>
            </a:r>
            <a:r>
              <a:rPr lang="cs-CZ" sz="2000" b="1" dirty="0" smtClean="0"/>
              <a:t>jsou nezávislá</a:t>
            </a:r>
            <a:r>
              <a:rPr lang="cs-CZ" sz="2000" dirty="0" smtClean="0"/>
              <a:t>, tj. každý prvek patří jen do jedné buňky kont. tabulky, nemůže zároveň patřit do dvou.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r>
              <a:rPr lang="cs-CZ" sz="2000" b="1" dirty="0" smtClean="0"/>
              <a:t>Podmínky dobré aproximace</a:t>
            </a:r>
            <a:r>
              <a:rPr lang="cs-CZ" sz="2000" dirty="0" smtClean="0"/>
              <a:t>: Očekávané (teoretické) četnosti jsou aspoň v 80 % případů větší nebo rovné 5 a ve 100 % případů nesmí být pod 2 (pokud není tento předpoklad splněn, je vhodné sloučit kategorie s nízkými četnostmi).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endParaRPr lang="cs-CZ" sz="1000" dirty="0" smtClean="0"/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2000" b="1" u="sng" dirty="0" smtClean="0">
                <a:solidFill>
                  <a:prstClr val="black"/>
                </a:solidFill>
              </a:rPr>
              <a:t>Měření síly závislosti: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defRPr/>
            </a:pPr>
            <a:r>
              <a:rPr lang="cs-CZ" sz="2300" dirty="0" smtClean="0">
                <a:solidFill>
                  <a:prstClr val="black"/>
                </a:solidFill>
              </a:rPr>
              <a:t>       </a:t>
            </a:r>
            <a:r>
              <a:rPr lang="cs-CZ" sz="2000" dirty="0" err="1" smtClean="0">
                <a:solidFill>
                  <a:prstClr val="black"/>
                </a:solidFill>
              </a:rPr>
              <a:t>Cramérův</a:t>
            </a:r>
            <a:r>
              <a:rPr lang="cs-CZ" sz="2000" dirty="0" smtClean="0">
                <a:solidFill>
                  <a:prstClr val="black"/>
                </a:solidFill>
              </a:rPr>
              <a:t> koeficient: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defRPr/>
            </a:pPr>
            <a:r>
              <a:rPr lang="cs-CZ" sz="2000" dirty="0" smtClean="0">
                <a:solidFill>
                  <a:prstClr val="black"/>
                </a:solidFill>
              </a:rPr>
              <a:t>        </a:t>
            </a:r>
            <a:r>
              <a:rPr lang="cs-CZ" sz="1400" dirty="0" smtClean="0">
                <a:solidFill>
                  <a:prstClr val="black"/>
                </a:solidFill>
              </a:rPr>
              <a:t>Význam hodnot: 0-0,1….zanedbatelná závislost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defRPr/>
            </a:pPr>
            <a:r>
              <a:rPr lang="cs-CZ" sz="1400" dirty="0" smtClean="0">
                <a:solidFill>
                  <a:prstClr val="black"/>
                </a:solidFill>
              </a:rPr>
              <a:t>                                           0,1-0,3…slabá závislost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defRPr/>
            </a:pPr>
            <a:r>
              <a:rPr lang="cs-CZ" sz="1400" dirty="0" smtClean="0">
                <a:solidFill>
                  <a:prstClr val="black"/>
                </a:solidFill>
              </a:rPr>
              <a:t>                                           0,3-0,7…střední závislost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defRPr/>
            </a:pPr>
            <a:r>
              <a:rPr lang="cs-CZ" sz="1400" dirty="0" smtClean="0">
                <a:solidFill>
                  <a:prstClr val="black"/>
                </a:solidFill>
              </a:rPr>
              <a:t>                                           0,7-1 silná závislost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defRPr/>
            </a:pPr>
            <a:endParaRPr lang="cs-CZ" sz="2300" dirty="0" smtClean="0">
              <a:solidFill>
                <a:prstClr val="black"/>
              </a:solidFill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lang="cs-CZ" sz="2400" dirty="0" smtClean="0"/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endParaRPr lang="cs-CZ" sz="2000" dirty="0" smtClean="0"/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endParaRPr kumimoji="0" lang="cs-CZ" sz="2300" b="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9333349"/>
              </p:ext>
            </p:extLst>
          </p:nvPr>
        </p:nvGraphicFramePr>
        <p:xfrm>
          <a:off x="3262313" y="4623792"/>
          <a:ext cx="397351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42" name="Rovnice" r:id="rId3" imgW="3504960" imgH="469800" progId="Equation.3">
                  <p:embed/>
                </p:oleObj>
              </mc:Choice>
              <mc:Fallback>
                <p:oleObj name="Rovnice" r:id="rId3" imgW="3504960" imgH="4698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2313" y="4623792"/>
                        <a:ext cx="3973512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Nadpis 1"/>
          <p:cNvSpPr txBox="1">
            <a:spLocks/>
          </p:cNvSpPr>
          <p:nvPr/>
        </p:nvSpPr>
        <p:spPr bwMode="auto">
          <a:xfrm>
            <a:off x="145604" y="228600"/>
            <a:ext cx="8856984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b="1" kern="1200">
                <a:solidFill>
                  <a:srgbClr val="7B98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9pPr>
          </a:lstStyle>
          <a:p>
            <a:r>
              <a:rPr lang="cs-CZ" sz="3200" dirty="0" smtClean="0"/>
              <a:t>Testování nezávislosti – Pearsonův chí-kvadrát test</a:t>
            </a:r>
            <a:endParaRPr lang="cs-CZ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/>
              <a:t>Vytvořil Institut biostatistiky a analýz, Masarykova univerzita </a:t>
            </a:r>
            <a:br>
              <a:rPr lang="cs-CZ" i="0"/>
            </a:br>
            <a:r>
              <a:rPr lang="cs-CZ"/>
              <a:t>J. Jarkovský, L. Dušek</a:t>
            </a:r>
          </a:p>
          <a:p>
            <a:endParaRPr lang="cs-CZ"/>
          </a:p>
        </p:txBody>
      </p:sp>
      <p:sp>
        <p:nvSpPr>
          <p:cNvPr id="757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146050"/>
            <a:ext cx="8001000" cy="762000"/>
          </a:xfrm>
          <a:noFill/>
        </p:spPr>
        <p:txBody>
          <a:bodyPr/>
          <a:lstStyle/>
          <a:p>
            <a:r>
              <a:rPr lang="cs-CZ" smtClean="0"/>
              <a:t>Kontingenční tabulky: příklad</a:t>
            </a:r>
          </a:p>
        </p:txBody>
      </p:sp>
      <p:sp>
        <p:nvSpPr>
          <p:cNvPr id="75782" name="Rectangle 3"/>
          <p:cNvSpPr>
            <a:spLocks noChangeArrowheads="1"/>
          </p:cNvSpPr>
          <p:nvPr/>
        </p:nvSpPr>
        <p:spPr bwMode="auto">
          <a:xfrm>
            <a:off x="5203825" y="1337885"/>
            <a:ext cx="3810000" cy="129540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cs-CZ" sz="2000" b="1" baseline="-25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cs-CZ" sz="2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= 102 * 30 / 166 = 18,43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cs-CZ" sz="2000" b="1" baseline="-25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cs-CZ" sz="2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= 102 * 136 / 166 = 83,57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cs-CZ" sz="2000" b="1" baseline="-25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cs-CZ" sz="2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= 11,57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cs-CZ" sz="2000" b="1" baseline="-25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cs-CZ" sz="2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= 52,43</a:t>
            </a:r>
          </a:p>
        </p:txBody>
      </p:sp>
      <p:graphicFrame>
        <p:nvGraphicFramePr>
          <p:cNvPr id="7577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853681"/>
              </p:ext>
            </p:extLst>
          </p:nvPr>
        </p:nvGraphicFramePr>
        <p:xfrm>
          <a:off x="257175" y="3258939"/>
          <a:ext cx="6330950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32" name="Rovnice" r:id="rId4" imgW="4584600" imgH="457200" progId="Equation.3">
                  <p:embed/>
                </p:oleObj>
              </mc:Choice>
              <mc:Fallback>
                <p:oleObj name="Rovnice" r:id="rId4" imgW="458460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" y="3258939"/>
                        <a:ext cx="6330950" cy="727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7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2661707"/>
              </p:ext>
            </p:extLst>
          </p:nvPr>
        </p:nvGraphicFramePr>
        <p:xfrm>
          <a:off x="6845300" y="3416102"/>
          <a:ext cx="20478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33" name="Rovnice" r:id="rId6" imgW="1295280" imgH="253800" progId="Equation.3">
                  <p:embed/>
                </p:oleObj>
              </mc:Choice>
              <mc:Fallback>
                <p:oleObj name="Rovnice" r:id="rId6" imgW="1295280" imgH="253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5300" y="3416102"/>
                        <a:ext cx="2047875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6858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501281"/>
              </p:ext>
            </p:extLst>
          </p:nvPr>
        </p:nvGraphicFramePr>
        <p:xfrm>
          <a:off x="250825" y="1456948"/>
          <a:ext cx="4648200" cy="1684020"/>
        </p:xfrm>
        <a:graphic>
          <a:graphicData uri="http://schemas.openxmlformats.org/drawingml/2006/table">
            <a:tbl>
              <a:tblPr/>
              <a:tblGrid>
                <a:gridCol w="1162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2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2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2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Ano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Ano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136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166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5811" name="Rectangle 34"/>
          <p:cNvSpPr>
            <a:spLocks noChangeArrowheads="1"/>
          </p:cNvSpPr>
          <p:nvPr/>
        </p:nvSpPr>
        <p:spPr bwMode="auto">
          <a:xfrm>
            <a:off x="250825" y="1533148"/>
            <a:ext cx="609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gen</a:t>
            </a:r>
          </a:p>
        </p:txBody>
      </p:sp>
      <p:sp>
        <p:nvSpPr>
          <p:cNvPr id="75812" name="Rectangle 35"/>
          <p:cNvSpPr>
            <a:spLocks noChangeArrowheads="1"/>
          </p:cNvSpPr>
          <p:nvPr/>
        </p:nvSpPr>
        <p:spPr bwMode="auto">
          <a:xfrm>
            <a:off x="1087438" y="1380748"/>
            <a:ext cx="382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2400" b="1" dirty="0">
                <a:solidFill>
                  <a:prstClr val="black"/>
                </a:solidFill>
                <a:latin typeface="Wingdings 2" pitchFamily="18" charset="2"/>
                <a:cs typeface="Arial" pitchFamily="34" charset="0"/>
              </a:rPr>
              <a:t></a:t>
            </a:r>
          </a:p>
        </p:txBody>
      </p:sp>
      <p:sp>
        <p:nvSpPr>
          <p:cNvPr id="75813" name="Text Box 36"/>
          <p:cNvSpPr txBox="1">
            <a:spLocks noChangeArrowheads="1"/>
          </p:cNvSpPr>
          <p:nvPr/>
        </p:nvSpPr>
        <p:spPr bwMode="auto">
          <a:xfrm>
            <a:off x="0" y="4086597"/>
            <a:ext cx="9144000" cy="2880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Kontingenční tabulka v obrázku</a:t>
            </a:r>
          </a:p>
        </p:txBody>
      </p:sp>
      <p:pic>
        <p:nvPicPr>
          <p:cNvPr id="75814" name="Picture 3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48438" y="4348163"/>
            <a:ext cx="2127250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815" name="Picture 3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05238" y="4700588"/>
            <a:ext cx="2000250" cy="176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816" name="Picture 3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9538" y="4652963"/>
            <a:ext cx="41021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817" name="Rectangle 40"/>
          <p:cNvSpPr>
            <a:spLocks noChangeArrowheads="1"/>
          </p:cNvSpPr>
          <p:nvPr/>
        </p:nvSpPr>
        <p:spPr bwMode="auto">
          <a:xfrm>
            <a:off x="4343400" y="4371975"/>
            <a:ext cx="1295400" cy="32385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Gen: ANO</a:t>
            </a:r>
          </a:p>
        </p:txBody>
      </p:sp>
      <p:sp>
        <p:nvSpPr>
          <p:cNvPr id="75818" name="Rectangle 41"/>
          <p:cNvSpPr>
            <a:spLocks noChangeArrowheads="1"/>
          </p:cNvSpPr>
          <p:nvPr/>
        </p:nvSpPr>
        <p:spPr bwMode="auto">
          <a:xfrm>
            <a:off x="7162800" y="4371975"/>
            <a:ext cx="1152525" cy="32385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Gen: 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Řešení v softwaru </a:t>
            </a:r>
            <a:r>
              <a:rPr lang="cs-CZ" dirty="0" err="1" smtClean="0"/>
              <a:t>Statistica</a:t>
            </a:r>
            <a:endParaRPr lang="cs-CZ" dirty="0"/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301625" y="1959148"/>
            <a:ext cx="8534400" cy="442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2400" dirty="0" smtClean="0"/>
              <a:t>Datový soubor může být zadán 2 způsoby: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2400" dirty="0" smtClean="0"/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Ø"/>
              <a:defRPr/>
            </a:pPr>
            <a:r>
              <a:rPr lang="cs-CZ" sz="2400" b="1" dirty="0" smtClean="0"/>
              <a:t>Původní data </a:t>
            </a:r>
            <a:r>
              <a:rPr lang="cs-CZ" sz="2400" dirty="0" smtClean="0"/>
              <a:t>(co řádek, to subjekt charakterizovaný danými kategoriálními proměnnými),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Ø"/>
              <a:defRPr/>
            </a:pPr>
            <a:endParaRPr lang="cs-CZ" sz="2400" dirty="0" smtClean="0"/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Ø"/>
              <a:defRPr/>
            </a:pPr>
            <a:r>
              <a:rPr lang="cs-CZ" sz="2400" b="1" dirty="0" smtClean="0"/>
              <a:t>Agregovaná data </a:t>
            </a:r>
            <a:r>
              <a:rPr lang="cs-CZ" sz="2400" dirty="0" smtClean="0"/>
              <a:t>(kontingenční tabulka, četnosti všech kombinací kategorií 2 kategoriálních proměnných) – analýza agregovaných dat možná i pomocí webových kalkulátorů.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endParaRPr lang="cs-CZ" sz="2000" dirty="0" smtClean="0"/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endParaRPr kumimoji="0" lang="cs-CZ" sz="2300" b="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 1: Řešení v softwaru </a:t>
            </a:r>
            <a:r>
              <a:rPr lang="cs-CZ" dirty="0" err="1" smtClean="0"/>
              <a:t>Statistica</a:t>
            </a:r>
            <a:r>
              <a:rPr lang="cs-CZ" dirty="0" smtClean="0"/>
              <a:t> I</a:t>
            </a:r>
            <a:endParaRPr lang="cs-CZ" dirty="0"/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2000" dirty="0" smtClean="0"/>
              <a:t>Na hladině významnosti 0,05 testujte hypotézu o nezávislosti genu a stavu pacienta. Simultánní četnosti znázorněte graficky. </a:t>
            </a:r>
            <a:endParaRPr lang="cs-CZ" sz="2000" dirty="0" smtClean="0">
              <a:solidFill>
                <a:prstClr val="black"/>
              </a:solidFill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lang="cs-CZ" sz="2400" dirty="0" smtClean="0"/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endParaRPr lang="cs-CZ" sz="2000" dirty="0" smtClean="0"/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endParaRPr kumimoji="0" lang="cs-CZ" sz="2300" b="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2" cstate="print"/>
          <a:srcRect b="7300"/>
          <a:stretch>
            <a:fillRect/>
          </a:stretch>
        </p:blipFill>
        <p:spPr bwMode="auto">
          <a:xfrm>
            <a:off x="3707904" y="2276872"/>
            <a:ext cx="4933950" cy="4114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Šipka doprava 6"/>
          <p:cNvSpPr/>
          <p:nvPr/>
        </p:nvSpPr>
        <p:spPr>
          <a:xfrm rot="9420000" flipV="1">
            <a:off x="7447303" y="1820985"/>
            <a:ext cx="792088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</a:t>
            </a:r>
            <a:endParaRPr lang="cs-CZ" dirty="0"/>
          </a:p>
        </p:txBody>
      </p:sp>
      <p:sp>
        <p:nvSpPr>
          <p:cNvPr id="8" name="Šipka doprava 7"/>
          <p:cNvSpPr/>
          <p:nvPr/>
        </p:nvSpPr>
        <p:spPr>
          <a:xfrm rot="1704326">
            <a:off x="4932241" y="5315250"/>
            <a:ext cx="792088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2</a:t>
            </a:r>
            <a:endParaRPr lang="cs-CZ" dirty="0"/>
          </a:p>
        </p:txBody>
      </p:sp>
      <p:sp>
        <p:nvSpPr>
          <p:cNvPr id="9" name="Zaoblený obdélník 8"/>
          <p:cNvSpPr/>
          <p:nvPr/>
        </p:nvSpPr>
        <p:spPr>
          <a:xfrm rot="10800000">
            <a:off x="3491880" y="2492896"/>
            <a:ext cx="720080" cy="648072"/>
          </a:xfrm>
          <a:prstGeom prst="roundRect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323528" y="2852936"/>
            <a:ext cx="322639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</a:t>
            </a:r>
            <a:r>
              <a:rPr lang="cs-CZ" b="1" dirty="0" smtClean="0">
                <a:solidFill>
                  <a:srgbClr val="FF0000"/>
                </a:solidFill>
              </a:rPr>
              <a:t>Původní datový soubor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(co řádek, to subjekt) </a:t>
            </a:r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V menu </a:t>
            </a:r>
            <a:r>
              <a:rPr lang="cs-CZ" b="1" i="1" dirty="0" err="1" smtClean="0"/>
              <a:t>Statistics</a:t>
            </a:r>
            <a:r>
              <a:rPr lang="cs-CZ" b="1" i="1" dirty="0" smtClean="0"/>
              <a:t> </a:t>
            </a:r>
            <a:r>
              <a:rPr lang="cs-CZ" dirty="0" smtClean="0"/>
              <a:t>zvolíme </a:t>
            </a:r>
          </a:p>
          <a:p>
            <a:r>
              <a:rPr lang="cs-CZ" b="1" i="1" dirty="0" smtClean="0"/>
              <a:t>Basic </a:t>
            </a:r>
            <a:r>
              <a:rPr lang="cs-CZ" b="1" i="1" dirty="0" err="1" smtClean="0"/>
              <a:t>statistics</a:t>
            </a:r>
            <a:r>
              <a:rPr lang="cs-CZ" b="1" i="1" dirty="0" smtClean="0"/>
              <a:t>,</a:t>
            </a:r>
          </a:p>
          <a:p>
            <a:r>
              <a:rPr lang="cs-CZ" dirty="0" smtClean="0"/>
              <a:t>Vybereme </a:t>
            </a:r>
            <a:r>
              <a:rPr lang="cs-CZ" b="1" i="1" dirty="0" err="1" smtClean="0"/>
              <a:t>Tables</a:t>
            </a:r>
            <a:r>
              <a:rPr lang="cs-CZ" b="1" i="1" dirty="0" smtClean="0"/>
              <a:t> and </a:t>
            </a:r>
            <a:r>
              <a:rPr lang="cs-CZ" b="1" i="1" dirty="0" err="1" smtClean="0"/>
              <a:t>banners</a:t>
            </a:r>
            <a:endParaRPr lang="cs-CZ" b="1" i="1" dirty="0" smtClean="0"/>
          </a:p>
          <a:p>
            <a:r>
              <a:rPr lang="cs-CZ" dirty="0" smtClean="0"/>
              <a:t>(v češtině </a:t>
            </a:r>
            <a:r>
              <a:rPr lang="cs-CZ" b="1" i="1" dirty="0" smtClean="0"/>
              <a:t>Kontingenční tabulky</a:t>
            </a:r>
            <a:r>
              <a:rPr lang="cs-CZ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324065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 </a:t>
            </a:r>
            <a:r>
              <a:rPr lang="cs-CZ" dirty="0" smtClean="0"/>
              <a:t>1: Řešení v softwaru </a:t>
            </a:r>
            <a:r>
              <a:rPr lang="cs-CZ" dirty="0" err="1" smtClean="0"/>
              <a:t>Statistica</a:t>
            </a:r>
            <a:r>
              <a:rPr lang="cs-CZ" dirty="0" smtClean="0"/>
              <a:t> II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95536" y="1652607"/>
            <a:ext cx="640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Vybereme proměnné, které chceme testovat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b="1" i="1" dirty="0"/>
          </a:p>
        </p:txBody>
      </p:sp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276872"/>
            <a:ext cx="7115175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Šipka doprava 6"/>
          <p:cNvSpPr/>
          <p:nvPr/>
        </p:nvSpPr>
        <p:spPr>
          <a:xfrm rot="1704326">
            <a:off x="611761" y="2722961"/>
            <a:ext cx="792088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3</a:t>
            </a:r>
            <a:endParaRPr lang="cs-CZ" dirty="0"/>
          </a:p>
        </p:txBody>
      </p:sp>
      <p:sp>
        <p:nvSpPr>
          <p:cNvPr id="8" name="Zaoblený obdélník 7"/>
          <p:cNvSpPr/>
          <p:nvPr/>
        </p:nvSpPr>
        <p:spPr>
          <a:xfrm rot="10800000">
            <a:off x="1259633" y="2564903"/>
            <a:ext cx="1152128" cy="504056"/>
          </a:xfrm>
          <a:prstGeom prst="roundRect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prava 8"/>
          <p:cNvSpPr/>
          <p:nvPr/>
        </p:nvSpPr>
        <p:spPr>
          <a:xfrm rot="19080000" flipH="1">
            <a:off x="7663250" y="2152480"/>
            <a:ext cx="792088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4</a:t>
            </a:r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348880"/>
            <a:ext cx="490537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 1: </a:t>
            </a:r>
            <a:r>
              <a:rPr lang="cs-CZ" dirty="0" smtClean="0"/>
              <a:t>Řešení v softwaru </a:t>
            </a:r>
            <a:r>
              <a:rPr lang="cs-CZ" dirty="0" err="1" smtClean="0"/>
              <a:t>Statistica</a:t>
            </a:r>
            <a:r>
              <a:rPr lang="cs-CZ" dirty="0" smtClean="0"/>
              <a:t> III</a:t>
            </a:r>
            <a:endParaRPr lang="cs-CZ" dirty="0"/>
          </a:p>
        </p:txBody>
      </p:sp>
      <p:sp>
        <p:nvSpPr>
          <p:cNvPr id="6" name="Zaoblený obdélník 5"/>
          <p:cNvSpPr/>
          <p:nvPr/>
        </p:nvSpPr>
        <p:spPr>
          <a:xfrm rot="10800000">
            <a:off x="2195737" y="2708919"/>
            <a:ext cx="576064" cy="288031"/>
          </a:xfrm>
          <a:prstGeom prst="roundRect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395536" y="1484784"/>
            <a:ext cx="733399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Na záložce </a:t>
            </a:r>
            <a:r>
              <a:rPr lang="cs-CZ" b="1" dirty="0" err="1" smtClean="0"/>
              <a:t>Options</a:t>
            </a:r>
            <a:r>
              <a:rPr lang="cs-CZ" dirty="0" smtClean="0"/>
              <a:t> zaškrtneme </a:t>
            </a:r>
            <a:r>
              <a:rPr lang="cs-CZ" b="1" i="1" dirty="0" err="1" smtClean="0"/>
              <a:t>Expected</a:t>
            </a:r>
            <a:r>
              <a:rPr lang="cs-CZ" b="1" i="1" dirty="0" smtClean="0"/>
              <a:t> </a:t>
            </a:r>
            <a:r>
              <a:rPr lang="cs-CZ" b="1" i="1" dirty="0" err="1" smtClean="0"/>
              <a:t>frequencies</a:t>
            </a:r>
            <a:r>
              <a:rPr lang="cs-CZ" b="1" i="1" dirty="0" smtClean="0"/>
              <a:t> </a:t>
            </a:r>
            <a:r>
              <a:rPr lang="cs-CZ" dirty="0" smtClean="0"/>
              <a:t>(</a:t>
            </a:r>
            <a:r>
              <a:rPr lang="cs-CZ" b="1" i="1" dirty="0" smtClean="0"/>
              <a:t>Očekávané četnosti</a:t>
            </a:r>
            <a:r>
              <a:rPr lang="cs-CZ" dirty="0" smtClean="0"/>
              <a:t>)</a:t>
            </a:r>
          </a:p>
          <a:p>
            <a:r>
              <a:rPr lang="cs-CZ" dirty="0" smtClean="0"/>
              <a:t>(k ověření podmínek dobré aproximace)</a:t>
            </a:r>
          </a:p>
          <a:p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b="1" i="1" dirty="0"/>
          </a:p>
        </p:txBody>
      </p:sp>
      <p:sp>
        <p:nvSpPr>
          <p:cNvPr id="8" name="Šipka doprava 7"/>
          <p:cNvSpPr/>
          <p:nvPr/>
        </p:nvSpPr>
        <p:spPr>
          <a:xfrm rot="1704326">
            <a:off x="611762" y="2910902"/>
            <a:ext cx="792088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Zaoblený obdélník 8"/>
          <p:cNvSpPr/>
          <p:nvPr/>
        </p:nvSpPr>
        <p:spPr>
          <a:xfrm rot="10800000">
            <a:off x="1547665" y="3356991"/>
            <a:ext cx="1224136" cy="288032"/>
          </a:xfrm>
          <a:prstGeom prst="roundRect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doprava 9"/>
          <p:cNvSpPr/>
          <p:nvPr/>
        </p:nvSpPr>
        <p:spPr>
          <a:xfrm rot="9172803">
            <a:off x="4571336" y="2717733"/>
            <a:ext cx="792088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084168" y="2276872"/>
            <a:ext cx="265335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Zaškrtneme Pearsonův</a:t>
            </a:r>
          </a:p>
          <a:p>
            <a:r>
              <a:rPr lang="cs-CZ" dirty="0" smtClean="0"/>
              <a:t> chí-kvadrát </a:t>
            </a:r>
          </a:p>
          <a:p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Pokud chceme vypočítat </a:t>
            </a:r>
          </a:p>
          <a:p>
            <a:r>
              <a:rPr lang="cs-CZ" dirty="0" smtClean="0"/>
              <a:t>i </a:t>
            </a:r>
            <a:r>
              <a:rPr lang="cs-CZ" dirty="0" err="1" smtClean="0"/>
              <a:t>Cramérův</a:t>
            </a:r>
            <a:r>
              <a:rPr lang="cs-CZ" dirty="0" smtClean="0"/>
              <a:t> koeficient </a:t>
            </a:r>
          </a:p>
          <a:p>
            <a:r>
              <a:rPr lang="cs-CZ" dirty="0" smtClean="0"/>
              <a:t>zaškrtneme</a:t>
            </a:r>
          </a:p>
          <a:p>
            <a:r>
              <a:rPr lang="cs-CZ" dirty="0" err="1" smtClean="0"/>
              <a:t>Phi</a:t>
            </a:r>
            <a:r>
              <a:rPr lang="cs-CZ" dirty="0" smtClean="0"/>
              <a:t> </a:t>
            </a:r>
            <a:r>
              <a:rPr lang="en-US" dirty="0" smtClean="0"/>
              <a:t>&amp; Cramer</a:t>
            </a:r>
            <a:r>
              <a:rPr lang="cs-CZ" dirty="0" smtClean="0"/>
              <a:t>‘s V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b="1" i="1" dirty="0"/>
          </a:p>
        </p:txBody>
      </p:sp>
      <p:sp>
        <p:nvSpPr>
          <p:cNvPr id="13" name="Zaoblený obdélník 12"/>
          <p:cNvSpPr/>
          <p:nvPr/>
        </p:nvSpPr>
        <p:spPr>
          <a:xfrm rot="10800000">
            <a:off x="3275856" y="3140967"/>
            <a:ext cx="1224136" cy="288032"/>
          </a:xfrm>
          <a:prstGeom prst="roundRect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Zaoblený obdélník 13"/>
          <p:cNvSpPr/>
          <p:nvPr/>
        </p:nvSpPr>
        <p:spPr>
          <a:xfrm rot="10800000">
            <a:off x="3275856" y="3573015"/>
            <a:ext cx="1584176" cy="288032"/>
          </a:xfrm>
          <a:prstGeom prst="roundRect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789235" y="5491098"/>
            <a:ext cx="392678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Poté se vrátíme na záložku </a:t>
            </a:r>
            <a:r>
              <a:rPr lang="cs-CZ" b="1" dirty="0" err="1" smtClean="0"/>
              <a:t>Advanced</a:t>
            </a:r>
            <a:r>
              <a:rPr lang="cs-CZ" b="1" dirty="0" smtClean="0"/>
              <a:t>,</a:t>
            </a:r>
          </a:p>
          <a:p>
            <a:r>
              <a:rPr lang="cs-CZ" dirty="0" smtClean="0"/>
              <a:t>kde</a:t>
            </a:r>
            <a:r>
              <a:rPr lang="cs-CZ" b="1" dirty="0" smtClean="0"/>
              <a:t> </a:t>
            </a:r>
            <a:r>
              <a:rPr lang="cs-CZ" dirty="0" smtClean="0"/>
              <a:t>a zvolíme </a:t>
            </a:r>
            <a:r>
              <a:rPr lang="cs-CZ" b="1" i="1" dirty="0" err="1" smtClean="0"/>
              <a:t>Detailed</a:t>
            </a:r>
            <a:r>
              <a:rPr lang="cs-CZ" b="1" i="1" dirty="0" smtClean="0"/>
              <a:t> </a:t>
            </a:r>
            <a:r>
              <a:rPr lang="cs-CZ" b="1" i="1" dirty="0" err="1" smtClean="0"/>
              <a:t>two</a:t>
            </a:r>
            <a:r>
              <a:rPr lang="cs-CZ" b="1" i="1" dirty="0" smtClean="0"/>
              <a:t>-</a:t>
            </a:r>
            <a:r>
              <a:rPr lang="cs-CZ" b="1" i="1" dirty="0" err="1" smtClean="0"/>
              <a:t>way</a:t>
            </a:r>
            <a:r>
              <a:rPr lang="cs-CZ" b="1" i="1" dirty="0" smtClean="0"/>
              <a:t> </a:t>
            </a:r>
            <a:r>
              <a:rPr lang="cs-CZ" b="1" i="1" dirty="0" err="1" smtClean="0"/>
              <a:t>tables</a:t>
            </a:r>
            <a:endParaRPr lang="cs-CZ" b="1" i="1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b="1" i="1" dirty="0"/>
          </a:p>
        </p:txBody>
      </p:sp>
      <p:pic>
        <p:nvPicPr>
          <p:cNvPr id="1474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4164" y="5157192"/>
            <a:ext cx="39243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Zaoblený obdélník 17"/>
          <p:cNvSpPr/>
          <p:nvPr/>
        </p:nvSpPr>
        <p:spPr>
          <a:xfrm rot="10800000">
            <a:off x="5328220" y="5157192"/>
            <a:ext cx="576064" cy="288031"/>
          </a:xfrm>
          <a:prstGeom prst="roundRect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Zaoblený obdélník 18"/>
          <p:cNvSpPr/>
          <p:nvPr/>
        </p:nvSpPr>
        <p:spPr>
          <a:xfrm rot="10800000">
            <a:off x="5040188" y="5877272"/>
            <a:ext cx="1800200" cy="288032"/>
          </a:xfrm>
          <a:prstGeom prst="roundRect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 doprava 16"/>
          <p:cNvSpPr/>
          <p:nvPr/>
        </p:nvSpPr>
        <p:spPr>
          <a:xfrm rot="10619539">
            <a:off x="5051615" y="3513799"/>
            <a:ext cx="792088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35843" name="Rectangle 2"/>
          <p:cNvSpPr>
            <a:spLocks noGrp="1"/>
          </p:cNvSpPr>
          <p:nvPr>
            <p:ph type="title" idx="4294967295"/>
          </p:nvPr>
        </p:nvSpPr>
        <p:spPr>
          <a:xfrm>
            <a:off x="216024" y="125760"/>
            <a:ext cx="8892480" cy="1143000"/>
          </a:xfrm>
          <a:noFill/>
        </p:spPr>
        <p:txBody>
          <a:bodyPr lIns="0" rIns="0" anchor="ctr"/>
          <a:lstStyle/>
          <a:p>
            <a:r>
              <a:rPr lang="cs-CZ" altLang="cs-CZ" sz="3200" dirty="0" smtClean="0"/>
              <a:t>Co byste měli umět z minula:</a:t>
            </a:r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357158" y="1700808"/>
            <a:ext cx="860733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altLang="cs-CZ" sz="2400" dirty="0" smtClean="0"/>
              <a:t>Určit, kdy je vhodné použít pro testování hypotéz parametrické </a:t>
            </a:r>
            <a:br>
              <a:rPr lang="cs-CZ" altLang="cs-CZ" sz="2400" dirty="0" smtClean="0"/>
            </a:br>
            <a:r>
              <a:rPr lang="cs-CZ" altLang="cs-CZ" sz="2400" dirty="0" smtClean="0"/>
              <a:t>a </a:t>
            </a:r>
            <a:r>
              <a:rPr lang="cs-CZ" altLang="cs-CZ" sz="2400" dirty="0" err="1" smtClean="0"/>
              <a:t>neparametrické</a:t>
            </a:r>
            <a:r>
              <a:rPr lang="cs-CZ" altLang="cs-CZ" sz="2400" dirty="0" smtClean="0"/>
              <a:t> testy – ověřování předpokladů.</a:t>
            </a:r>
            <a:endParaRPr lang="cs-CZ" altLang="cs-CZ" sz="2400" dirty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altLang="cs-CZ" sz="2400" dirty="0" smtClean="0"/>
              <a:t>Vybrat typ </a:t>
            </a:r>
            <a:r>
              <a:rPr lang="cs-CZ" altLang="cs-CZ" sz="2400" dirty="0" err="1" smtClean="0"/>
              <a:t>neparametrického</a:t>
            </a:r>
            <a:r>
              <a:rPr lang="cs-CZ" altLang="cs-CZ" sz="2400" dirty="0" smtClean="0"/>
              <a:t> testu – </a:t>
            </a:r>
            <a:r>
              <a:rPr lang="cs-CZ" altLang="cs-CZ" sz="2400" dirty="0" err="1" smtClean="0"/>
              <a:t>jednovýběrový</a:t>
            </a:r>
            <a:r>
              <a:rPr lang="cs-CZ" altLang="cs-CZ" sz="2400" dirty="0" smtClean="0"/>
              <a:t>, párový nebo </a:t>
            </a:r>
            <a:r>
              <a:rPr lang="cs-CZ" altLang="cs-CZ" sz="2400" dirty="0" err="1" smtClean="0"/>
              <a:t>dvouvýběrový</a:t>
            </a:r>
            <a:r>
              <a:rPr lang="cs-CZ" altLang="cs-CZ" sz="2400" dirty="0" smtClean="0"/>
              <a:t>?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altLang="cs-CZ" sz="2400" dirty="0" smtClean="0"/>
              <a:t>Provést testování v softwaru </a:t>
            </a:r>
            <a:r>
              <a:rPr lang="cs-CZ" altLang="cs-CZ" sz="2400" dirty="0" err="1" smtClean="0"/>
              <a:t>Statistica</a:t>
            </a:r>
            <a:r>
              <a:rPr lang="cs-CZ" altLang="cs-CZ" sz="2400" dirty="0" smtClean="0"/>
              <a:t> – </a:t>
            </a:r>
            <a:r>
              <a:rPr lang="cs-CZ" altLang="cs-CZ" sz="2400" dirty="0" err="1" smtClean="0"/>
              <a:t>Wilcoxonův</a:t>
            </a:r>
            <a:r>
              <a:rPr lang="cs-CZ" altLang="cs-CZ" sz="2400" dirty="0" smtClean="0"/>
              <a:t> test, znaménkový test, Mannův-</a:t>
            </a:r>
            <a:r>
              <a:rPr lang="cs-CZ" altLang="cs-CZ" sz="2400" dirty="0" err="1" smtClean="0"/>
              <a:t>Whitneyho</a:t>
            </a:r>
            <a:r>
              <a:rPr lang="cs-CZ" altLang="cs-CZ" sz="2400" dirty="0" smtClean="0"/>
              <a:t> test, </a:t>
            </a:r>
            <a:r>
              <a:rPr lang="cs-CZ" altLang="cs-CZ" sz="2400" dirty="0" err="1" smtClean="0"/>
              <a:t>Kruskalův-Wallisův</a:t>
            </a:r>
            <a:r>
              <a:rPr lang="cs-CZ" altLang="cs-CZ" sz="2400" dirty="0" smtClean="0"/>
              <a:t> </a:t>
            </a:r>
            <a:r>
              <a:rPr lang="cs-CZ" altLang="cs-CZ" sz="2400" dirty="0" smtClean="0"/>
              <a:t>test.</a:t>
            </a:r>
            <a:endParaRPr lang="cs-CZ" altLang="cs-CZ" sz="2400" dirty="0" smtClean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altLang="cs-CZ" sz="2400" dirty="0" smtClean="0"/>
              <a:t>Interpretovat výsledky testování.</a:t>
            </a:r>
          </a:p>
          <a:p>
            <a:pPr marL="457200" indent="-457200">
              <a:buFont typeface="+mj-lt"/>
              <a:buAutoNum type="arabicPeriod"/>
            </a:pPr>
            <a:endParaRPr lang="cs-CZ" altLang="cs-CZ" sz="2400" dirty="0" smtClean="0"/>
          </a:p>
          <a:p>
            <a:pPr marL="457200" indent="-457200">
              <a:buFont typeface="+mj-lt"/>
              <a:buAutoNum type="arabicPeriod"/>
            </a:pPr>
            <a:endParaRPr lang="cs-CZ" alt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9175303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délník 36"/>
          <p:cNvSpPr/>
          <p:nvPr/>
        </p:nvSpPr>
        <p:spPr>
          <a:xfrm>
            <a:off x="4440863" y="1302131"/>
            <a:ext cx="3096344" cy="432048"/>
          </a:xfrm>
          <a:prstGeom prst="rect">
            <a:avLst/>
          </a:prstGeom>
          <a:solidFill>
            <a:srgbClr val="24DDF6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395536" y="1268760"/>
            <a:ext cx="3096344" cy="432048"/>
          </a:xfrm>
          <a:prstGeom prst="rect">
            <a:avLst/>
          </a:prstGeom>
          <a:solidFill>
            <a:srgbClr val="24DDF6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pic>
        <p:nvPicPr>
          <p:cNvPr id="1484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30861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84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772816"/>
            <a:ext cx="31908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848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52700" y="5200228"/>
            <a:ext cx="36195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 1: </a:t>
            </a:r>
            <a:r>
              <a:rPr lang="cs-CZ" dirty="0" smtClean="0"/>
              <a:t>Řešení v softwaru </a:t>
            </a:r>
            <a:r>
              <a:rPr lang="cs-CZ" dirty="0" err="1" smtClean="0"/>
              <a:t>Statistica</a:t>
            </a:r>
            <a:r>
              <a:rPr lang="cs-CZ" dirty="0" smtClean="0"/>
              <a:t> IV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39552" y="1340768"/>
            <a:ext cx="2739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Tab.1: Pozorované četnosti</a:t>
            </a:r>
            <a:endParaRPr lang="cs-CZ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3563888" y="3645024"/>
            <a:ext cx="4288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Jsou splněny </a:t>
            </a:r>
            <a:r>
              <a:rPr lang="cs-CZ" b="1" u="sng" dirty="0" smtClean="0">
                <a:solidFill>
                  <a:srgbClr val="FF0000"/>
                </a:solidFill>
              </a:rPr>
              <a:t>podmínky dobré aproximace</a:t>
            </a:r>
            <a:r>
              <a:rPr lang="cs-CZ" b="1" dirty="0" smtClean="0">
                <a:solidFill>
                  <a:srgbClr val="FF0000"/>
                </a:solidFill>
              </a:rPr>
              <a:t>?</a:t>
            </a:r>
            <a:endParaRPr lang="cs-CZ" b="1" dirty="0" smtClean="0">
              <a:solidFill>
                <a:srgbClr val="92D050"/>
              </a:solidFill>
            </a:endParaRPr>
          </a:p>
          <a:p>
            <a:r>
              <a:rPr lang="cs-CZ" b="1" dirty="0" smtClean="0">
                <a:solidFill>
                  <a:srgbClr val="FF0000"/>
                </a:solidFill>
              </a:rPr>
              <a:t> 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3" name="Zaoblený obdélník 12"/>
          <p:cNvSpPr/>
          <p:nvPr/>
        </p:nvSpPr>
        <p:spPr>
          <a:xfrm rot="10800000">
            <a:off x="5076056" y="2564904"/>
            <a:ext cx="1872208" cy="360040"/>
          </a:xfrm>
          <a:prstGeom prst="round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 doprava 13"/>
          <p:cNvSpPr/>
          <p:nvPr/>
        </p:nvSpPr>
        <p:spPr>
          <a:xfrm rot="16200000">
            <a:off x="5652120" y="3068960"/>
            <a:ext cx="792088" cy="5040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683568" y="4221088"/>
            <a:ext cx="3037948" cy="369332"/>
          </a:xfrm>
          <a:prstGeom prst="rect">
            <a:avLst/>
          </a:prstGeom>
          <a:solidFill>
            <a:srgbClr val="24DDF6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smtClean="0"/>
              <a:t>Tab. 3: </a:t>
            </a:r>
            <a:r>
              <a:rPr lang="en-US" b="1" dirty="0" err="1" smtClean="0"/>
              <a:t>Paersonův</a:t>
            </a:r>
            <a:r>
              <a:rPr lang="en-US" b="1" dirty="0" smtClean="0"/>
              <a:t> </a:t>
            </a:r>
            <a:r>
              <a:rPr lang="en-US" b="1" dirty="0" err="1" smtClean="0"/>
              <a:t>chí-kvadrát</a:t>
            </a:r>
            <a:r>
              <a:rPr lang="en-US" b="1" dirty="0" smtClean="0"/>
              <a:t> </a:t>
            </a:r>
            <a:endParaRPr lang="en-US" b="1" dirty="0"/>
          </a:p>
        </p:txBody>
      </p:sp>
      <p:cxnSp>
        <p:nvCxnSpPr>
          <p:cNvPr id="19" name="Pravoúhlá spojovací čára 18"/>
          <p:cNvCxnSpPr/>
          <p:nvPr/>
        </p:nvCxnSpPr>
        <p:spPr>
          <a:xfrm rot="16200000" flipH="1">
            <a:off x="3707904" y="5013176"/>
            <a:ext cx="792088" cy="504056"/>
          </a:xfrm>
          <a:prstGeom prst="bentConnector3">
            <a:avLst>
              <a:gd name="adj1" fmla="val 50000"/>
            </a:avLst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šipka 20"/>
          <p:cNvCxnSpPr/>
          <p:nvPr/>
        </p:nvCxnSpPr>
        <p:spPr>
          <a:xfrm flipH="1">
            <a:off x="5652120" y="5013176"/>
            <a:ext cx="360040" cy="648072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šipka 23"/>
          <p:cNvCxnSpPr/>
          <p:nvPr/>
        </p:nvCxnSpPr>
        <p:spPr>
          <a:xfrm>
            <a:off x="5148064" y="4797152"/>
            <a:ext cx="0" cy="648072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ovéPole 25"/>
          <p:cNvSpPr txBox="1"/>
          <p:nvPr/>
        </p:nvSpPr>
        <p:spPr>
          <a:xfrm>
            <a:off x="6012160" y="4725144"/>
            <a:ext cx="1223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p- hodnota</a:t>
            </a:r>
            <a:endParaRPr lang="cs-CZ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1907704" y="4581128"/>
            <a:ext cx="2621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Hodnota testové statistiky</a:t>
            </a:r>
            <a:endParaRPr lang="cs-CZ" dirty="0"/>
          </a:p>
        </p:txBody>
      </p:sp>
      <p:sp>
        <p:nvSpPr>
          <p:cNvPr id="31" name="TextovéPole 30"/>
          <p:cNvSpPr txBox="1"/>
          <p:nvPr/>
        </p:nvSpPr>
        <p:spPr>
          <a:xfrm>
            <a:off x="4427984" y="4437112"/>
            <a:ext cx="2204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Počet stupňů volnosti</a:t>
            </a:r>
            <a:endParaRPr lang="cs-CZ" dirty="0"/>
          </a:p>
        </p:txBody>
      </p:sp>
      <p:pic>
        <p:nvPicPr>
          <p:cNvPr id="32" name="Picture 2" descr="http://files.mscck-trmice.webnode.cz/200000297-22250231ed/vyk%C5%99i%C4%8Dn%C3%AD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1844824"/>
            <a:ext cx="1371600" cy="1143000"/>
          </a:xfrm>
          <a:prstGeom prst="rect">
            <a:avLst/>
          </a:prstGeom>
          <a:noFill/>
        </p:spPr>
      </p:pic>
      <p:sp>
        <p:nvSpPr>
          <p:cNvPr id="34" name="Zaoblený obdélník 33"/>
          <p:cNvSpPr/>
          <p:nvPr/>
        </p:nvSpPr>
        <p:spPr>
          <a:xfrm rot="10800000">
            <a:off x="2771800" y="5545807"/>
            <a:ext cx="3168352" cy="216024"/>
          </a:xfrm>
          <a:prstGeom prst="roundRect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4644008" y="1331476"/>
            <a:ext cx="2724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Tab. 2: Očekávané četnosti</a:t>
            </a:r>
            <a:endParaRPr lang="cs-CZ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 2: Řešení v softwaru </a:t>
            </a:r>
            <a:r>
              <a:rPr lang="cs-CZ" dirty="0" err="1" smtClean="0"/>
              <a:t>Statistica</a:t>
            </a:r>
            <a:r>
              <a:rPr lang="cs-CZ" dirty="0" smtClean="0"/>
              <a:t> I</a:t>
            </a:r>
            <a:endParaRPr lang="cs-CZ" dirty="0"/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2000" dirty="0" smtClean="0"/>
              <a:t>Na hladině významnosti 0,05 testujte hypotézu o nezávislosti genu a stavu pacienta. Simultánní četnosti znázorněte graficky. </a:t>
            </a:r>
            <a:endParaRPr lang="cs-CZ" sz="2000" dirty="0" smtClean="0">
              <a:solidFill>
                <a:prstClr val="black"/>
              </a:solidFill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lang="cs-CZ" sz="2400" dirty="0" smtClean="0"/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endParaRPr lang="cs-CZ" sz="2000" dirty="0" smtClean="0"/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endParaRPr kumimoji="0" lang="cs-CZ" sz="2300" b="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93791" y="2852936"/>
            <a:ext cx="303262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</a:t>
            </a:r>
            <a:r>
              <a:rPr lang="cs-CZ" b="1" dirty="0" smtClean="0">
                <a:solidFill>
                  <a:srgbClr val="FF0000"/>
                </a:solidFill>
              </a:rPr>
              <a:t>Agregovaný datový soubor</a:t>
            </a:r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V menu </a:t>
            </a:r>
            <a:r>
              <a:rPr lang="cs-CZ" b="1" i="1" dirty="0" err="1" smtClean="0"/>
              <a:t>Statistics</a:t>
            </a:r>
            <a:r>
              <a:rPr lang="cs-CZ" b="1" i="1" dirty="0" smtClean="0"/>
              <a:t> </a:t>
            </a:r>
            <a:r>
              <a:rPr lang="cs-CZ" dirty="0" smtClean="0"/>
              <a:t>zvolíme </a:t>
            </a:r>
          </a:p>
          <a:p>
            <a:r>
              <a:rPr lang="cs-CZ" b="1" i="1" dirty="0" smtClean="0"/>
              <a:t>Basic </a:t>
            </a:r>
            <a:r>
              <a:rPr lang="cs-CZ" b="1" i="1" dirty="0" err="1" smtClean="0"/>
              <a:t>statistics</a:t>
            </a:r>
            <a:r>
              <a:rPr lang="cs-CZ" b="1" i="1" dirty="0" smtClean="0"/>
              <a:t>, </a:t>
            </a:r>
            <a:r>
              <a:rPr lang="cs-CZ" dirty="0" smtClean="0"/>
              <a:t>vybereme </a:t>
            </a:r>
            <a:br>
              <a:rPr lang="cs-CZ" dirty="0" smtClean="0"/>
            </a:br>
            <a:r>
              <a:rPr lang="cs-CZ" b="1" i="1" dirty="0" err="1" smtClean="0"/>
              <a:t>Tables</a:t>
            </a:r>
            <a:r>
              <a:rPr lang="cs-CZ" b="1" i="1" dirty="0" smtClean="0"/>
              <a:t> and </a:t>
            </a:r>
            <a:r>
              <a:rPr lang="cs-CZ" b="1" i="1" dirty="0" err="1" smtClean="0"/>
              <a:t>banners</a:t>
            </a:r>
            <a:r>
              <a:rPr lang="cs-CZ" b="1" i="1" dirty="0" smtClean="0"/>
              <a:t> </a:t>
            </a:r>
            <a:r>
              <a:rPr lang="cs-CZ" dirty="0" smtClean="0"/>
              <a:t>(v češtině </a:t>
            </a:r>
            <a:br>
              <a:rPr lang="cs-CZ" dirty="0" smtClean="0"/>
            </a:br>
            <a:r>
              <a:rPr lang="cs-CZ" b="1" i="1" dirty="0" smtClean="0"/>
              <a:t>Kontingenční tabulky</a:t>
            </a:r>
            <a:r>
              <a:rPr lang="cs-CZ" dirty="0" smtClean="0"/>
              <a:t>)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" t="15207" r="63147" b="45072"/>
          <a:stretch/>
        </p:blipFill>
        <p:spPr bwMode="auto">
          <a:xfrm>
            <a:off x="3135773" y="2386918"/>
            <a:ext cx="5879144" cy="356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02656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 </a:t>
            </a:r>
            <a:r>
              <a:rPr lang="cs-CZ" dirty="0" smtClean="0"/>
              <a:t>2: Řešení v softwaru </a:t>
            </a:r>
            <a:r>
              <a:rPr lang="cs-CZ" dirty="0" err="1" smtClean="0"/>
              <a:t>Statistica</a:t>
            </a:r>
            <a:r>
              <a:rPr lang="cs-CZ" dirty="0" smtClean="0"/>
              <a:t> II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95536" y="1652607"/>
            <a:ext cx="640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Vybereme proměnné, které chceme testovat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b="1" i="1" dirty="0"/>
          </a:p>
        </p:txBody>
      </p:sp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276872"/>
            <a:ext cx="7115175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5" t="35186" r="24116" b="34840"/>
          <a:stretch/>
        </p:blipFill>
        <p:spPr bwMode="auto">
          <a:xfrm>
            <a:off x="2771800" y="2327155"/>
            <a:ext cx="5688632" cy="3083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30224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 </a:t>
            </a:r>
            <a:r>
              <a:rPr lang="cs-CZ" dirty="0" smtClean="0"/>
              <a:t>2: Řešení v softwaru </a:t>
            </a:r>
            <a:r>
              <a:rPr lang="cs-CZ" dirty="0" err="1" smtClean="0"/>
              <a:t>Statistica</a:t>
            </a:r>
            <a:r>
              <a:rPr lang="cs-CZ" dirty="0" smtClean="0"/>
              <a:t> III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95536" y="1652607"/>
            <a:ext cx="8424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Zapneme </a:t>
            </a:r>
            <a:r>
              <a:rPr lang="cs-CZ" b="1" dirty="0" smtClean="0"/>
              <a:t>váhy</a:t>
            </a:r>
            <a:r>
              <a:rPr lang="cs-CZ" dirty="0" smtClean="0"/>
              <a:t> (vpravo ikonka černých vah </a:t>
            </a:r>
            <a:r>
              <a:rPr lang="cs-CZ" b="1" i="1" u="sng" dirty="0" smtClean="0"/>
              <a:t>w</a:t>
            </a:r>
            <a:r>
              <a:rPr lang="cs-CZ" dirty="0" smtClean="0"/>
              <a:t>), jako váhy vybereme proměnnou </a:t>
            </a:r>
            <a:r>
              <a:rPr lang="cs-CZ" b="1" dirty="0" smtClean="0"/>
              <a:t>četnost </a:t>
            </a:r>
            <a:r>
              <a:rPr lang="cs-CZ" dirty="0" smtClean="0"/>
              <a:t>(tj. proměnnou, ve které jsou uvedeny počty případů jednotlivých  kombinací kategorií)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b="1" i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14" r="46717" b="36936"/>
          <a:stretch/>
        </p:blipFill>
        <p:spPr bwMode="auto">
          <a:xfrm>
            <a:off x="1259632" y="2564904"/>
            <a:ext cx="6912768" cy="352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Šipka doprava 7"/>
          <p:cNvSpPr/>
          <p:nvPr/>
        </p:nvSpPr>
        <p:spPr>
          <a:xfrm rot="1440000">
            <a:off x="4914118" y="4067234"/>
            <a:ext cx="859988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</a:t>
            </a:r>
            <a:endParaRPr lang="cs-CZ" dirty="0"/>
          </a:p>
        </p:txBody>
      </p:sp>
      <p:sp>
        <p:nvSpPr>
          <p:cNvPr id="9" name="Šipka doprava 8"/>
          <p:cNvSpPr/>
          <p:nvPr/>
        </p:nvSpPr>
        <p:spPr>
          <a:xfrm rot="10800000" flipV="1">
            <a:off x="7366865" y="4797393"/>
            <a:ext cx="792088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2</a:t>
            </a:r>
            <a:endParaRPr lang="cs-CZ" dirty="0"/>
          </a:p>
        </p:txBody>
      </p:sp>
      <p:sp>
        <p:nvSpPr>
          <p:cNvPr id="11" name="Šipka doprava 10"/>
          <p:cNvSpPr/>
          <p:nvPr/>
        </p:nvSpPr>
        <p:spPr>
          <a:xfrm>
            <a:off x="5839441" y="5647801"/>
            <a:ext cx="792088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3</a:t>
            </a: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323528" y="1556792"/>
            <a:ext cx="8496944" cy="8344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91447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395536" y="1484784"/>
            <a:ext cx="733399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Na záložce </a:t>
            </a:r>
            <a:r>
              <a:rPr lang="cs-CZ" b="1" dirty="0" err="1" smtClean="0"/>
              <a:t>Options</a:t>
            </a:r>
            <a:r>
              <a:rPr lang="cs-CZ" dirty="0" smtClean="0"/>
              <a:t> zaškrtneme </a:t>
            </a:r>
            <a:r>
              <a:rPr lang="cs-CZ" b="1" i="1" dirty="0" err="1" smtClean="0"/>
              <a:t>Expected</a:t>
            </a:r>
            <a:r>
              <a:rPr lang="cs-CZ" b="1" i="1" dirty="0" smtClean="0"/>
              <a:t> </a:t>
            </a:r>
            <a:r>
              <a:rPr lang="cs-CZ" b="1" i="1" dirty="0" err="1" smtClean="0"/>
              <a:t>frequencies</a:t>
            </a:r>
            <a:r>
              <a:rPr lang="cs-CZ" b="1" i="1" dirty="0" smtClean="0"/>
              <a:t> </a:t>
            </a:r>
            <a:r>
              <a:rPr lang="cs-CZ" dirty="0" smtClean="0"/>
              <a:t>(</a:t>
            </a:r>
            <a:r>
              <a:rPr lang="cs-CZ" b="1" i="1" dirty="0" smtClean="0"/>
              <a:t>Očekávané četnosti</a:t>
            </a:r>
            <a:r>
              <a:rPr lang="cs-CZ" dirty="0" smtClean="0"/>
              <a:t>)</a:t>
            </a:r>
          </a:p>
          <a:p>
            <a:r>
              <a:rPr lang="cs-CZ" dirty="0" smtClean="0"/>
              <a:t>(k ověření podmínek dobré aproximace)</a:t>
            </a:r>
          </a:p>
          <a:p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b="1" i="1" dirty="0"/>
          </a:p>
        </p:txBody>
      </p:sp>
      <p:pic>
        <p:nvPicPr>
          <p:cNvPr id="147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6785" y="2276872"/>
            <a:ext cx="490537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 </a:t>
            </a:r>
            <a:r>
              <a:rPr lang="cs-CZ" dirty="0" smtClean="0"/>
              <a:t>2: Řešení v softwaru </a:t>
            </a:r>
            <a:r>
              <a:rPr lang="cs-CZ" dirty="0" err="1" smtClean="0"/>
              <a:t>Statistica</a:t>
            </a:r>
            <a:r>
              <a:rPr lang="cs-CZ" dirty="0" smtClean="0"/>
              <a:t> IV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084168" y="2276872"/>
            <a:ext cx="265335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Zaškrtneme Pearsonův</a:t>
            </a:r>
          </a:p>
          <a:p>
            <a:r>
              <a:rPr lang="cs-CZ" dirty="0" smtClean="0"/>
              <a:t> chí-kvadrát </a:t>
            </a:r>
          </a:p>
          <a:p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Pokud chceme vypočítat </a:t>
            </a:r>
          </a:p>
          <a:p>
            <a:r>
              <a:rPr lang="cs-CZ" dirty="0" smtClean="0"/>
              <a:t>i </a:t>
            </a:r>
            <a:r>
              <a:rPr lang="cs-CZ" dirty="0" err="1" smtClean="0"/>
              <a:t>Cramérův</a:t>
            </a:r>
            <a:r>
              <a:rPr lang="cs-CZ" dirty="0" smtClean="0"/>
              <a:t> koeficient </a:t>
            </a:r>
          </a:p>
          <a:p>
            <a:r>
              <a:rPr lang="cs-CZ" dirty="0" smtClean="0"/>
              <a:t>zaškrtneme</a:t>
            </a:r>
          </a:p>
          <a:p>
            <a:r>
              <a:rPr lang="cs-CZ" dirty="0" err="1" smtClean="0"/>
              <a:t>Phi</a:t>
            </a:r>
            <a:r>
              <a:rPr lang="cs-CZ" dirty="0" smtClean="0"/>
              <a:t> </a:t>
            </a:r>
            <a:r>
              <a:rPr lang="en-US" dirty="0" smtClean="0"/>
              <a:t>&amp; Cramer</a:t>
            </a:r>
            <a:r>
              <a:rPr lang="cs-CZ" dirty="0" smtClean="0"/>
              <a:t>‘s V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b="1" i="1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789235" y="5491098"/>
            <a:ext cx="392678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Poté se vrátíme na záložku </a:t>
            </a:r>
            <a:r>
              <a:rPr lang="cs-CZ" b="1" dirty="0" err="1" smtClean="0"/>
              <a:t>Advanced</a:t>
            </a:r>
            <a:r>
              <a:rPr lang="cs-CZ" b="1" dirty="0" smtClean="0"/>
              <a:t>,</a:t>
            </a:r>
          </a:p>
          <a:p>
            <a:r>
              <a:rPr lang="cs-CZ" dirty="0" smtClean="0"/>
              <a:t>kde</a:t>
            </a:r>
            <a:r>
              <a:rPr lang="cs-CZ" b="1" dirty="0" smtClean="0"/>
              <a:t> </a:t>
            </a:r>
            <a:r>
              <a:rPr lang="cs-CZ" dirty="0" smtClean="0"/>
              <a:t>a zvolíme </a:t>
            </a:r>
            <a:r>
              <a:rPr lang="cs-CZ" b="1" i="1" dirty="0" err="1" smtClean="0"/>
              <a:t>Detailed</a:t>
            </a:r>
            <a:r>
              <a:rPr lang="cs-CZ" b="1" i="1" dirty="0" smtClean="0"/>
              <a:t> </a:t>
            </a:r>
            <a:r>
              <a:rPr lang="cs-CZ" b="1" i="1" dirty="0" err="1" smtClean="0"/>
              <a:t>two</a:t>
            </a:r>
            <a:r>
              <a:rPr lang="cs-CZ" b="1" i="1" dirty="0" smtClean="0"/>
              <a:t>-</a:t>
            </a:r>
            <a:r>
              <a:rPr lang="cs-CZ" b="1" i="1" dirty="0" err="1" smtClean="0"/>
              <a:t>way</a:t>
            </a:r>
            <a:r>
              <a:rPr lang="cs-CZ" b="1" i="1" dirty="0" smtClean="0"/>
              <a:t> </a:t>
            </a:r>
            <a:r>
              <a:rPr lang="cs-CZ" b="1" i="1" dirty="0" err="1" smtClean="0"/>
              <a:t>tables</a:t>
            </a:r>
            <a:endParaRPr lang="cs-CZ" b="1" i="1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b="1" i="1" dirty="0"/>
          </a:p>
        </p:txBody>
      </p:sp>
      <p:pic>
        <p:nvPicPr>
          <p:cNvPr id="1474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013176"/>
            <a:ext cx="39243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44146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625" y="260648"/>
            <a:ext cx="8534400" cy="758825"/>
          </a:xfrm>
        </p:spPr>
        <p:txBody>
          <a:bodyPr anchor="ctr"/>
          <a:lstStyle/>
          <a:p>
            <a:r>
              <a:rPr lang="cs-CZ" dirty="0" smtClean="0"/>
              <a:t>Testování homogenity </a:t>
            </a:r>
            <a:r>
              <a:rPr lang="cs-CZ" dirty="0"/>
              <a:t>(</a:t>
            </a:r>
            <a:r>
              <a:rPr lang="cs-CZ" dirty="0" smtClean="0"/>
              <a:t>shody struktury)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2000" noProof="0" dirty="0" smtClean="0"/>
              <a:t>Motivace: Zajímá nás výskyt nominálního znaku u </a:t>
            </a:r>
            <a:r>
              <a:rPr lang="cs-CZ" sz="2000" i="1" noProof="0" dirty="0" smtClean="0"/>
              <a:t>r </a:t>
            </a:r>
            <a:r>
              <a:rPr lang="cs-CZ" sz="2000" noProof="0" dirty="0" smtClean="0"/>
              <a:t>nezávislých výběrů z</a:t>
            </a:r>
            <a:r>
              <a:rPr lang="cs-CZ" sz="2000" i="1" noProof="0" dirty="0" smtClean="0"/>
              <a:t> r </a:t>
            </a:r>
            <a:r>
              <a:rPr lang="cs-CZ" sz="2000" noProof="0" dirty="0" smtClean="0"/>
              <a:t>různých populací.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Příklad: Je </a:t>
            </a:r>
            <a:r>
              <a:rPr lang="cs-CZ" sz="2000" dirty="0" smtClean="0"/>
              <a:t>zájem o sport stejný u děvčat jako u chlapců?</a:t>
            </a:r>
            <a:endParaRPr kumimoji="0" lang="cs-CZ" sz="2000" b="0" i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2000" baseline="0" dirty="0" smtClean="0"/>
              <a:t>Nulová hypotéza</a:t>
            </a:r>
            <a:r>
              <a:rPr lang="cs-CZ" sz="2000" dirty="0" smtClean="0"/>
              <a:t>: pravděpodobnostní rozdělení kategoriální proměnné je stejné v různých populací</a:t>
            </a:r>
            <a:endParaRPr kumimoji="0" lang="cs-CZ" sz="2000" b="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000" dirty="0" smtClean="0"/>
              <a:t>Test: </a:t>
            </a:r>
            <a:r>
              <a:rPr lang="cs-CZ" sz="2000" b="1" dirty="0" smtClean="0"/>
              <a:t>Pearsonův chí-kvadrát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692650"/>
              </p:ext>
            </p:extLst>
          </p:nvPr>
        </p:nvGraphicFramePr>
        <p:xfrm>
          <a:off x="3923928" y="3501008"/>
          <a:ext cx="4608515" cy="18638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17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5955"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 marL="102910" marR="102910" marT="51455" marB="51455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 marL="102910" marR="102910" marT="51455" marB="51455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Dívky</a:t>
                      </a:r>
                      <a:endParaRPr lang="cs-CZ" sz="2000" b="1" dirty="0"/>
                    </a:p>
                  </a:txBody>
                  <a:tcPr marL="102910" marR="102910" marT="51455" marB="51455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/>
                        <a:t>Chlapci</a:t>
                      </a:r>
                    </a:p>
                  </a:txBody>
                  <a:tcPr marL="102910" marR="102910" marT="51455" marB="514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000" baseline="-25000" dirty="0"/>
                    </a:p>
                  </a:txBody>
                  <a:tcPr marL="102910" marR="102910" marT="51455" marB="514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955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/>
                        <a:t>Zájem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baseline="0" dirty="0" smtClean="0"/>
                        <a:t>o </a:t>
                      </a:r>
                      <a:r>
                        <a:rPr lang="cs-CZ" sz="2000" b="1" dirty="0" smtClean="0"/>
                        <a:t>sport</a:t>
                      </a:r>
                    </a:p>
                  </a:txBody>
                  <a:tcPr marL="102910" marR="102910" marT="51455" marB="5145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/>
                        <a:t>Ano</a:t>
                      </a:r>
                    </a:p>
                  </a:txBody>
                  <a:tcPr marL="102910" marR="102910" marT="51455" marB="514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i="1" dirty="0" smtClean="0"/>
                        <a:t>a</a:t>
                      </a:r>
                    </a:p>
                  </a:txBody>
                  <a:tcPr marL="102910" marR="102910" marT="51455" marB="514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b</a:t>
                      </a:r>
                      <a:endParaRPr lang="cs-CZ" sz="2000" dirty="0"/>
                    </a:p>
                  </a:txBody>
                  <a:tcPr marL="102910" marR="102910" marT="51455" marB="514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aseline="0" dirty="0" smtClean="0"/>
                        <a:t>a+b</a:t>
                      </a:r>
                      <a:endParaRPr lang="cs-CZ" sz="2000" baseline="-25000" dirty="0" smtClean="0"/>
                    </a:p>
                  </a:txBody>
                  <a:tcPr marL="102910" marR="102910" marT="51455" marB="51455">
                    <a:lnL w="12700" cmpd="sng">
                      <a:noFill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5955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="1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/>
                        <a:t>Ne</a:t>
                      </a:r>
                    </a:p>
                  </a:txBody>
                  <a:tcPr marL="102910" marR="102910" marT="51455" marB="514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i="1" dirty="0" smtClean="0"/>
                        <a:t>c</a:t>
                      </a:r>
                    </a:p>
                  </a:txBody>
                  <a:tcPr marL="102910" marR="102910" marT="51455" marB="514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d</a:t>
                      </a:r>
                      <a:endParaRPr lang="cs-CZ" sz="2000" dirty="0"/>
                    </a:p>
                  </a:txBody>
                  <a:tcPr marL="102910" marR="102910" marT="51455" marB="514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aseline="0" dirty="0" smtClean="0"/>
                        <a:t>c+d</a:t>
                      </a:r>
                      <a:endParaRPr lang="cs-CZ" sz="2000" baseline="-25000" dirty="0" smtClean="0"/>
                    </a:p>
                  </a:txBody>
                  <a:tcPr marL="102910" marR="102910" marT="51455" marB="51455">
                    <a:lnL w="12700" cmpd="sng">
                      <a:noFill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59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000" baseline="-25000" dirty="0" smtClean="0"/>
                    </a:p>
                  </a:txBody>
                  <a:tcPr marL="102910" marR="102910" marT="51455" marB="5145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000" baseline="-25000" dirty="0" smtClean="0"/>
                    </a:p>
                  </a:txBody>
                  <a:tcPr marL="102910" marR="102910" marT="51455" marB="5145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aseline="0" dirty="0" smtClean="0"/>
                        <a:t>a+c </a:t>
                      </a:r>
                      <a:endParaRPr lang="cs-CZ" sz="2000" baseline="-25000" dirty="0" smtClean="0"/>
                    </a:p>
                  </a:txBody>
                  <a:tcPr marL="102910" marR="102910" marT="51455" marB="51455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b+d</a:t>
                      </a:r>
                      <a:endParaRPr lang="cs-CZ" sz="2000" dirty="0"/>
                    </a:p>
                  </a:txBody>
                  <a:tcPr marL="102910" marR="102910" marT="51455" marB="514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n</a:t>
                      </a:r>
                      <a:endParaRPr lang="cs-CZ" sz="2000" baseline="-25000" dirty="0" smtClean="0"/>
                    </a:p>
                  </a:txBody>
                  <a:tcPr marL="102910" marR="102910" marT="51455" marB="51455"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9" name="Přímá spojovací šipka 8"/>
          <p:cNvCxnSpPr/>
          <p:nvPr/>
        </p:nvCxnSpPr>
        <p:spPr>
          <a:xfrm>
            <a:off x="6156176" y="5229200"/>
            <a:ext cx="288032" cy="5760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šipka 9"/>
          <p:cNvCxnSpPr/>
          <p:nvPr/>
        </p:nvCxnSpPr>
        <p:spPr>
          <a:xfrm flipH="1">
            <a:off x="6895306" y="4778214"/>
            <a:ext cx="936000" cy="1008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3347864" y="5733256"/>
            <a:ext cx="58431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/>
              <a:t>Některé marginální četnosti (buď sloupcové nebo řádkové) </a:t>
            </a:r>
          </a:p>
          <a:p>
            <a:r>
              <a:rPr lang="cs-CZ" b="1" i="1" dirty="0" smtClean="0"/>
              <a:t>jsou předem pevně stanoveny</a:t>
            </a:r>
            <a:endParaRPr lang="cs-CZ" b="1" i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</a:t>
            </a:r>
            <a:r>
              <a:rPr lang="cs-CZ" dirty="0">
                <a:latin typeface="Arial" charset="0"/>
                <a:cs typeface="Arial" charset="0"/>
              </a:rPr>
              <a:t> S. </a:t>
            </a:r>
            <a:r>
              <a:rPr lang="cs-CZ" dirty="0" err="1">
                <a:latin typeface="Arial" charset="0"/>
                <a:cs typeface="Arial" charset="0"/>
              </a:rPr>
              <a:t>Littnerová</a:t>
            </a:r>
            <a:r>
              <a:rPr lang="cs-CZ" dirty="0">
                <a:latin typeface="Arial" charset="0"/>
                <a:cs typeface="Arial" charset="0"/>
              </a:rPr>
              <a:t>,</a:t>
            </a:r>
            <a:r>
              <a:rPr lang="cs-CZ" dirty="0" smtClean="0"/>
              <a:t> J. Kalina</a:t>
            </a:r>
            <a:endParaRPr lang="cs-CZ" dirty="0"/>
          </a:p>
          <a:p>
            <a:endParaRPr lang="cs-CZ" dirty="0"/>
          </a:p>
        </p:txBody>
      </p:sp>
      <p:sp>
        <p:nvSpPr>
          <p:cNvPr id="36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err="1" smtClean="0"/>
              <a:t>Fisherův</a:t>
            </a:r>
            <a:r>
              <a:rPr lang="cs-CZ" dirty="0" smtClean="0"/>
              <a:t> exaktní test</a:t>
            </a:r>
          </a:p>
        </p:txBody>
      </p:sp>
      <p:sp>
        <p:nvSpPr>
          <p:cNvPr id="36868" name="Rectangle 3"/>
          <p:cNvSpPr>
            <a:spLocks noGrp="1"/>
          </p:cNvSpPr>
          <p:nvPr>
            <p:ph type="body" idx="4294967295"/>
          </p:nvPr>
        </p:nvSpPr>
        <p:spPr>
          <a:xfrm>
            <a:off x="301625" y="1524000"/>
            <a:ext cx="8534400" cy="968896"/>
          </a:xfrm>
        </p:spPr>
        <p:txBody>
          <a:bodyPr/>
          <a:lstStyle/>
          <a:p>
            <a:r>
              <a:rPr lang="cs-CZ" dirty="0" smtClean="0"/>
              <a:t>Využití ve čtyřpolní tabulce s nízkými četnostmi, které znemožňují použití </a:t>
            </a:r>
            <a:r>
              <a:rPr lang="cs-CZ" dirty="0" err="1" smtClean="0">
                <a:sym typeface="Symbol"/>
              </a:rPr>
              <a:t>Pearsonova</a:t>
            </a:r>
            <a:r>
              <a:rPr lang="cs-CZ" dirty="0" smtClean="0">
                <a:sym typeface="Symbol"/>
              </a:rPr>
              <a:t> chí</a:t>
            </a:r>
            <a:r>
              <a:rPr lang="cs-CZ" dirty="0" smtClean="0"/>
              <a:t>-kvadrát testu.</a:t>
            </a:r>
          </a:p>
          <a:p>
            <a:r>
              <a:rPr lang="cs-CZ" dirty="0" smtClean="0"/>
              <a:t>Patří mezi </a:t>
            </a:r>
            <a:r>
              <a:rPr lang="cs-CZ" b="1" dirty="0" smtClean="0"/>
              <a:t>neparametrické testy </a:t>
            </a:r>
            <a:r>
              <a:rPr lang="cs-CZ" dirty="0" smtClean="0"/>
              <a:t>pracující s daty na nominální škále, v nejjednodušší podobě ve dvou třídách: pozitivní/negativní, úspěch/neúspěch apod.</a:t>
            </a:r>
          </a:p>
          <a:p>
            <a:r>
              <a:rPr lang="cs-CZ" dirty="0" smtClean="0"/>
              <a:t>Nulová hypotéza předpokládá rovnoměrné zastoupení sledovaného znaku u dvou nezávislých souborů.</a:t>
            </a:r>
          </a:p>
          <a:p>
            <a:r>
              <a:rPr lang="cs-CZ" dirty="0" smtClean="0"/>
              <a:t>Slovo exaktní (přímý) znamená, že se přímo vypočítává pravděpodobnost odmítnutí, resp. platnosti nulové hypotézy.</a:t>
            </a:r>
          </a:p>
        </p:txBody>
      </p:sp>
    </p:spTree>
    <p:extLst>
      <p:ext uri="{BB962C8B-B14F-4D97-AF65-F5344CB8AC3E}">
        <p14:creationId xmlns:p14="http://schemas.microsoft.com/office/powerpoint/2010/main" val="2235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</a:t>
            </a:r>
            <a:r>
              <a:rPr lang="cs-CZ" dirty="0">
                <a:latin typeface="Arial" charset="0"/>
                <a:cs typeface="Arial" charset="0"/>
              </a:rPr>
              <a:t> S. </a:t>
            </a:r>
            <a:r>
              <a:rPr lang="cs-CZ" dirty="0" err="1">
                <a:latin typeface="Arial" charset="0"/>
                <a:cs typeface="Arial" charset="0"/>
              </a:rPr>
              <a:t>Littnerová</a:t>
            </a:r>
            <a:r>
              <a:rPr lang="cs-CZ" dirty="0">
                <a:latin typeface="Arial" charset="0"/>
                <a:cs typeface="Arial" charset="0"/>
              </a:rPr>
              <a:t>,</a:t>
            </a:r>
            <a:r>
              <a:rPr lang="cs-CZ" dirty="0" smtClean="0"/>
              <a:t> J. Kalina</a:t>
            </a:r>
            <a:endParaRPr lang="cs-CZ" dirty="0"/>
          </a:p>
          <a:p>
            <a:endParaRPr lang="cs-CZ" dirty="0"/>
          </a:p>
        </p:txBody>
      </p:sp>
      <p:sp>
        <p:nvSpPr>
          <p:cNvPr id="36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err="1" smtClean="0"/>
              <a:t>Fisherův</a:t>
            </a:r>
            <a:r>
              <a:rPr lang="cs-CZ" dirty="0" smtClean="0"/>
              <a:t> exaktní test</a:t>
            </a:r>
          </a:p>
        </p:txBody>
      </p:sp>
      <p:sp>
        <p:nvSpPr>
          <p:cNvPr id="36868" name="Rectangle 3"/>
          <p:cNvSpPr>
            <a:spLocks noGrp="1"/>
          </p:cNvSpPr>
          <p:nvPr>
            <p:ph type="body" idx="4294967295"/>
          </p:nvPr>
        </p:nvSpPr>
        <p:spPr>
          <a:xfrm>
            <a:off x="301624" y="1524000"/>
            <a:ext cx="8590855" cy="4569296"/>
          </a:xfrm>
        </p:spPr>
        <p:txBody>
          <a:bodyPr/>
          <a:lstStyle/>
          <a:p>
            <a:r>
              <a:rPr lang="cs-CZ" sz="2200" dirty="0" smtClean="0"/>
              <a:t>Výpočet „přesné“ p-hodnoty, která zde hraje roli testové statistiky:</a:t>
            </a:r>
          </a:p>
          <a:p>
            <a:pPr lvl="1"/>
            <a:r>
              <a:rPr lang="cs-CZ" dirty="0" smtClean="0"/>
              <a:t>spočítá se parciální pravděpodobnost </a:t>
            </a:r>
            <a:r>
              <a:rPr lang="cs-CZ" dirty="0" err="1" smtClean="0"/>
              <a:t>čtyřpolní</a:t>
            </a:r>
            <a:r>
              <a:rPr lang="cs-CZ" dirty="0" smtClean="0"/>
              <a:t> tabulky p</a:t>
            </a:r>
            <a:r>
              <a:rPr lang="cs-CZ" baseline="-25000" dirty="0" smtClean="0"/>
              <a:t>1</a:t>
            </a:r>
            <a:r>
              <a:rPr lang="cs-CZ" dirty="0" smtClean="0"/>
              <a:t>:</a:t>
            </a: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Spočítá se </a:t>
            </a:r>
            <a:r>
              <a:rPr lang="cs-CZ" i="1" dirty="0" err="1" smtClean="0"/>
              <a:t>p</a:t>
            </a:r>
            <a:r>
              <a:rPr lang="cs-CZ" i="1" baseline="-25000" dirty="0" err="1" smtClean="0"/>
              <a:t>a</a:t>
            </a:r>
            <a:r>
              <a:rPr lang="cs-CZ" dirty="0" smtClean="0"/>
              <a:t> všech možných tabulek při zachování marginálních četností (řádkové a sloupcové součty) a výsledná p-hodnota je součtem </a:t>
            </a:r>
            <a:r>
              <a:rPr lang="cs-CZ" i="1" dirty="0" err="1"/>
              <a:t>p</a:t>
            </a:r>
            <a:r>
              <a:rPr lang="cs-CZ" i="1" baseline="-25000" dirty="0" err="1"/>
              <a:t>a</a:t>
            </a:r>
            <a:r>
              <a:rPr lang="cs-CZ" dirty="0" smtClean="0"/>
              <a:t> menších nebo stejných jako </a:t>
            </a:r>
            <a:r>
              <a:rPr lang="cs-CZ" i="1" dirty="0" smtClean="0"/>
              <a:t>p</a:t>
            </a:r>
            <a:r>
              <a:rPr lang="cs-CZ" i="1" baseline="-25000" dirty="0" smtClean="0"/>
              <a:t>1</a:t>
            </a:r>
            <a:r>
              <a:rPr lang="cs-CZ" dirty="0" smtClean="0"/>
              <a:t>, která přísluší pozorované tabulce.</a:t>
            </a:r>
          </a:p>
        </p:txBody>
      </p:sp>
      <p:pic>
        <p:nvPicPr>
          <p:cNvPr id="173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068960"/>
            <a:ext cx="3593945" cy="70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30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636912"/>
            <a:ext cx="4124177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575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49149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625" y="437927"/>
            <a:ext cx="8534400" cy="758825"/>
          </a:xfrm>
        </p:spPr>
        <p:txBody>
          <a:bodyPr/>
          <a:lstStyle/>
          <a:p>
            <a:r>
              <a:rPr lang="cs-CZ" dirty="0" smtClean="0"/>
              <a:t>Řešení v softwaru </a:t>
            </a:r>
            <a:r>
              <a:rPr lang="cs-CZ" dirty="0" err="1" smtClean="0"/>
              <a:t>Statistica</a:t>
            </a:r>
            <a:r>
              <a:rPr lang="cs-CZ" dirty="0" smtClean="0"/>
              <a:t>: </a:t>
            </a:r>
            <a:br>
              <a:rPr lang="cs-CZ" dirty="0" smtClean="0"/>
            </a:br>
            <a:r>
              <a:rPr lang="cs-CZ" dirty="0" err="1" smtClean="0"/>
              <a:t>Fisherův</a:t>
            </a:r>
            <a:r>
              <a:rPr lang="cs-CZ" dirty="0" smtClean="0"/>
              <a:t> exaktní test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5" name="Zaoblený obdélník 4"/>
          <p:cNvSpPr/>
          <p:nvPr/>
        </p:nvSpPr>
        <p:spPr>
          <a:xfrm rot="10800000">
            <a:off x="2411760" y="2430412"/>
            <a:ext cx="1800200" cy="288032"/>
          </a:xfrm>
          <a:prstGeom prst="roundRect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prava 5"/>
          <p:cNvSpPr/>
          <p:nvPr/>
        </p:nvSpPr>
        <p:spPr>
          <a:xfrm rot="10619539">
            <a:off x="4271289" y="2225298"/>
            <a:ext cx="792088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Zaoblený obdélník 6"/>
          <p:cNvSpPr/>
          <p:nvPr/>
        </p:nvSpPr>
        <p:spPr>
          <a:xfrm rot="10800000">
            <a:off x="1303065" y="1748432"/>
            <a:ext cx="576064" cy="360040"/>
          </a:xfrm>
          <a:prstGeom prst="roundRect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50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4058" y="4684737"/>
            <a:ext cx="34099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5292080" y="1412776"/>
            <a:ext cx="324415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Na záložce </a:t>
            </a:r>
            <a:r>
              <a:rPr lang="cs-CZ" b="1" dirty="0" err="1" smtClean="0"/>
              <a:t>Options</a:t>
            </a:r>
            <a:r>
              <a:rPr lang="cs-CZ" dirty="0" smtClean="0"/>
              <a:t> zaškrtneme</a:t>
            </a:r>
          </a:p>
          <a:p>
            <a:r>
              <a:rPr lang="cs-CZ" b="1" i="1" dirty="0" err="1" smtClean="0"/>
              <a:t>Fisher</a:t>
            </a:r>
            <a:r>
              <a:rPr lang="cs-CZ" b="1" i="1" dirty="0" smtClean="0"/>
              <a:t> </a:t>
            </a:r>
            <a:r>
              <a:rPr lang="cs-CZ" b="1" i="1" dirty="0" err="1" smtClean="0"/>
              <a:t>exact</a:t>
            </a:r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b="1" i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810122" y="4324697"/>
            <a:ext cx="18748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Výstupní tabulka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b="1" i="1" dirty="0"/>
          </a:p>
        </p:txBody>
      </p:sp>
      <p:sp>
        <p:nvSpPr>
          <p:cNvPr id="13" name="Zaoblený obdélník 12"/>
          <p:cNvSpPr/>
          <p:nvPr/>
        </p:nvSpPr>
        <p:spPr>
          <a:xfrm rot="10800000">
            <a:off x="1306066" y="5548833"/>
            <a:ext cx="3337942" cy="288032"/>
          </a:xfrm>
          <a:prstGeom prst="roundRect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6" name="Přímá spojovací šipka 15"/>
          <p:cNvCxnSpPr/>
          <p:nvPr/>
        </p:nvCxnSpPr>
        <p:spPr>
          <a:xfrm flipV="1">
            <a:off x="4572000" y="5373216"/>
            <a:ext cx="720080" cy="216024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5292080" y="5157192"/>
            <a:ext cx="2190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Pro jednostranný test</a:t>
            </a:r>
            <a:endParaRPr lang="cs-CZ" dirty="0"/>
          </a:p>
        </p:txBody>
      </p:sp>
      <p:pic>
        <p:nvPicPr>
          <p:cNvPr id="18" name="Picture 2" descr="http://files.mscck-trmice.webnode.cz/200000297-22250231ed/vyk%C5%99i%C4%8Dn%C3%AD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48872" y="4869160"/>
            <a:ext cx="1371600" cy="1143000"/>
          </a:xfrm>
          <a:prstGeom prst="rect">
            <a:avLst/>
          </a:prstGeom>
          <a:noFill/>
        </p:spPr>
      </p:pic>
      <p:cxnSp>
        <p:nvCxnSpPr>
          <p:cNvPr id="19" name="Přímá spojovací šipka 18"/>
          <p:cNvCxnSpPr/>
          <p:nvPr/>
        </p:nvCxnSpPr>
        <p:spPr>
          <a:xfrm>
            <a:off x="4572000" y="5805264"/>
            <a:ext cx="720080" cy="72008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/>
          <p:cNvSpPr txBox="1"/>
          <p:nvPr/>
        </p:nvSpPr>
        <p:spPr>
          <a:xfrm>
            <a:off x="5292080" y="5733256"/>
            <a:ext cx="2182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Pro oboustranný test</a:t>
            </a:r>
            <a:endParaRPr lang="cs-CZ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625" y="365919"/>
            <a:ext cx="8534400" cy="758825"/>
          </a:xfrm>
        </p:spPr>
        <p:txBody>
          <a:bodyPr/>
          <a:lstStyle/>
          <a:p>
            <a:r>
              <a:rPr lang="cs-CZ" dirty="0" smtClean="0"/>
              <a:t>Test hypotézy o symetrii</a:t>
            </a:r>
            <a:br>
              <a:rPr lang="cs-CZ" dirty="0" smtClean="0"/>
            </a:br>
            <a:r>
              <a:rPr lang="cs-CZ" dirty="0" smtClean="0"/>
              <a:t>(</a:t>
            </a:r>
            <a:r>
              <a:rPr lang="cs-CZ" dirty="0" err="1" smtClean="0"/>
              <a:t>McNemarův</a:t>
            </a:r>
            <a:r>
              <a:rPr lang="cs-CZ" dirty="0" smtClean="0"/>
              <a:t> test pro </a:t>
            </a:r>
            <a:r>
              <a:rPr lang="cs-CZ" dirty="0" err="1" smtClean="0"/>
              <a:t>čtyřpolní</a:t>
            </a:r>
            <a:r>
              <a:rPr lang="cs-CZ" dirty="0" smtClean="0"/>
              <a:t> tabulku)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301625" y="1442449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2000" noProof="0" dirty="0" smtClean="0"/>
              <a:t>Motivace:</a:t>
            </a:r>
            <a:r>
              <a:rPr lang="cs-CZ" sz="2000" b="1" dirty="0" smtClean="0"/>
              <a:t> </a:t>
            </a:r>
            <a:r>
              <a:rPr lang="cs-CZ" sz="2000" dirty="0" smtClean="0"/>
              <a:t>Na osobách sledujeme binární proměnnou před pokusem a po něm, cílem je zjistit, zda došlo ke změně v rozdělení této proměnné.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2000" b="1" dirty="0" smtClean="0"/>
              <a:t>Analýza párových dichotomických proměnných</a:t>
            </a:r>
            <a:endParaRPr lang="cs-CZ" sz="2000" dirty="0" smtClean="0"/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endParaRPr lang="cs-CZ" sz="2000" dirty="0" smtClean="0"/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endParaRPr lang="cs-CZ" sz="2000" dirty="0" smtClean="0"/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endParaRPr lang="cs-CZ" sz="2000" dirty="0" smtClean="0"/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endParaRPr lang="cs-CZ" sz="2000" dirty="0" smtClean="0"/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endParaRPr lang="cs-CZ" sz="2000" dirty="0" smtClean="0"/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endParaRPr lang="cs-CZ" sz="3200" dirty="0" smtClean="0"/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2000" u="sng" dirty="0" smtClean="0"/>
              <a:t>Nulová hypotéza</a:t>
            </a:r>
            <a:r>
              <a:rPr lang="cs-CZ" sz="2000" dirty="0" smtClean="0"/>
              <a:t>:               , pokus nemá vliv na výskyt daného znaku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endParaRPr lang="cs-CZ" sz="800" dirty="0" smtClean="0"/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2000" u="sng" dirty="0" smtClean="0"/>
              <a:t>Testová statistika</a:t>
            </a:r>
            <a:r>
              <a:rPr lang="cs-CZ" sz="2000" dirty="0" smtClean="0"/>
              <a:t>:                                     pokud je větší než kritická hodnota rozdělení o jednom stupni volnosti (vhodné pro počty údajů b+c</a:t>
            </a:r>
            <a:r>
              <a:rPr lang="en-US" sz="2000" dirty="0" smtClean="0"/>
              <a:t> &gt; 8</a:t>
            </a:r>
            <a:r>
              <a:rPr lang="cs-CZ" sz="2000" dirty="0" smtClean="0"/>
              <a:t>), pak nulovou hypotézu zamítáme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2000" b="1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2000" b="1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cs-CZ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839059"/>
              </p:ext>
            </p:extLst>
          </p:nvPr>
        </p:nvGraphicFramePr>
        <p:xfrm>
          <a:off x="827584" y="2904705"/>
          <a:ext cx="348343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6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6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66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66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66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rowSpan="2" gridSpan="2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po</a:t>
                      </a:r>
                      <a:endParaRPr lang="cs-CZ" b="1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="1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aseline="-25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2"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="1" dirty="0" smtClean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+</a:t>
                      </a:r>
                      <a:endParaRPr lang="cs-CZ" b="1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-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</a:t>
                      </a:r>
                      <a:r>
                        <a:rPr lang="en-US" baseline="-25000" dirty="0" err="1" smtClean="0"/>
                        <a:t>j</a:t>
                      </a:r>
                      <a:r>
                        <a:rPr lang="en-US" baseline="-25000" dirty="0" smtClean="0"/>
                        <a:t>.</a:t>
                      </a:r>
                      <a:endParaRPr lang="cs-CZ" baseline="-25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před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baseline="0" dirty="0" smtClean="0"/>
                        <a:t>+</a:t>
                      </a:r>
                      <a:endParaRPr lang="cs-CZ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dirty="0" smtClean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i="1" dirty="0" smtClean="0"/>
                        <a:t>b</a:t>
                      </a:r>
                      <a:endParaRPr lang="cs-CZ" i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baseline="0" dirty="0" smtClean="0"/>
                        <a:t>a+b</a:t>
                      </a:r>
                      <a:endParaRPr lang="cs-CZ" i="1" baseline="-25000" dirty="0" smtClean="0"/>
                    </a:p>
                  </a:txBody>
                  <a:tcPr>
                    <a:lnL w="12700" cmpd="sng">
                      <a:noFill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="1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baseline="0" dirty="0" smtClean="0"/>
                        <a:t>-</a:t>
                      </a:r>
                      <a:endParaRPr lang="cs-CZ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dirty="0" smtClean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i="1" dirty="0" smtClean="0"/>
                        <a:t>d</a:t>
                      </a:r>
                      <a:endParaRPr lang="cs-CZ" i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baseline="0" dirty="0" smtClean="0"/>
                        <a:t>c+d</a:t>
                      </a:r>
                      <a:endParaRPr lang="cs-CZ" i="1" baseline="-25000" dirty="0" smtClean="0"/>
                    </a:p>
                  </a:txBody>
                  <a:tcPr>
                    <a:lnL w="12700" cmpd="sng">
                      <a:noFill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n</a:t>
                      </a:r>
                      <a:r>
                        <a:rPr lang="en-US" baseline="-25000" dirty="0" err="1" smtClean="0"/>
                        <a:t>.k</a:t>
                      </a:r>
                      <a:endParaRPr lang="cs-CZ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baseline="0" dirty="0" smtClean="0"/>
                        <a:t>a+c</a:t>
                      </a:r>
                      <a:endParaRPr lang="cs-CZ" i="1" baseline="-25000" dirty="0" smtClean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i="1" dirty="0" smtClean="0"/>
                        <a:t>b+d</a:t>
                      </a:r>
                      <a:endParaRPr lang="cs-CZ" i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n</a:t>
                      </a:r>
                      <a:endParaRPr lang="cs-CZ" i="1" baseline="-25000" dirty="0" smtClean="0"/>
                    </a:p>
                  </a:txBody>
                  <a:tcPr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683568" y="2483353"/>
            <a:ext cx="1826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u="sng" dirty="0" smtClean="0"/>
              <a:t>Četnostní tabulka</a:t>
            </a:r>
            <a:endParaRPr lang="cs-CZ" i="1" u="sng" dirty="0"/>
          </a:p>
        </p:txBody>
      </p:sp>
      <p:sp>
        <p:nvSpPr>
          <p:cNvPr id="8" name="TextovéPole 7"/>
          <p:cNvSpPr txBox="1"/>
          <p:nvPr/>
        </p:nvSpPr>
        <p:spPr>
          <a:xfrm>
            <a:off x="4788024" y="2483353"/>
            <a:ext cx="3841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u="sng" dirty="0" smtClean="0"/>
              <a:t>Tabulka teoretických pravděpodobností</a:t>
            </a:r>
            <a:endParaRPr lang="cs-CZ" i="1" u="sng" dirty="0"/>
          </a:p>
        </p:txBody>
      </p: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0152466"/>
              </p:ext>
            </p:extLst>
          </p:nvPr>
        </p:nvGraphicFramePr>
        <p:xfrm>
          <a:off x="4932040" y="2933409"/>
          <a:ext cx="348343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6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6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66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66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66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rowSpan="2" gridSpan="2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po</a:t>
                      </a:r>
                      <a:endParaRPr lang="cs-CZ" b="1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="1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aseline="-25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2"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="1" dirty="0" smtClean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+</a:t>
                      </a:r>
                      <a:endParaRPr lang="cs-CZ" b="1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-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aseline="-25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před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baseline="0" dirty="0" smtClean="0"/>
                        <a:t>+</a:t>
                      </a:r>
                      <a:endParaRPr lang="cs-CZ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dirty="0" smtClean="0"/>
                        <a:t>p</a:t>
                      </a:r>
                      <a:r>
                        <a:rPr lang="cs-CZ" i="1" baseline="-25000" dirty="0" smtClean="0"/>
                        <a:t>11</a:t>
                      </a:r>
                      <a:endParaRPr lang="cs-CZ" i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dirty="0" smtClean="0"/>
                        <a:t>p</a:t>
                      </a:r>
                      <a:r>
                        <a:rPr lang="cs-CZ" i="1" baseline="-25000" dirty="0" smtClean="0"/>
                        <a:t>12</a:t>
                      </a:r>
                      <a:endParaRPr lang="cs-CZ" i="1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dirty="0" smtClean="0"/>
                        <a:t>p</a:t>
                      </a:r>
                      <a:r>
                        <a:rPr lang="cs-CZ" i="1" baseline="-25000" dirty="0" smtClean="0"/>
                        <a:t>1.</a:t>
                      </a:r>
                    </a:p>
                  </a:txBody>
                  <a:tcPr>
                    <a:lnL w="12700" cmpd="sng">
                      <a:noFill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="1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baseline="0" dirty="0" smtClean="0"/>
                        <a:t>-</a:t>
                      </a:r>
                      <a:endParaRPr lang="cs-CZ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dirty="0" smtClean="0"/>
                        <a:t>p</a:t>
                      </a:r>
                      <a:r>
                        <a:rPr lang="cs-CZ" i="1" baseline="-25000" dirty="0" smtClean="0"/>
                        <a:t>21</a:t>
                      </a:r>
                      <a:endParaRPr lang="cs-CZ" i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dirty="0" smtClean="0"/>
                        <a:t>p</a:t>
                      </a:r>
                      <a:r>
                        <a:rPr lang="cs-CZ" i="1" baseline="-25000" dirty="0" smtClean="0"/>
                        <a:t>22</a:t>
                      </a:r>
                      <a:endParaRPr lang="cs-CZ" i="1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dirty="0" smtClean="0"/>
                        <a:t>p</a:t>
                      </a:r>
                      <a:r>
                        <a:rPr lang="cs-CZ" i="1" baseline="-25000" dirty="0" smtClean="0"/>
                        <a:t>2.</a:t>
                      </a:r>
                    </a:p>
                  </a:txBody>
                  <a:tcPr>
                    <a:lnL w="12700" cmpd="sng">
                      <a:noFill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dirty="0" smtClean="0"/>
                        <a:t>p</a:t>
                      </a:r>
                      <a:r>
                        <a:rPr lang="cs-CZ" i="1" baseline="-25000" dirty="0" smtClean="0"/>
                        <a:t>.1</a:t>
                      </a:r>
                      <a:endParaRPr lang="cs-CZ" i="1" dirty="0" smtClean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dirty="0" smtClean="0"/>
                        <a:t>p</a:t>
                      </a:r>
                      <a:r>
                        <a:rPr lang="cs-CZ" i="1" baseline="-25000" dirty="0" smtClean="0"/>
                        <a:t>.2</a:t>
                      </a:r>
                      <a:endParaRPr lang="cs-CZ" i="1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aseline="-25000" dirty="0" smtClean="0"/>
                    </a:p>
                  </a:txBody>
                  <a:tcPr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196778"/>
              </p:ext>
            </p:extLst>
          </p:nvPr>
        </p:nvGraphicFramePr>
        <p:xfrm>
          <a:off x="2605046" y="5236591"/>
          <a:ext cx="1878012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037" name="Rovnice" r:id="rId3" imgW="1054080" imgH="431640" progId="Equation.3">
                  <p:embed/>
                </p:oleObj>
              </mc:Choice>
              <mc:Fallback>
                <p:oleObj name="Rovnice" r:id="rId3" imgW="105408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5046" y="5236591"/>
                        <a:ext cx="1878012" cy="59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5662815"/>
              </p:ext>
            </p:extLst>
          </p:nvPr>
        </p:nvGraphicFramePr>
        <p:xfrm>
          <a:off x="2561385" y="4918178"/>
          <a:ext cx="736600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038" name="Rovnice" r:id="rId5" imgW="571320" imgH="241200" progId="Equation.3">
                  <p:embed/>
                </p:oleObj>
              </mc:Choice>
              <mc:Fallback>
                <p:oleObj name="Rovnice" r:id="rId5" imgW="571320" imgH="241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1385" y="4918178"/>
                        <a:ext cx="736600" cy="309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9214512"/>
              </p:ext>
            </p:extLst>
          </p:nvPr>
        </p:nvGraphicFramePr>
        <p:xfrm>
          <a:off x="8265373" y="5381683"/>
          <a:ext cx="322141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039" name="Rovnice" r:id="rId7" imgW="215640" imgH="241200" progId="Equation.3">
                  <p:embed/>
                </p:oleObj>
              </mc:Choice>
              <mc:Fallback>
                <p:oleObj name="Rovnice" r:id="rId7" imgW="215640" imgH="241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65373" y="5381683"/>
                        <a:ext cx="322141" cy="3600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/>
              <a:t>Vytvořil Institut biostatistiky a analýz, Masarykova univerzita </a:t>
            </a:r>
            <a:br>
              <a:rPr lang="cs-CZ"/>
            </a:br>
            <a:r>
              <a:rPr lang="cs-CZ" i="1"/>
              <a:t>J. Jarkovský, L. Dušek</a:t>
            </a:r>
          </a:p>
        </p:txBody>
      </p:sp>
      <p:sp>
        <p:nvSpPr>
          <p:cNvPr id="256003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1791260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Kontingenční tabulky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Pearsonův chí-kvadrát test (test dobré shody)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err="1" smtClean="0">
                <a:solidFill>
                  <a:schemeClr val="tx2"/>
                </a:solidFill>
                <a:latin typeface="Arial" pitchFamily="34" charset="0"/>
              </a:rPr>
              <a:t>Fisherův</a:t>
            </a: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 exaktní test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err="1" smtClean="0">
                <a:solidFill>
                  <a:schemeClr val="tx2"/>
                </a:solidFill>
                <a:latin typeface="Arial" pitchFamily="34" charset="0"/>
              </a:rPr>
              <a:t>McNemarův</a:t>
            </a: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 test</a:t>
            </a:r>
          </a:p>
        </p:txBody>
      </p:sp>
      <p:sp>
        <p:nvSpPr>
          <p:cNvPr id="256004" name="Nadpis 1"/>
          <p:cNvSpPr>
            <a:spLocks noGrp="1"/>
          </p:cNvSpPr>
          <p:nvPr>
            <p:ph type="ctrTitle" idx="4294967295"/>
          </p:nvPr>
        </p:nvSpPr>
        <p:spPr>
          <a:xfrm>
            <a:off x="287524" y="890111"/>
            <a:ext cx="8568952" cy="738664"/>
          </a:xfrm>
          <a:noFill/>
        </p:spPr>
        <p:txBody>
          <a:bodyPr wrap="square"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Analýza k</a:t>
            </a:r>
            <a:r>
              <a:rPr lang="en-US" sz="4200" dirty="0" err="1" smtClean="0">
                <a:solidFill>
                  <a:schemeClr val="accent1"/>
                </a:solidFill>
                <a:latin typeface="Arial" pitchFamily="34" charset="0"/>
              </a:rPr>
              <a:t>ontingen</a:t>
            </a:r>
            <a:r>
              <a:rPr lang="cs-CZ" sz="4200" dirty="0" err="1" smtClean="0">
                <a:solidFill>
                  <a:schemeClr val="accent1"/>
                </a:solidFill>
                <a:latin typeface="Arial" pitchFamily="34" charset="0"/>
              </a:rPr>
              <a:t>čních</a:t>
            </a:r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 tabulek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McNemarův</a:t>
            </a:r>
            <a:r>
              <a:rPr lang="cs-CZ" dirty="0" smtClean="0"/>
              <a:t> test: příklad I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sz="2000" dirty="0" smtClean="0"/>
              <a:t>Zjistěte</a:t>
            </a:r>
            <a:r>
              <a:rPr lang="cs-CZ" sz="2000" dirty="0" smtClean="0"/>
              <a:t>, zda </a:t>
            </a:r>
            <a:r>
              <a:rPr lang="cs-CZ" sz="2000" dirty="0" smtClean="0"/>
              <a:t>úspěch našich sportovců na Olympiádě nebo ve Světovém poháru v</a:t>
            </a:r>
            <a:r>
              <a:rPr lang="cs-CZ" sz="2000" dirty="0" smtClean="0"/>
              <a:t>ede </a:t>
            </a:r>
            <a:r>
              <a:rPr lang="cs-CZ" sz="2000" dirty="0" smtClean="0"/>
              <a:t>ke změně postojů žáků ke sportování.</a:t>
            </a:r>
          </a:p>
          <a:p>
            <a:pPr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sz="2000" b="1" dirty="0" smtClean="0"/>
              <a:t>Nulová hypotéza:</a:t>
            </a:r>
            <a:r>
              <a:rPr lang="cs-CZ" sz="2000" dirty="0" smtClean="0"/>
              <a:t> Počet žáků, kteří změní svůj postoj pozitivním směrem, je pouze náhodně odlišný od počtu žáků, kteří změní svůj postoj negativním směrem.</a:t>
            </a:r>
          </a:p>
          <a:p>
            <a:pPr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sz="2000" dirty="0" smtClean="0"/>
          </a:p>
          <a:p>
            <a:pPr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sz="2000" dirty="0" smtClean="0"/>
          </a:p>
          <a:p>
            <a:pPr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sz="2000" dirty="0" smtClean="0"/>
          </a:p>
          <a:p>
            <a:pPr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sz="2000" dirty="0" smtClean="0"/>
          </a:p>
          <a:p>
            <a:pPr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sz="2000" dirty="0" smtClean="0"/>
          </a:p>
          <a:p>
            <a:pPr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sz="2000" dirty="0" smtClean="0"/>
          </a:p>
          <a:p>
            <a:pPr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sz="2000" dirty="0" smtClean="0"/>
              <a:t>Závěr: </a:t>
            </a:r>
            <a:r>
              <a:rPr lang="cs-CZ" sz="2000" dirty="0" smtClean="0"/>
              <a:t>Úspěch našich sportovců </a:t>
            </a:r>
            <a:r>
              <a:rPr lang="cs-CZ" sz="2000" dirty="0" smtClean="0"/>
              <a:t>má pozitivní vliv na postoj žáků vzhledem k provozování sportu.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cs-CZ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539552" y="3356992"/>
          <a:ext cx="348343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6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6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66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66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66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rowSpan="2" gridSpan="2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200" b="1" dirty="0" smtClean="0"/>
                        <a:t>Postoj po výuce</a:t>
                      </a:r>
                      <a:endParaRPr lang="cs-CZ" sz="1200" b="1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="1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aseline="-25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2"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="1" dirty="0" smtClean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+</a:t>
                      </a:r>
                      <a:endParaRPr lang="cs-CZ" b="1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-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aseline="-25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dirty="0" smtClean="0"/>
                        <a:t>Postoj</a:t>
                      </a:r>
                      <a:r>
                        <a:rPr lang="cs-CZ" sz="1200" b="1" baseline="0" dirty="0" smtClean="0"/>
                        <a:t> před výukou</a:t>
                      </a:r>
                      <a:endParaRPr lang="cs-CZ" sz="1200" b="1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baseline="0" dirty="0" smtClean="0"/>
                        <a:t>+</a:t>
                      </a:r>
                      <a:endParaRPr lang="cs-CZ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dirty="0" smtClean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aseline="0" dirty="0" smtClean="0"/>
                        <a:t>8</a:t>
                      </a:r>
                      <a:endParaRPr lang="cs-CZ" baseline="-25000" dirty="0" smtClean="0"/>
                    </a:p>
                  </a:txBody>
                  <a:tcPr>
                    <a:lnL w="12700" cmpd="sng">
                      <a:noFill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="1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baseline="0" dirty="0" smtClean="0"/>
                        <a:t>-</a:t>
                      </a:r>
                      <a:endParaRPr lang="cs-CZ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dirty="0" smtClean="0"/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aseline="0" dirty="0" smtClean="0"/>
                        <a:t>18</a:t>
                      </a:r>
                      <a:endParaRPr lang="cs-CZ" baseline="-25000" dirty="0" smtClean="0"/>
                    </a:p>
                  </a:txBody>
                  <a:tcPr>
                    <a:lnL w="12700" cmpd="sng">
                      <a:noFill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aseline="0" dirty="0" smtClean="0"/>
                        <a:t>21</a:t>
                      </a:r>
                      <a:endParaRPr lang="cs-CZ" baseline="-25000" dirty="0" smtClean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aseline="0" dirty="0" smtClean="0"/>
                        <a:t>26</a:t>
                      </a:r>
                      <a:endParaRPr lang="cs-CZ" baseline="-25000" dirty="0" smtClean="0"/>
                    </a:p>
                  </a:txBody>
                  <a:tcPr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495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1236163"/>
              </p:ext>
            </p:extLst>
          </p:nvPr>
        </p:nvGraphicFramePr>
        <p:xfrm>
          <a:off x="4216400" y="3284538"/>
          <a:ext cx="2735263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878" name="Rovnice" r:id="rId3" imgW="1536480" imgH="431640" progId="Equation.3">
                  <p:embed/>
                </p:oleObj>
              </mc:Choice>
              <mc:Fallback>
                <p:oleObj name="Rovnice" r:id="rId3" imgW="153648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6400" y="3284538"/>
                        <a:ext cx="2735263" cy="59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8702931"/>
              </p:ext>
            </p:extLst>
          </p:nvPr>
        </p:nvGraphicFramePr>
        <p:xfrm>
          <a:off x="5373688" y="4040188"/>
          <a:ext cx="2719387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879" name="Rovnice" r:id="rId5" imgW="1854000" imgH="241200" progId="Equation.3">
                  <p:embed/>
                </p:oleObj>
              </mc:Choice>
              <mc:Fallback>
                <p:oleObj name="Rovnice" r:id="rId5" imgW="1854000" imgH="241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3688" y="4040188"/>
                        <a:ext cx="2719387" cy="354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ovéPole 9"/>
          <p:cNvSpPr txBox="1"/>
          <p:nvPr/>
        </p:nvSpPr>
        <p:spPr>
          <a:xfrm>
            <a:off x="4211960" y="4077072"/>
            <a:ext cx="956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/>
              <a:t>Tabulky</a:t>
            </a:r>
            <a:r>
              <a:rPr lang="cs-CZ" dirty="0" smtClean="0"/>
              <a:t>:</a:t>
            </a:r>
            <a:endParaRPr lang="cs-CZ" dirty="0"/>
          </a:p>
        </p:txBody>
      </p:sp>
      <p:sp>
        <p:nvSpPr>
          <p:cNvPr id="11" name="Rectangle 46"/>
          <p:cNvSpPr>
            <a:spLocks noChangeArrowheads="1"/>
          </p:cNvSpPr>
          <p:nvPr/>
        </p:nvSpPr>
        <p:spPr bwMode="auto">
          <a:xfrm>
            <a:off x="4944963" y="4531593"/>
            <a:ext cx="2219325" cy="409575"/>
          </a:xfrm>
          <a:prstGeom prst="rect">
            <a:avLst/>
          </a:prstGeom>
          <a:solidFill>
            <a:srgbClr val="A50021"/>
          </a:solidFill>
          <a:ln w="9525">
            <a:noFill/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cs-CZ" sz="2000" b="1" baseline="-25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cs-CZ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zamítnuta</a:t>
            </a:r>
            <a:endParaRPr lang="cs-CZ" sz="2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AutoShape 47"/>
          <p:cNvSpPr>
            <a:spLocks noChangeArrowheads="1"/>
          </p:cNvSpPr>
          <p:nvPr/>
        </p:nvSpPr>
        <p:spPr bwMode="auto">
          <a:xfrm>
            <a:off x="4355976" y="4509120"/>
            <a:ext cx="442912" cy="381000"/>
          </a:xfrm>
          <a:custGeom>
            <a:avLst/>
            <a:gdLst>
              <a:gd name="T0" fmla="*/ 332184 w 21600"/>
              <a:gd name="T1" fmla="*/ 0 h 21600"/>
              <a:gd name="T2" fmla="*/ 0 w 21600"/>
              <a:gd name="T3" fmla="*/ 190500 h 21600"/>
              <a:gd name="T4" fmla="*/ 332184 w 21600"/>
              <a:gd name="T5" fmla="*/ 381000 h 21600"/>
              <a:gd name="T6" fmla="*/ 442912 w 21600"/>
              <a:gd name="T7" fmla="*/ 1905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249743" y="3599910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 smtClean="0"/>
              <a:t>Stupně volnosti</a:t>
            </a:r>
            <a:endParaRPr lang="cs-CZ" sz="1600" i="1" dirty="0"/>
          </a:p>
        </p:txBody>
      </p:sp>
      <p:cxnSp>
        <p:nvCxnSpPr>
          <p:cNvPr id="15" name="Přímá spojnice se šipkou 14"/>
          <p:cNvCxnSpPr>
            <a:stCxn id="6" idx="1"/>
          </p:cNvCxnSpPr>
          <p:nvPr/>
        </p:nvCxnSpPr>
        <p:spPr>
          <a:xfrm flipH="1">
            <a:off x="6588224" y="3769187"/>
            <a:ext cx="661519" cy="3078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631" y="3013886"/>
            <a:ext cx="49149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625" y="274095"/>
            <a:ext cx="8534400" cy="758825"/>
          </a:xfrm>
        </p:spPr>
        <p:txBody>
          <a:bodyPr anchor="ctr"/>
          <a:lstStyle/>
          <a:p>
            <a:r>
              <a:rPr lang="cs-CZ" dirty="0" smtClean="0"/>
              <a:t>Řešení v softwaru </a:t>
            </a:r>
            <a:r>
              <a:rPr lang="cs-CZ" dirty="0" err="1" smtClean="0"/>
              <a:t>Statistica</a:t>
            </a:r>
            <a:r>
              <a:rPr lang="cs-CZ" dirty="0" smtClean="0"/>
              <a:t>: </a:t>
            </a:r>
            <a:r>
              <a:rPr lang="cs-CZ" dirty="0" err="1" smtClean="0"/>
              <a:t>McNemarův</a:t>
            </a:r>
            <a:r>
              <a:rPr lang="cs-CZ" dirty="0" smtClean="0"/>
              <a:t> test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5" name="Zaoblený obdélník 4"/>
          <p:cNvSpPr/>
          <p:nvPr/>
        </p:nvSpPr>
        <p:spPr>
          <a:xfrm rot="10800000">
            <a:off x="2339752" y="4046648"/>
            <a:ext cx="1800200" cy="288032"/>
          </a:xfrm>
          <a:prstGeom prst="roundRect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prava 5"/>
          <p:cNvSpPr/>
          <p:nvPr/>
        </p:nvSpPr>
        <p:spPr>
          <a:xfrm rot="8580000">
            <a:off x="3851837" y="3464113"/>
            <a:ext cx="792088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Zaoblený obdélník 6"/>
          <p:cNvSpPr/>
          <p:nvPr/>
        </p:nvSpPr>
        <p:spPr>
          <a:xfrm rot="10800000">
            <a:off x="1303065" y="2174725"/>
            <a:ext cx="576064" cy="360040"/>
          </a:xfrm>
          <a:prstGeom prst="roundRect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5273257" y="2924944"/>
            <a:ext cx="37805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Na záložce </a:t>
            </a:r>
            <a:r>
              <a:rPr lang="cs-CZ" b="1" dirty="0" err="1" smtClean="0"/>
              <a:t>Options</a:t>
            </a:r>
            <a:r>
              <a:rPr lang="cs-CZ" dirty="0" smtClean="0"/>
              <a:t> zaškrtneme </a:t>
            </a:r>
            <a:r>
              <a:rPr lang="cs-CZ" b="1" i="1" dirty="0" err="1" smtClean="0"/>
              <a:t>McNemar</a:t>
            </a:r>
            <a:r>
              <a:rPr lang="cs-CZ" b="1" i="1" dirty="0" smtClean="0"/>
              <a:t> (2x2)</a:t>
            </a:r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b="1" i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353020" y="3789040"/>
            <a:ext cx="18748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Výstupní tabulka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b="1" i="1" dirty="0"/>
          </a:p>
        </p:txBody>
      </p:sp>
      <p:pic>
        <p:nvPicPr>
          <p:cNvPr id="152577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3" t="11529"/>
          <a:stretch/>
        </p:blipFill>
        <p:spPr bwMode="auto">
          <a:xfrm>
            <a:off x="395536" y="1812209"/>
            <a:ext cx="3603279" cy="1129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57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67" b="7708"/>
          <a:stretch/>
        </p:blipFill>
        <p:spPr bwMode="auto">
          <a:xfrm>
            <a:off x="4576007" y="1812209"/>
            <a:ext cx="4165848" cy="103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467544" y="1484784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 smtClean="0"/>
              <a:t>Datový soubor</a:t>
            </a:r>
            <a:endParaRPr lang="cs-CZ" sz="1600" i="1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4788024" y="1412776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 smtClean="0"/>
              <a:t>Výstupní kontingenční tabulka</a:t>
            </a:r>
            <a:endParaRPr lang="cs-CZ" sz="1600" i="1" dirty="0"/>
          </a:p>
        </p:txBody>
      </p:sp>
      <p:pic>
        <p:nvPicPr>
          <p:cNvPr id="15258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257" y="4197281"/>
            <a:ext cx="36766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Zaoblený obdélník 20"/>
          <p:cNvSpPr/>
          <p:nvPr/>
        </p:nvSpPr>
        <p:spPr>
          <a:xfrm rot="10800000">
            <a:off x="5289693" y="5030110"/>
            <a:ext cx="3660213" cy="288032"/>
          </a:xfrm>
          <a:prstGeom prst="roundRect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23" name="Přímá spojovací šipka 15"/>
          <p:cNvCxnSpPr/>
          <p:nvPr/>
        </p:nvCxnSpPr>
        <p:spPr>
          <a:xfrm>
            <a:off x="5436096" y="5401899"/>
            <a:ext cx="144016" cy="187341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/>
          <p:cNvSpPr txBox="1"/>
          <p:nvPr/>
        </p:nvSpPr>
        <p:spPr>
          <a:xfrm>
            <a:off x="5613980" y="5373216"/>
            <a:ext cx="32977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2 hodnoty testových statistik a p-hodnoty, podle toho, kde jsou ve výstupní kontingenční tabulce uloženy  četnosti, u kterých jsme při opakovaném měření zaznamenali rozdílné výsledky (A/D nebo B/C)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5851201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kontingenčních tabulek na webu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300373" y="1536122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sz="2000" dirty="0"/>
          </a:p>
          <a:p>
            <a:endParaRPr lang="cs-CZ" sz="1200" dirty="0">
              <a:solidFill>
                <a:srgbClr val="000000"/>
              </a:solidFill>
            </a:endParaRPr>
          </a:p>
          <a:p>
            <a:pPr marL="342900" marR="0" indent="-342900" algn="just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000000"/>
                </a:solidFill>
              </a:rPr>
              <a:t>2 x 2 </a:t>
            </a:r>
            <a:r>
              <a:rPr lang="cs-CZ" sz="2000" dirty="0">
                <a:solidFill>
                  <a:srgbClr val="000000"/>
                </a:solidFill>
              </a:rPr>
              <a:t>tabulky: </a:t>
            </a:r>
            <a:r>
              <a:rPr lang="cs-CZ" sz="2000" dirty="0">
                <a:solidFill>
                  <a:srgbClr val="0000FF"/>
                </a:solidFill>
                <a:hlinkClick r:id="rId2"/>
              </a:rPr>
              <a:t>http://graphpad.com/quickcalcs/contingency1</a:t>
            </a:r>
            <a:r>
              <a:rPr lang="cs-CZ" sz="2000" dirty="0" smtClean="0">
                <a:solidFill>
                  <a:srgbClr val="0000FF"/>
                </a:solidFill>
                <a:hlinkClick r:id="rId2"/>
              </a:rPr>
              <a:t>/</a:t>
            </a:r>
            <a:endParaRPr lang="cs-CZ" sz="2000" dirty="0" smtClean="0">
              <a:solidFill>
                <a:srgbClr val="0000FF"/>
              </a:solidFill>
            </a:endParaRPr>
          </a:p>
          <a:p>
            <a:pPr marL="342900" marR="0" indent="-342900" algn="just">
              <a:buFont typeface="Arial" panose="020B0604020202020204" pitchFamily="34" charset="0"/>
              <a:buChar char="•"/>
            </a:pPr>
            <a:endParaRPr lang="cs-CZ" sz="2000" dirty="0" smtClean="0">
              <a:solidFill>
                <a:srgbClr val="0000FF"/>
              </a:solidFill>
            </a:endParaRPr>
          </a:p>
          <a:p>
            <a:pPr marL="342900" marR="0" indent="-342900" algn="just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000000"/>
                </a:solidFill>
              </a:rPr>
              <a:t>2 x 3 </a:t>
            </a:r>
            <a:r>
              <a:rPr lang="cs-CZ" sz="2000" dirty="0">
                <a:solidFill>
                  <a:srgbClr val="000000"/>
                </a:solidFill>
              </a:rPr>
              <a:t>tabulky: </a:t>
            </a:r>
            <a:r>
              <a:rPr lang="cs-CZ" sz="2000" dirty="0">
                <a:solidFill>
                  <a:srgbClr val="0000FF"/>
                </a:solidFill>
                <a:hlinkClick r:id="rId3"/>
              </a:rPr>
              <a:t>http://www.vassarstats.net/fisher2x3.html </a:t>
            </a:r>
            <a:endParaRPr lang="cs-CZ" sz="2000" dirty="0" smtClean="0">
              <a:solidFill>
                <a:srgbClr val="0000FF"/>
              </a:solidFill>
            </a:endParaRPr>
          </a:p>
          <a:p>
            <a:pPr marL="342900" marR="0" indent="-342900" algn="just">
              <a:buFont typeface="Arial" panose="020B0604020202020204" pitchFamily="34" charset="0"/>
              <a:buChar char="•"/>
            </a:pPr>
            <a:endParaRPr lang="cs-CZ" sz="2000" dirty="0">
              <a:solidFill>
                <a:srgbClr val="0000FF"/>
              </a:solidFill>
            </a:endParaRPr>
          </a:p>
          <a:p>
            <a:pPr marL="342900" marR="0" indent="-342900" algn="just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000000"/>
                </a:solidFill>
              </a:rPr>
              <a:t>2 x 5 </a:t>
            </a:r>
            <a:r>
              <a:rPr lang="cs-CZ" sz="2000" dirty="0">
                <a:solidFill>
                  <a:srgbClr val="000000"/>
                </a:solidFill>
              </a:rPr>
              <a:t>(nebo menší) tabulky: </a:t>
            </a:r>
            <a:endParaRPr lang="cs-CZ" sz="2000" dirty="0" smtClean="0">
              <a:solidFill>
                <a:srgbClr val="000000"/>
              </a:solidFill>
            </a:endParaRPr>
          </a:p>
          <a:p>
            <a:pPr marR="29340" algn="just"/>
            <a:r>
              <a:rPr lang="cs-CZ" sz="2000" dirty="0" smtClean="0">
                <a:solidFill>
                  <a:srgbClr val="0000FF"/>
                </a:solidFill>
              </a:rPr>
              <a:t>	</a:t>
            </a:r>
            <a:r>
              <a:rPr lang="cs-CZ" sz="2000" dirty="0" smtClean="0">
                <a:solidFill>
                  <a:srgbClr val="0000FF"/>
                </a:solidFill>
                <a:hlinkClick r:id="rId4"/>
              </a:rPr>
              <a:t>http://www.quantitativeskills.com/sisa/statistics/fiveby2.htm</a:t>
            </a:r>
            <a:endParaRPr lang="cs-CZ" sz="2000" dirty="0" smtClean="0">
              <a:solidFill>
                <a:srgbClr val="0000FF"/>
              </a:solidFill>
            </a:endParaRPr>
          </a:p>
          <a:p>
            <a:pPr marR="29340" algn="just"/>
            <a:r>
              <a:rPr lang="cs-CZ" sz="2000" dirty="0" smtClean="0">
                <a:solidFill>
                  <a:srgbClr val="0000FF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000000"/>
                </a:solidFill>
              </a:rPr>
              <a:t>3 x 3 </a:t>
            </a:r>
            <a:r>
              <a:rPr lang="cs-CZ" sz="2000" dirty="0">
                <a:solidFill>
                  <a:srgbClr val="000000"/>
                </a:solidFill>
              </a:rPr>
              <a:t>tabulky: </a:t>
            </a:r>
            <a:r>
              <a:rPr lang="cs-CZ" sz="2000" dirty="0">
                <a:solidFill>
                  <a:srgbClr val="0000FF"/>
                </a:solidFill>
                <a:hlinkClick r:id="rId5"/>
              </a:rPr>
              <a:t>http://vassarstats.net/fisher3x3.html </a:t>
            </a:r>
            <a:endParaRPr lang="cs-CZ" sz="2000" dirty="0" smtClean="0">
              <a:solidFill>
                <a:srgbClr val="0000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 smtClean="0">
              <a:solidFill>
                <a:srgbClr val="0000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Společný příklad – testování homogenity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sz="2000" dirty="0" smtClean="0"/>
              <a:t>Očkování proti chřipce se zúčastnilo 460 dospělých, z nichž 240 dostalo očkovací látku proti chřipce a 220 dostalo placebo. Na konci experimentu onemocnělo 100 lidí chřipkou, 20 z nich bylo z očkované skupiny a 80 z kontrolní skupiny. Je to dostatečný důkaz, že očkovací látka byla účinná?</a:t>
            </a:r>
          </a:p>
          <a:p>
            <a:pPr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sz="1000" dirty="0" smtClean="0"/>
          </a:p>
          <a:p>
            <a:pPr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sz="2000" b="1" dirty="0" smtClean="0"/>
              <a:t>Nulová hypotéza: </a:t>
            </a:r>
            <a:r>
              <a:rPr lang="cs-CZ" sz="2000" dirty="0" smtClean="0"/>
              <a:t>Procento výskytu chřipky je v očkované a kontrolní skupině stejné.</a:t>
            </a:r>
          </a:p>
          <a:p>
            <a:pPr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sz="2000" dirty="0"/>
          </a:p>
          <a:p>
            <a:pPr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sz="2000" i="1" dirty="0" smtClean="0"/>
              <a:t>1. Vytvořte si na základě zadání datový soubor v softwaru STATISTICA</a:t>
            </a:r>
            <a:br>
              <a:rPr lang="cs-CZ" sz="2000" i="1" dirty="0" smtClean="0"/>
            </a:br>
            <a:r>
              <a:rPr lang="cs-CZ" sz="2000" i="1" dirty="0" smtClean="0"/>
              <a:t>     (agregovaná data ve formě kontingenční tabulky).</a:t>
            </a:r>
          </a:p>
          <a:p>
            <a:pPr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sz="2000" i="1" dirty="0" smtClean="0"/>
              <a:t>2. Testujte platnost nulové hypotézy pomocí </a:t>
            </a:r>
            <a:r>
              <a:rPr lang="cs-CZ" sz="2000" i="1" dirty="0" err="1" smtClean="0"/>
              <a:t>Pearsonova</a:t>
            </a:r>
            <a:r>
              <a:rPr lang="cs-CZ" sz="2000" i="1" dirty="0" smtClean="0"/>
              <a:t> chí-kvadrát testu.</a:t>
            </a:r>
          </a:p>
          <a:p>
            <a:pPr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r>
              <a:rPr lang="cs-CZ" sz="2000" i="1" dirty="0" smtClean="0"/>
              <a:t>3. </a:t>
            </a:r>
            <a:r>
              <a:rPr lang="cs-CZ" sz="2000" i="1" dirty="0"/>
              <a:t>Testujte platnost nulové hypotézy pomocí </a:t>
            </a:r>
            <a:r>
              <a:rPr lang="cs-CZ" sz="2000" i="1" dirty="0" err="1" smtClean="0"/>
              <a:t>Fisherova</a:t>
            </a:r>
            <a:r>
              <a:rPr lang="cs-CZ" sz="2000" i="1" dirty="0" smtClean="0"/>
              <a:t> exaktního testu. </a:t>
            </a:r>
          </a:p>
          <a:p>
            <a:pPr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r>
              <a:rPr lang="cs-CZ" sz="2000" i="1" dirty="0" smtClean="0"/>
              <a:t>4. Který z testů je vhodné použít a proč?</a:t>
            </a:r>
          </a:p>
          <a:p>
            <a:pPr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sz="2000" dirty="0" smtClean="0"/>
          </a:p>
          <a:p>
            <a:pPr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sz="2000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cs-CZ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1063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/>
              <a:t>Vytvořil Institut biostatistiky a analýz, Masarykova univerzita </a:t>
            </a:r>
            <a:br>
              <a:rPr lang="cs-CZ"/>
            </a:br>
            <a:r>
              <a:rPr lang="cs-CZ" i="1"/>
              <a:t>J. Jarkovský, L. Dušek</a:t>
            </a:r>
          </a:p>
        </p:txBody>
      </p:sp>
      <p:sp>
        <p:nvSpPr>
          <p:cNvPr id="256003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1348061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Korelace a regrese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Pearsonův korelační koeficient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err="1" smtClean="0">
                <a:solidFill>
                  <a:schemeClr val="tx2"/>
                </a:solidFill>
                <a:latin typeface="Arial" pitchFamily="34" charset="0"/>
              </a:rPr>
              <a:t>Spearmanův</a:t>
            </a: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 korelační koeficient</a:t>
            </a:r>
          </a:p>
        </p:txBody>
      </p:sp>
      <p:sp>
        <p:nvSpPr>
          <p:cNvPr id="256004" name="Nadpis 1"/>
          <p:cNvSpPr>
            <a:spLocks noGrp="1"/>
          </p:cNvSpPr>
          <p:nvPr>
            <p:ph type="ctrTitle" idx="4294967295"/>
          </p:nvPr>
        </p:nvSpPr>
        <p:spPr>
          <a:xfrm>
            <a:off x="287524" y="890111"/>
            <a:ext cx="8568952" cy="738664"/>
          </a:xfrm>
          <a:noFill/>
        </p:spPr>
        <p:txBody>
          <a:bodyPr wrap="square"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Základy korelační analýzy</a:t>
            </a:r>
          </a:p>
        </p:txBody>
      </p:sp>
    </p:spTree>
    <p:extLst>
      <p:ext uri="{BB962C8B-B14F-4D97-AF65-F5344CB8AC3E}">
        <p14:creationId xmlns:p14="http://schemas.microsoft.com/office/powerpoint/2010/main" val="289481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 J. Kalina</a:t>
            </a:r>
            <a:endParaRPr lang="cs-CZ" dirty="0"/>
          </a:p>
          <a:p>
            <a:endParaRPr lang="cs-CZ" dirty="0"/>
          </a:p>
        </p:txBody>
      </p:sp>
      <p:sp>
        <p:nvSpPr>
          <p:cNvPr id="29389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Proč hodnotit vztah dvou spojitých veličin?</a:t>
            </a:r>
          </a:p>
        </p:txBody>
      </p:sp>
      <p:sp>
        <p:nvSpPr>
          <p:cNvPr id="293892" name="Rectangle 3"/>
          <p:cNvSpPr>
            <a:spLocks noGrp="1"/>
          </p:cNvSpPr>
          <p:nvPr>
            <p:ph type="body" idx="4294967295"/>
          </p:nvPr>
        </p:nvSpPr>
        <p:spPr>
          <a:xfrm>
            <a:off x="301625" y="1638324"/>
            <a:ext cx="8534400" cy="4598988"/>
          </a:xfrm>
        </p:spPr>
        <p:txBody>
          <a:bodyPr/>
          <a:lstStyle/>
          <a:p>
            <a:r>
              <a:rPr lang="cs-CZ" sz="2400" dirty="0" smtClean="0"/>
              <a:t>Vztah mezi dvěma spojitými veličinami v jedné skupině:</a:t>
            </a:r>
          </a:p>
          <a:p>
            <a:endParaRPr lang="cs-CZ" sz="1000" dirty="0" smtClean="0"/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Chceme zjistit,</a:t>
            </a:r>
            <a:r>
              <a:rPr lang="cs-CZ" sz="2400" b="1" dirty="0" smtClean="0"/>
              <a:t> </a:t>
            </a:r>
            <a:r>
              <a:rPr lang="cs-CZ" sz="2400" dirty="0" smtClean="0"/>
              <a:t>jestli mezi nimi </a:t>
            </a:r>
            <a:r>
              <a:rPr lang="cs-CZ" sz="2400" b="1" dirty="0" smtClean="0"/>
              <a:t>existuje vztah </a:t>
            </a:r>
            <a:r>
              <a:rPr lang="cs-CZ" sz="2400" dirty="0" smtClean="0"/>
              <a:t>– např. jestli vyšší hodnoty jedné veličiny znamenají nižší hodnoty jiné veličiny,</a:t>
            </a:r>
            <a:br>
              <a:rPr lang="cs-CZ" sz="2400" dirty="0" smtClean="0"/>
            </a:br>
            <a:endParaRPr lang="cs-CZ" sz="1000" b="1" dirty="0" smtClean="0"/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Chceme</a:t>
            </a:r>
            <a:r>
              <a:rPr lang="cs-CZ" sz="2400" b="1" dirty="0" smtClean="0"/>
              <a:t> predikovat hodnoty</a:t>
            </a:r>
            <a:r>
              <a:rPr lang="cs-CZ" sz="2400" dirty="0" smtClean="0"/>
              <a:t> jedné veličiny na základě znalosti hodnot jiných veličin,</a:t>
            </a:r>
          </a:p>
          <a:p>
            <a:pPr marL="457200" indent="-457200">
              <a:buFont typeface="+mj-lt"/>
              <a:buAutoNum type="arabicPeriod"/>
            </a:pPr>
            <a:endParaRPr lang="cs-CZ" sz="1000" b="1" dirty="0" smtClean="0"/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Chceme </a:t>
            </a:r>
            <a:r>
              <a:rPr lang="cs-CZ" sz="2400" b="1" dirty="0" smtClean="0"/>
              <a:t>kvantifikovat vztah </a:t>
            </a:r>
            <a:r>
              <a:rPr lang="cs-CZ" sz="2400" dirty="0" smtClean="0"/>
              <a:t>mezi dvěma spojitými veličinami –např. pro použití jedné veličiny na místo druhé veličiny.</a:t>
            </a:r>
            <a:br>
              <a:rPr lang="cs-CZ" sz="2400" dirty="0" smtClean="0"/>
            </a:b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15094288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/>
              <a:t>Korelační a regresní analýza</a:t>
            </a:r>
            <a:endParaRPr lang="cs-CZ" dirty="0" smtClean="0"/>
          </a:p>
        </p:txBody>
      </p:sp>
      <p:sp>
        <p:nvSpPr>
          <p:cNvPr id="29389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b="1" dirty="0" smtClean="0"/>
              <a:t>Korelační analýza </a:t>
            </a:r>
            <a:r>
              <a:rPr lang="cs-CZ" dirty="0" smtClean="0"/>
              <a:t>je využívána pro vyhodnocení míry vztahu dvou spojitých proměnných. Obdobně jako jiné statistické metody, i korelace mohou být parametrické nebo neparametrické. </a:t>
            </a:r>
          </a:p>
          <a:p>
            <a:endParaRPr lang="cs-CZ" sz="1000" dirty="0" smtClean="0"/>
          </a:p>
          <a:p>
            <a:r>
              <a:rPr lang="cs-CZ" b="1" dirty="0" smtClean="0"/>
              <a:t>Regresní analýza </a:t>
            </a:r>
            <a:r>
              <a:rPr lang="cs-CZ" dirty="0" smtClean="0"/>
              <a:t>vytváří model vztahu dvou nebo více proměnných, tedy jakým způsobem jedna proměnná (vysvětlovaná) závisí na jiných proměnných (</a:t>
            </a:r>
            <a:r>
              <a:rPr lang="cs-CZ" dirty="0" err="1" smtClean="0"/>
              <a:t>prediktorech</a:t>
            </a:r>
            <a:r>
              <a:rPr lang="cs-CZ" dirty="0" smtClean="0"/>
              <a:t>). Regresní analýza je obdobně jako ANOVA nástrojem pro vysvětlení variability hodnocené proměnné.</a:t>
            </a: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 J. Kalina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4510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Obdélník 58"/>
          <p:cNvSpPr/>
          <p:nvPr/>
        </p:nvSpPr>
        <p:spPr>
          <a:xfrm>
            <a:off x="166065" y="2178834"/>
            <a:ext cx="1191225" cy="41404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2227" name="Rectangle 2"/>
          <p:cNvSpPr>
            <a:spLocks noGrp="1"/>
          </p:cNvSpPr>
          <p:nvPr>
            <p:ph type="title" idx="4294967295"/>
          </p:nvPr>
        </p:nvSpPr>
        <p:spPr>
          <a:xfrm>
            <a:off x="285720" y="607809"/>
            <a:ext cx="8572560" cy="432048"/>
          </a:xfrm>
          <a:noFill/>
        </p:spPr>
        <p:txBody>
          <a:bodyPr/>
          <a:lstStyle/>
          <a:p>
            <a:r>
              <a:rPr lang="cs-CZ" sz="2800" dirty="0" smtClean="0"/>
              <a:t>Základní rozhodování o výběru statistických testů</a:t>
            </a:r>
            <a:br>
              <a:rPr lang="cs-CZ" sz="2800" dirty="0" smtClean="0"/>
            </a:br>
            <a:r>
              <a:rPr lang="cs-CZ" sz="2800" dirty="0" smtClean="0"/>
              <a:t>- korelační analýza</a:t>
            </a:r>
          </a:p>
        </p:txBody>
      </p:sp>
      <p:sp>
        <p:nvSpPr>
          <p:cNvPr id="4" name="Obdélník 3"/>
          <p:cNvSpPr/>
          <p:nvPr/>
        </p:nvSpPr>
        <p:spPr>
          <a:xfrm>
            <a:off x="4050668" y="1500174"/>
            <a:ext cx="108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Typ dat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71750" y="2285992"/>
            <a:ext cx="1188000" cy="576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Spojitá x spojitá data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828582" y="2285992"/>
            <a:ext cx="1188000" cy="576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Spojitá x kategoriální data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6323591" y="2285992"/>
            <a:ext cx="1188000" cy="576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Kategoriální x kategoriální data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357078" y="3185780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Jeden výběr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2968253" y="3185780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Dva výběry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4457818" y="3185780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Tři a více výběrů (nepárově)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5632937" y="3185780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Jeden výběr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7286644" y="3185780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Více výběrů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2418015" y="4128100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Párová data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3489797" y="4128100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Nepárová data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457290" y="499299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smtClean="0">
                <a:solidFill>
                  <a:srgbClr val="009900"/>
                </a:solidFill>
              </a:rPr>
              <a:t>Pearsonův korelační koeficient</a:t>
            </a:r>
            <a:endParaRPr lang="cs-CZ" sz="1100" b="1" dirty="0">
              <a:solidFill>
                <a:srgbClr val="009900"/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1521432" y="499299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9900"/>
                </a:solidFill>
              </a:rPr>
              <a:t>Jednovýběrový</a:t>
            </a:r>
            <a:endParaRPr lang="cs-CZ" sz="1100" b="1" dirty="0" smtClean="0">
              <a:solidFill>
                <a:srgbClr val="009900"/>
              </a:solidFill>
            </a:endParaRPr>
          </a:p>
          <a:p>
            <a:pPr algn="ctr"/>
            <a:r>
              <a:rPr lang="cs-CZ" sz="1100" b="1" dirty="0" smtClean="0">
                <a:solidFill>
                  <a:srgbClr val="009900"/>
                </a:solidFill>
              </a:rPr>
              <a:t>t-test</a:t>
            </a:r>
            <a:endParaRPr lang="cs-CZ" sz="1100" b="1" dirty="0">
              <a:solidFill>
                <a:srgbClr val="009900"/>
              </a:solidFill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2593002" y="499299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smtClean="0">
                <a:solidFill>
                  <a:srgbClr val="009900"/>
                </a:solidFill>
              </a:rPr>
              <a:t>Párový t-test</a:t>
            </a:r>
            <a:endParaRPr lang="cs-CZ" sz="1100" b="1" dirty="0">
              <a:solidFill>
                <a:srgbClr val="009900"/>
              </a:solidFill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3664572" y="499299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9900"/>
                </a:solidFill>
              </a:rPr>
              <a:t>Dvouvýběrový</a:t>
            </a:r>
            <a:r>
              <a:rPr lang="cs-CZ" sz="1100" b="1" dirty="0" smtClean="0">
                <a:solidFill>
                  <a:srgbClr val="009900"/>
                </a:solidFill>
              </a:rPr>
              <a:t> </a:t>
            </a:r>
            <a:br>
              <a:rPr lang="cs-CZ" sz="1100" b="1" dirty="0" smtClean="0">
                <a:solidFill>
                  <a:srgbClr val="009900"/>
                </a:solidFill>
              </a:rPr>
            </a:br>
            <a:r>
              <a:rPr lang="cs-CZ" sz="1100" b="1" dirty="0" smtClean="0">
                <a:solidFill>
                  <a:srgbClr val="009900"/>
                </a:solidFill>
              </a:rPr>
              <a:t>t-test</a:t>
            </a:r>
            <a:endParaRPr lang="cs-CZ" sz="1100" b="1" dirty="0">
              <a:solidFill>
                <a:srgbClr val="009900"/>
              </a:solidFill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4736142" y="499299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smtClean="0">
                <a:solidFill>
                  <a:srgbClr val="009900"/>
                </a:solidFill>
              </a:rPr>
              <a:t>ANOVA</a:t>
            </a:r>
            <a:endParaRPr lang="cs-CZ" sz="1100" b="1" dirty="0">
              <a:solidFill>
                <a:srgbClr val="009900"/>
              </a:solidFill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6736406" y="4138733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Párová data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7829454" y="4138733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Nepárová data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7961485" y="499299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smtClean="0">
                <a:solidFill>
                  <a:srgbClr val="009900"/>
                </a:solidFill>
              </a:rPr>
              <a:t>Chí-kvadrát test</a:t>
            </a:r>
            <a:endParaRPr lang="cs-CZ" sz="1100" b="1" dirty="0">
              <a:solidFill>
                <a:srgbClr val="009900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454085" y="570737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00FF"/>
                </a:solidFill>
              </a:rPr>
              <a:t>Spearmanův</a:t>
            </a:r>
            <a:r>
              <a:rPr lang="cs-CZ" sz="1100" b="1" dirty="0" smtClean="0">
                <a:solidFill>
                  <a:srgbClr val="0000FF"/>
                </a:solidFill>
              </a:rPr>
              <a:t> korelační koeficient</a:t>
            </a:r>
            <a:endParaRPr lang="cs-CZ" sz="1100" b="1" dirty="0">
              <a:solidFill>
                <a:srgbClr val="0000FF"/>
              </a:solidFill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1518227" y="570737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00FF"/>
                </a:solidFill>
              </a:rPr>
              <a:t>Wilcoxonův</a:t>
            </a:r>
            <a:r>
              <a:rPr lang="cs-CZ" sz="1100" b="1" dirty="0" smtClean="0">
                <a:solidFill>
                  <a:srgbClr val="0000FF"/>
                </a:solidFill>
              </a:rPr>
              <a:t> / znaménkový test</a:t>
            </a:r>
            <a:endParaRPr lang="cs-CZ" sz="1100" b="1" dirty="0">
              <a:solidFill>
                <a:srgbClr val="0000FF"/>
              </a:solidFill>
            </a:endParaRPr>
          </a:p>
        </p:txBody>
      </p:sp>
      <p:sp>
        <p:nvSpPr>
          <p:cNvPr id="31" name="Obdélník 30"/>
          <p:cNvSpPr/>
          <p:nvPr/>
        </p:nvSpPr>
        <p:spPr>
          <a:xfrm>
            <a:off x="2589797" y="570737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00FF"/>
                </a:solidFill>
              </a:rPr>
              <a:t>Wilcoxonův</a:t>
            </a:r>
            <a:r>
              <a:rPr lang="cs-CZ" sz="1100" b="1" dirty="0" smtClean="0">
                <a:solidFill>
                  <a:srgbClr val="0000FF"/>
                </a:solidFill>
              </a:rPr>
              <a:t> / znaménkový test</a:t>
            </a:r>
            <a:endParaRPr lang="cs-CZ" sz="1100" b="1" dirty="0">
              <a:solidFill>
                <a:srgbClr val="0000FF"/>
              </a:solidFill>
            </a:endParaRPr>
          </a:p>
        </p:txBody>
      </p:sp>
      <p:sp>
        <p:nvSpPr>
          <p:cNvPr id="32" name="Obdélník 31"/>
          <p:cNvSpPr/>
          <p:nvPr/>
        </p:nvSpPr>
        <p:spPr>
          <a:xfrm>
            <a:off x="3661367" y="570737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00FF"/>
                </a:solidFill>
              </a:rPr>
              <a:t>Mannův</a:t>
            </a:r>
            <a:r>
              <a:rPr lang="cs-CZ" sz="1100" b="1" dirty="0" smtClean="0">
                <a:solidFill>
                  <a:srgbClr val="0000FF"/>
                </a:solidFill>
              </a:rPr>
              <a:t>-</a:t>
            </a:r>
            <a:r>
              <a:rPr lang="cs-CZ" sz="1100" b="1" dirty="0" err="1" smtClean="0">
                <a:solidFill>
                  <a:srgbClr val="0000FF"/>
                </a:solidFill>
              </a:rPr>
              <a:t>Whitneyho</a:t>
            </a:r>
            <a:r>
              <a:rPr lang="cs-CZ" sz="1100" b="1" dirty="0" smtClean="0">
                <a:solidFill>
                  <a:srgbClr val="0000FF"/>
                </a:solidFill>
              </a:rPr>
              <a:t> / mediánový t.</a:t>
            </a:r>
            <a:endParaRPr lang="cs-CZ" sz="1100" b="1" dirty="0">
              <a:solidFill>
                <a:srgbClr val="0000FF"/>
              </a:solidFill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4732937" y="570737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00FF"/>
                </a:solidFill>
              </a:rPr>
              <a:t>Kruskalův</a:t>
            </a:r>
            <a:r>
              <a:rPr lang="cs-CZ" sz="1100" b="1" dirty="0" smtClean="0">
                <a:solidFill>
                  <a:srgbClr val="0000FF"/>
                </a:solidFill>
              </a:rPr>
              <a:t>-</a:t>
            </a:r>
            <a:r>
              <a:rPr lang="cs-CZ" sz="1100" b="1" dirty="0" err="1" smtClean="0">
                <a:solidFill>
                  <a:srgbClr val="0000FF"/>
                </a:solidFill>
              </a:rPr>
              <a:t>Wallisův</a:t>
            </a:r>
            <a:r>
              <a:rPr lang="cs-CZ" sz="1100" b="1" dirty="0" smtClean="0">
                <a:solidFill>
                  <a:srgbClr val="0000FF"/>
                </a:solidFill>
              </a:rPr>
              <a:t> test / mediánový </a:t>
            </a:r>
            <a:r>
              <a:rPr lang="cs-CZ" sz="1100" b="1" dirty="0" err="1" smtClean="0">
                <a:solidFill>
                  <a:srgbClr val="0000FF"/>
                </a:solidFill>
              </a:rPr>
              <a:t>t</a:t>
            </a:r>
            <a:r>
              <a:rPr lang="cs-CZ" sz="1100" b="1" dirty="0" smtClean="0">
                <a:solidFill>
                  <a:srgbClr val="0000FF"/>
                </a:solidFill>
              </a:rPr>
              <a:t>.</a:t>
            </a:r>
            <a:endParaRPr lang="cs-CZ" sz="1100" b="1" dirty="0">
              <a:solidFill>
                <a:srgbClr val="0000FF"/>
              </a:solidFill>
            </a:endParaRPr>
          </a:p>
        </p:txBody>
      </p:sp>
      <p:sp>
        <p:nvSpPr>
          <p:cNvPr id="34" name="Obdélník 33"/>
          <p:cNvSpPr/>
          <p:nvPr/>
        </p:nvSpPr>
        <p:spPr>
          <a:xfrm>
            <a:off x="5804507" y="570737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00FF"/>
                </a:solidFill>
              </a:rPr>
              <a:t>Jednovýběrový</a:t>
            </a:r>
            <a:r>
              <a:rPr lang="cs-CZ" sz="1100" b="1" dirty="0" smtClean="0">
                <a:solidFill>
                  <a:srgbClr val="0000FF"/>
                </a:solidFill>
              </a:rPr>
              <a:t> binomický test</a:t>
            </a:r>
            <a:endParaRPr lang="cs-CZ" sz="1100" b="1" dirty="0">
              <a:solidFill>
                <a:srgbClr val="0000FF"/>
              </a:solidFill>
            </a:endParaRPr>
          </a:p>
        </p:txBody>
      </p:sp>
      <p:sp>
        <p:nvSpPr>
          <p:cNvPr id="35" name="Obdélník 34"/>
          <p:cNvSpPr/>
          <p:nvPr/>
        </p:nvSpPr>
        <p:spPr>
          <a:xfrm>
            <a:off x="6876077" y="570737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00FF"/>
                </a:solidFill>
              </a:rPr>
              <a:t>McNemarův</a:t>
            </a:r>
            <a:r>
              <a:rPr lang="cs-CZ" sz="1100" b="1" dirty="0" smtClean="0">
                <a:solidFill>
                  <a:srgbClr val="0000FF"/>
                </a:solidFill>
              </a:rPr>
              <a:t> test</a:t>
            </a:r>
            <a:endParaRPr lang="cs-CZ" sz="1100" b="1" dirty="0">
              <a:solidFill>
                <a:srgbClr val="0000FF"/>
              </a:solidFill>
            </a:endParaRPr>
          </a:p>
        </p:txBody>
      </p:sp>
      <p:sp>
        <p:nvSpPr>
          <p:cNvPr id="36" name="Obdélník 35"/>
          <p:cNvSpPr/>
          <p:nvPr/>
        </p:nvSpPr>
        <p:spPr>
          <a:xfrm>
            <a:off x="7958280" y="570737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00FF"/>
                </a:solidFill>
              </a:rPr>
              <a:t>Fisherův</a:t>
            </a:r>
            <a:r>
              <a:rPr lang="cs-CZ" sz="1100" b="1" dirty="0" smtClean="0">
                <a:solidFill>
                  <a:srgbClr val="0000FF"/>
                </a:solidFill>
              </a:rPr>
              <a:t> exaktní test</a:t>
            </a:r>
            <a:endParaRPr lang="cs-CZ" sz="1100" b="1" dirty="0">
              <a:solidFill>
                <a:srgbClr val="0000FF"/>
              </a:solidFill>
            </a:endParaRPr>
          </a:p>
        </p:txBody>
      </p:sp>
      <p:cxnSp>
        <p:nvCxnSpPr>
          <p:cNvPr id="40" name="Pravoúhlá spojovací čára 39"/>
          <p:cNvCxnSpPr>
            <a:stCxn id="4" idx="2"/>
            <a:endCxn id="5" idx="0"/>
          </p:cNvCxnSpPr>
          <p:nvPr/>
        </p:nvCxnSpPr>
        <p:spPr>
          <a:xfrm rot="5400000">
            <a:off x="2571052" y="266376"/>
            <a:ext cx="214314" cy="382491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ravoúhlá spojovací čára 41"/>
          <p:cNvCxnSpPr/>
          <p:nvPr/>
        </p:nvCxnSpPr>
        <p:spPr>
          <a:xfrm rot="5400000">
            <a:off x="3899468" y="1594792"/>
            <a:ext cx="214314" cy="1168086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ravoúhlá spojovací čára 43"/>
          <p:cNvCxnSpPr>
            <a:stCxn id="4" idx="2"/>
            <a:endCxn id="8" idx="0"/>
          </p:cNvCxnSpPr>
          <p:nvPr/>
        </p:nvCxnSpPr>
        <p:spPr>
          <a:xfrm rot="16200000" flipH="1">
            <a:off x="5646972" y="1015373"/>
            <a:ext cx="214314" cy="2326923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ravoúhlá spojovací čára 45"/>
          <p:cNvCxnSpPr>
            <a:stCxn id="6" idx="2"/>
            <a:endCxn id="9" idx="0"/>
          </p:cNvCxnSpPr>
          <p:nvPr/>
        </p:nvCxnSpPr>
        <p:spPr>
          <a:xfrm rot="5400000">
            <a:off x="2452936" y="2216134"/>
            <a:ext cx="323788" cy="161550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ravoúhlá spojovací čára 47"/>
          <p:cNvCxnSpPr/>
          <p:nvPr/>
        </p:nvCxnSpPr>
        <p:spPr>
          <a:xfrm rot="5400000">
            <a:off x="3250573" y="3021722"/>
            <a:ext cx="323788" cy="4329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Pravoúhlá spojovací čára 49"/>
          <p:cNvCxnSpPr>
            <a:stCxn id="6" idx="2"/>
            <a:endCxn id="11" idx="0"/>
          </p:cNvCxnSpPr>
          <p:nvPr/>
        </p:nvCxnSpPr>
        <p:spPr>
          <a:xfrm rot="16200000" flipH="1">
            <a:off x="4003306" y="2281268"/>
            <a:ext cx="323788" cy="1485236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ravoúhlá spojovací čára 51"/>
          <p:cNvCxnSpPr>
            <a:stCxn id="8" idx="2"/>
            <a:endCxn id="13" idx="0"/>
          </p:cNvCxnSpPr>
          <p:nvPr/>
        </p:nvCxnSpPr>
        <p:spPr>
          <a:xfrm rot="5400000">
            <a:off x="6338370" y="2606559"/>
            <a:ext cx="323788" cy="83465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ravoúhlá spojovací čára 53"/>
          <p:cNvCxnSpPr>
            <a:stCxn id="8" idx="2"/>
            <a:endCxn id="14" idx="0"/>
          </p:cNvCxnSpPr>
          <p:nvPr/>
        </p:nvCxnSpPr>
        <p:spPr>
          <a:xfrm rot="16200000" flipH="1">
            <a:off x="7165223" y="2614359"/>
            <a:ext cx="323788" cy="819053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Pravoúhlá spojovací čára 55"/>
          <p:cNvCxnSpPr>
            <a:stCxn id="10" idx="2"/>
            <a:endCxn id="15" idx="0"/>
          </p:cNvCxnSpPr>
          <p:nvPr/>
        </p:nvCxnSpPr>
        <p:spPr>
          <a:xfrm rot="5400000">
            <a:off x="2957726" y="3667573"/>
            <a:ext cx="370816" cy="55023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ravoúhlá spojovací čára 57"/>
          <p:cNvCxnSpPr>
            <a:stCxn id="10" idx="2"/>
            <a:endCxn id="16" idx="0"/>
          </p:cNvCxnSpPr>
          <p:nvPr/>
        </p:nvCxnSpPr>
        <p:spPr>
          <a:xfrm rot="16200000" flipH="1">
            <a:off x="3493617" y="3681920"/>
            <a:ext cx="370816" cy="52154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ravoúhlá spojovací čára 59"/>
          <p:cNvCxnSpPr>
            <a:stCxn id="14" idx="2"/>
            <a:endCxn id="26" idx="0"/>
          </p:cNvCxnSpPr>
          <p:nvPr/>
        </p:nvCxnSpPr>
        <p:spPr>
          <a:xfrm rot="5400000">
            <a:off x="7270801" y="3672889"/>
            <a:ext cx="381449" cy="55023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ravoúhlá spojovací čára 61"/>
          <p:cNvCxnSpPr>
            <a:stCxn id="14" idx="2"/>
            <a:endCxn id="27" idx="0"/>
          </p:cNvCxnSpPr>
          <p:nvPr/>
        </p:nvCxnSpPr>
        <p:spPr>
          <a:xfrm rot="16200000" flipH="1">
            <a:off x="7817325" y="3676603"/>
            <a:ext cx="381449" cy="542810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ovéPole 62"/>
          <p:cNvSpPr txBox="1"/>
          <p:nvPr/>
        </p:nvSpPr>
        <p:spPr>
          <a:xfrm>
            <a:off x="6858016" y="1357298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b="1" dirty="0" smtClean="0">
                <a:solidFill>
                  <a:srgbClr val="009900"/>
                </a:solidFill>
              </a:rPr>
              <a:t>Parametrické testy</a:t>
            </a:r>
          </a:p>
          <a:p>
            <a:pPr algn="r"/>
            <a:r>
              <a:rPr lang="cs-CZ" sz="1200" b="1" dirty="0" err="1" smtClean="0">
                <a:solidFill>
                  <a:srgbClr val="0000FF"/>
                </a:solidFill>
              </a:rPr>
              <a:t>Neparametrické</a:t>
            </a:r>
            <a:r>
              <a:rPr lang="cs-CZ" sz="1200" b="1" dirty="0" smtClean="0">
                <a:solidFill>
                  <a:srgbClr val="0000FF"/>
                </a:solidFill>
              </a:rPr>
              <a:t> testy</a:t>
            </a:r>
            <a:endParaRPr lang="cs-CZ" sz="1200" b="1" dirty="0">
              <a:solidFill>
                <a:srgbClr val="0000FF"/>
              </a:solidFill>
            </a:endParaRPr>
          </a:p>
        </p:txBody>
      </p:sp>
      <p:cxnSp>
        <p:nvCxnSpPr>
          <p:cNvPr id="65" name="Tvar 64"/>
          <p:cNvCxnSpPr>
            <a:endCxn id="18" idx="1"/>
          </p:cNvCxnSpPr>
          <p:nvPr/>
        </p:nvCxnSpPr>
        <p:spPr>
          <a:xfrm rot="16200000" flipH="1">
            <a:off x="-839121" y="3982337"/>
            <a:ext cx="2421252" cy="17157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Tvar 66"/>
          <p:cNvCxnSpPr>
            <a:endCxn id="29" idx="1"/>
          </p:cNvCxnSpPr>
          <p:nvPr/>
        </p:nvCxnSpPr>
        <p:spPr>
          <a:xfrm rot="16200000" flipH="1">
            <a:off x="-1197914" y="4341129"/>
            <a:ext cx="3135632" cy="168365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Tvar 76"/>
          <p:cNvCxnSpPr>
            <a:endCxn id="28" idx="1"/>
          </p:cNvCxnSpPr>
          <p:nvPr/>
        </p:nvCxnSpPr>
        <p:spPr>
          <a:xfrm rot="16200000" flipH="1">
            <a:off x="7627884" y="4945147"/>
            <a:ext cx="563864" cy="103337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Tvar 78"/>
          <p:cNvCxnSpPr>
            <a:endCxn id="36" idx="1"/>
          </p:cNvCxnSpPr>
          <p:nvPr/>
        </p:nvCxnSpPr>
        <p:spPr>
          <a:xfrm rot="16200000" flipH="1">
            <a:off x="7269092" y="5303940"/>
            <a:ext cx="1278244" cy="100132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Tvar 80"/>
          <p:cNvCxnSpPr>
            <a:endCxn id="35" idx="1"/>
          </p:cNvCxnSpPr>
          <p:nvPr/>
        </p:nvCxnSpPr>
        <p:spPr>
          <a:xfrm rot="16200000" flipH="1">
            <a:off x="6192205" y="5309256"/>
            <a:ext cx="1278244" cy="89499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Tvar 84"/>
          <p:cNvCxnSpPr/>
          <p:nvPr/>
        </p:nvCxnSpPr>
        <p:spPr>
          <a:xfrm rot="16200000" flipH="1">
            <a:off x="4637712" y="4823127"/>
            <a:ext cx="2232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Tvar 86"/>
          <p:cNvCxnSpPr/>
          <p:nvPr/>
        </p:nvCxnSpPr>
        <p:spPr>
          <a:xfrm rot="16200000" flipH="1">
            <a:off x="3915782" y="4450748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Tvar 87"/>
          <p:cNvCxnSpPr/>
          <p:nvPr/>
        </p:nvCxnSpPr>
        <p:spPr>
          <a:xfrm rot="16200000" flipH="1">
            <a:off x="3911948" y="5163305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Tvar 89"/>
          <p:cNvCxnSpPr/>
          <p:nvPr/>
        </p:nvCxnSpPr>
        <p:spPr>
          <a:xfrm rot="16200000" flipH="1">
            <a:off x="3306185" y="4936748"/>
            <a:ext cx="576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Tvar 90"/>
          <p:cNvCxnSpPr/>
          <p:nvPr/>
        </p:nvCxnSpPr>
        <p:spPr>
          <a:xfrm rot="16200000" flipH="1">
            <a:off x="3162185" y="5495412"/>
            <a:ext cx="864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Tvar 91"/>
          <p:cNvCxnSpPr/>
          <p:nvPr/>
        </p:nvCxnSpPr>
        <p:spPr>
          <a:xfrm rot="16200000" flipH="1">
            <a:off x="2261419" y="4933104"/>
            <a:ext cx="576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Tvar 92"/>
          <p:cNvCxnSpPr/>
          <p:nvPr/>
        </p:nvCxnSpPr>
        <p:spPr>
          <a:xfrm rot="16200000" flipH="1">
            <a:off x="2117419" y="5491768"/>
            <a:ext cx="864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Tvar 93"/>
          <p:cNvCxnSpPr/>
          <p:nvPr/>
        </p:nvCxnSpPr>
        <p:spPr>
          <a:xfrm rot="16200000" flipH="1">
            <a:off x="711800" y="4454289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Tvar 94"/>
          <p:cNvCxnSpPr/>
          <p:nvPr/>
        </p:nvCxnSpPr>
        <p:spPr>
          <a:xfrm rot="16200000" flipH="1">
            <a:off x="715917" y="5166846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>
            <a:off x="774700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E</a:t>
            </a:r>
            <a:r>
              <a:rPr lang="cs-CZ" i="1" dirty="0" smtClean="0"/>
              <a:t>. Janoušová, </a:t>
            </a:r>
            <a:r>
              <a:rPr lang="cs-CZ" i="1" dirty="0"/>
              <a:t>L. Dušek</a:t>
            </a:r>
          </a:p>
        </p:txBody>
      </p:sp>
      <p:sp>
        <p:nvSpPr>
          <p:cNvPr id="61" name="Obdélník 60"/>
          <p:cNvSpPr/>
          <p:nvPr/>
        </p:nvSpPr>
        <p:spPr>
          <a:xfrm>
            <a:off x="438724" y="4987104"/>
            <a:ext cx="919810" cy="1337835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925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Vizuální hodnocení vztahu dvou proměnných</a:t>
            </a:r>
          </a:p>
        </p:txBody>
      </p:sp>
      <p:sp>
        <p:nvSpPr>
          <p:cNvPr id="293892" name="Rectangle 3"/>
          <p:cNvSpPr>
            <a:spLocks noGrp="1"/>
          </p:cNvSpPr>
          <p:nvPr>
            <p:ph type="body" idx="4294967295"/>
          </p:nvPr>
        </p:nvSpPr>
        <p:spPr>
          <a:xfrm>
            <a:off x="301625" y="1524000"/>
            <a:ext cx="3118247" cy="4598988"/>
          </a:xfrm>
        </p:spPr>
        <p:txBody>
          <a:bodyPr/>
          <a:lstStyle/>
          <a:p>
            <a:r>
              <a:rPr lang="cs-CZ" sz="2400" dirty="0" smtClean="0"/>
              <a:t>Nejjednodušší formou je</a:t>
            </a:r>
            <a:r>
              <a:rPr lang="cs-CZ" sz="2400" b="1" dirty="0" smtClean="0"/>
              <a:t> bodový graf</a:t>
            </a:r>
            <a:r>
              <a:rPr lang="cs-CZ" sz="2400" dirty="0" smtClean="0"/>
              <a:t> (x‐y graf), tzv. </a:t>
            </a:r>
            <a:r>
              <a:rPr lang="cs-CZ" sz="2400" dirty="0" err="1" smtClean="0"/>
              <a:t>scatterplot</a:t>
            </a:r>
            <a:r>
              <a:rPr lang="cs-CZ" sz="2400" dirty="0" smtClean="0"/>
              <a:t>.</a:t>
            </a:r>
          </a:p>
          <a:p>
            <a:endParaRPr lang="cs-CZ" sz="2400" dirty="0" smtClean="0"/>
          </a:p>
          <a:p>
            <a:r>
              <a:rPr lang="cs-CZ" sz="2400" dirty="0" smtClean="0"/>
              <a:t>Vztah výšky a váhy studentů Biostatistiky pro matematické biology – jaro 2010:</a:t>
            </a:r>
            <a:br>
              <a:rPr lang="cs-CZ" sz="2400" dirty="0" smtClean="0"/>
            </a:br>
            <a:endParaRPr lang="cs-CZ" sz="2400" b="1" dirty="0" smtClean="0"/>
          </a:p>
        </p:txBody>
      </p:sp>
      <p:pic>
        <p:nvPicPr>
          <p:cNvPr id="172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521757"/>
            <a:ext cx="5155282" cy="4824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 J. Kalina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581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8032" y="218728"/>
            <a:ext cx="7772400" cy="762000"/>
          </a:xfrm>
          <a:noFill/>
        </p:spPr>
        <p:txBody>
          <a:bodyPr anchor="ctr"/>
          <a:lstStyle/>
          <a:p>
            <a:pPr eaLnBrk="1" hangingPunct="1"/>
            <a:r>
              <a:rPr lang="cs-CZ" dirty="0" smtClean="0"/>
              <a:t>Korelace</a:t>
            </a:r>
          </a:p>
        </p:txBody>
      </p:sp>
      <p:sp>
        <p:nvSpPr>
          <p:cNvPr id="294916" name="Text Box 3"/>
          <p:cNvSpPr txBox="1">
            <a:spLocks noChangeArrowheads="1"/>
          </p:cNvSpPr>
          <p:nvPr/>
        </p:nvSpPr>
        <p:spPr bwMode="auto">
          <a:xfrm>
            <a:off x="0" y="1560513"/>
            <a:ext cx="9144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Korelace </a:t>
            </a:r>
            <a:r>
              <a:rPr lang="cs-CZ" sz="24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cs-CZ" sz="2400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vztah </a:t>
            </a:r>
            <a:r>
              <a:rPr lang="cs-CZ" sz="2400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(závislost) dvou znaků (parametrů)</a:t>
            </a:r>
          </a:p>
        </p:txBody>
      </p:sp>
      <p:sp>
        <p:nvSpPr>
          <p:cNvPr id="294917" name="Line 4"/>
          <p:cNvSpPr>
            <a:spLocks noChangeShapeType="1"/>
          </p:cNvSpPr>
          <p:nvPr/>
        </p:nvSpPr>
        <p:spPr bwMode="auto">
          <a:xfrm flipV="1">
            <a:off x="1769666" y="2701925"/>
            <a:ext cx="1524000" cy="1228725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18" name="Line 5"/>
          <p:cNvSpPr>
            <a:spLocks noChangeShapeType="1"/>
          </p:cNvSpPr>
          <p:nvPr/>
        </p:nvSpPr>
        <p:spPr bwMode="auto">
          <a:xfrm>
            <a:off x="1631554" y="2611438"/>
            <a:ext cx="0" cy="15049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19" name="Line 6"/>
          <p:cNvSpPr>
            <a:spLocks noChangeShapeType="1"/>
          </p:cNvSpPr>
          <p:nvPr/>
        </p:nvSpPr>
        <p:spPr bwMode="auto">
          <a:xfrm>
            <a:off x="1631554" y="4102100"/>
            <a:ext cx="18573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20" name="Text Box 7"/>
          <p:cNvSpPr txBox="1">
            <a:spLocks noChangeArrowheads="1"/>
          </p:cNvSpPr>
          <p:nvPr/>
        </p:nvSpPr>
        <p:spPr bwMode="auto">
          <a:xfrm>
            <a:off x="1115616" y="2416175"/>
            <a:ext cx="5143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cs-CZ" sz="1600" b="1" baseline="-25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94921" name="Text Box 8"/>
          <p:cNvSpPr txBox="1">
            <a:spLocks noChangeArrowheads="1"/>
          </p:cNvSpPr>
          <p:nvPr/>
        </p:nvSpPr>
        <p:spPr bwMode="auto">
          <a:xfrm>
            <a:off x="3431779" y="4121150"/>
            <a:ext cx="7524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cs-CZ" sz="1600" b="1" baseline="-25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845866" y="2701925"/>
            <a:ext cx="1352550" cy="1238250"/>
            <a:chOff x="140" y="168"/>
            <a:chExt cx="142" cy="130"/>
          </a:xfrm>
        </p:grpSpPr>
        <p:sp>
          <p:nvSpPr>
            <p:cNvPr id="295008" name="Oval 10"/>
            <p:cNvSpPr>
              <a:spLocks noChangeArrowheads="1"/>
            </p:cNvSpPr>
            <p:nvPr/>
          </p:nvSpPr>
          <p:spPr bwMode="auto">
            <a:xfrm>
              <a:off x="140" y="293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09" name="Oval 11"/>
            <p:cNvSpPr>
              <a:spLocks noChangeArrowheads="1"/>
            </p:cNvSpPr>
            <p:nvPr/>
          </p:nvSpPr>
          <p:spPr bwMode="auto">
            <a:xfrm>
              <a:off x="143" y="273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10" name="Oval 12"/>
            <p:cNvSpPr>
              <a:spLocks noChangeArrowheads="1"/>
            </p:cNvSpPr>
            <p:nvPr/>
          </p:nvSpPr>
          <p:spPr bwMode="auto">
            <a:xfrm>
              <a:off x="161" y="279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11" name="Oval 13"/>
            <p:cNvSpPr>
              <a:spLocks noChangeArrowheads="1"/>
            </p:cNvSpPr>
            <p:nvPr/>
          </p:nvSpPr>
          <p:spPr bwMode="auto">
            <a:xfrm>
              <a:off x="159" y="253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12" name="Oval 14"/>
            <p:cNvSpPr>
              <a:spLocks noChangeArrowheads="1"/>
            </p:cNvSpPr>
            <p:nvPr/>
          </p:nvSpPr>
          <p:spPr bwMode="auto">
            <a:xfrm>
              <a:off x="175" y="260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13" name="Oval 15"/>
            <p:cNvSpPr>
              <a:spLocks noChangeArrowheads="1"/>
            </p:cNvSpPr>
            <p:nvPr/>
          </p:nvSpPr>
          <p:spPr bwMode="auto">
            <a:xfrm>
              <a:off x="183" y="249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14" name="Oval 16"/>
            <p:cNvSpPr>
              <a:spLocks noChangeArrowheads="1"/>
            </p:cNvSpPr>
            <p:nvPr/>
          </p:nvSpPr>
          <p:spPr bwMode="auto">
            <a:xfrm>
              <a:off x="191" y="237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15" name="Oval 17"/>
            <p:cNvSpPr>
              <a:spLocks noChangeArrowheads="1"/>
            </p:cNvSpPr>
            <p:nvPr/>
          </p:nvSpPr>
          <p:spPr bwMode="auto">
            <a:xfrm>
              <a:off x="204" y="238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16" name="Oval 18"/>
            <p:cNvSpPr>
              <a:spLocks noChangeArrowheads="1"/>
            </p:cNvSpPr>
            <p:nvPr/>
          </p:nvSpPr>
          <p:spPr bwMode="auto">
            <a:xfrm>
              <a:off x="209" y="222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17" name="Oval 19"/>
            <p:cNvSpPr>
              <a:spLocks noChangeArrowheads="1"/>
            </p:cNvSpPr>
            <p:nvPr/>
          </p:nvSpPr>
          <p:spPr bwMode="auto">
            <a:xfrm>
              <a:off x="229" y="215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18" name="Oval 20"/>
            <p:cNvSpPr>
              <a:spLocks noChangeArrowheads="1"/>
            </p:cNvSpPr>
            <p:nvPr/>
          </p:nvSpPr>
          <p:spPr bwMode="auto">
            <a:xfrm>
              <a:off x="231" y="225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19" name="Oval 21"/>
            <p:cNvSpPr>
              <a:spLocks noChangeArrowheads="1"/>
            </p:cNvSpPr>
            <p:nvPr/>
          </p:nvSpPr>
          <p:spPr bwMode="auto">
            <a:xfrm>
              <a:off x="239" y="198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20" name="Oval 22"/>
            <p:cNvSpPr>
              <a:spLocks noChangeArrowheads="1"/>
            </p:cNvSpPr>
            <p:nvPr/>
          </p:nvSpPr>
          <p:spPr bwMode="auto">
            <a:xfrm>
              <a:off x="264" y="195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21" name="Oval 23"/>
            <p:cNvSpPr>
              <a:spLocks noChangeArrowheads="1"/>
            </p:cNvSpPr>
            <p:nvPr/>
          </p:nvSpPr>
          <p:spPr bwMode="auto">
            <a:xfrm>
              <a:off x="263" y="177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22" name="Oval 24"/>
            <p:cNvSpPr>
              <a:spLocks noChangeArrowheads="1"/>
            </p:cNvSpPr>
            <p:nvPr/>
          </p:nvSpPr>
          <p:spPr bwMode="auto">
            <a:xfrm>
              <a:off x="277" y="181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23" name="Oval 25"/>
            <p:cNvSpPr>
              <a:spLocks noChangeArrowheads="1"/>
            </p:cNvSpPr>
            <p:nvPr/>
          </p:nvSpPr>
          <p:spPr bwMode="auto">
            <a:xfrm>
              <a:off x="277" y="168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94923" name="Rectangle 26"/>
          <p:cNvSpPr>
            <a:spLocks noChangeArrowheads="1"/>
          </p:cNvSpPr>
          <p:nvPr/>
        </p:nvSpPr>
        <p:spPr bwMode="auto">
          <a:xfrm>
            <a:off x="5305425" y="3535462"/>
            <a:ext cx="19050" cy="1473200"/>
          </a:xfrm>
          <a:prstGeom prst="rect">
            <a:avLst/>
          </a:prstGeom>
          <a:solidFill>
            <a:srgbClr val="00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24" name="Rectangle 27"/>
          <p:cNvSpPr>
            <a:spLocks noChangeArrowheads="1"/>
          </p:cNvSpPr>
          <p:nvPr/>
        </p:nvSpPr>
        <p:spPr bwMode="auto">
          <a:xfrm>
            <a:off x="5314950" y="4995962"/>
            <a:ext cx="1973263" cy="19050"/>
          </a:xfrm>
          <a:prstGeom prst="rect">
            <a:avLst/>
          </a:prstGeom>
          <a:solidFill>
            <a:srgbClr val="00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25" name="Rectangle 28"/>
          <p:cNvSpPr>
            <a:spLocks noChangeArrowheads="1"/>
          </p:cNvSpPr>
          <p:nvPr/>
        </p:nvSpPr>
        <p:spPr bwMode="auto">
          <a:xfrm>
            <a:off x="4803775" y="3406874"/>
            <a:ext cx="547688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26" name="Rectangle 29"/>
          <p:cNvSpPr>
            <a:spLocks noChangeArrowheads="1"/>
          </p:cNvSpPr>
          <p:nvPr/>
        </p:nvSpPr>
        <p:spPr bwMode="auto">
          <a:xfrm>
            <a:off x="4778375" y="3381474"/>
            <a:ext cx="547688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27" name="Rectangle 30"/>
          <p:cNvSpPr>
            <a:spLocks noChangeArrowheads="1"/>
          </p:cNvSpPr>
          <p:nvPr/>
        </p:nvSpPr>
        <p:spPr bwMode="auto">
          <a:xfrm>
            <a:off x="4995863" y="3400524"/>
            <a:ext cx="1349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</a:t>
            </a:r>
            <a:endParaRPr lang="cs-CZ" sz="24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28" name="Rectangle 31"/>
          <p:cNvSpPr>
            <a:spLocks noChangeArrowheads="1"/>
          </p:cNvSpPr>
          <p:nvPr/>
        </p:nvSpPr>
        <p:spPr bwMode="auto">
          <a:xfrm>
            <a:off x="5111750" y="3500537"/>
            <a:ext cx="8413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2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cs-CZ" sz="12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29" name="Rectangle 32"/>
          <p:cNvSpPr>
            <a:spLocks noChangeArrowheads="1"/>
          </p:cNvSpPr>
          <p:nvPr/>
        </p:nvSpPr>
        <p:spPr bwMode="auto">
          <a:xfrm>
            <a:off x="7112000" y="5099149"/>
            <a:ext cx="496888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30" name="Rectangle 33"/>
          <p:cNvSpPr>
            <a:spLocks noChangeArrowheads="1"/>
          </p:cNvSpPr>
          <p:nvPr/>
        </p:nvSpPr>
        <p:spPr bwMode="auto">
          <a:xfrm>
            <a:off x="7086600" y="5073749"/>
            <a:ext cx="496888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31" name="Rectangle 34"/>
          <p:cNvSpPr>
            <a:spLocks noChangeArrowheads="1"/>
          </p:cNvSpPr>
          <p:nvPr/>
        </p:nvSpPr>
        <p:spPr bwMode="auto">
          <a:xfrm>
            <a:off x="7278688" y="5092799"/>
            <a:ext cx="1349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</a:t>
            </a:r>
            <a:endParaRPr lang="cs-CZ" sz="24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32" name="Rectangle 35"/>
          <p:cNvSpPr>
            <a:spLocks noChangeArrowheads="1"/>
          </p:cNvSpPr>
          <p:nvPr/>
        </p:nvSpPr>
        <p:spPr bwMode="auto">
          <a:xfrm>
            <a:off x="7396163" y="5191224"/>
            <a:ext cx="841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2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cs-CZ" sz="12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33" name="Freeform 36"/>
          <p:cNvSpPr>
            <a:spLocks/>
          </p:cNvSpPr>
          <p:nvPr/>
        </p:nvSpPr>
        <p:spPr bwMode="auto">
          <a:xfrm>
            <a:off x="5499100" y="3621187"/>
            <a:ext cx="1747838" cy="1238250"/>
          </a:xfrm>
          <a:custGeom>
            <a:avLst/>
            <a:gdLst>
              <a:gd name="T0" fmla="*/ 181 w 3302"/>
              <a:gd name="T1" fmla="*/ 2022 h 2342"/>
              <a:gd name="T2" fmla="*/ 478 w 3302"/>
              <a:gd name="T3" fmla="*/ 1408 h 2342"/>
              <a:gd name="T4" fmla="*/ 662 w 3302"/>
              <a:gd name="T5" fmla="*/ 1058 h 2342"/>
              <a:gd name="T6" fmla="*/ 811 w 3302"/>
              <a:gd name="T7" fmla="*/ 808 h 2342"/>
              <a:gd name="T8" fmla="*/ 881 w 3302"/>
              <a:gd name="T9" fmla="*/ 698 h 2342"/>
              <a:gd name="T10" fmla="*/ 1029 w 3302"/>
              <a:gd name="T11" fmla="*/ 497 h 2342"/>
              <a:gd name="T12" fmla="*/ 1178 w 3302"/>
              <a:gd name="T13" fmla="*/ 334 h 2342"/>
              <a:gd name="T14" fmla="*/ 1325 w 3302"/>
              <a:gd name="T15" fmla="*/ 213 h 2342"/>
              <a:gd name="T16" fmla="*/ 1390 w 3302"/>
              <a:gd name="T17" fmla="*/ 168 h 2342"/>
              <a:gd name="T18" fmla="*/ 1528 w 3302"/>
              <a:gd name="T19" fmla="*/ 93 h 2342"/>
              <a:gd name="T20" fmla="*/ 1663 w 3302"/>
              <a:gd name="T21" fmla="*/ 49 h 2342"/>
              <a:gd name="T22" fmla="*/ 1722 w 3302"/>
              <a:gd name="T23" fmla="*/ 39 h 2342"/>
              <a:gd name="T24" fmla="*/ 1853 w 3302"/>
              <a:gd name="T25" fmla="*/ 41 h 2342"/>
              <a:gd name="T26" fmla="*/ 1911 w 3302"/>
              <a:gd name="T27" fmla="*/ 54 h 2342"/>
              <a:gd name="T28" fmla="*/ 2041 w 3302"/>
              <a:gd name="T29" fmla="*/ 105 h 2342"/>
              <a:gd name="T30" fmla="*/ 2101 w 3302"/>
              <a:gd name="T31" fmla="*/ 141 h 2342"/>
              <a:gd name="T32" fmla="*/ 2233 w 3302"/>
              <a:gd name="T33" fmla="*/ 243 h 2342"/>
              <a:gd name="T34" fmla="*/ 2336 w 3302"/>
              <a:gd name="T35" fmla="*/ 348 h 2342"/>
              <a:gd name="T36" fmla="*/ 2402 w 3302"/>
              <a:gd name="T37" fmla="*/ 439 h 2342"/>
              <a:gd name="T38" fmla="*/ 2547 w 3302"/>
              <a:gd name="T39" fmla="*/ 682 h 2342"/>
              <a:gd name="T40" fmla="*/ 2693 w 3302"/>
              <a:gd name="T41" fmla="*/ 975 h 2342"/>
              <a:gd name="T42" fmla="*/ 2902 w 3302"/>
              <a:gd name="T43" fmla="*/ 1449 h 2342"/>
              <a:gd name="T44" fmla="*/ 3028 w 3302"/>
              <a:gd name="T45" fmla="*/ 1755 h 2342"/>
              <a:gd name="T46" fmla="*/ 3141 w 3302"/>
              <a:gd name="T47" fmla="*/ 2026 h 2342"/>
              <a:gd name="T48" fmla="*/ 3233 w 3302"/>
              <a:gd name="T49" fmla="*/ 2236 h 2342"/>
              <a:gd name="T50" fmla="*/ 3302 w 3302"/>
              <a:gd name="T51" fmla="*/ 2295 h 2342"/>
              <a:gd name="T52" fmla="*/ 3245 w 3302"/>
              <a:gd name="T53" fmla="*/ 2176 h 2342"/>
              <a:gd name="T54" fmla="*/ 3148 w 3302"/>
              <a:gd name="T55" fmla="*/ 1948 h 2342"/>
              <a:gd name="T56" fmla="*/ 3031 w 3302"/>
              <a:gd name="T57" fmla="*/ 1666 h 2342"/>
              <a:gd name="T58" fmla="*/ 2867 w 3302"/>
              <a:gd name="T59" fmla="*/ 1276 h 2342"/>
              <a:gd name="T60" fmla="*/ 2690 w 3302"/>
              <a:gd name="T61" fmla="*/ 884 h 2342"/>
              <a:gd name="T62" fmla="*/ 2543 w 3302"/>
              <a:gd name="T63" fmla="*/ 602 h 2342"/>
              <a:gd name="T64" fmla="*/ 2432 w 3302"/>
              <a:gd name="T65" fmla="*/ 419 h 2342"/>
              <a:gd name="T66" fmla="*/ 2310 w 3302"/>
              <a:gd name="T67" fmla="*/ 265 h 2342"/>
              <a:gd name="T68" fmla="*/ 2193 w 3302"/>
              <a:gd name="T69" fmla="*/ 161 h 2342"/>
              <a:gd name="T70" fmla="*/ 2088 w 3302"/>
              <a:gd name="T71" fmla="*/ 90 h 2342"/>
              <a:gd name="T72" fmla="*/ 1957 w 3302"/>
              <a:gd name="T73" fmla="*/ 30 h 2342"/>
              <a:gd name="T74" fmla="*/ 1853 w 3302"/>
              <a:gd name="T75" fmla="*/ 5 h 2342"/>
              <a:gd name="T76" fmla="*/ 1722 w 3302"/>
              <a:gd name="T77" fmla="*/ 3 h 2342"/>
              <a:gd name="T78" fmla="*/ 1614 w 3302"/>
              <a:gd name="T79" fmla="*/ 23 h 2342"/>
              <a:gd name="T80" fmla="*/ 1480 w 3302"/>
              <a:gd name="T81" fmla="*/ 76 h 2342"/>
              <a:gd name="T82" fmla="*/ 1341 w 3302"/>
              <a:gd name="T83" fmla="*/ 158 h 2342"/>
              <a:gd name="T84" fmla="*/ 1227 w 3302"/>
              <a:gd name="T85" fmla="*/ 245 h 2342"/>
              <a:gd name="T86" fmla="*/ 1078 w 3302"/>
              <a:gd name="T87" fmla="*/ 384 h 2342"/>
              <a:gd name="T88" fmla="*/ 930 w 3302"/>
              <a:gd name="T89" fmla="*/ 567 h 2342"/>
              <a:gd name="T90" fmla="*/ 815 w 3302"/>
              <a:gd name="T91" fmla="*/ 734 h 2342"/>
              <a:gd name="T92" fmla="*/ 667 w 3302"/>
              <a:gd name="T93" fmla="*/ 979 h 2342"/>
              <a:gd name="T94" fmla="*/ 518 w 3302"/>
              <a:gd name="T95" fmla="*/ 1250 h 2342"/>
              <a:gd name="T96" fmla="*/ 222 w 3302"/>
              <a:gd name="T97" fmla="*/ 1850 h 234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3302"/>
              <a:gd name="T148" fmla="*/ 0 h 2342"/>
              <a:gd name="T149" fmla="*/ 3302 w 3302"/>
              <a:gd name="T150" fmla="*/ 2342 h 2342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3302" h="2342">
                <a:moveTo>
                  <a:pt x="0" y="2326"/>
                </a:moveTo>
                <a:lnTo>
                  <a:pt x="31" y="2342"/>
                </a:lnTo>
                <a:lnTo>
                  <a:pt x="106" y="2180"/>
                </a:lnTo>
                <a:lnTo>
                  <a:pt x="181" y="2022"/>
                </a:lnTo>
                <a:lnTo>
                  <a:pt x="255" y="1865"/>
                </a:lnTo>
                <a:lnTo>
                  <a:pt x="330" y="1709"/>
                </a:lnTo>
                <a:lnTo>
                  <a:pt x="403" y="1557"/>
                </a:lnTo>
                <a:lnTo>
                  <a:pt x="478" y="1408"/>
                </a:lnTo>
                <a:lnTo>
                  <a:pt x="551" y="1264"/>
                </a:lnTo>
                <a:lnTo>
                  <a:pt x="589" y="1195"/>
                </a:lnTo>
                <a:lnTo>
                  <a:pt x="626" y="1126"/>
                </a:lnTo>
                <a:lnTo>
                  <a:pt x="662" y="1058"/>
                </a:lnTo>
                <a:lnTo>
                  <a:pt x="700" y="993"/>
                </a:lnTo>
                <a:lnTo>
                  <a:pt x="737" y="930"/>
                </a:lnTo>
                <a:lnTo>
                  <a:pt x="775" y="867"/>
                </a:lnTo>
                <a:lnTo>
                  <a:pt x="811" y="808"/>
                </a:lnTo>
                <a:lnTo>
                  <a:pt x="848" y="749"/>
                </a:lnTo>
                <a:lnTo>
                  <a:pt x="885" y="692"/>
                </a:lnTo>
                <a:lnTo>
                  <a:pt x="868" y="685"/>
                </a:lnTo>
                <a:lnTo>
                  <a:pt x="881" y="698"/>
                </a:lnTo>
                <a:lnTo>
                  <a:pt x="919" y="645"/>
                </a:lnTo>
                <a:lnTo>
                  <a:pt x="956" y="593"/>
                </a:lnTo>
                <a:lnTo>
                  <a:pt x="992" y="543"/>
                </a:lnTo>
                <a:lnTo>
                  <a:pt x="1029" y="497"/>
                </a:lnTo>
                <a:lnTo>
                  <a:pt x="1067" y="452"/>
                </a:lnTo>
                <a:lnTo>
                  <a:pt x="1104" y="410"/>
                </a:lnTo>
                <a:lnTo>
                  <a:pt x="1142" y="371"/>
                </a:lnTo>
                <a:lnTo>
                  <a:pt x="1178" y="334"/>
                </a:lnTo>
                <a:lnTo>
                  <a:pt x="1214" y="302"/>
                </a:lnTo>
                <a:lnTo>
                  <a:pt x="1253" y="270"/>
                </a:lnTo>
                <a:lnTo>
                  <a:pt x="1289" y="240"/>
                </a:lnTo>
                <a:lnTo>
                  <a:pt x="1325" y="213"/>
                </a:lnTo>
                <a:lnTo>
                  <a:pt x="1361" y="188"/>
                </a:lnTo>
                <a:lnTo>
                  <a:pt x="1348" y="175"/>
                </a:lnTo>
                <a:lnTo>
                  <a:pt x="1355" y="191"/>
                </a:lnTo>
                <a:lnTo>
                  <a:pt x="1390" y="168"/>
                </a:lnTo>
                <a:lnTo>
                  <a:pt x="1426" y="147"/>
                </a:lnTo>
                <a:lnTo>
                  <a:pt x="1460" y="126"/>
                </a:lnTo>
                <a:lnTo>
                  <a:pt x="1495" y="109"/>
                </a:lnTo>
                <a:lnTo>
                  <a:pt x="1528" y="93"/>
                </a:lnTo>
                <a:lnTo>
                  <a:pt x="1562" y="79"/>
                </a:lnTo>
                <a:lnTo>
                  <a:pt x="1595" y="66"/>
                </a:lnTo>
                <a:lnTo>
                  <a:pt x="1629" y="56"/>
                </a:lnTo>
                <a:lnTo>
                  <a:pt x="1663" y="49"/>
                </a:lnTo>
                <a:lnTo>
                  <a:pt x="1656" y="31"/>
                </a:lnTo>
                <a:lnTo>
                  <a:pt x="1656" y="50"/>
                </a:lnTo>
                <a:lnTo>
                  <a:pt x="1689" y="43"/>
                </a:lnTo>
                <a:lnTo>
                  <a:pt x="1722" y="39"/>
                </a:lnTo>
                <a:lnTo>
                  <a:pt x="1754" y="37"/>
                </a:lnTo>
                <a:lnTo>
                  <a:pt x="1787" y="36"/>
                </a:lnTo>
                <a:lnTo>
                  <a:pt x="1820" y="39"/>
                </a:lnTo>
                <a:lnTo>
                  <a:pt x="1853" y="41"/>
                </a:lnTo>
                <a:lnTo>
                  <a:pt x="1885" y="47"/>
                </a:lnTo>
                <a:lnTo>
                  <a:pt x="1885" y="30"/>
                </a:lnTo>
                <a:lnTo>
                  <a:pt x="1878" y="46"/>
                </a:lnTo>
                <a:lnTo>
                  <a:pt x="1911" y="54"/>
                </a:lnTo>
                <a:lnTo>
                  <a:pt x="1943" y="63"/>
                </a:lnTo>
                <a:lnTo>
                  <a:pt x="1976" y="76"/>
                </a:lnTo>
                <a:lnTo>
                  <a:pt x="2009" y="89"/>
                </a:lnTo>
                <a:lnTo>
                  <a:pt x="2041" y="105"/>
                </a:lnTo>
                <a:lnTo>
                  <a:pt x="2074" y="124"/>
                </a:lnTo>
                <a:lnTo>
                  <a:pt x="2107" y="144"/>
                </a:lnTo>
                <a:lnTo>
                  <a:pt x="2114" y="128"/>
                </a:lnTo>
                <a:lnTo>
                  <a:pt x="2101" y="141"/>
                </a:lnTo>
                <a:lnTo>
                  <a:pt x="2134" y="162"/>
                </a:lnTo>
                <a:lnTo>
                  <a:pt x="2167" y="187"/>
                </a:lnTo>
                <a:lnTo>
                  <a:pt x="2200" y="214"/>
                </a:lnTo>
                <a:lnTo>
                  <a:pt x="2233" y="243"/>
                </a:lnTo>
                <a:lnTo>
                  <a:pt x="2268" y="273"/>
                </a:lnTo>
                <a:lnTo>
                  <a:pt x="2284" y="291"/>
                </a:lnTo>
                <a:lnTo>
                  <a:pt x="2301" y="308"/>
                </a:lnTo>
                <a:lnTo>
                  <a:pt x="2336" y="348"/>
                </a:lnTo>
                <a:lnTo>
                  <a:pt x="2370" y="394"/>
                </a:lnTo>
                <a:lnTo>
                  <a:pt x="2406" y="445"/>
                </a:lnTo>
                <a:lnTo>
                  <a:pt x="2419" y="432"/>
                </a:lnTo>
                <a:lnTo>
                  <a:pt x="2402" y="439"/>
                </a:lnTo>
                <a:lnTo>
                  <a:pt x="2438" y="494"/>
                </a:lnTo>
                <a:lnTo>
                  <a:pt x="2474" y="553"/>
                </a:lnTo>
                <a:lnTo>
                  <a:pt x="2510" y="616"/>
                </a:lnTo>
                <a:lnTo>
                  <a:pt x="2547" y="682"/>
                </a:lnTo>
                <a:lnTo>
                  <a:pt x="2583" y="752"/>
                </a:lnTo>
                <a:lnTo>
                  <a:pt x="2619" y="824"/>
                </a:lnTo>
                <a:lnTo>
                  <a:pt x="2657" y="898"/>
                </a:lnTo>
                <a:lnTo>
                  <a:pt x="2693" y="975"/>
                </a:lnTo>
                <a:lnTo>
                  <a:pt x="2729" y="1051"/>
                </a:lnTo>
                <a:lnTo>
                  <a:pt x="2763" y="1130"/>
                </a:lnTo>
                <a:lnTo>
                  <a:pt x="2834" y="1290"/>
                </a:lnTo>
                <a:lnTo>
                  <a:pt x="2902" y="1449"/>
                </a:lnTo>
                <a:lnTo>
                  <a:pt x="2935" y="1528"/>
                </a:lnTo>
                <a:lnTo>
                  <a:pt x="2967" y="1606"/>
                </a:lnTo>
                <a:lnTo>
                  <a:pt x="2998" y="1680"/>
                </a:lnTo>
                <a:lnTo>
                  <a:pt x="3028" y="1755"/>
                </a:lnTo>
                <a:lnTo>
                  <a:pt x="3059" y="1827"/>
                </a:lnTo>
                <a:lnTo>
                  <a:pt x="3088" y="1897"/>
                </a:lnTo>
                <a:lnTo>
                  <a:pt x="3115" y="1963"/>
                </a:lnTo>
                <a:lnTo>
                  <a:pt x="3141" y="2026"/>
                </a:lnTo>
                <a:lnTo>
                  <a:pt x="3165" y="2085"/>
                </a:lnTo>
                <a:lnTo>
                  <a:pt x="3190" y="2140"/>
                </a:lnTo>
                <a:lnTo>
                  <a:pt x="3211" y="2190"/>
                </a:lnTo>
                <a:lnTo>
                  <a:pt x="3233" y="2236"/>
                </a:lnTo>
                <a:lnTo>
                  <a:pt x="3252" y="2277"/>
                </a:lnTo>
                <a:lnTo>
                  <a:pt x="3262" y="2295"/>
                </a:lnTo>
                <a:lnTo>
                  <a:pt x="3270" y="2313"/>
                </a:lnTo>
                <a:lnTo>
                  <a:pt x="3302" y="2295"/>
                </a:lnTo>
                <a:lnTo>
                  <a:pt x="3295" y="2281"/>
                </a:lnTo>
                <a:lnTo>
                  <a:pt x="3285" y="2262"/>
                </a:lnTo>
                <a:lnTo>
                  <a:pt x="3266" y="2222"/>
                </a:lnTo>
                <a:lnTo>
                  <a:pt x="3245" y="2176"/>
                </a:lnTo>
                <a:lnTo>
                  <a:pt x="3223" y="2126"/>
                </a:lnTo>
                <a:lnTo>
                  <a:pt x="3198" y="2071"/>
                </a:lnTo>
                <a:lnTo>
                  <a:pt x="3174" y="2012"/>
                </a:lnTo>
                <a:lnTo>
                  <a:pt x="3148" y="1948"/>
                </a:lnTo>
                <a:lnTo>
                  <a:pt x="3121" y="1882"/>
                </a:lnTo>
                <a:lnTo>
                  <a:pt x="3092" y="1813"/>
                </a:lnTo>
                <a:lnTo>
                  <a:pt x="3062" y="1741"/>
                </a:lnTo>
                <a:lnTo>
                  <a:pt x="3031" y="1666"/>
                </a:lnTo>
                <a:lnTo>
                  <a:pt x="3000" y="1591"/>
                </a:lnTo>
                <a:lnTo>
                  <a:pt x="2968" y="1513"/>
                </a:lnTo>
                <a:lnTo>
                  <a:pt x="2935" y="1434"/>
                </a:lnTo>
                <a:lnTo>
                  <a:pt x="2867" y="1276"/>
                </a:lnTo>
                <a:lnTo>
                  <a:pt x="2797" y="1116"/>
                </a:lnTo>
                <a:lnTo>
                  <a:pt x="2762" y="1037"/>
                </a:lnTo>
                <a:lnTo>
                  <a:pt x="2726" y="960"/>
                </a:lnTo>
                <a:lnTo>
                  <a:pt x="2690" y="884"/>
                </a:lnTo>
                <a:lnTo>
                  <a:pt x="2653" y="809"/>
                </a:lnTo>
                <a:lnTo>
                  <a:pt x="2617" y="737"/>
                </a:lnTo>
                <a:lnTo>
                  <a:pt x="2581" y="668"/>
                </a:lnTo>
                <a:lnTo>
                  <a:pt x="2543" y="602"/>
                </a:lnTo>
                <a:lnTo>
                  <a:pt x="2507" y="538"/>
                </a:lnTo>
                <a:lnTo>
                  <a:pt x="2471" y="479"/>
                </a:lnTo>
                <a:lnTo>
                  <a:pt x="2435" y="425"/>
                </a:lnTo>
                <a:lnTo>
                  <a:pt x="2432" y="419"/>
                </a:lnTo>
                <a:lnTo>
                  <a:pt x="2396" y="368"/>
                </a:lnTo>
                <a:lnTo>
                  <a:pt x="2362" y="322"/>
                </a:lnTo>
                <a:lnTo>
                  <a:pt x="2327" y="282"/>
                </a:lnTo>
                <a:lnTo>
                  <a:pt x="2310" y="265"/>
                </a:lnTo>
                <a:lnTo>
                  <a:pt x="2293" y="247"/>
                </a:lnTo>
                <a:lnTo>
                  <a:pt x="2259" y="217"/>
                </a:lnTo>
                <a:lnTo>
                  <a:pt x="2226" y="188"/>
                </a:lnTo>
                <a:lnTo>
                  <a:pt x="2193" y="161"/>
                </a:lnTo>
                <a:lnTo>
                  <a:pt x="2160" y="137"/>
                </a:lnTo>
                <a:lnTo>
                  <a:pt x="2127" y="115"/>
                </a:lnTo>
                <a:lnTo>
                  <a:pt x="2121" y="111"/>
                </a:lnTo>
                <a:lnTo>
                  <a:pt x="2088" y="90"/>
                </a:lnTo>
                <a:lnTo>
                  <a:pt x="2055" y="72"/>
                </a:lnTo>
                <a:lnTo>
                  <a:pt x="2023" y="56"/>
                </a:lnTo>
                <a:lnTo>
                  <a:pt x="1990" y="43"/>
                </a:lnTo>
                <a:lnTo>
                  <a:pt x="1957" y="30"/>
                </a:lnTo>
                <a:lnTo>
                  <a:pt x="1925" y="21"/>
                </a:lnTo>
                <a:lnTo>
                  <a:pt x="1892" y="13"/>
                </a:lnTo>
                <a:lnTo>
                  <a:pt x="1885" y="11"/>
                </a:lnTo>
                <a:lnTo>
                  <a:pt x="1853" y="5"/>
                </a:lnTo>
                <a:lnTo>
                  <a:pt x="1820" y="3"/>
                </a:lnTo>
                <a:lnTo>
                  <a:pt x="1787" y="0"/>
                </a:lnTo>
                <a:lnTo>
                  <a:pt x="1754" y="1"/>
                </a:lnTo>
                <a:lnTo>
                  <a:pt x="1722" y="3"/>
                </a:lnTo>
                <a:lnTo>
                  <a:pt x="1689" y="7"/>
                </a:lnTo>
                <a:lnTo>
                  <a:pt x="1656" y="14"/>
                </a:lnTo>
                <a:lnTo>
                  <a:pt x="1649" y="16"/>
                </a:lnTo>
                <a:lnTo>
                  <a:pt x="1614" y="23"/>
                </a:lnTo>
                <a:lnTo>
                  <a:pt x="1581" y="33"/>
                </a:lnTo>
                <a:lnTo>
                  <a:pt x="1548" y="46"/>
                </a:lnTo>
                <a:lnTo>
                  <a:pt x="1513" y="60"/>
                </a:lnTo>
                <a:lnTo>
                  <a:pt x="1480" y="76"/>
                </a:lnTo>
                <a:lnTo>
                  <a:pt x="1446" y="93"/>
                </a:lnTo>
                <a:lnTo>
                  <a:pt x="1411" y="113"/>
                </a:lnTo>
                <a:lnTo>
                  <a:pt x="1375" y="135"/>
                </a:lnTo>
                <a:lnTo>
                  <a:pt x="1341" y="158"/>
                </a:lnTo>
                <a:lnTo>
                  <a:pt x="1335" y="162"/>
                </a:lnTo>
                <a:lnTo>
                  <a:pt x="1299" y="187"/>
                </a:lnTo>
                <a:lnTo>
                  <a:pt x="1263" y="214"/>
                </a:lnTo>
                <a:lnTo>
                  <a:pt x="1227" y="245"/>
                </a:lnTo>
                <a:lnTo>
                  <a:pt x="1191" y="275"/>
                </a:lnTo>
                <a:lnTo>
                  <a:pt x="1152" y="308"/>
                </a:lnTo>
                <a:lnTo>
                  <a:pt x="1116" y="345"/>
                </a:lnTo>
                <a:lnTo>
                  <a:pt x="1078" y="384"/>
                </a:lnTo>
                <a:lnTo>
                  <a:pt x="1041" y="426"/>
                </a:lnTo>
                <a:lnTo>
                  <a:pt x="1004" y="471"/>
                </a:lnTo>
                <a:lnTo>
                  <a:pt x="966" y="517"/>
                </a:lnTo>
                <a:lnTo>
                  <a:pt x="930" y="567"/>
                </a:lnTo>
                <a:lnTo>
                  <a:pt x="893" y="619"/>
                </a:lnTo>
                <a:lnTo>
                  <a:pt x="855" y="672"/>
                </a:lnTo>
                <a:lnTo>
                  <a:pt x="852" y="678"/>
                </a:lnTo>
                <a:lnTo>
                  <a:pt x="815" y="734"/>
                </a:lnTo>
                <a:lnTo>
                  <a:pt x="777" y="793"/>
                </a:lnTo>
                <a:lnTo>
                  <a:pt x="741" y="852"/>
                </a:lnTo>
                <a:lnTo>
                  <a:pt x="704" y="916"/>
                </a:lnTo>
                <a:lnTo>
                  <a:pt x="667" y="979"/>
                </a:lnTo>
                <a:lnTo>
                  <a:pt x="629" y="1044"/>
                </a:lnTo>
                <a:lnTo>
                  <a:pt x="593" y="1112"/>
                </a:lnTo>
                <a:lnTo>
                  <a:pt x="556" y="1181"/>
                </a:lnTo>
                <a:lnTo>
                  <a:pt x="518" y="1250"/>
                </a:lnTo>
                <a:lnTo>
                  <a:pt x="445" y="1394"/>
                </a:lnTo>
                <a:lnTo>
                  <a:pt x="370" y="1542"/>
                </a:lnTo>
                <a:lnTo>
                  <a:pt x="296" y="1695"/>
                </a:lnTo>
                <a:lnTo>
                  <a:pt x="222" y="1850"/>
                </a:lnTo>
                <a:lnTo>
                  <a:pt x="148" y="2007"/>
                </a:lnTo>
                <a:lnTo>
                  <a:pt x="73" y="2166"/>
                </a:lnTo>
                <a:lnTo>
                  <a:pt x="0" y="2326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34" name="Oval 37"/>
          <p:cNvSpPr>
            <a:spLocks noChangeArrowheads="1"/>
          </p:cNvSpPr>
          <p:nvPr/>
        </p:nvSpPr>
        <p:spPr bwMode="auto">
          <a:xfrm>
            <a:off x="5527675" y="4630837"/>
            <a:ext cx="52388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35" name="Oval 38"/>
          <p:cNvSpPr>
            <a:spLocks noChangeArrowheads="1"/>
          </p:cNvSpPr>
          <p:nvPr/>
        </p:nvSpPr>
        <p:spPr bwMode="auto">
          <a:xfrm>
            <a:off x="5680075" y="4575274"/>
            <a:ext cx="50800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36" name="Oval 39"/>
          <p:cNvSpPr>
            <a:spLocks noChangeArrowheads="1"/>
          </p:cNvSpPr>
          <p:nvPr/>
        </p:nvSpPr>
        <p:spPr bwMode="auto">
          <a:xfrm>
            <a:off x="5749925" y="4221262"/>
            <a:ext cx="52388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37" name="Oval 40"/>
          <p:cNvSpPr>
            <a:spLocks noChangeArrowheads="1"/>
          </p:cNvSpPr>
          <p:nvPr/>
        </p:nvSpPr>
        <p:spPr bwMode="auto">
          <a:xfrm>
            <a:off x="5608638" y="4454624"/>
            <a:ext cx="52387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38" name="Oval 41"/>
          <p:cNvSpPr>
            <a:spLocks noChangeArrowheads="1"/>
          </p:cNvSpPr>
          <p:nvPr/>
        </p:nvSpPr>
        <p:spPr bwMode="auto">
          <a:xfrm>
            <a:off x="5770563" y="4370487"/>
            <a:ext cx="50800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39" name="Oval 42"/>
          <p:cNvSpPr>
            <a:spLocks noChangeArrowheads="1"/>
          </p:cNvSpPr>
          <p:nvPr/>
        </p:nvSpPr>
        <p:spPr bwMode="auto">
          <a:xfrm>
            <a:off x="5851525" y="4221262"/>
            <a:ext cx="50800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40" name="Oval 43"/>
          <p:cNvSpPr>
            <a:spLocks noChangeArrowheads="1"/>
          </p:cNvSpPr>
          <p:nvPr/>
        </p:nvSpPr>
        <p:spPr bwMode="auto">
          <a:xfrm>
            <a:off x="5851525" y="4052987"/>
            <a:ext cx="50800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41" name="Oval 44"/>
          <p:cNvSpPr>
            <a:spLocks noChangeArrowheads="1"/>
          </p:cNvSpPr>
          <p:nvPr/>
        </p:nvSpPr>
        <p:spPr bwMode="auto">
          <a:xfrm>
            <a:off x="5992813" y="3978374"/>
            <a:ext cx="50800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42" name="Oval 45"/>
          <p:cNvSpPr>
            <a:spLocks noChangeArrowheads="1"/>
          </p:cNvSpPr>
          <p:nvPr/>
        </p:nvSpPr>
        <p:spPr bwMode="auto">
          <a:xfrm>
            <a:off x="5972175" y="3819624"/>
            <a:ext cx="52388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43" name="Oval 46"/>
          <p:cNvSpPr>
            <a:spLocks noChangeArrowheads="1"/>
          </p:cNvSpPr>
          <p:nvPr/>
        </p:nvSpPr>
        <p:spPr bwMode="auto">
          <a:xfrm>
            <a:off x="6156325" y="3698974"/>
            <a:ext cx="50800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44" name="Oval 47"/>
          <p:cNvSpPr>
            <a:spLocks noChangeArrowheads="1"/>
          </p:cNvSpPr>
          <p:nvPr/>
        </p:nvSpPr>
        <p:spPr bwMode="auto">
          <a:xfrm>
            <a:off x="6135688" y="3800574"/>
            <a:ext cx="50800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45" name="Oval 48"/>
          <p:cNvSpPr>
            <a:spLocks noChangeArrowheads="1"/>
          </p:cNvSpPr>
          <p:nvPr/>
        </p:nvSpPr>
        <p:spPr bwMode="auto">
          <a:xfrm>
            <a:off x="6256338" y="3614837"/>
            <a:ext cx="52387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46" name="Oval 49"/>
          <p:cNvSpPr>
            <a:spLocks noChangeArrowheads="1"/>
          </p:cNvSpPr>
          <p:nvPr/>
        </p:nvSpPr>
        <p:spPr bwMode="auto">
          <a:xfrm>
            <a:off x="6519863" y="3586262"/>
            <a:ext cx="50800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47" name="Oval 50"/>
          <p:cNvSpPr>
            <a:spLocks noChangeArrowheads="1"/>
          </p:cNvSpPr>
          <p:nvPr/>
        </p:nvSpPr>
        <p:spPr bwMode="auto">
          <a:xfrm>
            <a:off x="6256338" y="3698974"/>
            <a:ext cx="52387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48" name="Oval 51"/>
          <p:cNvSpPr>
            <a:spLocks noChangeArrowheads="1"/>
          </p:cNvSpPr>
          <p:nvPr/>
        </p:nvSpPr>
        <p:spPr bwMode="auto">
          <a:xfrm>
            <a:off x="6378575" y="3578324"/>
            <a:ext cx="50800" cy="46038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49" name="Oval 52"/>
          <p:cNvSpPr>
            <a:spLocks noChangeArrowheads="1"/>
          </p:cNvSpPr>
          <p:nvPr/>
        </p:nvSpPr>
        <p:spPr bwMode="auto">
          <a:xfrm>
            <a:off x="5588000" y="4789587"/>
            <a:ext cx="52388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50" name="Oval 53"/>
          <p:cNvSpPr>
            <a:spLocks noChangeArrowheads="1"/>
          </p:cNvSpPr>
          <p:nvPr/>
        </p:nvSpPr>
        <p:spPr bwMode="auto">
          <a:xfrm>
            <a:off x="6448425" y="3660874"/>
            <a:ext cx="52388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51" name="Oval 54"/>
          <p:cNvSpPr>
            <a:spLocks noChangeArrowheads="1"/>
          </p:cNvSpPr>
          <p:nvPr/>
        </p:nvSpPr>
        <p:spPr bwMode="auto">
          <a:xfrm>
            <a:off x="6580188" y="3698974"/>
            <a:ext cx="52387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52" name="Oval 55"/>
          <p:cNvSpPr>
            <a:spLocks noChangeArrowheads="1"/>
          </p:cNvSpPr>
          <p:nvPr/>
        </p:nvSpPr>
        <p:spPr bwMode="auto">
          <a:xfrm>
            <a:off x="6702425" y="3679924"/>
            <a:ext cx="50800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53" name="Oval 56"/>
          <p:cNvSpPr>
            <a:spLocks noChangeArrowheads="1"/>
          </p:cNvSpPr>
          <p:nvPr/>
        </p:nvSpPr>
        <p:spPr bwMode="auto">
          <a:xfrm>
            <a:off x="6702425" y="3783112"/>
            <a:ext cx="50800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54" name="Oval 57"/>
          <p:cNvSpPr>
            <a:spLocks noChangeArrowheads="1"/>
          </p:cNvSpPr>
          <p:nvPr/>
        </p:nvSpPr>
        <p:spPr bwMode="auto">
          <a:xfrm>
            <a:off x="6702425" y="3932337"/>
            <a:ext cx="50800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55" name="Oval 58"/>
          <p:cNvSpPr>
            <a:spLocks noChangeArrowheads="1"/>
          </p:cNvSpPr>
          <p:nvPr/>
        </p:nvSpPr>
        <p:spPr bwMode="auto">
          <a:xfrm>
            <a:off x="6904038" y="3932337"/>
            <a:ext cx="52387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56" name="Oval 59"/>
          <p:cNvSpPr>
            <a:spLocks noChangeArrowheads="1"/>
          </p:cNvSpPr>
          <p:nvPr/>
        </p:nvSpPr>
        <p:spPr bwMode="auto">
          <a:xfrm>
            <a:off x="6823075" y="3838674"/>
            <a:ext cx="52388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57" name="Oval 60"/>
          <p:cNvSpPr>
            <a:spLocks noChangeArrowheads="1"/>
          </p:cNvSpPr>
          <p:nvPr/>
        </p:nvSpPr>
        <p:spPr bwMode="auto">
          <a:xfrm>
            <a:off x="6823075" y="4024412"/>
            <a:ext cx="52388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58" name="Oval 61"/>
          <p:cNvSpPr>
            <a:spLocks noChangeArrowheads="1"/>
          </p:cNvSpPr>
          <p:nvPr/>
        </p:nvSpPr>
        <p:spPr bwMode="auto">
          <a:xfrm>
            <a:off x="6964363" y="4118074"/>
            <a:ext cx="52387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59" name="Oval 62"/>
          <p:cNvSpPr>
            <a:spLocks noChangeArrowheads="1"/>
          </p:cNvSpPr>
          <p:nvPr/>
        </p:nvSpPr>
        <p:spPr bwMode="auto">
          <a:xfrm>
            <a:off x="6985000" y="4295874"/>
            <a:ext cx="52388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60" name="Oval 63"/>
          <p:cNvSpPr>
            <a:spLocks noChangeArrowheads="1"/>
          </p:cNvSpPr>
          <p:nvPr/>
        </p:nvSpPr>
        <p:spPr bwMode="auto">
          <a:xfrm>
            <a:off x="7086600" y="4380012"/>
            <a:ext cx="50800" cy="46037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61" name="Oval 64"/>
          <p:cNvSpPr>
            <a:spLocks noChangeArrowheads="1"/>
          </p:cNvSpPr>
          <p:nvPr/>
        </p:nvSpPr>
        <p:spPr bwMode="auto">
          <a:xfrm>
            <a:off x="7045325" y="4257774"/>
            <a:ext cx="52388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62" name="Oval 65"/>
          <p:cNvSpPr>
            <a:spLocks noChangeArrowheads="1"/>
          </p:cNvSpPr>
          <p:nvPr/>
        </p:nvSpPr>
        <p:spPr bwMode="auto">
          <a:xfrm>
            <a:off x="7056438" y="4565749"/>
            <a:ext cx="50800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63" name="Oval 66"/>
          <p:cNvSpPr>
            <a:spLocks noChangeArrowheads="1"/>
          </p:cNvSpPr>
          <p:nvPr/>
        </p:nvSpPr>
        <p:spPr bwMode="auto">
          <a:xfrm>
            <a:off x="7208838" y="4659412"/>
            <a:ext cx="50800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64" name="Oval 67"/>
          <p:cNvSpPr>
            <a:spLocks noChangeArrowheads="1"/>
          </p:cNvSpPr>
          <p:nvPr/>
        </p:nvSpPr>
        <p:spPr bwMode="auto">
          <a:xfrm>
            <a:off x="7167563" y="4818162"/>
            <a:ext cx="50800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65" name="Line 68"/>
          <p:cNvSpPr>
            <a:spLocks noChangeShapeType="1"/>
          </p:cNvSpPr>
          <p:nvPr/>
        </p:nvSpPr>
        <p:spPr bwMode="auto">
          <a:xfrm>
            <a:off x="1631554" y="4529138"/>
            <a:ext cx="0" cy="15049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66" name="Line 69"/>
          <p:cNvSpPr>
            <a:spLocks noChangeShapeType="1"/>
          </p:cNvSpPr>
          <p:nvPr/>
        </p:nvSpPr>
        <p:spPr bwMode="auto">
          <a:xfrm>
            <a:off x="1631554" y="6019800"/>
            <a:ext cx="18573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70"/>
          <p:cNvGrpSpPr>
            <a:grpSpLocks/>
          </p:cNvGrpSpPr>
          <p:nvPr/>
        </p:nvGrpSpPr>
        <p:grpSpPr bwMode="auto">
          <a:xfrm rot="4810536">
            <a:off x="1922066" y="4686300"/>
            <a:ext cx="1352550" cy="1238250"/>
            <a:chOff x="140" y="168"/>
            <a:chExt cx="142" cy="130"/>
          </a:xfrm>
        </p:grpSpPr>
        <p:sp>
          <p:nvSpPr>
            <p:cNvPr id="294992" name="Oval 71"/>
            <p:cNvSpPr>
              <a:spLocks noChangeArrowheads="1"/>
            </p:cNvSpPr>
            <p:nvPr/>
          </p:nvSpPr>
          <p:spPr bwMode="auto">
            <a:xfrm>
              <a:off x="140" y="293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4993" name="Oval 72"/>
            <p:cNvSpPr>
              <a:spLocks noChangeArrowheads="1"/>
            </p:cNvSpPr>
            <p:nvPr/>
          </p:nvSpPr>
          <p:spPr bwMode="auto">
            <a:xfrm>
              <a:off x="143" y="273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4994" name="Oval 73"/>
            <p:cNvSpPr>
              <a:spLocks noChangeArrowheads="1"/>
            </p:cNvSpPr>
            <p:nvPr/>
          </p:nvSpPr>
          <p:spPr bwMode="auto">
            <a:xfrm>
              <a:off x="161" y="279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4995" name="Oval 74"/>
            <p:cNvSpPr>
              <a:spLocks noChangeArrowheads="1"/>
            </p:cNvSpPr>
            <p:nvPr/>
          </p:nvSpPr>
          <p:spPr bwMode="auto">
            <a:xfrm>
              <a:off x="159" y="253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4996" name="Oval 75"/>
            <p:cNvSpPr>
              <a:spLocks noChangeArrowheads="1"/>
            </p:cNvSpPr>
            <p:nvPr/>
          </p:nvSpPr>
          <p:spPr bwMode="auto">
            <a:xfrm>
              <a:off x="175" y="260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4997" name="Oval 76"/>
            <p:cNvSpPr>
              <a:spLocks noChangeArrowheads="1"/>
            </p:cNvSpPr>
            <p:nvPr/>
          </p:nvSpPr>
          <p:spPr bwMode="auto">
            <a:xfrm>
              <a:off x="183" y="249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4998" name="Oval 77"/>
            <p:cNvSpPr>
              <a:spLocks noChangeArrowheads="1"/>
            </p:cNvSpPr>
            <p:nvPr/>
          </p:nvSpPr>
          <p:spPr bwMode="auto">
            <a:xfrm>
              <a:off x="191" y="237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4999" name="Oval 78"/>
            <p:cNvSpPr>
              <a:spLocks noChangeArrowheads="1"/>
            </p:cNvSpPr>
            <p:nvPr/>
          </p:nvSpPr>
          <p:spPr bwMode="auto">
            <a:xfrm>
              <a:off x="204" y="238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00" name="Oval 79"/>
            <p:cNvSpPr>
              <a:spLocks noChangeArrowheads="1"/>
            </p:cNvSpPr>
            <p:nvPr/>
          </p:nvSpPr>
          <p:spPr bwMode="auto">
            <a:xfrm>
              <a:off x="209" y="222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01" name="Oval 80"/>
            <p:cNvSpPr>
              <a:spLocks noChangeArrowheads="1"/>
            </p:cNvSpPr>
            <p:nvPr/>
          </p:nvSpPr>
          <p:spPr bwMode="auto">
            <a:xfrm>
              <a:off x="229" y="215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02" name="Oval 81"/>
            <p:cNvSpPr>
              <a:spLocks noChangeArrowheads="1"/>
            </p:cNvSpPr>
            <p:nvPr/>
          </p:nvSpPr>
          <p:spPr bwMode="auto">
            <a:xfrm>
              <a:off x="231" y="225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03" name="Oval 82"/>
            <p:cNvSpPr>
              <a:spLocks noChangeArrowheads="1"/>
            </p:cNvSpPr>
            <p:nvPr/>
          </p:nvSpPr>
          <p:spPr bwMode="auto">
            <a:xfrm>
              <a:off x="239" y="198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04" name="Oval 83"/>
            <p:cNvSpPr>
              <a:spLocks noChangeArrowheads="1"/>
            </p:cNvSpPr>
            <p:nvPr/>
          </p:nvSpPr>
          <p:spPr bwMode="auto">
            <a:xfrm>
              <a:off x="264" y="195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05" name="Oval 84"/>
            <p:cNvSpPr>
              <a:spLocks noChangeArrowheads="1"/>
            </p:cNvSpPr>
            <p:nvPr/>
          </p:nvSpPr>
          <p:spPr bwMode="auto">
            <a:xfrm>
              <a:off x="263" y="177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06" name="Oval 85"/>
            <p:cNvSpPr>
              <a:spLocks noChangeArrowheads="1"/>
            </p:cNvSpPr>
            <p:nvPr/>
          </p:nvSpPr>
          <p:spPr bwMode="auto">
            <a:xfrm>
              <a:off x="277" y="181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07" name="Oval 86"/>
            <p:cNvSpPr>
              <a:spLocks noChangeArrowheads="1"/>
            </p:cNvSpPr>
            <p:nvPr/>
          </p:nvSpPr>
          <p:spPr bwMode="auto">
            <a:xfrm>
              <a:off x="277" y="168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94968" name="Line 87"/>
          <p:cNvSpPr>
            <a:spLocks noChangeShapeType="1"/>
          </p:cNvSpPr>
          <p:nvPr/>
        </p:nvSpPr>
        <p:spPr bwMode="auto">
          <a:xfrm rot="4810536" flipV="1">
            <a:off x="1822054" y="4691062"/>
            <a:ext cx="1524000" cy="1228725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69" name="Text Box 88"/>
          <p:cNvSpPr txBox="1">
            <a:spLocks noChangeArrowheads="1"/>
          </p:cNvSpPr>
          <p:nvPr/>
        </p:nvSpPr>
        <p:spPr bwMode="auto">
          <a:xfrm>
            <a:off x="1115616" y="4295775"/>
            <a:ext cx="5143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cs-CZ" sz="1600" b="1" baseline="-25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94970" name="Text Box 89"/>
          <p:cNvSpPr txBox="1">
            <a:spLocks noChangeArrowheads="1"/>
          </p:cNvSpPr>
          <p:nvPr/>
        </p:nvSpPr>
        <p:spPr bwMode="auto">
          <a:xfrm>
            <a:off x="3431779" y="6051550"/>
            <a:ext cx="7524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cs-CZ" sz="1600" b="1" baseline="-25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9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 J. Kalina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929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Kontingenční tabulka - opakování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Frekvenční sumarizace dvou kategoriálních proměnných (binárních, nominálních nebo ordinálních proměnných).</a:t>
            </a:r>
            <a:endParaRPr lang="cs-CZ" b="1" dirty="0" smtClean="0">
              <a:solidFill>
                <a:srgbClr val="FF0000"/>
              </a:solidFill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Obecně: </a:t>
            </a:r>
            <a:r>
              <a:rPr lang="cs-CZ" b="1" dirty="0" smtClean="0"/>
              <a:t>R x C kontingenční tabulka </a:t>
            </a:r>
            <a:r>
              <a:rPr lang="cs-CZ" dirty="0" smtClean="0"/>
              <a:t>(R – počet kategorií jedné proměnné, C – počet kategorií druhé proměnné).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Speciální případ: 2 x 2 tabulka = </a:t>
            </a:r>
            <a:r>
              <a:rPr lang="cs-CZ" dirty="0" err="1" smtClean="0"/>
              <a:t>čtyřpolní</a:t>
            </a:r>
            <a:r>
              <a:rPr lang="cs-CZ" dirty="0" smtClean="0"/>
              <a:t> tabulka.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Kontingenční tabulky: </a:t>
            </a:r>
            <a:r>
              <a:rPr lang="cs-CZ" b="1" dirty="0" smtClean="0"/>
              <a:t>absolutních četností, celkových procent, řádkových/sloupcových četností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lang="cs-CZ" sz="600" b="1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Př.: Sumarizace vyšetřených osob podle pohlaví a výsledku diagnostického testu.</a:t>
            </a:r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2133600" y="4319594"/>
          <a:ext cx="4876800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8615">
                <a:tc rowSpan="2">
                  <a:txBody>
                    <a:bodyPr/>
                    <a:lstStyle/>
                    <a:p>
                      <a:r>
                        <a:rPr lang="cs-CZ" b="1" dirty="0" smtClean="0"/>
                        <a:t>Pohlaví</a:t>
                      </a:r>
                      <a:endParaRPr lang="cs-CZ" b="1" dirty="0"/>
                    </a:p>
                  </a:txBody>
                  <a:tcPr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Výsledek vyšetření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615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Nemocný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Zdravý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Celkem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615">
                <a:tc>
                  <a:txBody>
                    <a:bodyPr/>
                    <a:lstStyle/>
                    <a:p>
                      <a:r>
                        <a:rPr lang="cs-CZ" dirty="0" smtClean="0"/>
                        <a:t>Muž</a:t>
                      </a:r>
                      <a:endParaRPr lang="cs-CZ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11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56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615">
                <a:tc>
                  <a:txBody>
                    <a:bodyPr/>
                    <a:lstStyle/>
                    <a:p>
                      <a:r>
                        <a:rPr lang="cs-CZ" dirty="0" smtClean="0"/>
                        <a:t>Žena</a:t>
                      </a:r>
                      <a:endParaRPr lang="cs-CZ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31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615">
                <a:tc>
                  <a:txBody>
                    <a:bodyPr/>
                    <a:lstStyle/>
                    <a:p>
                      <a:r>
                        <a:rPr lang="cs-CZ" b="1" dirty="0" smtClean="0"/>
                        <a:t>Celkem</a:t>
                      </a:r>
                      <a:endParaRPr lang="cs-CZ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70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17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87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14845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Korelační koeficienty</a:t>
            </a:r>
          </a:p>
        </p:txBody>
      </p:sp>
      <p:sp>
        <p:nvSpPr>
          <p:cNvPr id="29389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sz="2400" b="1" dirty="0" smtClean="0"/>
              <a:t>Korelační koeficient</a:t>
            </a:r>
            <a:r>
              <a:rPr lang="cs-CZ" sz="2400" dirty="0" smtClean="0"/>
              <a:t> (</a:t>
            </a:r>
            <a:r>
              <a:rPr lang="cs-CZ" sz="2400" i="1" dirty="0" smtClean="0"/>
              <a:t>r</a:t>
            </a:r>
            <a:r>
              <a:rPr lang="cs-CZ" sz="2400" dirty="0" smtClean="0"/>
              <a:t>) – kvantifikuje míru vztahu mezi dvěma spojitými veličinami (</a:t>
            </a:r>
            <a:r>
              <a:rPr lang="cs-CZ" sz="2400" i="1" dirty="0" smtClean="0"/>
              <a:t>X</a:t>
            </a:r>
            <a:r>
              <a:rPr lang="cs-CZ" sz="2400" dirty="0" smtClean="0"/>
              <a:t> a </a:t>
            </a:r>
            <a:r>
              <a:rPr lang="cs-CZ" sz="2400" i="1" dirty="0" smtClean="0"/>
              <a:t>Y</a:t>
            </a:r>
            <a:r>
              <a:rPr lang="cs-CZ" sz="2400" dirty="0" smtClean="0"/>
              <a:t>).</a:t>
            </a:r>
          </a:p>
          <a:p>
            <a:endParaRPr lang="cs-CZ" sz="10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000" b="1" dirty="0" smtClean="0">
                <a:solidFill>
                  <a:srgbClr val="FF0000"/>
                </a:solidFill>
              </a:rPr>
              <a:t>Pearsonův </a:t>
            </a:r>
            <a:r>
              <a:rPr lang="cs-CZ" sz="2000" b="1" dirty="0">
                <a:solidFill>
                  <a:srgbClr val="FF0000"/>
                </a:solidFill>
              </a:rPr>
              <a:t>korelační </a:t>
            </a:r>
            <a:r>
              <a:rPr lang="cs-CZ" sz="2000" b="1" dirty="0" smtClean="0">
                <a:solidFill>
                  <a:srgbClr val="FF0000"/>
                </a:solidFill>
              </a:rPr>
              <a:t>koeficient </a:t>
            </a:r>
            <a:r>
              <a:rPr lang="cs-CZ" sz="2000" b="1" dirty="0" smtClean="0">
                <a:solidFill>
                  <a:schemeClr val="tx1"/>
                </a:solidFill>
              </a:rPr>
              <a:t>– </a:t>
            </a:r>
            <a:r>
              <a:rPr lang="cs-CZ" sz="2000" dirty="0" smtClean="0">
                <a:solidFill>
                  <a:schemeClr val="tx1"/>
                </a:solidFill>
              </a:rPr>
              <a:t>parametrický, hodnotí míru lineární závislosti mezi 2 spojitými proměnnými,</a:t>
            </a:r>
            <a:endParaRPr lang="cs-CZ" sz="20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000" b="1" dirty="0" err="1" smtClean="0">
                <a:solidFill>
                  <a:srgbClr val="FF0000"/>
                </a:solidFill>
              </a:rPr>
              <a:t>Spearmanův</a:t>
            </a:r>
            <a:r>
              <a:rPr lang="cs-CZ" sz="2000" b="1" dirty="0" smtClean="0">
                <a:solidFill>
                  <a:srgbClr val="FF0000"/>
                </a:solidFill>
              </a:rPr>
              <a:t> </a:t>
            </a:r>
            <a:r>
              <a:rPr lang="cs-CZ" sz="2000" b="1" dirty="0">
                <a:solidFill>
                  <a:srgbClr val="FF0000"/>
                </a:solidFill>
              </a:rPr>
              <a:t>korelační </a:t>
            </a:r>
            <a:r>
              <a:rPr lang="cs-CZ" sz="2000" b="1" dirty="0" smtClean="0">
                <a:solidFill>
                  <a:srgbClr val="FF0000"/>
                </a:solidFill>
              </a:rPr>
              <a:t>koeficient </a:t>
            </a:r>
            <a:r>
              <a:rPr lang="cs-CZ" sz="2000" b="1" dirty="0" smtClean="0">
                <a:solidFill>
                  <a:schemeClr val="tx1"/>
                </a:solidFill>
              </a:rPr>
              <a:t>– </a:t>
            </a:r>
            <a:r>
              <a:rPr lang="cs-CZ" sz="2000" dirty="0" err="1" smtClean="0">
                <a:solidFill>
                  <a:schemeClr val="tx1"/>
                </a:solidFill>
              </a:rPr>
              <a:t>neparametrický</a:t>
            </a:r>
            <a:r>
              <a:rPr lang="cs-CZ" sz="2000" dirty="0" smtClean="0">
                <a:solidFill>
                  <a:schemeClr val="tx1"/>
                </a:solidFill>
              </a:rPr>
              <a:t>, hodnotí míru pořadové závislosti mezi 2 spojitými proměnnými.</a:t>
            </a:r>
            <a:endParaRPr lang="cs-CZ" sz="2000" b="1" dirty="0" smtClean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000" dirty="0" smtClean="0">
                <a:solidFill>
                  <a:schemeClr val="tx1"/>
                </a:solidFill>
              </a:rPr>
              <a:t>Hodnota </a:t>
            </a:r>
            <a:r>
              <a:rPr lang="cs-CZ" sz="2000" i="1" dirty="0" smtClean="0">
                <a:solidFill>
                  <a:schemeClr val="tx1"/>
                </a:solidFill>
              </a:rPr>
              <a:t>r</a:t>
            </a:r>
            <a:r>
              <a:rPr lang="cs-CZ" sz="2000" dirty="0" smtClean="0">
                <a:solidFill>
                  <a:schemeClr val="tx1"/>
                </a:solidFill>
              </a:rPr>
              <a:t> je kladná, když vyšší hodnoty </a:t>
            </a:r>
            <a:r>
              <a:rPr lang="cs-CZ" sz="2000" i="1" dirty="0" smtClean="0">
                <a:solidFill>
                  <a:schemeClr val="tx1"/>
                </a:solidFill>
              </a:rPr>
              <a:t>X</a:t>
            </a:r>
            <a:r>
              <a:rPr lang="cs-CZ" sz="2000" dirty="0" smtClean="0">
                <a:solidFill>
                  <a:schemeClr val="tx1"/>
                </a:solidFill>
              </a:rPr>
              <a:t> souvisí s vyššími hodnotami </a:t>
            </a:r>
            <a:r>
              <a:rPr lang="cs-CZ" sz="2000" i="1" dirty="0" smtClean="0">
                <a:solidFill>
                  <a:schemeClr val="tx1"/>
                </a:solidFill>
              </a:rPr>
              <a:t>Y</a:t>
            </a:r>
            <a:r>
              <a:rPr lang="cs-CZ" sz="2000" dirty="0" smtClean="0">
                <a:solidFill>
                  <a:schemeClr val="tx1"/>
                </a:solidFill>
              </a:rPr>
              <a:t>, naopak hodnota r je záporná, když nižší hodnoty </a:t>
            </a:r>
            <a:r>
              <a:rPr lang="cs-CZ" sz="2000" i="1" dirty="0" smtClean="0">
                <a:solidFill>
                  <a:schemeClr val="tx1"/>
                </a:solidFill>
              </a:rPr>
              <a:t>X </a:t>
            </a:r>
            <a:r>
              <a:rPr lang="cs-CZ" sz="2000" dirty="0" smtClean="0">
                <a:solidFill>
                  <a:schemeClr val="tx1"/>
                </a:solidFill>
              </a:rPr>
              <a:t>souvisí s vyššími hodnotami </a:t>
            </a:r>
            <a:r>
              <a:rPr lang="cs-CZ" sz="2000" i="1" dirty="0" smtClean="0">
                <a:solidFill>
                  <a:schemeClr val="tx1"/>
                </a:solidFill>
              </a:rPr>
              <a:t>Y</a:t>
            </a:r>
            <a:r>
              <a:rPr lang="cs-CZ" sz="2000" dirty="0" smtClean="0">
                <a:solidFill>
                  <a:schemeClr val="tx1"/>
                </a:solidFill>
              </a:rPr>
              <a:t>.</a:t>
            </a:r>
            <a:endParaRPr lang="cs-CZ" sz="20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000" dirty="0" smtClean="0">
                <a:solidFill>
                  <a:schemeClr val="tx1"/>
                </a:solidFill>
              </a:rPr>
              <a:t>Nabývá hodnot od -1 do 1:</a:t>
            </a:r>
          </a:p>
          <a:p>
            <a:pPr marL="868363" lvl="3" indent="0">
              <a:buNone/>
            </a:pPr>
            <a:r>
              <a:rPr lang="cs-CZ" sz="1800" i="1" dirty="0" smtClean="0">
                <a:solidFill>
                  <a:schemeClr val="tx1"/>
                </a:solidFill>
              </a:rPr>
              <a:t>	r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>
                <a:solidFill>
                  <a:schemeClr val="tx1"/>
                </a:solidFill>
              </a:rPr>
              <a:t>= 0 → nekorelované</a:t>
            </a:r>
            <a:br>
              <a:rPr lang="cs-CZ" sz="1800" dirty="0">
                <a:solidFill>
                  <a:schemeClr val="tx1"/>
                </a:solidFill>
              </a:rPr>
            </a:br>
            <a:r>
              <a:rPr lang="cs-CZ" sz="1800" dirty="0" smtClean="0">
                <a:solidFill>
                  <a:schemeClr val="tx1"/>
                </a:solidFill>
              </a:rPr>
              <a:t>	</a:t>
            </a:r>
            <a:r>
              <a:rPr lang="cs-CZ" sz="1800" i="1" dirty="0" smtClean="0">
                <a:solidFill>
                  <a:schemeClr val="tx1"/>
                </a:solidFill>
              </a:rPr>
              <a:t>r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&gt; 0</a:t>
            </a:r>
            <a:r>
              <a:rPr lang="cs-CZ" sz="1800" dirty="0">
                <a:solidFill>
                  <a:schemeClr val="tx1"/>
                </a:solidFill>
              </a:rPr>
              <a:t> → </a:t>
            </a:r>
            <a:r>
              <a:rPr lang="en-US" sz="1800" dirty="0" err="1">
                <a:solidFill>
                  <a:schemeClr val="tx1"/>
                </a:solidFill>
              </a:rPr>
              <a:t>kladn</a:t>
            </a:r>
            <a:r>
              <a:rPr lang="cs-CZ" sz="1800" dirty="0">
                <a:solidFill>
                  <a:schemeClr val="tx1"/>
                </a:solidFill>
              </a:rPr>
              <a:t>ě korelované</a:t>
            </a:r>
            <a:br>
              <a:rPr lang="cs-CZ" sz="1800" dirty="0">
                <a:solidFill>
                  <a:schemeClr val="tx1"/>
                </a:solidFill>
              </a:rPr>
            </a:br>
            <a:r>
              <a:rPr lang="cs-CZ" sz="1800" dirty="0" smtClean="0">
                <a:solidFill>
                  <a:schemeClr val="tx1"/>
                </a:solidFill>
              </a:rPr>
              <a:t>	</a:t>
            </a:r>
            <a:r>
              <a:rPr lang="en-US" sz="1800" i="1" dirty="0" smtClean="0">
                <a:solidFill>
                  <a:schemeClr val="tx1"/>
                </a:solidFill>
              </a:rPr>
              <a:t>r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&lt; 0</a:t>
            </a:r>
            <a:r>
              <a:rPr lang="cs-CZ" sz="1800" dirty="0">
                <a:solidFill>
                  <a:schemeClr val="tx1"/>
                </a:solidFill>
              </a:rPr>
              <a:t> → záporně </a:t>
            </a:r>
            <a:r>
              <a:rPr lang="cs-CZ" sz="1800" dirty="0" smtClean="0">
                <a:solidFill>
                  <a:schemeClr val="tx1"/>
                </a:solidFill>
              </a:rPr>
              <a:t>korelované</a:t>
            </a:r>
            <a:endParaRPr lang="cs-CZ" sz="18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cs-CZ" sz="2000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cs-CZ" sz="2000" dirty="0"/>
          </a:p>
          <a:p>
            <a:pPr lvl="1">
              <a:buFont typeface="Arial" panose="020B0604020202020204" pitchFamily="34" charset="0"/>
              <a:buChar char="•"/>
            </a:pPr>
            <a:endParaRPr lang="cs-CZ" sz="2000" b="1" dirty="0" smtClean="0"/>
          </a:p>
          <a:p>
            <a:endParaRPr lang="cs-CZ" sz="2400" b="1" dirty="0"/>
          </a:p>
          <a:p>
            <a:endParaRPr lang="cs-CZ" sz="2400" b="1" dirty="0" smtClean="0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 J. Kalina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383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Test hypotézy H</a:t>
            </a:r>
            <a:r>
              <a:rPr lang="cs-CZ" baseline="-25000" dirty="0" smtClean="0"/>
              <a:t>0</a:t>
            </a:r>
            <a:r>
              <a:rPr lang="cs-CZ" dirty="0" smtClean="0"/>
              <a:t>: </a:t>
            </a:r>
            <a:r>
              <a:rPr lang="cs-CZ" i="1" dirty="0" smtClean="0"/>
              <a:t>r</a:t>
            </a:r>
            <a:r>
              <a:rPr lang="cs-CZ" dirty="0" smtClean="0"/>
              <a:t> = 0</a:t>
            </a: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 J. Kalina</a:t>
            </a:r>
            <a:endParaRPr lang="cs-CZ" dirty="0"/>
          </a:p>
          <a:p>
            <a:endParaRPr lang="cs-CZ" dirty="0"/>
          </a:p>
        </p:txBody>
      </p:sp>
      <p:sp>
        <p:nvSpPr>
          <p:cNvPr id="6" name="Rectangle 3"/>
          <p:cNvSpPr txBox="1">
            <a:spLocks/>
          </p:cNvSpPr>
          <p:nvPr/>
        </p:nvSpPr>
        <p:spPr bwMode="auto">
          <a:xfrm>
            <a:off x="301624" y="1524000"/>
            <a:ext cx="8662863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 smtClean="0"/>
              <a:t>K měření těsnosti lineárního vztahu 2 spojitých proměnných</a:t>
            </a:r>
            <a:br>
              <a:rPr lang="cs-CZ" sz="2400" dirty="0" smtClean="0"/>
            </a:br>
            <a:r>
              <a:rPr lang="cs-CZ" sz="2400" b="1" i="1" dirty="0" smtClean="0"/>
              <a:t>r</a:t>
            </a:r>
            <a:r>
              <a:rPr lang="cs-CZ" sz="2400" b="1" dirty="0" smtClean="0"/>
              <a:t> = 0 </a:t>
            </a:r>
            <a:r>
              <a:rPr lang="cs-CZ" sz="2400" dirty="0" smtClean="0"/>
              <a:t>→</a:t>
            </a:r>
            <a:r>
              <a:rPr lang="cs-CZ" sz="2400" b="1" dirty="0" smtClean="0"/>
              <a:t> nekorelované</a:t>
            </a:r>
            <a:br>
              <a:rPr lang="cs-CZ" sz="2400" b="1" dirty="0" smtClean="0"/>
            </a:br>
            <a:r>
              <a:rPr lang="cs-CZ" sz="2400" b="1" i="1" dirty="0" smtClean="0"/>
              <a:t>r </a:t>
            </a:r>
            <a:r>
              <a:rPr lang="en-US" sz="2400" b="1" dirty="0" smtClean="0"/>
              <a:t>&gt; 0</a:t>
            </a:r>
            <a:r>
              <a:rPr lang="cs-CZ" sz="2400" b="1" dirty="0" smtClean="0"/>
              <a:t> </a:t>
            </a:r>
            <a:r>
              <a:rPr lang="cs-CZ" sz="2400" dirty="0" smtClean="0"/>
              <a:t>→</a:t>
            </a:r>
            <a:r>
              <a:rPr lang="cs-CZ" sz="2400" b="1" dirty="0" smtClean="0"/>
              <a:t> </a:t>
            </a:r>
            <a:r>
              <a:rPr lang="en-US" sz="2400" b="1" dirty="0" err="1" smtClean="0"/>
              <a:t>kladn</a:t>
            </a:r>
            <a:r>
              <a:rPr lang="cs-CZ" sz="2400" b="1" dirty="0" smtClean="0"/>
              <a:t>ě korelované</a:t>
            </a:r>
            <a:br>
              <a:rPr lang="cs-CZ" sz="2400" b="1" dirty="0" smtClean="0"/>
            </a:br>
            <a:r>
              <a:rPr lang="en-US" sz="2400" b="1" i="1" dirty="0" smtClean="0"/>
              <a:t>r</a:t>
            </a:r>
            <a:r>
              <a:rPr lang="en-US" sz="2400" b="1" dirty="0" smtClean="0"/>
              <a:t> &lt; 0</a:t>
            </a:r>
            <a:r>
              <a:rPr lang="cs-CZ" sz="2400" b="1" dirty="0" smtClean="0"/>
              <a:t> </a:t>
            </a:r>
            <a:r>
              <a:rPr lang="cs-CZ" sz="2400" dirty="0" smtClean="0"/>
              <a:t>→</a:t>
            </a:r>
            <a:r>
              <a:rPr lang="cs-CZ" sz="2400" b="1" dirty="0" smtClean="0"/>
              <a:t> záporně korelované</a:t>
            </a:r>
          </a:p>
          <a:p>
            <a:endParaRPr lang="cs-CZ" sz="2400" b="1" dirty="0" smtClean="0"/>
          </a:p>
          <a:p>
            <a:r>
              <a:rPr lang="cs-CZ" sz="2400" dirty="0" smtClean="0"/>
              <a:t>H</a:t>
            </a:r>
            <a:r>
              <a:rPr lang="cs-CZ" sz="2400" baseline="-25000" dirty="0" smtClean="0"/>
              <a:t>0</a:t>
            </a:r>
            <a:r>
              <a:rPr lang="cs-CZ" sz="2400" dirty="0" smtClean="0"/>
              <a:t>: proměnné X, Y jsou nezávislé náhodné veličiny </a:t>
            </a:r>
            <a:br>
              <a:rPr lang="cs-CZ" sz="2400" dirty="0" smtClean="0"/>
            </a:br>
            <a:r>
              <a:rPr lang="cs-CZ" sz="2400" dirty="0" smtClean="0"/>
              <a:t>	(</a:t>
            </a:r>
            <a:r>
              <a:rPr lang="cs-CZ" sz="2400" i="1" dirty="0" smtClean="0"/>
              <a:t>r</a:t>
            </a:r>
            <a:r>
              <a:rPr lang="cs-CZ" sz="2400" dirty="0" smtClean="0"/>
              <a:t> = 0)</a:t>
            </a:r>
            <a:br>
              <a:rPr lang="cs-CZ" sz="2400" dirty="0" smtClean="0"/>
            </a:br>
            <a:r>
              <a:rPr lang="cs-CZ" sz="2400" dirty="0" smtClean="0"/>
              <a:t>H</a:t>
            </a:r>
            <a:r>
              <a:rPr lang="cs-CZ" sz="2400" baseline="-25000" dirty="0" smtClean="0"/>
              <a:t>A</a:t>
            </a:r>
            <a:r>
              <a:rPr lang="cs-CZ" sz="2400" dirty="0" smtClean="0"/>
              <a:t>: proměnné X, Y nejsou nezávislé náhodné veličiny  (</a:t>
            </a:r>
            <a:r>
              <a:rPr lang="cs-CZ" sz="2400" i="1" dirty="0" smtClean="0"/>
              <a:t>r</a:t>
            </a:r>
            <a:r>
              <a:rPr lang="cs-CZ" sz="2400" dirty="0" smtClean="0"/>
              <a:t> ≠ 0)</a:t>
            </a:r>
          </a:p>
          <a:p>
            <a:endParaRPr lang="cs-CZ" sz="2400" dirty="0"/>
          </a:p>
          <a:p>
            <a:r>
              <a:rPr lang="cs-CZ" sz="2400" dirty="0" smtClean="0"/>
              <a:t>Testování </a:t>
            </a:r>
            <a:r>
              <a:rPr lang="cs-CZ" sz="2400" dirty="0" smtClean="0"/>
              <a:t>pomocí </a:t>
            </a:r>
            <a:r>
              <a:rPr lang="cs-CZ" sz="2400" dirty="0" smtClean="0"/>
              <a:t>intervalu spolehlivosti nebo výpočet testové statistiky (srovnání s kritickou hodnotou nebo výpočet p-hodnoty)</a:t>
            </a:r>
          </a:p>
        </p:txBody>
      </p:sp>
    </p:spTree>
    <p:extLst>
      <p:ext uri="{BB962C8B-B14F-4D97-AF65-F5344CB8AC3E}">
        <p14:creationId xmlns:p14="http://schemas.microsoft.com/office/powerpoint/2010/main" val="136791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/>
              <a:t>Vytvořil Institut biostatistiky a analýz, Masarykova univerzita </a:t>
            </a:r>
            <a:br>
              <a:rPr lang="cs-CZ" i="0"/>
            </a:br>
            <a:r>
              <a:rPr lang="cs-CZ"/>
              <a:t>J. Jarkovský, L. Dušek</a:t>
            </a:r>
          </a:p>
          <a:p>
            <a:endParaRPr lang="cs-CZ"/>
          </a:p>
        </p:txBody>
      </p:sp>
      <p:sp>
        <p:nvSpPr>
          <p:cNvPr id="2969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146050"/>
            <a:ext cx="7772400" cy="762000"/>
          </a:xfrm>
          <a:noFill/>
        </p:spPr>
        <p:txBody>
          <a:bodyPr anchor="ctr"/>
          <a:lstStyle/>
          <a:p>
            <a:pPr eaLnBrk="1" hangingPunct="1"/>
            <a:r>
              <a:rPr lang="cs-CZ" dirty="0" smtClean="0"/>
              <a:t>Problémy s výpočtem </a:t>
            </a:r>
            <a:r>
              <a:rPr lang="cs-CZ" i="1" dirty="0" smtClean="0"/>
              <a:t>r</a:t>
            </a:r>
          </a:p>
        </p:txBody>
      </p:sp>
      <p:sp>
        <p:nvSpPr>
          <p:cNvPr id="296964" name="Rectangle 3"/>
          <p:cNvSpPr>
            <a:spLocks noChangeArrowheads="1"/>
          </p:cNvSpPr>
          <p:nvPr/>
        </p:nvSpPr>
        <p:spPr bwMode="auto">
          <a:xfrm>
            <a:off x="609600" y="1450975"/>
            <a:ext cx="3276600" cy="361950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Problém </a:t>
            </a:r>
            <a:r>
              <a:rPr lang="cs-CZ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více skupin</a:t>
            </a:r>
            <a:endParaRPr lang="cs-CZ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65" name="Rectangle 4"/>
          <p:cNvSpPr>
            <a:spLocks noChangeArrowheads="1"/>
          </p:cNvSpPr>
          <p:nvPr/>
        </p:nvSpPr>
        <p:spPr bwMode="auto">
          <a:xfrm>
            <a:off x="5153025" y="1450975"/>
            <a:ext cx="3457575" cy="361950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Nelineární vztah</a:t>
            </a:r>
            <a:endParaRPr lang="cs-CZ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66" name="Text Box 5"/>
          <p:cNvSpPr txBox="1">
            <a:spLocks noChangeArrowheads="1"/>
          </p:cNvSpPr>
          <p:nvPr/>
        </p:nvSpPr>
        <p:spPr bwMode="auto">
          <a:xfrm>
            <a:off x="2598738" y="3532188"/>
            <a:ext cx="152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296967" name="Text Box 6"/>
          <p:cNvSpPr txBox="1">
            <a:spLocks noChangeArrowheads="1"/>
          </p:cNvSpPr>
          <p:nvPr/>
        </p:nvSpPr>
        <p:spPr bwMode="auto">
          <a:xfrm>
            <a:off x="4953000" y="1789113"/>
            <a:ext cx="152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</a:t>
            </a:r>
          </a:p>
        </p:txBody>
      </p:sp>
      <p:sp>
        <p:nvSpPr>
          <p:cNvPr id="296968" name="Text Box 7"/>
          <p:cNvSpPr txBox="1">
            <a:spLocks noChangeArrowheads="1"/>
          </p:cNvSpPr>
          <p:nvPr/>
        </p:nvSpPr>
        <p:spPr bwMode="auto">
          <a:xfrm>
            <a:off x="7315200" y="3495675"/>
            <a:ext cx="152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296969" name="Rectangle 8"/>
          <p:cNvSpPr>
            <a:spLocks noChangeArrowheads="1"/>
          </p:cNvSpPr>
          <p:nvPr/>
        </p:nvSpPr>
        <p:spPr bwMode="auto">
          <a:xfrm>
            <a:off x="2674938" y="2606675"/>
            <a:ext cx="1219200" cy="5334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 = 0,981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(p &lt; 0,001)</a:t>
            </a:r>
          </a:p>
        </p:txBody>
      </p:sp>
      <p:sp>
        <p:nvSpPr>
          <p:cNvPr id="296970" name="Rectangle 9"/>
          <p:cNvSpPr>
            <a:spLocks noChangeArrowheads="1"/>
          </p:cNvSpPr>
          <p:nvPr/>
        </p:nvSpPr>
        <p:spPr bwMode="auto">
          <a:xfrm>
            <a:off x="7143750" y="2579688"/>
            <a:ext cx="1438275" cy="5238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 = 0,761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(p </a:t>
            </a:r>
            <a:r>
              <a:rPr lang="cs-CZ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cs-CZ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0,032)</a:t>
            </a:r>
          </a:p>
        </p:txBody>
      </p:sp>
      <p:sp>
        <p:nvSpPr>
          <p:cNvPr id="296971" name="Freeform 10"/>
          <p:cNvSpPr>
            <a:spLocks/>
          </p:cNvSpPr>
          <p:nvPr/>
        </p:nvSpPr>
        <p:spPr bwMode="auto">
          <a:xfrm>
            <a:off x="812800" y="2092325"/>
            <a:ext cx="1630363" cy="1217613"/>
          </a:xfrm>
          <a:custGeom>
            <a:avLst/>
            <a:gdLst>
              <a:gd name="T0" fmla="*/ 0 w 3082"/>
              <a:gd name="T1" fmla="*/ 2274 h 2303"/>
              <a:gd name="T2" fmla="*/ 22 w 3082"/>
              <a:gd name="T3" fmla="*/ 2303 h 2303"/>
              <a:gd name="T4" fmla="*/ 3082 w 3082"/>
              <a:gd name="T5" fmla="*/ 29 h 2303"/>
              <a:gd name="T6" fmla="*/ 3061 w 3082"/>
              <a:gd name="T7" fmla="*/ 0 h 2303"/>
              <a:gd name="T8" fmla="*/ 0 w 3082"/>
              <a:gd name="T9" fmla="*/ 2274 h 23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82"/>
              <a:gd name="T16" fmla="*/ 0 h 2303"/>
              <a:gd name="T17" fmla="*/ 3082 w 3082"/>
              <a:gd name="T18" fmla="*/ 2303 h 23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82" h="2303">
                <a:moveTo>
                  <a:pt x="0" y="2274"/>
                </a:moveTo>
                <a:lnTo>
                  <a:pt x="22" y="2303"/>
                </a:lnTo>
                <a:lnTo>
                  <a:pt x="3082" y="29"/>
                </a:lnTo>
                <a:lnTo>
                  <a:pt x="3061" y="0"/>
                </a:lnTo>
                <a:lnTo>
                  <a:pt x="0" y="2274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72" name="Rectangle 11"/>
          <p:cNvSpPr>
            <a:spLocks noChangeArrowheads="1"/>
          </p:cNvSpPr>
          <p:nvPr/>
        </p:nvSpPr>
        <p:spPr bwMode="auto">
          <a:xfrm>
            <a:off x="596900" y="1997075"/>
            <a:ext cx="19050" cy="1473200"/>
          </a:xfrm>
          <a:prstGeom prst="rect">
            <a:avLst/>
          </a:prstGeom>
          <a:solidFill>
            <a:srgbClr val="00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73" name="Rectangle 12"/>
          <p:cNvSpPr>
            <a:spLocks noChangeArrowheads="1"/>
          </p:cNvSpPr>
          <p:nvPr/>
        </p:nvSpPr>
        <p:spPr bwMode="auto">
          <a:xfrm>
            <a:off x="604838" y="3452813"/>
            <a:ext cx="1974850" cy="19050"/>
          </a:xfrm>
          <a:prstGeom prst="rect">
            <a:avLst/>
          </a:prstGeom>
          <a:solidFill>
            <a:srgbClr val="00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74" name="Rectangle 13"/>
          <p:cNvSpPr>
            <a:spLocks noChangeArrowheads="1"/>
          </p:cNvSpPr>
          <p:nvPr/>
        </p:nvSpPr>
        <p:spPr bwMode="auto">
          <a:xfrm>
            <a:off x="138113" y="1585913"/>
            <a:ext cx="547687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75" name="Rectangle 14"/>
          <p:cNvSpPr>
            <a:spLocks noChangeArrowheads="1"/>
          </p:cNvSpPr>
          <p:nvPr/>
        </p:nvSpPr>
        <p:spPr bwMode="auto">
          <a:xfrm>
            <a:off x="112713" y="1560513"/>
            <a:ext cx="547687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76" name="Rectangle 15"/>
          <p:cNvSpPr>
            <a:spLocks noChangeArrowheads="1"/>
          </p:cNvSpPr>
          <p:nvPr/>
        </p:nvSpPr>
        <p:spPr bwMode="auto">
          <a:xfrm>
            <a:off x="304800" y="1825625"/>
            <a:ext cx="152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</a:t>
            </a:r>
            <a:endParaRPr lang="cs-CZ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77" name="Oval 16"/>
          <p:cNvSpPr>
            <a:spLocks noChangeArrowheads="1"/>
          </p:cNvSpPr>
          <p:nvPr/>
        </p:nvSpPr>
        <p:spPr bwMode="auto">
          <a:xfrm>
            <a:off x="1071563" y="328453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78" name="Oval 17"/>
          <p:cNvSpPr>
            <a:spLocks noChangeArrowheads="1"/>
          </p:cNvSpPr>
          <p:nvPr/>
        </p:nvSpPr>
        <p:spPr bwMode="auto">
          <a:xfrm>
            <a:off x="939800" y="314483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79" name="Oval 18"/>
          <p:cNvSpPr>
            <a:spLocks noChangeArrowheads="1"/>
          </p:cNvSpPr>
          <p:nvPr/>
        </p:nvSpPr>
        <p:spPr bwMode="auto">
          <a:xfrm>
            <a:off x="1131888" y="3022600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0" name="Oval 19"/>
          <p:cNvSpPr>
            <a:spLocks noChangeArrowheads="1"/>
          </p:cNvSpPr>
          <p:nvPr/>
        </p:nvSpPr>
        <p:spPr bwMode="auto">
          <a:xfrm>
            <a:off x="969963" y="307022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1" name="Oval 20"/>
          <p:cNvSpPr>
            <a:spLocks noChangeArrowheads="1"/>
          </p:cNvSpPr>
          <p:nvPr/>
        </p:nvSpPr>
        <p:spPr bwMode="auto">
          <a:xfrm>
            <a:off x="1131888" y="311626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2" name="Oval 21"/>
          <p:cNvSpPr>
            <a:spLocks noChangeArrowheads="1"/>
          </p:cNvSpPr>
          <p:nvPr/>
        </p:nvSpPr>
        <p:spPr bwMode="auto">
          <a:xfrm>
            <a:off x="858838" y="310673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3" name="Oval 22"/>
          <p:cNvSpPr>
            <a:spLocks noChangeArrowheads="1"/>
          </p:cNvSpPr>
          <p:nvPr/>
        </p:nvSpPr>
        <p:spPr bwMode="auto">
          <a:xfrm>
            <a:off x="1090613" y="298608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4" name="Oval 23"/>
          <p:cNvSpPr>
            <a:spLocks noChangeArrowheads="1"/>
          </p:cNvSpPr>
          <p:nvPr/>
        </p:nvSpPr>
        <p:spPr bwMode="auto">
          <a:xfrm>
            <a:off x="979488" y="322897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5" name="Oval 24"/>
          <p:cNvSpPr>
            <a:spLocks noChangeArrowheads="1"/>
          </p:cNvSpPr>
          <p:nvPr/>
        </p:nvSpPr>
        <p:spPr bwMode="auto">
          <a:xfrm>
            <a:off x="1090613" y="294798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6" name="Oval 25"/>
          <p:cNvSpPr>
            <a:spLocks noChangeArrowheads="1"/>
          </p:cNvSpPr>
          <p:nvPr/>
        </p:nvSpPr>
        <p:spPr bwMode="auto">
          <a:xfrm>
            <a:off x="1263650" y="307022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7" name="Oval 26"/>
          <p:cNvSpPr>
            <a:spLocks noChangeArrowheads="1"/>
          </p:cNvSpPr>
          <p:nvPr/>
        </p:nvSpPr>
        <p:spPr bwMode="auto">
          <a:xfrm>
            <a:off x="1071563" y="3181350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8" name="Oval 27"/>
          <p:cNvSpPr>
            <a:spLocks noChangeArrowheads="1"/>
          </p:cNvSpPr>
          <p:nvPr/>
        </p:nvSpPr>
        <p:spPr bwMode="auto">
          <a:xfrm>
            <a:off x="1009650" y="292893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9" name="Oval 28"/>
          <p:cNvSpPr>
            <a:spLocks noChangeArrowheads="1"/>
          </p:cNvSpPr>
          <p:nvPr/>
        </p:nvSpPr>
        <p:spPr bwMode="auto">
          <a:xfrm>
            <a:off x="1293813" y="298608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0" name="Oval 29"/>
          <p:cNvSpPr>
            <a:spLocks noChangeArrowheads="1"/>
          </p:cNvSpPr>
          <p:nvPr/>
        </p:nvSpPr>
        <p:spPr bwMode="auto">
          <a:xfrm>
            <a:off x="1173163" y="289242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1" name="Oval 30"/>
          <p:cNvSpPr>
            <a:spLocks noChangeArrowheads="1"/>
          </p:cNvSpPr>
          <p:nvPr/>
        </p:nvSpPr>
        <p:spPr bwMode="auto">
          <a:xfrm>
            <a:off x="2143125" y="2155825"/>
            <a:ext cx="42863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2" name="Oval 31"/>
          <p:cNvSpPr>
            <a:spLocks noChangeArrowheads="1"/>
          </p:cNvSpPr>
          <p:nvPr/>
        </p:nvSpPr>
        <p:spPr bwMode="auto">
          <a:xfrm>
            <a:off x="2225675" y="215582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3" name="Oval 32"/>
          <p:cNvSpPr>
            <a:spLocks noChangeArrowheads="1"/>
          </p:cNvSpPr>
          <p:nvPr/>
        </p:nvSpPr>
        <p:spPr bwMode="auto">
          <a:xfrm>
            <a:off x="2124075" y="223996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4" name="Oval 33"/>
          <p:cNvSpPr>
            <a:spLocks noChangeArrowheads="1"/>
          </p:cNvSpPr>
          <p:nvPr/>
        </p:nvSpPr>
        <p:spPr bwMode="auto">
          <a:xfrm>
            <a:off x="2184400" y="219392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5" name="Oval 34"/>
          <p:cNvSpPr>
            <a:spLocks noChangeArrowheads="1"/>
          </p:cNvSpPr>
          <p:nvPr/>
        </p:nvSpPr>
        <p:spPr bwMode="auto">
          <a:xfrm>
            <a:off x="2062163" y="2351088"/>
            <a:ext cx="41275" cy="39687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6" name="Oval 35"/>
          <p:cNvSpPr>
            <a:spLocks noChangeArrowheads="1"/>
          </p:cNvSpPr>
          <p:nvPr/>
        </p:nvSpPr>
        <p:spPr bwMode="auto">
          <a:xfrm>
            <a:off x="2062163" y="221138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7" name="Oval 36"/>
          <p:cNvSpPr>
            <a:spLocks noChangeArrowheads="1"/>
          </p:cNvSpPr>
          <p:nvPr/>
        </p:nvSpPr>
        <p:spPr bwMode="auto">
          <a:xfrm>
            <a:off x="2193925" y="2324100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8" name="Oval 37"/>
          <p:cNvSpPr>
            <a:spLocks noChangeArrowheads="1"/>
          </p:cNvSpPr>
          <p:nvPr/>
        </p:nvSpPr>
        <p:spPr bwMode="auto">
          <a:xfrm>
            <a:off x="2346325" y="234156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9" name="Freeform 38"/>
          <p:cNvSpPr>
            <a:spLocks/>
          </p:cNvSpPr>
          <p:nvPr/>
        </p:nvSpPr>
        <p:spPr bwMode="auto">
          <a:xfrm>
            <a:off x="5481638" y="2036763"/>
            <a:ext cx="1631950" cy="1217612"/>
          </a:xfrm>
          <a:custGeom>
            <a:avLst/>
            <a:gdLst>
              <a:gd name="T0" fmla="*/ 0 w 3082"/>
              <a:gd name="T1" fmla="*/ 2273 h 2302"/>
              <a:gd name="T2" fmla="*/ 21 w 3082"/>
              <a:gd name="T3" fmla="*/ 2302 h 2302"/>
              <a:gd name="T4" fmla="*/ 3082 w 3082"/>
              <a:gd name="T5" fmla="*/ 29 h 2302"/>
              <a:gd name="T6" fmla="*/ 3060 w 3082"/>
              <a:gd name="T7" fmla="*/ 0 h 2302"/>
              <a:gd name="T8" fmla="*/ 0 w 3082"/>
              <a:gd name="T9" fmla="*/ 2273 h 23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82"/>
              <a:gd name="T16" fmla="*/ 0 h 2302"/>
              <a:gd name="T17" fmla="*/ 3082 w 3082"/>
              <a:gd name="T18" fmla="*/ 2302 h 230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82" h="2302">
                <a:moveTo>
                  <a:pt x="0" y="2273"/>
                </a:moveTo>
                <a:lnTo>
                  <a:pt x="21" y="2302"/>
                </a:lnTo>
                <a:lnTo>
                  <a:pt x="3082" y="29"/>
                </a:lnTo>
                <a:lnTo>
                  <a:pt x="3060" y="0"/>
                </a:lnTo>
                <a:lnTo>
                  <a:pt x="0" y="2273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00" name="Rectangle 39"/>
          <p:cNvSpPr>
            <a:spLocks noChangeArrowheads="1"/>
          </p:cNvSpPr>
          <p:nvPr/>
        </p:nvSpPr>
        <p:spPr bwMode="auto">
          <a:xfrm>
            <a:off x="5256213" y="1941513"/>
            <a:ext cx="19050" cy="1473200"/>
          </a:xfrm>
          <a:prstGeom prst="rect">
            <a:avLst/>
          </a:prstGeom>
          <a:solidFill>
            <a:srgbClr val="00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01" name="Rectangle 40"/>
          <p:cNvSpPr>
            <a:spLocks noChangeArrowheads="1"/>
          </p:cNvSpPr>
          <p:nvPr/>
        </p:nvSpPr>
        <p:spPr bwMode="auto">
          <a:xfrm>
            <a:off x="5264150" y="3414713"/>
            <a:ext cx="1974850" cy="19050"/>
          </a:xfrm>
          <a:prstGeom prst="rect">
            <a:avLst/>
          </a:prstGeom>
          <a:solidFill>
            <a:srgbClr val="00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02" name="Oval 41"/>
          <p:cNvSpPr>
            <a:spLocks noChangeArrowheads="1"/>
          </p:cNvSpPr>
          <p:nvPr/>
        </p:nvSpPr>
        <p:spPr bwMode="auto">
          <a:xfrm>
            <a:off x="5619750" y="322897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03" name="Oval 42"/>
          <p:cNvSpPr>
            <a:spLocks noChangeArrowheads="1"/>
          </p:cNvSpPr>
          <p:nvPr/>
        </p:nvSpPr>
        <p:spPr bwMode="auto">
          <a:xfrm>
            <a:off x="5568950" y="307022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04" name="Oval 43"/>
          <p:cNvSpPr>
            <a:spLocks noChangeArrowheads="1"/>
          </p:cNvSpPr>
          <p:nvPr/>
        </p:nvSpPr>
        <p:spPr bwMode="auto">
          <a:xfrm>
            <a:off x="5700713" y="2967038"/>
            <a:ext cx="39687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05" name="Oval 44"/>
          <p:cNvSpPr>
            <a:spLocks noChangeArrowheads="1"/>
          </p:cNvSpPr>
          <p:nvPr/>
        </p:nvSpPr>
        <p:spPr bwMode="auto">
          <a:xfrm>
            <a:off x="5730875" y="311626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06" name="Oval 45"/>
          <p:cNvSpPr>
            <a:spLocks noChangeArrowheads="1"/>
          </p:cNvSpPr>
          <p:nvPr/>
        </p:nvSpPr>
        <p:spPr bwMode="auto">
          <a:xfrm>
            <a:off x="5740400" y="287337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07" name="Oval 46"/>
          <p:cNvSpPr>
            <a:spLocks noChangeArrowheads="1"/>
          </p:cNvSpPr>
          <p:nvPr/>
        </p:nvSpPr>
        <p:spPr bwMode="auto">
          <a:xfrm>
            <a:off x="5811838" y="2882900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08" name="Oval 47"/>
          <p:cNvSpPr>
            <a:spLocks noChangeArrowheads="1"/>
          </p:cNvSpPr>
          <p:nvPr/>
        </p:nvSpPr>
        <p:spPr bwMode="auto">
          <a:xfrm>
            <a:off x="5730875" y="2762250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09" name="Oval 48"/>
          <p:cNvSpPr>
            <a:spLocks noChangeArrowheads="1"/>
          </p:cNvSpPr>
          <p:nvPr/>
        </p:nvSpPr>
        <p:spPr bwMode="auto">
          <a:xfrm>
            <a:off x="5902325" y="2762250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10" name="Oval 49"/>
          <p:cNvSpPr>
            <a:spLocks noChangeArrowheads="1"/>
          </p:cNvSpPr>
          <p:nvPr/>
        </p:nvSpPr>
        <p:spPr bwMode="auto">
          <a:xfrm>
            <a:off x="5892800" y="265906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11" name="Oval 50"/>
          <p:cNvSpPr>
            <a:spLocks noChangeArrowheads="1"/>
          </p:cNvSpPr>
          <p:nvPr/>
        </p:nvSpPr>
        <p:spPr bwMode="auto">
          <a:xfrm>
            <a:off x="5902325" y="2632075"/>
            <a:ext cx="41275" cy="36513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12" name="Oval 51"/>
          <p:cNvSpPr>
            <a:spLocks noChangeArrowheads="1"/>
          </p:cNvSpPr>
          <p:nvPr/>
        </p:nvSpPr>
        <p:spPr bwMode="auto">
          <a:xfrm>
            <a:off x="6013450" y="267811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13" name="Oval 52"/>
          <p:cNvSpPr>
            <a:spLocks noChangeArrowheads="1"/>
          </p:cNvSpPr>
          <p:nvPr/>
        </p:nvSpPr>
        <p:spPr bwMode="auto">
          <a:xfrm>
            <a:off x="5811838" y="255746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14" name="Oval 53"/>
          <p:cNvSpPr>
            <a:spLocks noChangeArrowheads="1"/>
          </p:cNvSpPr>
          <p:nvPr/>
        </p:nvSpPr>
        <p:spPr bwMode="auto">
          <a:xfrm>
            <a:off x="5932488" y="255746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15" name="Oval 54"/>
          <p:cNvSpPr>
            <a:spLocks noChangeArrowheads="1"/>
          </p:cNvSpPr>
          <p:nvPr/>
        </p:nvSpPr>
        <p:spPr bwMode="auto">
          <a:xfrm>
            <a:off x="6024563" y="2565400"/>
            <a:ext cx="39687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16" name="Oval 55"/>
          <p:cNvSpPr>
            <a:spLocks noChangeArrowheads="1"/>
          </p:cNvSpPr>
          <p:nvPr/>
        </p:nvSpPr>
        <p:spPr bwMode="auto">
          <a:xfrm>
            <a:off x="5943600" y="2444750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17" name="Oval 56"/>
          <p:cNvSpPr>
            <a:spLocks noChangeArrowheads="1"/>
          </p:cNvSpPr>
          <p:nvPr/>
        </p:nvSpPr>
        <p:spPr bwMode="auto">
          <a:xfrm>
            <a:off x="6064250" y="249078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18" name="Oval 57"/>
          <p:cNvSpPr>
            <a:spLocks noChangeArrowheads="1"/>
          </p:cNvSpPr>
          <p:nvPr/>
        </p:nvSpPr>
        <p:spPr bwMode="auto">
          <a:xfrm>
            <a:off x="6094413" y="236061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19" name="Oval 58"/>
          <p:cNvSpPr>
            <a:spLocks noChangeArrowheads="1"/>
          </p:cNvSpPr>
          <p:nvPr/>
        </p:nvSpPr>
        <p:spPr bwMode="auto">
          <a:xfrm>
            <a:off x="6176963" y="243522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20" name="Oval 59"/>
          <p:cNvSpPr>
            <a:spLocks noChangeArrowheads="1"/>
          </p:cNvSpPr>
          <p:nvPr/>
        </p:nvSpPr>
        <p:spPr bwMode="auto">
          <a:xfrm>
            <a:off x="6013450" y="2324100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21" name="Oval 60"/>
          <p:cNvSpPr>
            <a:spLocks noChangeArrowheads="1"/>
          </p:cNvSpPr>
          <p:nvPr/>
        </p:nvSpPr>
        <p:spPr bwMode="auto">
          <a:xfrm>
            <a:off x="6186488" y="236061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22" name="Oval 61"/>
          <p:cNvSpPr>
            <a:spLocks noChangeArrowheads="1"/>
          </p:cNvSpPr>
          <p:nvPr/>
        </p:nvSpPr>
        <p:spPr bwMode="auto">
          <a:xfrm>
            <a:off x="6145213" y="2286000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23" name="Oval 62"/>
          <p:cNvSpPr>
            <a:spLocks noChangeArrowheads="1"/>
          </p:cNvSpPr>
          <p:nvPr/>
        </p:nvSpPr>
        <p:spPr bwMode="auto">
          <a:xfrm>
            <a:off x="6297613" y="239871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24" name="Oval 63"/>
          <p:cNvSpPr>
            <a:spLocks noChangeArrowheads="1"/>
          </p:cNvSpPr>
          <p:nvPr/>
        </p:nvSpPr>
        <p:spPr bwMode="auto">
          <a:xfrm>
            <a:off x="6267450" y="221138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25" name="Oval 64"/>
          <p:cNvSpPr>
            <a:spLocks noChangeArrowheads="1"/>
          </p:cNvSpPr>
          <p:nvPr/>
        </p:nvSpPr>
        <p:spPr bwMode="auto">
          <a:xfrm>
            <a:off x="6297613" y="229552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26" name="Oval 65"/>
          <p:cNvSpPr>
            <a:spLocks noChangeArrowheads="1"/>
          </p:cNvSpPr>
          <p:nvPr/>
        </p:nvSpPr>
        <p:spPr bwMode="auto">
          <a:xfrm>
            <a:off x="6418263" y="224948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27" name="Oval 66"/>
          <p:cNvSpPr>
            <a:spLocks noChangeArrowheads="1"/>
          </p:cNvSpPr>
          <p:nvPr/>
        </p:nvSpPr>
        <p:spPr bwMode="auto">
          <a:xfrm>
            <a:off x="6388100" y="218281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28" name="Oval 67"/>
          <p:cNvSpPr>
            <a:spLocks noChangeArrowheads="1"/>
          </p:cNvSpPr>
          <p:nvPr/>
        </p:nvSpPr>
        <p:spPr bwMode="auto">
          <a:xfrm>
            <a:off x="6418263" y="2314575"/>
            <a:ext cx="41275" cy="36513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29" name="Oval 68"/>
          <p:cNvSpPr>
            <a:spLocks noChangeArrowheads="1"/>
          </p:cNvSpPr>
          <p:nvPr/>
        </p:nvSpPr>
        <p:spPr bwMode="auto">
          <a:xfrm>
            <a:off x="6510338" y="220186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30" name="Oval 69"/>
          <p:cNvSpPr>
            <a:spLocks noChangeArrowheads="1"/>
          </p:cNvSpPr>
          <p:nvPr/>
        </p:nvSpPr>
        <p:spPr bwMode="auto">
          <a:xfrm>
            <a:off x="6510338" y="227647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31" name="Oval 70"/>
          <p:cNvSpPr>
            <a:spLocks noChangeArrowheads="1"/>
          </p:cNvSpPr>
          <p:nvPr/>
        </p:nvSpPr>
        <p:spPr bwMode="auto">
          <a:xfrm>
            <a:off x="6510338" y="213677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32" name="Oval 71"/>
          <p:cNvSpPr>
            <a:spLocks noChangeArrowheads="1"/>
          </p:cNvSpPr>
          <p:nvPr/>
        </p:nvSpPr>
        <p:spPr bwMode="auto">
          <a:xfrm>
            <a:off x="6621463" y="2286000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33" name="Oval 72"/>
          <p:cNvSpPr>
            <a:spLocks noChangeArrowheads="1"/>
          </p:cNvSpPr>
          <p:nvPr/>
        </p:nvSpPr>
        <p:spPr bwMode="auto">
          <a:xfrm>
            <a:off x="6621463" y="220186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34" name="Oval 73"/>
          <p:cNvSpPr>
            <a:spLocks noChangeArrowheads="1"/>
          </p:cNvSpPr>
          <p:nvPr/>
        </p:nvSpPr>
        <p:spPr bwMode="auto">
          <a:xfrm>
            <a:off x="6702425" y="213677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35" name="Oval 74"/>
          <p:cNvSpPr>
            <a:spLocks noChangeArrowheads="1"/>
          </p:cNvSpPr>
          <p:nvPr/>
        </p:nvSpPr>
        <p:spPr bwMode="auto">
          <a:xfrm>
            <a:off x="6702425" y="225742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36" name="Oval 75"/>
          <p:cNvSpPr>
            <a:spLocks noChangeArrowheads="1"/>
          </p:cNvSpPr>
          <p:nvPr/>
        </p:nvSpPr>
        <p:spPr bwMode="auto">
          <a:xfrm>
            <a:off x="6792913" y="211931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37" name="Oval 76"/>
          <p:cNvSpPr>
            <a:spLocks noChangeArrowheads="1"/>
          </p:cNvSpPr>
          <p:nvPr/>
        </p:nvSpPr>
        <p:spPr bwMode="auto">
          <a:xfrm>
            <a:off x="6873875" y="223996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38" name="Oval 77"/>
          <p:cNvSpPr>
            <a:spLocks noChangeArrowheads="1"/>
          </p:cNvSpPr>
          <p:nvPr/>
        </p:nvSpPr>
        <p:spPr bwMode="auto">
          <a:xfrm>
            <a:off x="6905625" y="2136775"/>
            <a:ext cx="39688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39" name="Oval 78"/>
          <p:cNvSpPr>
            <a:spLocks noChangeArrowheads="1"/>
          </p:cNvSpPr>
          <p:nvPr/>
        </p:nvSpPr>
        <p:spPr bwMode="auto">
          <a:xfrm>
            <a:off x="6783388" y="217487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40" name="Oval 79"/>
          <p:cNvSpPr>
            <a:spLocks noChangeArrowheads="1"/>
          </p:cNvSpPr>
          <p:nvPr/>
        </p:nvSpPr>
        <p:spPr bwMode="auto">
          <a:xfrm>
            <a:off x="6954838" y="221138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41" name="Oval 80"/>
          <p:cNvSpPr>
            <a:spLocks noChangeArrowheads="1"/>
          </p:cNvSpPr>
          <p:nvPr/>
        </p:nvSpPr>
        <p:spPr bwMode="auto">
          <a:xfrm>
            <a:off x="6905625" y="2043113"/>
            <a:ext cx="39688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42" name="Oval 81"/>
          <p:cNvSpPr>
            <a:spLocks noChangeArrowheads="1"/>
          </p:cNvSpPr>
          <p:nvPr/>
        </p:nvSpPr>
        <p:spPr bwMode="auto">
          <a:xfrm>
            <a:off x="6186488" y="253841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43" name="Oval 82"/>
          <p:cNvSpPr>
            <a:spLocks noChangeArrowheads="1"/>
          </p:cNvSpPr>
          <p:nvPr/>
        </p:nvSpPr>
        <p:spPr bwMode="auto">
          <a:xfrm>
            <a:off x="7026275" y="213677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44" name="Oval 83"/>
          <p:cNvSpPr>
            <a:spLocks noChangeArrowheads="1"/>
          </p:cNvSpPr>
          <p:nvPr/>
        </p:nvSpPr>
        <p:spPr bwMode="auto">
          <a:xfrm>
            <a:off x="7107238" y="222091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45" name="Oval 84"/>
          <p:cNvSpPr>
            <a:spLocks noChangeArrowheads="1"/>
          </p:cNvSpPr>
          <p:nvPr/>
        </p:nvSpPr>
        <p:spPr bwMode="auto">
          <a:xfrm>
            <a:off x="5659438" y="2921000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46" name="Rectangle 85"/>
          <p:cNvSpPr>
            <a:spLocks noChangeArrowheads="1"/>
          </p:cNvSpPr>
          <p:nvPr/>
        </p:nvSpPr>
        <p:spPr bwMode="auto">
          <a:xfrm>
            <a:off x="609600" y="4003675"/>
            <a:ext cx="8001000" cy="361950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Problém velikosti </a:t>
            </a:r>
            <a:r>
              <a:rPr lang="cs-CZ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výběru</a:t>
            </a:r>
            <a:endParaRPr lang="cs-CZ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47" name="Text Box 86"/>
          <p:cNvSpPr txBox="1">
            <a:spLocks noChangeArrowheads="1"/>
          </p:cNvSpPr>
          <p:nvPr/>
        </p:nvSpPr>
        <p:spPr bwMode="auto">
          <a:xfrm>
            <a:off x="304800" y="4581525"/>
            <a:ext cx="152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</a:t>
            </a:r>
          </a:p>
        </p:txBody>
      </p:sp>
      <p:sp>
        <p:nvSpPr>
          <p:cNvPr id="297048" name="Text Box 87"/>
          <p:cNvSpPr txBox="1">
            <a:spLocks noChangeArrowheads="1"/>
          </p:cNvSpPr>
          <p:nvPr/>
        </p:nvSpPr>
        <p:spPr bwMode="auto">
          <a:xfrm>
            <a:off x="2598738" y="6278563"/>
            <a:ext cx="152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297049" name="Text Box 88"/>
          <p:cNvSpPr txBox="1">
            <a:spLocks noChangeArrowheads="1"/>
          </p:cNvSpPr>
          <p:nvPr/>
        </p:nvSpPr>
        <p:spPr bwMode="auto">
          <a:xfrm>
            <a:off x="4953000" y="4624388"/>
            <a:ext cx="152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</a:t>
            </a:r>
          </a:p>
        </p:txBody>
      </p:sp>
      <p:sp>
        <p:nvSpPr>
          <p:cNvPr id="297050" name="Text Box 89"/>
          <p:cNvSpPr txBox="1">
            <a:spLocks noChangeArrowheads="1"/>
          </p:cNvSpPr>
          <p:nvPr/>
        </p:nvSpPr>
        <p:spPr bwMode="auto">
          <a:xfrm>
            <a:off x="7315200" y="6262688"/>
            <a:ext cx="152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297051" name="Rectangle 90"/>
          <p:cNvSpPr>
            <a:spLocks noChangeArrowheads="1"/>
          </p:cNvSpPr>
          <p:nvPr/>
        </p:nvSpPr>
        <p:spPr bwMode="auto">
          <a:xfrm>
            <a:off x="2674938" y="5410200"/>
            <a:ext cx="1438275" cy="5334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 = 0,891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(p </a:t>
            </a:r>
            <a:r>
              <a:rPr lang="cs-CZ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cs-CZ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0,214)</a:t>
            </a:r>
          </a:p>
        </p:txBody>
      </p:sp>
      <p:sp>
        <p:nvSpPr>
          <p:cNvPr id="297052" name="Rectangle 91"/>
          <p:cNvSpPr>
            <a:spLocks noChangeArrowheads="1"/>
          </p:cNvSpPr>
          <p:nvPr/>
        </p:nvSpPr>
        <p:spPr bwMode="auto">
          <a:xfrm>
            <a:off x="7143750" y="4495800"/>
            <a:ext cx="1438275" cy="5524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 = 0,212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(p </a:t>
            </a:r>
            <a:r>
              <a:rPr lang="cs-CZ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cs-CZ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0,008)</a:t>
            </a:r>
          </a:p>
        </p:txBody>
      </p:sp>
      <p:sp>
        <p:nvSpPr>
          <p:cNvPr id="297053" name="Freeform 92"/>
          <p:cNvSpPr>
            <a:spLocks/>
          </p:cNvSpPr>
          <p:nvPr/>
        </p:nvSpPr>
        <p:spPr bwMode="auto">
          <a:xfrm>
            <a:off x="825500" y="4852988"/>
            <a:ext cx="1630363" cy="1219200"/>
          </a:xfrm>
          <a:custGeom>
            <a:avLst/>
            <a:gdLst>
              <a:gd name="T0" fmla="*/ 0 w 3082"/>
              <a:gd name="T1" fmla="*/ 2273 h 2302"/>
              <a:gd name="T2" fmla="*/ 22 w 3082"/>
              <a:gd name="T3" fmla="*/ 2302 h 2302"/>
              <a:gd name="T4" fmla="*/ 3082 w 3082"/>
              <a:gd name="T5" fmla="*/ 29 h 2302"/>
              <a:gd name="T6" fmla="*/ 3061 w 3082"/>
              <a:gd name="T7" fmla="*/ 0 h 2302"/>
              <a:gd name="T8" fmla="*/ 0 w 3082"/>
              <a:gd name="T9" fmla="*/ 2273 h 23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82"/>
              <a:gd name="T16" fmla="*/ 0 h 2302"/>
              <a:gd name="T17" fmla="*/ 3082 w 3082"/>
              <a:gd name="T18" fmla="*/ 2302 h 230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82" h="2302">
                <a:moveTo>
                  <a:pt x="0" y="2273"/>
                </a:moveTo>
                <a:lnTo>
                  <a:pt x="22" y="2302"/>
                </a:lnTo>
                <a:lnTo>
                  <a:pt x="3082" y="29"/>
                </a:lnTo>
                <a:lnTo>
                  <a:pt x="3061" y="0"/>
                </a:lnTo>
                <a:lnTo>
                  <a:pt x="0" y="2273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54" name="Rectangle 93"/>
          <p:cNvSpPr>
            <a:spLocks noChangeArrowheads="1"/>
          </p:cNvSpPr>
          <p:nvPr/>
        </p:nvSpPr>
        <p:spPr bwMode="auto">
          <a:xfrm>
            <a:off x="609600" y="4757738"/>
            <a:ext cx="19050" cy="1473200"/>
          </a:xfrm>
          <a:prstGeom prst="rect">
            <a:avLst/>
          </a:prstGeom>
          <a:solidFill>
            <a:srgbClr val="00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55" name="Rectangle 94"/>
          <p:cNvSpPr>
            <a:spLocks noChangeArrowheads="1"/>
          </p:cNvSpPr>
          <p:nvPr/>
        </p:nvSpPr>
        <p:spPr bwMode="auto">
          <a:xfrm>
            <a:off x="617538" y="6223000"/>
            <a:ext cx="1974850" cy="19050"/>
          </a:xfrm>
          <a:prstGeom prst="rect">
            <a:avLst/>
          </a:prstGeom>
          <a:solidFill>
            <a:srgbClr val="00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56" name="Oval 95"/>
          <p:cNvSpPr>
            <a:spLocks noChangeArrowheads="1"/>
          </p:cNvSpPr>
          <p:nvPr/>
        </p:nvSpPr>
        <p:spPr bwMode="auto">
          <a:xfrm>
            <a:off x="982663" y="599916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57" name="Oval 96"/>
          <p:cNvSpPr>
            <a:spLocks noChangeArrowheads="1"/>
          </p:cNvSpPr>
          <p:nvPr/>
        </p:nvSpPr>
        <p:spPr bwMode="auto">
          <a:xfrm>
            <a:off x="992188" y="584041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58" name="Oval 97"/>
          <p:cNvSpPr>
            <a:spLocks noChangeArrowheads="1"/>
          </p:cNvSpPr>
          <p:nvPr/>
        </p:nvSpPr>
        <p:spPr bwMode="auto">
          <a:xfrm>
            <a:off x="1235075" y="581183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59" name="Oval 98"/>
          <p:cNvSpPr>
            <a:spLocks noChangeArrowheads="1"/>
          </p:cNvSpPr>
          <p:nvPr/>
        </p:nvSpPr>
        <p:spPr bwMode="auto">
          <a:xfrm>
            <a:off x="1447800" y="554196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60" name="Oval 99"/>
          <p:cNvSpPr>
            <a:spLocks noChangeArrowheads="1"/>
          </p:cNvSpPr>
          <p:nvPr/>
        </p:nvSpPr>
        <p:spPr bwMode="auto">
          <a:xfrm>
            <a:off x="1649413" y="5354638"/>
            <a:ext cx="42862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61" name="Oval 100"/>
          <p:cNvSpPr>
            <a:spLocks noChangeArrowheads="1"/>
          </p:cNvSpPr>
          <p:nvPr/>
        </p:nvSpPr>
        <p:spPr bwMode="auto">
          <a:xfrm>
            <a:off x="1873250" y="5337175"/>
            <a:ext cx="41275" cy="36513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62" name="Oval 101"/>
          <p:cNvSpPr>
            <a:spLocks noChangeArrowheads="1"/>
          </p:cNvSpPr>
          <p:nvPr/>
        </p:nvSpPr>
        <p:spPr bwMode="auto">
          <a:xfrm>
            <a:off x="2155825" y="5019675"/>
            <a:ext cx="42863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63" name="Oval 102"/>
          <p:cNvSpPr>
            <a:spLocks noChangeArrowheads="1"/>
          </p:cNvSpPr>
          <p:nvPr/>
        </p:nvSpPr>
        <p:spPr bwMode="auto">
          <a:xfrm>
            <a:off x="2398713" y="496411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64" name="Rectangle 103"/>
          <p:cNvSpPr>
            <a:spLocks noChangeArrowheads="1"/>
          </p:cNvSpPr>
          <p:nvPr/>
        </p:nvSpPr>
        <p:spPr bwMode="auto">
          <a:xfrm>
            <a:off x="5281613" y="4730750"/>
            <a:ext cx="19050" cy="1473200"/>
          </a:xfrm>
          <a:prstGeom prst="rect">
            <a:avLst/>
          </a:prstGeom>
          <a:solidFill>
            <a:srgbClr val="00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65" name="Rectangle 104"/>
          <p:cNvSpPr>
            <a:spLocks noChangeArrowheads="1"/>
          </p:cNvSpPr>
          <p:nvPr/>
        </p:nvSpPr>
        <p:spPr bwMode="auto">
          <a:xfrm>
            <a:off x="5289550" y="6196013"/>
            <a:ext cx="1974850" cy="19050"/>
          </a:xfrm>
          <a:prstGeom prst="rect">
            <a:avLst/>
          </a:prstGeom>
          <a:solidFill>
            <a:srgbClr val="00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66" name="Freeform 105"/>
          <p:cNvSpPr>
            <a:spLocks/>
          </p:cNvSpPr>
          <p:nvPr/>
        </p:nvSpPr>
        <p:spPr bwMode="auto">
          <a:xfrm>
            <a:off x="5683250" y="5524500"/>
            <a:ext cx="1795463" cy="400050"/>
          </a:xfrm>
          <a:custGeom>
            <a:avLst/>
            <a:gdLst>
              <a:gd name="T0" fmla="*/ 0 w 3394"/>
              <a:gd name="T1" fmla="*/ 723 h 758"/>
              <a:gd name="T2" fmla="*/ 8 w 3394"/>
              <a:gd name="T3" fmla="*/ 758 h 758"/>
              <a:gd name="T4" fmla="*/ 3394 w 3394"/>
              <a:gd name="T5" fmla="*/ 35 h 758"/>
              <a:gd name="T6" fmla="*/ 3386 w 3394"/>
              <a:gd name="T7" fmla="*/ 0 h 758"/>
              <a:gd name="T8" fmla="*/ 0 w 3394"/>
              <a:gd name="T9" fmla="*/ 723 h 7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94"/>
              <a:gd name="T16" fmla="*/ 0 h 758"/>
              <a:gd name="T17" fmla="*/ 3394 w 3394"/>
              <a:gd name="T18" fmla="*/ 758 h 75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94" h="758">
                <a:moveTo>
                  <a:pt x="0" y="723"/>
                </a:moveTo>
                <a:lnTo>
                  <a:pt x="8" y="758"/>
                </a:lnTo>
                <a:lnTo>
                  <a:pt x="3394" y="35"/>
                </a:lnTo>
                <a:lnTo>
                  <a:pt x="3386" y="0"/>
                </a:lnTo>
                <a:lnTo>
                  <a:pt x="0" y="723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67" name="Oval 106"/>
          <p:cNvSpPr>
            <a:spLocks noChangeArrowheads="1"/>
          </p:cNvSpPr>
          <p:nvPr/>
        </p:nvSpPr>
        <p:spPr bwMode="auto">
          <a:xfrm>
            <a:off x="6221413" y="558006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68" name="Oval 107"/>
          <p:cNvSpPr>
            <a:spLocks noChangeArrowheads="1"/>
          </p:cNvSpPr>
          <p:nvPr/>
        </p:nvSpPr>
        <p:spPr bwMode="auto">
          <a:xfrm>
            <a:off x="5805488" y="5683250"/>
            <a:ext cx="42862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69" name="Oval 108"/>
          <p:cNvSpPr>
            <a:spLocks noChangeArrowheads="1"/>
          </p:cNvSpPr>
          <p:nvPr/>
        </p:nvSpPr>
        <p:spPr bwMode="auto">
          <a:xfrm>
            <a:off x="6119813" y="604678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70" name="Oval 109"/>
          <p:cNvSpPr>
            <a:spLocks noChangeArrowheads="1"/>
          </p:cNvSpPr>
          <p:nvPr/>
        </p:nvSpPr>
        <p:spPr bwMode="auto">
          <a:xfrm>
            <a:off x="6018213" y="5943600"/>
            <a:ext cx="42862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71" name="Oval 110"/>
          <p:cNvSpPr>
            <a:spLocks noChangeArrowheads="1"/>
          </p:cNvSpPr>
          <p:nvPr/>
        </p:nvSpPr>
        <p:spPr bwMode="auto">
          <a:xfrm>
            <a:off x="6484938" y="567372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72" name="Oval 111"/>
          <p:cNvSpPr>
            <a:spLocks noChangeArrowheads="1"/>
          </p:cNvSpPr>
          <p:nvPr/>
        </p:nvSpPr>
        <p:spPr bwMode="auto">
          <a:xfrm>
            <a:off x="6443663" y="590708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73" name="Oval 112"/>
          <p:cNvSpPr>
            <a:spLocks noChangeArrowheads="1"/>
          </p:cNvSpPr>
          <p:nvPr/>
        </p:nvSpPr>
        <p:spPr bwMode="auto">
          <a:xfrm>
            <a:off x="6818313" y="577532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74" name="Oval 113"/>
          <p:cNvSpPr>
            <a:spLocks noChangeArrowheads="1"/>
          </p:cNvSpPr>
          <p:nvPr/>
        </p:nvSpPr>
        <p:spPr bwMode="auto">
          <a:xfrm>
            <a:off x="5573713" y="590708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75" name="Oval 114"/>
          <p:cNvSpPr>
            <a:spLocks noChangeArrowheads="1"/>
          </p:cNvSpPr>
          <p:nvPr/>
        </p:nvSpPr>
        <p:spPr bwMode="auto">
          <a:xfrm>
            <a:off x="5715000" y="600868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76" name="Oval 115"/>
          <p:cNvSpPr>
            <a:spLocks noChangeArrowheads="1"/>
          </p:cNvSpPr>
          <p:nvPr/>
        </p:nvSpPr>
        <p:spPr bwMode="auto">
          <a:xfrm>
            <a:off x="5957888" y="599916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77" name="Oval 116"/>
          <p:cNvSpPr>
            <a:spLocks noChangeArrowheads="1"/>
          </p:cNvSpPr>
          <p:nvPr/>
        </p:nvSpPr>
        <p:spPr bwMode="auto">
          <a:xfrm>
            <a:off x="5837238" y="5803900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78" name="Oval 117"/>
          <p:cNvSpPr>
            <a:spLocks noChangeArrowheads="1"/>
          </p:cNvSpPr>
          <p:nvPr/>
        </p:nvSpPr>
        <p:spPr bwMode="auto">
          <a:xfrm>
            <a:off x="5999163" y="5765800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79" name="Oval 118"/>
          <p:cNvSpPr>
            <a:spLocks noChangeArrowheads="1"/>
          </p:cNvSpPr>
          <p:nvPr/>
        </p:nvSpPr>
        <p:spPr bwMode="auto">
          <a:xfrm>
            <a:off x="6140450" y="569118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80" name="Oval 119"/>
          <p:cNvSpPr>
            <a:spLocks noChangeArrowheads="1"/>
          </p:cNvSpPr>
          <p:nvPr/>
        </p:nvSpPr>
        <p:spPr bwMode="auto">
          <a:xfrm>
            <a:off x="5927725" y="572928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81" name="Oval 120"/>
          <p:cNvSpPr>
            <a:spLocks noChangeArrowheads="1"/>
          </p:cNvSpPr>
          <p:nvPr/>
        </p:nvSpPr>
        <p:spPr bwMode="auto">
          <a:xfrm>
            <a:off x="6119813" y="597217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82" name="Oval 121"/>
          <p:cNvSpPr>
            <a:spLocks noChangeArrowheads="1"/>
          </p:cNvSpPr>
          <p:nvPr/>
        </p:nvSpPr>
        <p:spPr bwMode="auto">
          <a:xfrm>
            <a:off x="6202363" y="577532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83" name="Oval 122"/>
          <p:cNvSpPr>
            <a:spLocks noChangeArrowheads="1"/>
          </p:cNvSpPr>
          <p:nvPr/>
        </p:nvSpPr>
        <p:spPr bwMode="auto">
          <a:xfrm>
            <a:off x="6323013" y="5664200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84" name="Oval 123"/>
          <p:cNvSpPr>
            <a:spLocks noChangeArrowheads="1"/>
          </p:cNvSpPr>
          <p:nvPr/>
        </p:nvSpPr>
        <p:spPr bwMode="auto">
          <a:xfrm>
            <a:off x="6281738" y="581342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85" name="Oval 124"/>
          <p:cNvSpPr>
            <a:spLocks noChangeArrowheads="1"/>
          </p:cNvSpPr>
          <p:nvPr/>
        </p:nvSpPr>
        <p:spPr bwMode="auto">
          <a:xfrm>
            <a:off x="6373813" y="563562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86" name="Oval 125"/>
          <p:cNvSpPr>
            <a:spLocks noChangeArrowheads="1"/>
          </p:cNvSpPr>
          <p:nvPr/>
        </p:nvSpPr>
        <p:spPr bwMode="auto">
          <a:xfrm>
            <a:off x="6535738" y="554196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87" name="Oval 126"/>
          <p:cNvSpPr>
            <a:spLocks noChangeArrowheads="1"/>
          </p:cNvSpPr>
          <p:nvPr/>
        </p:nvSpPr>
        <p:spPr bwMode="auto">
          <a:xfrm>
            <a:off x="6910388" y="570071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88" name="Oval 127"/>
          <p:cNvSpPr>
            <a:spLocks noChangeArrowheads="1"/>
          </p:cNvSpPr>
          <p:nvPr/>
        </p:nvSpPr>
        <p:spPr bwMode="auto">
          <a:xfrm>
            <a:off x="6748463" y="558006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89" name="Oval 128"/>
          <p:cNvSpPr>
            <a:spLocks noChangeArrowheads="1"/>
          </p:cNvSpPr>
          <p:nvPr/>
        </p:nvSpPr>
        <p:spPr bwMode="auto">
          <a:xfrm>
            <a:off x="6778625" y="573881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90" name="Oval 129"/>
          <p:cNvSpPr>
            <a:spLocks noChangeArrowheads="1"/>
          </p:cNvSpPr>
          <p:nvPr/>
        </p:nvSpPr>
        <p:spPr bwMode="auto">
          <a:xfrm>
            <a:off x="6686550" y="579437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91" name="Oval 130"/>
          <p:cNvSpPr>
            <a:spLocks noChangeArrowheads="1"/>
          </p:cNvSpPr>
          <p:nvPr/>
        </p:nvSpPr>
        <p:spPr bwMode="auto">
          <a:xfrm>
            <a:off x="6616700" y="563562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92" name="Oval 131"/>
          <p:cNvSpPr>
            <a:spLocks noChangeArrowheads="1"/>
          </p:cNvSpPr>
          <p:nvPr/>
        </p:nvSpPr>
        <p:spPr bwMode="auto">
          <a:xfrm>
            <a:off x="6665913" y="5775325"/>
            <a:ext cx="42862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93" name="Oval 132"/>
          <p:cNvSpPr>
            <a:spLocks noChangeArrowheads="1"/>
          </p:cNvSpPr>
          <p:nvPr/>
        </p:nvSpPr>
        <p:spPr bwMode="auto">
          <a:xfrm>
            <a:off x="6373813" y="586898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94" name="Oval 133"/>
          <p:cNvSpPr>
            <a:spLocks noChangeArrowheads="1"/>
          </p:cNvSpPr>
          <p:nvPr/>
        </p:nvSpPr>
        <p:spPr bwMode="auto">
          <a:xfrm>
            <a:off x="6565900" y="585946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95" name="Oval 134"/>
          <p:cNvSpPr>
            <a:spLocks noChangeArrowheads="1"/>
          </p:cNvSpPr>
          <p:nvPr/>
        </p:nvSpPr>
        <p:spPr bwMode="auto">
          <a:xfrm>
            <a:off x="6242050" y="588803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96" name="Oval 135"/>
          <p:cNvSpPr>
            <a:spLocks noChangeArrowheads="1"/>
          </p:cNvSpPr>
          <p:nvPr/>
        </p:nvSpPr>
        <p:spPr bwMode="auto">
          <a:xfrm>
            <a:off x="6889750" y="554196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97" name="Oval 136"/>
          <p:cNvSpPr>
            <a:spLocks noChangeArrowheads="1"/>
          </p:cNvSpPr>
          <p:nvPr/>
        </p:nvSpPr>
        <p:spPr bwMode="auto">
          <a:xfrm>
            <a:off x="6970713" y="581342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98" name="Oval 137"/>
          <p:cNvSpPr>
            <a:spLocks noChangeArrowheads="1"/>
          </p:cNvSpPr>
          <p:nvPr/>
        </p:nvSpPr>
        <p:spPr bwMode="auto">
          <a:xfrm>
            <a:off x="7051675" y="554196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99" name="Oval 138"/>
          <p:cNvSpPr>
            <a:spLocks noChangeArrowheads="1"/>
          </p:cNvSpPr>
          <p:nvPr/>
        </p:nvSpPr>
        <p:spPr bwMode="auto">
          <a:xfrm>
            <a:off x="7102475" y="570071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100" name="Oval 139"/>
          <p:cNvSpPr>
            <a:spLocks noChangeArrowheads="1"/>
          </p:cNvSpPr>
          <p:nvPr/>
        </p:nvSpPr>
        <p:spPr bwMode="auto">
          <a:xfrm>
            <a:off x="6850063" y="542131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101" name="Oval 140"/>
          <p:cNvSpPr>
            <a:spLocks noChangeArrowheads="1"/>
          </p:cNvSpPr>
          <p:nvPr/>
        </p:nvSpPr>
        <p:spPr bwMode="auto">
          <a:xfrm>
            <a:off x="7061200" y="570071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102" name="Oval 141"/>
          <p:cNvSpPr>
            <a:spLocks noChangeArrowheads="1"/>
          </p:cNvSpPr>
          <p:nvPr/>
        </p:nvSpPr>
        <p:spPr bwMode="auto">
          <a:xfrm>
            <a:off x="7091363" y="543083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103" name="Oval 142"/>
          <p:cNvSpPr>
            <a:spLocks noChangeArrowheads="1"/>
          </p:cNvSpPr>
          <p:nvPr/>
        </p:nvSpPr>
        <p:spPr bwMode="auto">
          <a:xfrm>
            <a:off x="6565900" y="5943600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104" name="Oval 143"/>
          <p:cNvSpPr>
            <a:spLocks noChangeArrowheads="1"/>
          </p:cNvSpPr>
          <p:nvPr/>
        </p:nvSpPr>
        <p:spPr bwMode="auto">
          <a:xfrm>
            <a:off x="7021513" y="571023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105" name="Oval 144"/>
          <p:cNvSpPr>
            <a:spLocks noChangeArrowheads="1"/>
          </p:cNvSpPr>
          <p:nvPr/>
        </p:nvSpPr>
        <p:spPr bwMode="auto">
          <a:xfrm>
            <a:off x="7061200" y="544988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106" name="Oval 145"/>
          <p:cNvSpPr>
            <a:spLocks noChangeArrowheads="1"/>
          </p:cNvSpPr>
          <p:nvPr/>
        </p:nvSpPr>
        <p:spPr bwMode="auto">
          <a:xfrm>
            <a:off x="7213600" y="563562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107" name="Oval 146"/>
          <p:cNvSpPr>
            <a:spLocks noChangeArrowheads="1"/>
          </p:cNvSpPr>
          <p:nvPr/>
        </p:nvSpPr>
        <p:spPr bwMode="auto">
          <a:xfrm>
            <a:off x="7213600" y="5468938"/>
            <a:ext cx="41275" cy="36512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108" name="Oval 147"/>
          <p:cNvSpPr>
            <a:spLocks noChangeArrowheads="1"/>
          </p:cNvSpPr>
          <p:nvPr/>
        </p:nvSpPr>
        <p:spPr bwMode="auto">
          <a:xfrm>
            <a:off x="7315200" y="556101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109" name="Oval 148"/>
          <p:cNvSpPr>
            <a:spLocks noChangeArrowheads="1"/>
          </p:cNvSpPr>
          <p:nvPr/>
        </p:nvSpPr>
        <p:spPr bwMode="auto">
          <a:xfrm>
            <a:off x="7315200" y="533717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110" name="Oval 149"/>
          <p:cNvSpPr>
            <a:spLocks noChangeArrowheads="1"/>
          </p:cNvSpPr>
          <p:nvPr/>
        </p:nvSpPr>
        <p:spPr bwMode="auto">
          <a:xfrm>
            <a:off x="7334250" y="567372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111" name="Oval 150"/>
          <p:cNvSpPr>
            <a:spLocks noChangeArrowheads="1"/>
          </p:cNvSpPr>
          <p:nvPr/>
        </p:nvSpPr>
        <p:spPr bwMode="auto">
          <a:xfrm>
            <a:off x="6727825" y="559911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112" name="Oval 151"/>
          <p:cNvSpPr>
            <a:spLocks noChangeArrowheads="1"/>
          </p:cNvSpPr>
          <p:nvPr/>
        </p:nvSpPr>
        <p:spPr bwMode="auto">
          <a:xfrm>
            <a:off x="5837238" y="595312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113" name="Oval 152"/>
          <p:cNvSpPr>
            <a:spLocks noChangeArrowheads="1"/>
          </p:cNvSpPr>
          <p:nvPr/>
        </p:nvSpPr>
        <p:spPr bwMode="auto">
          <a:xfrm>
            <a:off x="6686550" y="547687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114" name="Oval 153"/>
          <p:cNvSpPr>
            <a:spLocks noChangeArrowheads="1"/>
          </p:cNvSpPr>
          <p:nvPr/>
        </p:nvSpPr>
        <p:spPr bwMode="auto">
          <a:xfrm>
            <a:off x="7192963" y="585946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7944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1" name="Rectangle 2"/>
          <p:cNvSpPr>
            <a:spLocks noGrp="1"/>
          </p:cNvSpPr>
          <p:nvPr>
            <p:ph type="title" idx="4294967295"/>
          </p:nvPr>
        </p:nvSpPr>
        <p:spPr>
          <a:xfrm>
            <a:off x="301625" y="404664"/>
            <a:ext cx="8534400" cy="758825"/>
          </a:xfrm>
        </p:spPr>
        <p:txBody>
          <a:bodyPr/>
          <a:lstStyle/>
          <a:p>
            <a:r>
              <a:rPr lang="cs-CZ" sz="3200" dirty="0"/>
              <a:t>Řešení v softwaru </a:t>
            </a:r>
            <a:r>
              <a:rPr lang="cs-CZ" sz="3200" dirty="0" err="1"/>
              <a:t>Statistica</a:t>
            </a:r>
            <a:r>
              <a:rPr lang="cs-CZ" sz="3200" dirty="0" smtClean="0"/>
              <a:t>: </a:t>
            </a:r>
            <a:br>
              <a:rPr lang="cs-CZ" sz="3200" dirty="0" smtClean="0"/>
            </a:br>
            <a:r>
              <a:rPr lang="cs-CZ" sz="3200" dirty="0" smtClean="0"/>
              <a:t>Pearsonův korelační koeficient I</a:t>
            </a:r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 J. Kalina</a:t>
            </a:r>
            <a:endParaRPr lang="cs-CZ" dirty="0"/>
          </a:p>
          <a:p>
            <a:endParaRPr lang="cs-CZ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00" t="-2573" r="68026" b="45731"/>
          <a:stretch/>
        </p:blipFill>
        <p:spPr bwMode="auto">
          <a:xfrm>
            <a:off x="3380021" y="1251945"/>
            <a:ext cx="5584467" cy="51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23528" y="1700808"/>
            <a:ext cx="33123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Prozkoumejte lineární vztah mezi výškou a váhou u 13 studentů. Testujte hypotézu, že jsou tyto proměnné nezávislé.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pPr marL="342900" indent="-342900">
              <a:buAutoNum type="arabicPeriod"/>
            </a:pPr>
            <a:r>
              <a:rPr lang="cs-CZ" dirty="0" smtClean="0"/>
              <a:t>Záložka </a:t>
            </a:r>
            <a:r>
              <a:rPr lang="cs-CZ" b="1" dirty="0" err="1" smtClean="0"/>
              <a:t>Statistics</a:t>
            </a:r>
            <a:endParaRPr lang="cs-CZ" b="1" dirty="0" smtClean="0"/>
          </a:p>
          <a:p>
            <a:pPr marL="342900" indent="-342900">
              <a:buAutoNum type="arabicPeriod"/>
            </a:pPr>
            <a:endParaRPr lang="cs-CZ" dirty="0" smtClean="0"/>
          </a:p>
          <a:p>
            <a:pPr marL="342900" indent="-342900">
              <a:buAutoNum type="arabicPeriod"/>
            </a:pPr>
            <a:r>
              <a:rPr lang="cs-CZ" b="1" dirty="0" smtClean="0"/>
              <a:t>Basic </a:t>
            </a:r>
            <a:r>
              <a:rPr lang="cs-CZ" b="1" dirty="0" err="1" smtClean="0"/>
              <a:t>Statistics</a:t>
            </a:r>
            <a:endParaRPr lang="cs-CZ" b="1" dirty="0" smtClean="0"/>
          </a:p>
          <a:p>
            <a:pPr marL="342900" indent="-342900">
              <a:buAutoNum type="arabicPeriod"/>
            </a:pPr>
            <a:endParaRPr lang="cs-CZ" dirty="0" smtClean="0"/>
          </a:p>
          <a:p>
            <a:pPr marL="342900" indent="-342900">
              <a:buAutoNum type="arabicPeriod"/>
            </a:pPr>
            <a:r>
              <a:rPr lang="cs-CZ" b="1" dirty="0" err="1" smtClean="0"/>
              <a:t>Correlation</a:t>
            </a:r>
            <a:r>
              <a:rPr lang="cs-CZ" b="1" dirty="0" smtClean="0"/>
              <a:t> </a:t>
            </a:r>
            <a:r>
              <a:rPr lang="cs-CZ" b="1" dirty="0" err="1" smtClean="0"/>
              <a:t>matrices</a:t>
            </a:r>
            <a:endParaRPr lang="cs-CZ" b="1" dirty="0" smtClean="0"/>
          </a:p>
          <a:p>
            <a:pPr marL="342900" indent="-342900">
              <a:buAutoNum type="arabicPeriod"/>
            </a:pPr>
            <a:endParaRPr lang="cs-CZ" b="1" dirty="0" smtClean="0"/>
          </a:p>
          <a:p>
            <a:pPr marL="342900" indent="-342900">
              <a:buAutoNum type="arabicPeriod"/>
            </a:pPr>
            <a:r>
              <a:rPr lang="cs-CZ" dirty="0" smtClean="0"/>
              <a:t>Potvrdíme:</a:t>
            </a:r>
            <a:r>
              <a:rPr lang="cs-CZ" b="1" dirty="0" smtClean="0"/>
              <a:t> OK</a:t>
            </a:r>
            <a:endParaRPr lang="cs-CZ" b="1" dirty="0"/>
          </a:p>
        </p:txBody>
      </p:sp>
      <p:sp>
        <p:nvSpPr>
          <p:cNvPr id="8" name="Šipka doprava 7"/>
          <p:cNvSpPr/>
          <p:nvPr/>
        </p:nvSpPr>
        <p:spPr>
          <a:xfrm rot="-3300000">
            <a:off x="3203896" y="2658509"/>
            <a:ext cx="864000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2</a:t>
            </a:r>
            <a:endParaRPr lang="cs-CZ" dirty="0"/>
          </a:p>
        </p:txBody>
      </p:sp>
      <p:sp>
        <p:nvSpPr>
          <p:cNvPr id="9" name="Šipka doprava 8"/>
          <p:cNvSpPr/>
          <p:nvPr/>
        </p:nvSpPr>
        <p:spPr>
          <a:xfrm rot="-1980000" flipH="1">
            <a:off x="6655793" y="1247361"/>
            <a:ext cx="864000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</a:t>
            </a:r>
            <a:endParaRPr lang="cs-CZ" dirty="0"/>
          </a:p>
        </p:txBody>
      </p:sp>
      <p:sp>
        <p:nvSpPr>
          <p:cNvPr id="10" name="Šipka doprava 9"/>
          <p:cNvSpPr/>
          <p:nvPr/>
        </p:nvSpPr>
        <p:spPr>
          <a:xfrm rot="-1140000">
            <a:off x="5172076" y="3785781"/>
            <a:ext cx="864000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3</a:t>
            </a:r>
            <a:endParaRPr lang="cs-CZ" dirty="0"/>
          </a:p>
        </p:txBody>
      </p:sp>
      <p:sp>
        <p:nvSpPr>
          <p:cNvPr id="11" name="Šipka doprava 10"/>
          <p:cNvSpPr/>
          <p:nvPr/>
        </p:nvSpPr>
        <p:spPr>
          <a:xfrm rot="-2100000" flipH="1">
            <a:off x="8079981" y="2969083"/>
            <a:ext cx="864000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774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5" t="25815" r="57953" b="40322"/>
          <a:stretch/>
        </p:blipFill>
        <p:spPr bwMode="auto">
          <a:xfrm>
            <a:off x="4665079" y="1499389"/>
            <a:ext cx="3846287" cy="3483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3891" name="Rectangle 2"/>
          <p:cNvSpPr>
            <a:spLocks noGrp="1"/>
          </p:cNvSpPr>
          <p:nvPr>
            <p:ph type="title" idx="4294967295"/>
          </p:nvPr>
        </p:nvSpPr>
        <p:spPr>
          <a:xfrm>
            <a:off x="301625" y="404664"/>
            <a:ext cx="8534400" cy="758825"/>
          </a:xfrm>
        </p:spPr>
        <p:txBody>
          <a:bodyPr/>
          <a:lstStyle/>
          <a:p>
            <a:r>
              <a:rPr lang="cs-CZ" sz="3200" dirty="0"/>
              <a:t>Řešení v softwaru </a:t>
            </a:r>
            <a:r>
              <a:rPr lang="cs-CZ" sz="3200" dirty="0" err="1"/>
              <a:t>Statistica</a:t>
            </a:r>
            <a:r>
              <a:rPr lang="cs-CZ" sz="3200" dirty="0" smtClean="0"/>
              <a:t>: </a:t>
            </a:r>
            <a:br>
              <a:rPr lang="cs-CZ" sz="3200" dirty="0" smtClean="0"/>
            </a:br>
            <a:r>
              <a:rPr lang="cs-CZ" sz="3200" dirty="0" smtClean="0"/>
              <a:t>Pearsonův korelační koeficient II</a:t>
            </a:r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 J. Kalina</a:t>
            </a:r>
            <a:endParaRPr lang="cs-CZ" dirty="0"/>
          </a:p>
          <a:p>
            <a:endParaRPr lang="cs-CZ" dirty="0"/>
          </a:p>
        </p:txBody>
      </p:sp>
      <p:sp>
        <p:nvSpPr>
          <p:cNvPr id="9" name="Šipka doprava 8"/>
          <p:cNvSpPr/>
          <p:nvPr/>
        </p:nvSpPr>
        <p:spPr>
          <a:xfrm rot="-1980000" flipH="1">
            <a:off x="5662594" y="1740792"/>
            <a:ext cx="864000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5</a:t>
            </a:r>
            <a:endParaRPr lang="cs-CZ" dirty="0"/>
          </a:p>
        </p:txBody>
      </p:sp>
      <p:sp>
        <p:nvSpPr>
          <p:cNvPr id="10" name="Šipka doprava 9"/>
          <p:cNvSpPr/>
          <p:nvPr/>
        </p:nvSpPr>
        <p:spPr>
          <a:xfrm rot="-1140000">
            <a:off x="4054453" y="2907843"/>
            <a:ext cx="864000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6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23528" y="1556792"/>
            <a:ext cx="331236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5. Vybereme spojité proměnné pro hodnocení vztahu (váha a výška).</a:t>
            </a:r>
          </a:p>
          <a:p>
            <a:endParaRPr lang="cs-CZ" b="1" dirty="0"/>
          </a:p>
          <a:p>
            <a:r>
              <a:rPr lang="cs-CZ" dirty="0" smtClean="0"/>
              <a:t>Na záložce </a:t>
            </a:r>
            <a:r>
              <a:rPr lang="cs-CZ" b="1" i="1" dirty="0" err="1" smtClean="0"/>
              <a:t>Options</a:t>
            </a:r>
            <a:r>
              <a:rPr lang="cs-CZ" dirty="0" smtClean="0"/>
              <a:t> můžeme vybrat formu výstupu (pouze p-hodnoty, matice korelačních koeficientů a p-hodnot ap.).</a:t>
            </a:r>
          </a:p>
          <a:p>
            <a:endParaRPr lang="cs-CZ" dirty="0" smtClean="0"/>
          </a:p>
          <a:p>
            <a:r>
              <a:rPr lang="cs-CZ" dirty="0" smtClean="0"/>
              <a:t>6. </a:t>
            </a:r>
            <a:r>
              <a:rPr lang="cs-CZ" b="1" i="1" dirty="0" err="1" smtClean="0"/>
              <a:t>Summary</a:t>
            </a:r>
            <a:r>
              <a:rPr lang="cs-CZ" b="1" i="1" dirty="0" smtClean="0"/>
              <a:t>: </a:t>
            </a:r>
            <a:r>
              <a:rPr lang="cs-CZ" b="1" i="1" dirty="0" err="1" smtClean="0"/>
              <a:t>Correlations</a:t>
            </a:r>
            <a:endParaRPr lang="cs-CZ" b="1" i="1" dirty="0" smtClean="0"/>
          </a:p>
          <a:p>
            <a:endParaRPr lang="cs-CZ" dirty="0"/>
          </a:p>
          <a:p>
            <a:r>
              <a:rPr lang="cs-CZ" dirty="0" smtClean="0"/>
              <a:t>Jedna z možných výstupních tabulek:</a:t>
            </a:r>
            <a:endParaRPr lang="cs-CZ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7" t="13489" r="71912" b="75906"/>
          <a:stretch/>
        </p:blipFill>
        <p:spPr bwMode="auto">
          <a:xfrm>
            <a:off x="323528" y="5230995"/>
            <a:ext cx="3500327" cy="109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Zaoblený obdélník 15"/>
          <p:cNvSpPr/>
          <p:nvPr/>
        </p:nvSpPr>
        <p:spPr>
          <a:xfrm rot="10800000">
            <a:off x="2483765" y="5733085"/>
            <a:ext cx="1340087" cy="545439"/>
          </a:xfrm>
          <a:prstGeom prst="roundRect">
            <a:avLst>
              <a:gd name="adj" fmla="val 0"/>
            </a:avLst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Zaoblený obdélník 16"/>
          <p:cNvSpPr/>
          <p:nvPr/>
        </p:nvSpPr>
        <p:spPr>
          <a:xfrm rot="10800000">
            <a:off x="3099879" y="5388802"/>
            <a:ext cx="692192" cy="178279"/>
          </a:xfrm>
          <a:prstGeom prst="roundRect">
            <a:avLst>
              <a:gd name="adj" fmla="val 0"/>
            </a:avLst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8" name="Přímá spojovací šipka 15"/>
          <p:cNvCxnSpPr/>
          <p:nvPr/>
        </p:nvCxnSpPr>
        <p:spPr>
          <a:xfrm>
            <a:off x="3870140" y="5472118"/>
            <a:ext cx="792000" cy="0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4756357" y="5118283"/>
            <a:ext cx="4136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p-hodnota &lt; 0,05 </a:t>
            </a:r>
            <a:r>
              <a:rPr lang="cs-CZ" sz="1600" dirty="0"/>
              <a:t>- </a:t>
            </a:r>
            <a:r>
              <a:rPr lang="cs-CZ" sz="1600" dirty="0" smtClean="0"/>
              <a:t>test </a:t>
            </a:r>
            <a:r>
              <a:rPr lang="cs-CZ" sz="1600" dirty="0"/>
              <a:t>hypotézy H</a:t>
            </a:r>
            <a:r>
              <a:rPr lang="cs-CZ" sz="1600" baseline="-25000" dirty="0"/>
              <a:t>0</a:t>
            </a:r>
            <a:r>
              <a:rPr lang="cs-CZ" sz="1600" dirty="0"/>
              <a:t>: </a:t>
            </a:r>
            <a:r>
              <a:rPr lang="cs-CZ" sz="1600" i="1" dirty="0"/>
              <a:t>r</a:t>
            </a:r>
            <a:r>
              <a:rPr lang="cs-CZ" sz="1600" dirty="0"/>
              <a:t> = </a:t>
            </a:r>
            <a:r>
              <a:rPr lang="cs-CZ" sz="1600" dirty="0" smtClean="0"/>
              <a:t>0,</a:t>
            </a:r>
          </a:p>
          <a:p>
            <a:r>
              <a:rPr lang="cs-CZ" sz="1600" dirty="0" smtClean="0"/>
              <a:t>lze vypsat i konkrétní hodnotu (změna formy výstupu na záložce </a:t>
            </a:r>
            <a:r>
              <a:rPr lang="cs-CZ" sz="1600" b="1" i="1" dirty="0" err="1" smtClean="0"/>
              <a:t>Options</a:t>
            </a:r>
            <a:r>
              <a:rPr lang="cs-CZ" sz="1600" dirty="0" smtClean="0"/>
              <a:t>) </a:t>
            </a:r>
            <a:endParaRPr lang="cs-CZ" sz="1600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4716016" y="5966882"/>
            <a:ext cx="3315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/>
              <a:t>Pearsonovy</a:t>
            </a:r>
            <a:r>
              <a:rPr lang="cs-CZ" b="1" dirty="0" smtClean="0"/>
              <a:t> korelační koeficienty</a:t>
            </a:r>
            <a:endParaRPr lang="cs-CZ" b="1" dirty="0"/>
          </a:p>
        </p:txBody>
      </p:sp>
      <p:cxnSp>
        <p:nvCxnSpPr>
          <p:cNvPr id="22" name="Přímá spojovací šipka 15"/>
          <p:cNvCxnSpPr/>
          <p:nvPr/>
        </p:nvCxnSpPr>
        <p:spPr>
          <a:xfrm>
            <a:off x="3873079" y="6151548"/>
            <a:ext cx="792000" cy="0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811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1" name="Rectangle 2"/>
          <p:cNvSpPr>
            <a:spLocks noGrp="1"/>
          </p:cNvSpPr>
          <p:nvPr>
            <p:ph type="title" idx="4294967295"/>
          </p:nvPr>
        </p:nvSpPr>
        <p:spPr>
          <a:xfrm>
            <a:off x="301625" y="404664"/>
            <a:ext cx="8534400" cy="758825"/>
          </a:xfrm>
        </p:spPr>
        <p:txBody>
          <a:bodyPr/>
          <a:lstStyle/>
          <a:p>
            <a:r>
              <a:rPr lang="cs-CZ" sz="3200" dirty="0"/>
              <a:t>Řešení v softwaru </a:t>
            </a:r>
            <a:r>
              <a:rPr lang="cs-CZ" sz="3200" dirty="0" err="1"/>
              <a:t>Statistica</a:t>
            </a:r>
            <a:r>
              <a:rPr lang="cs-CZ" sz="3200" dirty="0" smtClean="0"/>
              <a:t>: </a:t>
            </a:r>
            <a:br>
              <a:rPr lang="cs-CZ" sz="3200" dirty="0" smtClean="0"/>
            </a:br>
            <a:r>
              <a:rPr lang="cs-CZ" sz="3200" dirty="0" smtClean="0"/>
              <a:t>Pearsonův korelační koeficient III</a:t>
            </a:r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 J. Kalina</a:t>
            </a:r>
            <a:endParaRPr lang="cs-CZ" dirty="0"/>
          </a:p>
          <a:p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23528" y="1412776"/>
            <a:ext cx="43924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Záložka </a:t>
            </a:r>
            <a:r>
              <a:rPr lang="cs-CZ" b="1" i="1" dirty="0" err="1" smtClean="0"/>
              <a:t>Quick</a:t>
            </a:r>
            <a:r>
              <a:rPr lang="cs-CZ" b="1" i="1" dirty="0" smtClean="0"/>
              <a:t> / </a:t>
            </a:r>
            <a:r>
              <a:rPr lang="cs-CZ" b="1" i="1" dirty="0" err="1" smtClean="0"/>
              <a:t>Advanced</a:t>
            </a:r>
            <a:r>
              <a:rPr lang="cs-CZ" dirty="0" smtClean="0"/>
              <a:t> umožňuje vykreslit různé druhy grafů (2D, 3D v případě více proměnných, matice bodových grafů s histogramy na diagonále ap.).</a:t>
            </a:r>
          </a:p>
          <a:p>
            <a:endParaRPr lang="cs-CZ" dirty="0"/>
          </a:p>
          <a:p>
            <a:r>
              <a:rPr lang="cs-CZ" i="1" dirty="0" smtClean="0">
                <a:solidFill>
                  <a:srgbClr val="FF0000"/>
                </a:solidFill>
              </a:rPr>
              <a:t>Jsou v daném případě splněny předpoklady (dvourozměrné normální rozdělení, absence odlehlých pozorování, lineární vztah)?</a:t>
            </a:r>
          </a:p>
          <a:p>
            <a:endParaRPr lang="cs-CZ" dirty="0" smtClean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5" t="13889" r="35103" b="12222"/>
          <a:stretch/>
        </p:blipFill>
        <p:spPr bwMode="auto">
          <a:xfrm>
            <a:off x="4819014" y="1268760"/>
            <a:ext cx="4120698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8" t="13475" r="58095" b="55274"/>
          <a:stretch/>
        </p:blipFill>
        <p:spPr bwMode="auto">
          <a:xfrm>
            <a:off x="137474" y="3717032"/>
            <a:ext cx="4722558" cy="2557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4867948" y="4277995"/>
            <a:ext cx="40717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/>
          </a:p>
          <a:p>
            <a:r>
              <a:rPr lang="cs-CZ" dirty="0"/>
              <a:t>Na záložce </a:t>
            </a:r>
            <a:r>
              <a:rPr lang="cs-CZ" b="1" i="1" dirty="0" err="1"/>
              <a:t>Color</a:t>
            </a:r>
            <a:r>
              <a:rPr lang="cs-CZ" b="1" i="1" dirty="0"/>
              <a:t> </a:t>
            </a:r>
            <a:r>
              <a:rPr lang="cs-CZ" b="1" i="1" dirty="0" err="1"/>
              <a:t>maps</a:t>
            </a:r>
            <a:r>
              <a:rPr lang="cs-CZ" dirty="0"/>
              <a:t> můžeme </a:t>
            </a:r>
            <a:r>
              <a:rPr lang="cs-CZ" dirty="0" smtClean="0"/>
              <a:t>získat matici korelačních koeficientů (nebo příslušných p-hodnot) obarvenou dle odpovídající barevné škály</a:t>
            </a:r>
            <a:r>
              <a:rPr lang="cs-CZ" dirty="0"/>
              <a:t>.</a:t>
            </a:r>
            <a:r>
              <a:rPr lang="cs-CZ" dirty="0" smtClean="0"/>
              <a:t> Vhodné zejména při zkoumání vztahů mezi více spojitými proměnnými.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246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7694" b="52942"/>
          <a:stretch/>
        </p:blipFill>
        <p:spPr bwMode="auto">
          <a:xfrm>
            <a:off x="2987824" y="1468404"/>
            <a:ext cx="5908171" cy="4840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3891" name="Rectangle 2"/>
          <p:cNvSpPr>
            <a:spLocks noGrp="1"/>
          </p:cNvSpPr>
          <p:nvPr>
            <p:ph type="title" idx="4294967295"/>
          </p:nvPr>
        </p:nvSpPr>
        <p:spPr>
          <a:xfrm>
            <a:off x="301625" y="404664"/>
            <a:ext cx="8534400" cy="758825"/>
          </a:xfrm>
        </p:spPr>
        <p:txBody>
          <a:bodyPr/>
          <a:lstStyle/>
          <a:p>
            <a:r>
              <a:rPr lang="cs-CZ" sz="3200" dirty="0"/>
              <a:t>Řešení v softwaru </a:t>
            </a:r>
            <a:r>
              <a:rPr lang="cs-CZ" sz="3200" dirty="0" err="1"/>
              <a:t>Statistica</a:t>
            </a:r>
            <a:r>
              <a:rPr lang="cs-CZ" sz="3200" dirty="0" smtClean="0"/>
              <a:t>: </a:t>
            </a:r>
            <a:br>
              <a:rPr lang="cs-CZ" sz="3200" dirty="0" smtClean="0"/>
            </a:br>
            <a:r>
              <a:rPr lang="cs-CZ" sz="3200" dirty="0" err="1" smtClean="0"/>
              <a:t>Spearmanův</a:t>
            </a:r>
            <a:r>
              <a:rPr lang="cs-CZ" sz="3200" dirty="0" smtClean="0"/>
              <a:t> korelační koeficient I</a:t>
            </a:r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 J. Kalina</a:t>
            </a:r>
            <a:endParaRPr lang="cs-CZ" dirty="0"/>
          </a:p>
          <a:p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179512" y="1628800"/>
            <a:ext cx="27363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Prozkoumejte pořadový vztah mezi výškou a váhou u 13 studentů. Testujte hypotézu, že jsou tyto proměnné nezávislé.</a:t>
            </a:r>
          </a:p>
          <a:p>
            <a:endParaRPr lang="cs-CZ" dirty="0" smtClean="0"/>
          </a:p>
          <a:p>
            <a:endParaRPr lang="cs-CZ" dirty="0"/>
          </a:p>
          <a:p>
            <a:pPr marL="342900" indent="-342900">
              <a:buAutoNum type="arabicPeriod"/>
            </a:pPr>
            <a:r>
              <a:rPr lang="cs-CZ" dirty="0" smtClean="0"/>
              <a:t>Záložka </a:t>
            </a:r>
            <a:r>
              <a:rPr lang="cs-CZ" b="1" i="1" dirty="0" err="1" smtClean="0"/>
              <a:t>Statistics</a:t>
            </a:r>
            <a:endParaRPr lang="cs-CZ" b="1" i="1" dirty="0" smtClean="0"/>
          </a:p>
          <a:p>
            <a:pPr marL="342900" indent="-342900">
              <a:buAutoNum type="arabicPeriod"/>
            </a:pPr>
            <a:endParaRPr lang="cs-CZ" dirty="0" smtClean="0"/>
          </a:p>
          <a:p>
            <a:pPr marL="342900" indent="-342900">
              <a:buAutoNum type="arabicPeriod"/>
            </a:pPr>
            <a:r>
              <a:rPr lang="cs-CZ" b="1" i="1" dirty="0" err="1" smtClean="0"/>
              <a:t>Nonparametrics</a:t>
            </a:r>
            <a:endParaRPr lang="cs-CZ" b="1" i="1" dirty="0" smtClean="0"/>
          </a:p>
          <a:p>
            <a:pPr marL="342900" indent="-342900">
              <a:buAutoNum type="arabicPeriod"/>
            </a:pPr>
            <a:endParaRPr lang="cs-CZ" dirty="0" smtClean="0"/>
          </a:p>
          <a:p>
            <a:pPr marL="342900" indent="-342900">
              <a:buAutoNum type="arabicPeriod"/>
            </a:pPr>
            <a:r>
              <a:rPr lang="cs-CZ" b="1" i="1" dirty="0" err="1" smtClean="0"/>
              <a:t>Correlations</a:t>
            </a:r>
            <a:endParaRPr lang="cs-CZ" b="1" i="1" dirty="0" smtClean="0"/>
          </a:p>
          <a:p>
            <a:pPr marL="342900" indent="-342900">
              <a:buAutoNum type="arabicPeriod"/>
            </a:pPr>
            <a:endParaRPr lang="cs-CZ" b="1" dirty="0" smtClean="0"/>
          </a:p>
          <a:p>
            <a:pPr marL="342900" indent="-342900">
              <a:buAutoNum type="arabicPeriod"/>
            </a:pPr>
            <a:r>
              <a:rPr lang="cs-CZ" dirty="0" smtClean="0"/>
              <a:t>Potvrdíme:</a:t>
            </a:r>
            <a:r>
              <a:rPr lang="cs-CZ" b="1" dirty="0" smtClean="0"/>
              <a:t> </a:t>
            </a:r>
            <a:r>
              <a:rPr lang="cs-CZ" b="1" i="1" dirty="0" smtClean="0"/>
              <a:t>OK</a:t>
            </a:r>
            <a:endParaRPr lang="cs-CZ" b="1" i="1" dirty="0"/>
          </a:p>
        </p:txBody>
      </p:sp>
      <p:sp>
        <p:nvSpPr>
          <p:cNvPr id="8" name="Šipka doprava 7"/>
          <p:cNvSpPr/>
          <p:nvPr/>
        </p:nvSpPr>
        <p:spPr>
          <a:xfrm rot="-3300000">
            <a:off x="4018170" y="2717744"/>
            <a:ext cx="864000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2</a:t>
            </a:r>
            <a:endParaRPr lang="cs-CZ" dirty="0"/>
          </a:p>
        </p:txBody>
      </p:sp>
      <p:sp>
        <p:nvSpPr>
          <p:cNvPr id="9" name="Šipka doprava 8"/>
          <p:cNvSpPr/>
          <p:nvPr/>
        </p:nvSpPr>
        <p:spPr>
          <a:xfrm rot="-1980000" flipH="1">
            <a:off x="6162163" y="1397954"/>
            <a:ext cx="864000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</a:t>
            </a:r>
            <a:endParaRPr lang="cs-CZ" dirty="0"/>
          </a:p>
        </p:txBody>
      </p:sp>
      <p:sp>
        <p:nvSpPr>
          <p:cNvPr id="10" name="Šipka doprava 9"/>
          <p:cNvSpPr/>
          <p:nvPr/>
        </p:nvSpPr>
        <p:spPr>
          <a:xfrm rot="-1140000">
            <a:off x="4342484" y="4564027"/>
            <a:ext cx="864000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3</a:t>
            </a:r>
            <a:endParaRPr lang="cs-CZ" dirty="0"/>
          </a:p>
        </p:txBody>
      </p:sp>
      <p:sp>
        <p:nvSpPr>
          <p:cNvPr id="11" name="Šipka doprava 10"/>
          <p:cNvSpPr/>
          <p:nvPr/>
        </p:nvSpPr>
        <p:spPr>
          <a:xfrm rot="-2100000" flipH="1">
            <a:off x="8019346" y="3361931"/>
            <a:ext cx="864000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041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3" t="18625" r="51270" b="44691"/>
          <a:stretch/>
        </p:blipFill>
        <p:spPr bwMode="auto">
          <a:xfrm>
            <a:off x="3266835" y="1412776"/>
            <a:ext cx="5668689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3891" name="Rectangle 2"/>
          <p:cNvSpPr>
            <a:spLocks noGrp="1"/>
          </p:cNvSpPr>
          <p:nvPr>
            <p:ph type="title" idx="4294967295"/>
          </p:nvPr>
        </p:nvSpPr>
        <p:spPr>
          <a:xfrm>
            <a:off x="301625" y="404664"/>
            <a:ext cx="8534400" cy="758825"/>
          </a:xfrm>
        </p:spPr>
        <p:txBody>
          <a:bodyPr/>
          <a:lstStyle/>
          <a:p>
            <a:r>
              <a:rPr lang="cs-CZ" sz="3200" dirty="0"/>
              <a:t>Řešení v softwaru </a:t>
            </a:r>
            <a:r>
              <a:rPr lang="cs-CZ" sz="3200" dirty="0" err="1"/>
              <a:t>Statistica</a:t>
            </a:r>
            <a:r>
              <a:rPr lang="cs-CZ" sz="3200" dirty="0" smtClean="0"/>
              <a:t>: </a:t>
            </a:r>
            <a:br>
              <a:rPr lang="cs-CZ" sz="3200" dirty="0" smtClean="0"/>
            </a:br>
            <a:r>
              <a:rPr lang="cs-CZ" sz="3200" dirty="0" err="1" smtClean="0"/>
              <a:t>Spearmanův</a:t>
            </a:r>
            <a:r>
              <a:rPr lang="cs-CZ" sz="3200" dirty="0" smtClean="0"/>
              <a:t> korelační koeficient II</a:t>
            </a:r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 J. Kalina</a:t>
            </a:r>
            <a:endParaRPr lang="cs-CZ" dirty="0"/>
          </a:p>
          <a:p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251519" y="1412776"/>
            <a:ext cx="301531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5. Výběr proměnných – </a:t>
            </a:r>
            <a:r>
              <a:rPr lang="cs-CZ" b="1" i="1" dirty="0" err="1" smtClean="0"/>
              <a:t>Variables</a:t>
            </a:r>
            <a:r>
              <a:rPr lang="cs-CZ" dirty="0" smtClean="0"/>
              <a:t> – </a:t>
            </a:r>
            <a:r>
              <a:rPr lang="cs-CZ" b="1" i="1" dirty="0" err="1" smtClean="0"/>
              <a:t>Select</a:t>
            </a:r>
            <a:r>
              <a:rPr lang="cs-CZ" b="1" i="1" dirty="0" smtClean="0"/>
              <a:t> </a:t>
            </a:r>
            <a:r>
              <a:rPr lang="cs-CZ" b="1" i="1" dirty="0" err="1" smtClean="0"/>
              <a:t>variables</a:t>
            </a:r>
            <a:r>
              <a:rPr lang="cs-CZ" dirty="0" smtClean="0"/>
              <a:t> (</a:t>
            </a:r>
            <a:r>
              <a:rPr lang="cs-CZ" dirty="0" err="1" smtClean="0"/>
              <a:t>vyska</a:t>
            </a:r>
            <a:r>
              <a:rPr lang="cs-CZ" dirty="0" smtClean="0"/>
              <a:t>, </a:t>
            </a:r>
            <a:r>
              <a:rPr lang="cs-CZ" dirty="0" err="1" smtClean="0"/>
              <a:t>vaha</a:t>
            </a:r>
            <a:r>
              <a:rPr lang="cs-CZ" dirty="0" smtClean="0"/>
              <a:t>) – </a:t>
            </a:r>
            <a:r>
              <a:rPr lang="cs-CZ" b="1" i="1" dirty="0" smtClean="0"/>
              <a:t>OK</a:t>
            </a:r>
          </a:p>
          <a:p>
            <a:endParaRPr lang="cs-CZ" b="1" i="1" dirty="0"/>
          </a:p>
          <a:p>
            <a:r>
              <a:rPr lang="cs-CZ" dirty="0" smtClean="0"/>
              <a:t>6. Pod možností </a:t>
            </a:r>
            <a:r>
              <a:rPr lang="cs-CZ" dirty="0" err="1" smtClean="0"/>
              <a:t>Compute</a:t>
            </a:r>
            <a:r>
              <a:rPr lang="cs-CZ" dirty="0" smtClean="0"/>
              <a:t> můžeme vybrat formu výstupu (čtvercová matice - </a:t>
            </a:r>
            <a:r>
              <a:rPr lang="cs-CZ" b="1" i="1" dirty="0" smtClean="0"/>
              <a:t>Square matrix</a:t>
            </a:r>
            <a:r>
              <a:rPr lang="cs-CZ" dirty="0" smtClean="0"/>
              <a:t>, příp. detailní výsledky).</a:t>
            </a:r>
          </a:p>
          <a:p>
            <a:endParaRPr lang="cs-CZ" dirty="0"/>
          </a:p>
          <a:p>
            <a:r>
              <a:rPr lang="cs-CZ" dirty="0" smtClean="0"/>
              <a:t>7. Lze vykreslit i matici bodových grafů s histogramy na diagonále (</a:t>
            </a:r>
            <a:r>
              <a:rPr lang="cs-CZ" b="1" i="1" dirty="0" err="1" smtClean="0"/>
              <a:t>Scatterplot</a:t>
            </a:r>
            <a:r>
              <a:rPr lang="cs-CZ" b="1" i="1" dirty="0" smtClean="0"/>
              <a:t> matrix </a:t>
            </a:r>
            <a:r>
              <a:rPr lang="cs-CZ" b="1" i="1" dirty="0" err="1" smtClean="0"/>
              <a:t>for</a:t>
            </a:r>
            <a:r>
              <a:rPr lang="cs-CZ" b="1" i="1" dirty="0" smtClean="0"/>
              <a:t> </a:t>
            </a:r>
            <a:r>
              <a:rPr lang="cs-CZ" b="1" i="1" dirty="0" err="1" smtClean="0"/>
              <a:t>all</a:t>
            </a:r>
            <a:r>
              <a:rPr lang="cs-CZ" b="1" i="1" dirty="0" smtClean="0"/>
              <a:t> </a:t>
            </a:r>
            <a:r>
              <a:rPr lang="cs-CZ" b="1" i="1" dirty="0" err="1" smtClean="0"/>
              <a:t>variables</a:t>
            </a:r>
            <a:r>
              <a:rPr lang="cs-CZ" dirty="0" smtClean="0"/>
              <a:t>).</a:t>
            </a:r>
          </a:p>
          <a:p>
            <a:endParaRPr lang="cs-CZ" dirty="0" smtClean="0"/>
          </a:p>
          <a:p>
            <a:r>
              <a:rPr lang="cs-CZ" dirty="0" smtClean="0"/>
              <a:t>Jedna z forem výstupní tabulky:</a:t>
            </a:r>
          </a:p>
          <a:p>
            <a:endParaRPr lang="cs-CZ" b="1" dirty="0"/>
          </a:p>
        </p:txBody>
      </p:sp>
      <p:sp>
        <p:nvSpPr>
          <p:cNvPr id="10" name="Šipka doprava 9"/>
          <p:cNvSpPr/>
          <p:nvPr/>
        </p:nvSpPr>
        <p:spPr>
          <a:xfrm rot="1140000" flipH="1">
            <a:off x="4414493" y="2835834"/>
            <a:ext cx="864000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6</a:t>
            </a:r>
            <a:endParaRPr lang="cs-CZ" dirty="0"/>
          </a:p>
        </p:txBody>
      </p:sp>
      <p:sp>
        <p:nvSpPr>
          <p:cNvPr id="11" name="Šipka doprava 10"/>
          <p:cNvSpPr/>
          <p:nvPr/>
        </p:nvSpPr>
        <p:spPr>
          <a:xfrm rot="-2100000" flipH="1">
            <a:off x="6726663" y="1833128"/>
            <a:ext cx="864000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5</a:t>
            </a:r>
            <a:endParaRPr lang="cs-CZ" dirty="0"/>
          </a:p>
        </p:txBody>
      </p:sp>
      <p:sp>
        <p:nvSpPr>
          <p:cNvPr id="14" name="Šipka doprava 13"/>
          <p:cNvSpPr/>
          <p:nvPr/>
        </p:nvSpPr>
        <p:spPr>
          <a:xfrm rot="1140000" flipH="1">
            <a:off x="4493705" y="3678934"/>
            <a:ext cx="864000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7</a:t>
            </a:r>
            <a:endParaRPr lang="cs-CZ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5" t="13777" r="68605" b="76248"/>
          <a:stretch/>
        </p:blipFill>
        <p:spPr bwMode="auto">
          <a:xfrm>
            <a:off x="2987824" y="5283160"/>
            <a:ext cx="4093029" cy="102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ovéPole 16"/>
          <p:cNvSpPr txBox="1"/>
          <p:nvPr/>
        </p:nvSpPr>
        <p:spPr>
          <a:xfrm>
            <a:off x="5755339" y="4561964"/>
            <a:ext cx="31820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p-hodnota </a:t>
            </a:r>
            <a:r>
              <a:rPr lang="cs-CZ" sz="1400" dirty="0" smtClean="0"/>
              <a:t>&lt;0,05 - test </a:t>
            </a:r>
            <a:r>
              <a:rPr lang="cs-CZ" sz="1400" dirty="0"/>
              <a:t>hypotézy H</a:t>
            </a:r>
            <a:r>
              <a:rPr lang="cs-CZ" sz="1400" baseline="-25000" dirty="0"/>
              <a:t>0</a:t>
            </a:r>
            <a:r>
              <a:rPr lang="cs-CZ" sz="1400" dirty="0"/>
              <a:t>: </a:t>
            </a:r>
            <a:r>
              <a:rPr lang="cs-CZ" sz="1400" i="1" dirty="0"/>
              <a:t>r</a:t>
            </a:r>
            <a:r>
              <a:rPr lang="cs-CZ" sz="1400" dirty="0"/>
              <a:t> = </a:t>
            </a:r>
            <a:r>
              <a:rPr lang="cs-CZ" sz="1400" dirty="0" smtClean="0"/>
              <a:t>0,</a:t>
            </a:r>
          </a:p>
          <a:p>
            <a:r>
              <a:rPr lang="cs-CZ" sz="1400" dirty="0" smtClean="0"/>
              <a:t>  lze vypsat i konkrétní hodnotu</a:t>
            </a:r>
            <a:endParaRPr lang="cs-CZ" sz="140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7163491" y="5385990"/>
            <a:ext cx="17796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 err="1" smtClean="0"/>
              <a:t>Spearmanovy</a:t>
            </a:r>
            <a:r>
              <a:rPr lang="cs-CZ" b="1" dirty="0" smtClean="0"/>
              <a:t> korelační </a:t>
            </a:r>
            <a:r>
              <a:rPr lang="cs-CZ" b="1" dirty="0" err="1" smtClean="0"/>
              <a:t>koeicienty</a:t>
            </a:r>
            <a:endParaRPr lang="cs-CZ" b="1" dirty="0"/>
          </a:p>
        </p:txBody>
      </p:sp>
      <p:cxnSp>
        <p:nvCxnSpPr>
          <p:cNvPr id="4" name="Přímá spojnice se šipkou 3"/>
          <p:cNvCxnSpPr/>
          <p:nvPr/>
        </p:nvCxnSpPr>
        <p:spPr>
          <a:xfrm rot="-840000" flipH="1" flipV="1">
            <a:off x="5913258" y="5013176"/>
            <a:ext cx="161027" cy="54000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 flipV="1">
            <a:off x="5148064" y="5949280"/>
            <a:ext cx="2509031" cy="144016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aoblený obdélník 20"/>
          <p:cNvSpPr/>
          <p:nvPr/>
        </p:nvSpPr>
        <p:spPr>
          <a:xfrm rot="10800000">
            <a:off x="3748246" y="5750433"/>
            <a:ext cx="1340087" cy="545439"/>
          </a:xfrm>
          <a:prstGeom prst="roundRect">
            <a:avLst>
              <a:gd name="adj" fmla="val 0"/>
            </a:avLst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Zaoblený obdélník 21"/>
          <p:cNvSpPr/>
          <p:nvPr/>
        </p:nvSpPr>
        <p:spPr>
          <a:xfrm rot="10800000">
            <a:off x="5765463" y="5554976"/>
            <a:ext cx="692192" cy="178279"/>
          </a:xfrm>
          <a:prstGeom prst="roundRect">
            <a:avLst>
              <a:gd name="adj" fmla="val 0"/>
            </a:avLst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186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/>
              <a:t>Vytvořil Institut biostatistiky a analýz, Masarykova univerzita </a:t>
            </a:r>
            <a:br>
              <a:rPr lang="cs-CZ"/>
            </a:br>
            <a:r>
              <a:rPr lang="cs-CZ" i="1"/>
              <a:t>J. Jarkovský, L. Dušek</a:t>
            </a:r>
          </a:p>
        </p:txBody>
      </p:sp>
      <p:sp>
        <p:nvSpPr>
          <p:cNvPr id="256003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3964297"/>
            <a:ext cx="8572500" cy="904863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Testování nezávislosti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Testování homogenity</a:t>
            </a:r>
          </a:p>
        </p:txBody>
      </p:sp>
      <p:sp>
        <p:nvSpPr>
          <p:cNvPr id="256004" name="Nadpis 1"/>
          <p:cNvSpPr>
            <a:spLocks noGrp="1"/>
          </p:cNvSpPr>
          <p:nvPr>
            <p:ph type="ctrTitle" idx="4294967295"/>
          </p:nvPr>
        </p:nvSpPr>
        <p:spPr>
          <a:xfrm>
            <a:off x="287524" y="890111"/>
            <a:ext cx="8568952" cy="738664"/>
          </a:xfrm>
          <a:noFill/>
        </p:spPr>
        <p:txBody>
          <a:bodyPr wrap="square"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Samostatný úkol</a:t>
            </a:r>
          </a:p>
        </p:txBody>
      </p:sp>
    </p:spTree>
    <p:extLst>
      <p:ext uri="{BB962C8B-B14F-4D97-AF65-F5344CB8AC3E}">
        <p14:creationId xmlns:p14="http://schemas.microsoft.com/office/powerpoint/2010/main" val="108628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Příklad k procvičení</a:t>
            </a:r>
            <a:endParaRPr lang="cs-CZ" dirty="0"/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defRPr/>
            </a:pPr>
            <a:r>
              <a:rPr lang="cs-CZ" dirty="0" smtClean="0"/>
              <a:t>Testujte hypotézu, že </a:t>
            </a:r>
            <a:r>
              <a:rPr lang="cs-CZ" b="1" u="sng" dirty="0" smtClean="0"/>
              <a:t>barva vlasů a barva očí spolu nesouvisí</a:t>
            </a:r>
            <a:r>
              <a:rPr lang="cs-CZ" dirty="0" smtClean="0"/>
              <a:t>. K dispozici jsou údaje od 6 800 mužů (</a:t>
            </a:r>
            <a:r>
              <a:rPr lang="cs-CZ" i="1" dirty="0" err="1" smtClean="0"/>
              <a:t>Yule</a:t>
            </a:r>
            <a:r>
              <a:rPr lang="cs-CZ" i="1" dirty="0" smtClean="0"/>
              <a:t>, G. U., </a:t>
            </a:r>
            <a:r>
              <a:rPr lang="cs-CZ" i="1" dirty="0" err="1" smtClean="0"/>
              <a:t>Kendall</a:t>
            </a:r>
            <a:r>
              <a:rPr lang="cs-CZ" i="1" dirty="0" smtClean="0"/>
              <a:t>, M.G.: </a:t>
            </a:r>
            <a:r>
              <a:rPr lang="cs-CZ" i="1" dirty="0" err="1" smtClean="0"/>
              <a:t>An</a:t>
            </a:r>
            <a:r>
              <a:rPr lang="cs-CZ" i="1" dirty="0" smtClean="0"/>
              <a:t> </a:t>
            </a:r>
            <a:r>
              <a:rPr lang="cs-CZ" i="1" dirty="0" err="1" smtClean="0"/>
              <a:t>Introduction</a:t>
            </a:r>
            <a:r>
              <a:rPr lang="cs-CZ" i="1" dirty="0" smtClean="0"/>
              <a:t> to </a:t>
            </a:r>
            <a:r>
              <a:rPr lang="cs-CZ" i="1" dirty="0" err="1" smtClean="0"/>
              <a:t>the</a:t>
            </a:r>
            <a:r>
              <a:rPr lang="cs-CZ" i="1" dirty="0" smtClean="0"/>
              <a:t> </a:t>
            </a:r>
            <a:r>
              <a:rPr lang="cs-CZ" i="1" dirty="0" err="1" smtClean="0"/>
              <a:t>Theory</a:t>
            </a:r>
            <a:r>
              <a:rPr lang="cs-CZ" i="1" dirty="0" smtClean="0"/>
              <a:t> </a:t>
            </a:r>
            <a:r>
              <a:rPr lang="cs-CZ" i="1" dirty="0" err="1" smtClean="0"/>
              <a:t>of</a:t>
            </a:r>
            <a:r>
              <a:rPr lang="cs-CZ" i="1" dirty="0" smtClean="0"/>
              <a:t> </a:t>
            </a:r>
            <a:r>
              <a:rPr lang="cs-CZ" i="1" dirty="0" err="1" smtClean="0"/>
              <a:t>Statistics</a:t>
            </a:r>
            <a:r>
              <a:rPr lang="cs-CZ" i="1" dirty="0" smtClean="0"/>
              <a:t>, 14th </a:t>
            </a:r>
            <a:r>
              <a:rPr lang="cs-CZ" i="1" dirty="0" err="1" smtClean="0"/>
              <a:t>ed</a:t>
            </a:r>
            <a:r>
              <a:rPr lang="cs-CZ" i="1" dirty="0" smtClean="0"/>
              <a:t>. </a:t>
            </a:r>
            <a:r>
              <a:rPr lang="cs-CZ" i="1" dirty="0" err="1" smtClean="0"/>
              <a:t>Griffin</a:t>
            </a:r>
            <a:r>
              <a:rPr lang="cs-CZ" i="1" dirty="0" smtClean="0"/>
              <a:t>, London, 1950</a:t>
            </a:r>
            <a:r>
              <a:rPr lang="cs-CZ" dirty="0" smtClean="0"/>
              <a:t>).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defRPr/>
            </a:pPr>
            <a:r>
              <a:rPr lang="cs-CZ" dirty="0" smtClean="0"/>
              <a:t>Vypočítejte </a:t>
            </a:r>
            <a:r>
              <a:rPr lang="cs-CZ" dirty="0" err="1" smtClean="0"/>
              <a:t>Cramérův</a:t>
            </a:r>
            <a:r>
              <a:rPr lang="cs-CZ" dirty="0" smtClean="0"/>
              <a:t> koeficient a interpretujte jej.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cs-CZ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2011154" y="3115920"/>
          <a:ext cx="5225142" cy="202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6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50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Světlá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Kaštanová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Černá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Zrzavá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Světla modrá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1768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807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189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47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2811</a:t>
                      </a:r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Šedá nebo zelená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946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1387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746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53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3132</a:t>
                      </a:r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Tmavohnědá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115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438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288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16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857</a:t>
                      </a:r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2829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2632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1223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116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6800</a:t>
                      </a:r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2174846" y="5589240"/>
            <a:ext cx="5061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/>
              <a:t>Nezapomeňte ověřit podmínky dobré aproximace!</a:t>
            </a:r>
            <a:endParaRPr lang="cs-CZ" b="1" i="1" dirty="0"/>
          </a:p>
        </p:txBody>
      </p:sp>
      <p:cxnSp>
        <p:nvCxnSpPr>
          <p:cNvPr id="7" name="Přímá spojovací čára 6"/>
          <p:cNvCxnSpPr/>
          <p:nvPr/>
        </p:nvCxnSpPr>
        <p:spPr>
          <a:xfrm>
            <a:off x="1979712" y="3140968"/>
            <a:ext cx="1008112" cy="36004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5641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9"/>
          <p:cNvSpPr>
            <a:spLocks noChangeArrowheads="1"/>
          </p:cNvSpPr>
          <p:nvPr/>
        </p:nvSpPr>
        <p:spPr bwMode="auto">
          <a:xfrm>
            <a:off x="6732240" y="3276386"/>
            <a:ext cx="432048" cy="253430"/>
          </a:xfrm>
          <a:prstGeom prst="rightArrow">
            <a:avLst>
              <a:gd name="adj1" fmla="val 50000"/>
              <a:gd name="adj2" fmla="val 635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625" y="281335"/>
            <a:ext cx="8534400" cy="627385"/>
          </a:xfrm>
          <a:solidFill>
            <a:schemeClr val="bg1"/>
          </a:solidFill>
        </p:spPr>
        <p:txBody>
          <a:bodyPr anchor="ctr"/>
          <a:lstStyle/>
          <a:p>
            <a:r>
              <a:rPr lang="cs-CZ" dirty="0" smtClean="0"/>
              <a:t>Ukázka kontingenční tabulky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467544" y="2089656"/>
          <a:ext cx="62640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Nemocný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Zdravý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Muž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a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b</a:t>
                      </a:r>
                      <a:endParaRPr lang="cs-CZ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a + b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Žena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c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d</a:t>
                      </a:r>
                      <a:endParaRPr lang="cs-CZ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c + d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a + c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b + d</a:t>
                      </a:r>
                      <a:endParaRPr lang="cs-CZ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a + b + c + d = N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467544" y="4393912"/>
          <a:ext cx="60960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Nemocný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Zdravý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Muž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11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56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Žena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31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70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17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87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6372200" y="2521704"/>
            <a:ext cx="432048" cy="253430"/>
          </a:xfrm>
          <a:prstGeom prst="rightArrow">
            <a:avLst>
              <a:gd name="adj1" fmla="val 50000"/>
              <a:gd name="adj2" fmla="val 635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7092280" y="3241784"/>
            <a:ext cx="19995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 smtClean="0"/>
              <a:t>Celkový počet hodnot</a:t>
            </a:r>
            <a:endParaRPr lang="cs-CZ" sz="1600" dirty="0"/>
          </a:p>
        </p:txBody>
      </p:sp>
      <p:sp>
        <p:nvSpPr>
          <p:cNvPr id="9" name="Obdélník 8"/>
          <p:cNvSpPr/>
          <p:nvPr/>
        </p:nvSpPr>
        <p:spPr>
          <a:xfrm>
            <a:off x="3887992" y="2836808"/>
            <a:ext cx="792088" cy="360000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5471992" y="2476808"/>
            <a:ext cx="792088" cy="360000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5148064" y="3601824"/>
            <a:ext cx="25922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/>
              <a:t>Simultánní absolutní četnost </a:t>
            </a:r>
            <a:endParaRPr lang="cs-CZ" sz="1600" dirty="0"/>
          </a:p>
        </p:txBody>
      </p:sp>
      <p:sp>
        <p:nvSpPr>
          <p:cNvPr id="13" name="Obdélník 12"/>
          <p:cNvSpPr/>
          <p:nvPr/>
        </p:nvSpPr>
        <p:spPr>
          <a:xfrm>
            <a:off x="5076056" y="3241784"/>
            <a:ext cx="1656184" cy="287992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6804248" y="2377688"/>
            <a:ext cx="19377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 smtClean="0"/>
              <a:t>Marginální absolutní </a:t>
            </a:r>
          </a:p>
          <a:p>
            <a:r>
              <a:rPr lang="cs-CZ" sz="1600" dirty="0" smtClean="0"/>
              <a:t>četnost</a:t>
            </a:r>
            <a:endParaRPr lang="cs-CZ" sz="1600" dirty="0"/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 rot="2577482">
            <a:off x="4559074" y="3316089"/>
            <a:ext cx="740466" cy="253430"/>
          </a:xfrm>
          <a:prstGeom prst="rightArrow">
            <a:avLst>
              <a:gd name="adj1" fmla="val 50000"/>
              <a:gd name="adj2" fmla="val 635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179512" y="1509485"/>
            <a:ext cx="89644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269875" defTabSz="1095375">
              <a:buClr>
                <a:schemeClr val="accent1"/>
              </a:buClr>
              <a:buFont typeface="Arial" pitchFamily="34" charset="0"/>
              <a:buChar char="•"/>
            </a:pPr>
            <a:r>
              <a:rPr lang="cs-CZ" b="1" dirty="0" smtClean="0"/>
              <a:t>Vztah pohlaví a výskytu onemocnění </a:t>
            </a:r>
            <a:r>
              <a:rPr lang="cs-CZ" dirty="0" smtClean="0"/>
              <a:t>(pozor na hodnocení nesmyslného vztahu) </a:t>
            </a:r>
            <a:endParaRPr lang="cs-CZ" b="1" dirty="0" smtClean="0"/>
          </a:p>
          <a:p>
            <a:pPr indent="269875" defTabSz="1095375">
              <a:buClr>
                <a:schemeClr val="accent1"/>
              </a:buClr>
              <a:buFont typeface="Arial" pitchFamily="34" charset="0"/>
              <a:buChar char="•"/>
            </a:pPr>
            <a:endParaRPr lang="cs-CZ" dirty="0"/>
          </a:p>
        </p:txBody>
      </p:sp>
      <p:sp>
        <p:nvSpPr>
          <p:cNvPr id="18" name="Šipka dolů 17"/>
          <p:cNvSpPr/>
          <p:nvPr/>
        </p:nvSpPr>
        <p:spPr>
          <a:xfrm>
            <a:off x="3419872" y="3789040"/>
            <a:ext cx="360040" cy="432048"/>
          </a:xfrm>
          <a:prstGeom prst="downArrow">
            <a:avLst/>
          </a:prstGeom>
          <a:noFill/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6876256" y="5583977"/>
            <a:ext cx="17281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 smtClean="0">
                <a:solidFill>
                  <a:srgbClr val="FF0000"/>
                </a:solidFill>
              </a:rPr>
              <a:t>Jsou více nemocní muži nebo ženy?</a:t>
            </a:r>
            <a:endParaRPr lang="cs-CZ" sz="1600" b="1" dirty="0">
              <a:solidFill>
                <a:srgbClr val="FF0000"/>
              </a:solidFill>
            </a:endParaRPr>
          </a:p>
        </p:txBody>
      </p:sp>
      <p:pic>
        <p:nvPicPr>
          <p:cNvPr id="64514" name="Picture 2" descr="C:\Users\brozova\Desktop\red-question-mark-cartoon-character-with-a-confused-expression_150426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4184" y="4221088"/>
            <a:ext cx="1030224" cy="137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779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2. Příklad k procvičení</a:t>
            </a:r>
            <a:endParaRPr lang="cs-CZ" dirty="0"/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cs-CZ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1572344" y="3148176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A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B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0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AB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Celkem</a:t>
                      </a:r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Eskade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33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6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56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5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100</a:t>
                      </a:r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Annandale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54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14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52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5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125</a:t>
                      </a:r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Nithsdale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98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35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115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5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253</a:t>
                      </a:r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Celkem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185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55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223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15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478</a:t>
                      </a:r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ectangle 3"/>
          <p:cNvSpPr txBox="1">
            <a:spLocks/>
          </p:cNvSpPr>
          <p:nvPr/>
        </p:nvSpPr>
        <p:spPr bwMode="auto">
          <a:xfrm>
            <a:off x="454025" y="16764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r>
              <a:rPr lang="cs-CZ" dirty="0" smtClean="0"/>
              <a:t>Ve Skotsku byla provedena studie, která měla prokázat, </a:t>
            </a:r>
            <a:r>
              <a:rPr lang="cs-CZ" b="1" dirty="0" smtClean="0"/>
              <a:t>zda procentuální zastoupení krevních skupin na celém území je homogenní nebo není</a:t>
            </a:r>
            <a:r>
              <a:rPr lang="cs-CZ" dirty="0" smtClean="0"/>
              <a:t>. V oblasti </a:t>
            </a:r>
            <a:r>
              <a:rPr lang="cs-CZ" dirty="0" err="1" smtClean="0"/>
              <a:t>Eskdale</a:t>
            </a:r>
            <a:r>
              <a:rPr lang="cs-CZ" dirty="0" smtClean="0"/>
              <a:t> bylo náhodně vybráno 100 osob, v </a:t>
            </a:r>
            <a:r>
              <a:rPr lang="cs-CZ" dirty="0" err="1" smtClean="0"/>
              <a:t>Annadale</a:t>
            </a:r>
            <a:r>
              <a:rPr lang="cs-CZ" dirty="0" smtClean="0"/>
              <a:t> 125 osob a v </a:t>
            </a:r>
            <a:r>
              <a:rPr lang="cs-CZ" dirty="0" err="1" smtClean="0"/>
              <a:t>Nithsdale</a:t>
            </a:r>
            <a:r>
              <a:rPr lang="cs-CZ" dirty="0" smtClean="0"/>
              <a:t> 253 osob (</a:t>
            </a:r>
            <a:r>
              <a:rPr lang="cs-CZ" i="1" dirty="0" err="1" smtClean="0"/>
              <a:t>Osborn</a:t>
            </a:r>
            <a:r>
              <a:rPr lang="cs-CZ" i="1" dirty="0" smtClean="0"/>
              <a:t> J. F. , 1979, </a:t>
            </a:r>
            <a:r>
              <a:rPr lang="cs-CZ" i="1" dirty="0" err="1" smtClean="0"/>
              <a:t>Statistical</a:t>
            </a:r>
            <a:r>
              <a:rPr lang="cs-CZ" i="1" dirty="0" smtClean="0"/>
              <a:t> </a:t>
            </a:r>
            <a:r>
              <a:rPr lang="cs-CZ" i="1" dirty="0" err="1" smtClean="0"/>
              <a:t>Exersice</a:t>
            </a:r>
            <a:r>
              <a:rPr lang="cs-CZ" i="1" dirty="0" smtClean="0"/>
              <a:t> in </a:t>
            </a:r>
            <a:r>
              <a:rPr lang="cs-CZ" i="1" dirty="0" err="1" smtClean="0"/>
              <a:t>Medical</a:t>
            </a:r>
            <a:r>
              <a:rPr lang="cs-CZ" i="1" dirty="0" smtClean="0"/>
              <a:t> </a:t>
            </a:r>
            <a:r>
              <a:rPr lang="cs-CZ" i="1" dirty="0" err="1" smtClean="0"/>
              <a:t>Research</a:t>
            </a:r>
            <a:r>
              <a:rPr lang="cs-CZ" i="1" dirty="0" smtClean="0"/>
              <a:t>, </a:t>
            </a:r>
            <a:r>
              <a:rPr lang="cs-CZ" i="1" dirty="0" err="1" smtClean="0"/>
              <a:t>Blackwell</a:t>
            </a:r>
            <a:r>
              <a:rPr lang="cs-CZ" i="1" dirty="0" smtClean="0"/>
              <a:t> </a:t>
            </a:r>
            <a:r>
              <a:rPr lang="cs-CZ" i="1" dirty="0" err="1" smtClean="0"/>
              <a:t>Scientific</a:t>
            </a:r>
            <a:r>
              <a:rPr lang="cs-CZ" i="1" dirty="0" smtClean="0"/>
              <a:t> </a:t>
            </a:r>
            <a:r>
              <a:rPr lang="cs-CZ" i="1" dirty="0" err="1" smtClean="0"/>
              <a:t>publications</a:t>
            </a:r>
            <a:r>
              <a:rPr lang="cs-CZ" i="1" dirty="0" smtClean="0"/>
              <a:t>, Oxford</a:t>
            </a:r>
            <a:r>
              <a:rPr lang="cs-CZ" dirty="0" smtClean="0"/>
              <a:t>)</a:t>
            </a:r>
            <a:endParaRPr kumimoji="0" lang="cs-CZ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1547664" y="3140968"/>
            <a:ext cx="1008112" cy="36004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415165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907976"/>
            <a:ext cx="7772400" cy="648816"/>
          </a:xfrm>
        </p:spPr>
        <p:txBody>
          <a:bodyPr/>
          <a:lstStyle/>
          <a:p>
            <a:r>
              <a:rPr lang="cs-CZ" dirty="0" smtClean="0"/>
              <a:t>Výsledky k samostatnému úkolu</a:t>
            </a:r>
            <a:endParaRPr lang="cs-CZ" dirty="0"/>
          </a:p>
        </p:txBody>
      </p:sp>
      <p:sp>
        <p:nvSpPr>
          <p:cNvPr id="5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3964297"/>
            <a:ext cx="8572500" cy="904863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Testování nezávislosti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Testování homogenity</a:t>
            </a:r>
          </a:p>
        </p:txBody>
      </p:sp>
    </p:spTree>
    <p:extLst>
      <p:ext uri="{BB962C8B-B14F-4D97-AF65-F5344CB8AC3E}">
        <p14:creationId xmlns:p14="http://schemas.microsoft.com/office/powerpoint/2010/main" val="61561177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Příklad k procvičení</a:t>
            </a:r>
            <a:endParaRPr lang="cs-CZ" dirty="0"/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defRPr/>
            </a:pPr>
            <a:r>
              <a:rPr lang="cs-CZ" dirty="0" smtClean="0"/>
              <a:t>Testujte hypotézu, že </a:t>
            </a:r>
            <a:r>
              <a:rPr lang="cs-CZ" b="1" u="sng" dirty="0" smtClean="0"/>
              <a:t>barva vlasů a barva očí spolu nesouvisí</a:t>
            </a:r>
            <a:r>
              <a:rPr lang="cs-CZ" dirty="0" smtClean="0"/>
              <a:t>. K dispozici jsou údaje od 6 800 mužů (</a:t>
            </a:r>
            <a:r>
              <a:rPr lang="cs-CZ" i="1" dirty="0" err="1" smtClean="0"/>
              <a:t>Yule</a:t>
            </a:r>
            <a:r>
              <a:rPr lang="cs-CZ" i="1" dirty="0" smtClean="0"/>
              <a:t>, G. U., </a:t>
            </a:r>
            <a:r>
              <a:rPr lang="cs-CZ" i="1" dirty="0" err="1" smtClean="0"/>
              <a:t>Kendall</a:t>
            </a:r>
            <a:r>
              <a:rPr lang="cs-CZ" i="1" dirty="0" smtClean="0"/>
              <a:t>, M.G.: </a:t>
            </a:r>
            <a:r>
              <a:rPr lang="cs-CZ" i="1" dirty="0" err="1" smtClean="0"/>
              <a:t>An</a:t>
            </a:r>
            <a:r>
              <a:rPr lang="cs-CZ" i="1" dirty="0" smtClean="0"/>
              <a:t> </a:t>
            </a:r>
            <a:r>
              <a:rPr lang="cs-CZ" i="1" dirty="0" err="1" smtClean="0"/>
              <a:t>Introduction</a:t>
            </a:r>
            <a:r>
              <a:rPr lang="cs-CZ" i="1" dirty="0" smtClean="0"/>
              <a:t> to </a:t>
            </a:r>
            <a:r>
              <a:rPr lang="cs-CZ" i="1" dirty="0" err="1" smtClean="0"/>
              <a:t>the</a:t>
            </a:r>
            <a:r>
              <a:rPr lang="cs-CZ" i="1" dirty="0" smtClean="0"/>
              <a:t> </a:t>
            </a:r>
            <a:r>
              <a:rPr lang="cs-CZ" i="1" dirty="0" err="1" smtClean="0"/>
              <a:t>Theory</a:t>
            </a:r>
            <a:r>
              <a:rPr lang="cs-CZ" i="1" dirty="0" smtClean="0"/>
              <a:t> </a:t>
            </a:r>
            <a:r>
              <a:rPr lang="cs-CZ" i="1" dirty="0" err="1" smtClean="0"/>
              <a:t>of</a:t>
            </a:r>
            <a:r>
              <a:rPr lang="cs-CZ" i="1" dirty="0" smtClean="0"/>
              <a:t> </a:t>
            </a:r>
            <a:r>
              <a:rPr lang="cs-CZ" i="1" dirty="0" err="1" smtClean="0"/>
              <a:t>Statistics</a:t>
            </a:r>
            <a:r>
              <a:rPr lang="cs-CZ" i="1" dirty="0" smtClean="0"/>
              <a:t>, 14th </a:t>
            </a:r>
            <a:r>
              <a:rPr lang="cs-CZ" i="1" dirty="0" err="1" smtClean="0"/>
              <a:t>ed</a:t>
            </a:r>
            <a:r>
              <a:rPr lang="cs-CZ" i="1" dirty="0" smtClean="0"/>
              <a:t>. </a:t>
            </a:r>
            <a:r>
              <a:rPr lang="cs-CZ" i="1" dirty="0" err="1" smtClean="0"/>
              <a:t>Griffin</a:t>
            </a:r>
            <a:r>
              <a:rPr lang="cs-CZ" i="1" dirty="0" smtClean="0"/>
              <a:t>, London, 1950</a:t>
            </a:r>
            <a:r>
              <a:rPr lang="cs-CZ" dirty="0" smtClean="0"/>
              <a:t>).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defRPr/>
            </a:pPr>
            <a:r>
              <a:rPr lang="cs-CZ" dirty="0" smtClean="0"/>
              <a:t>Vypočítejte </a:t>
            </a:r>
            <a:r>
              <a:rPr lang="cs-CZ" dirty="0" err="1" smtClean="0"/>
              <a:t>Cramérův</a:t>
            </a:r>
            <a:r>
              <a:rPr lang="cs-CZ" dirty="0" smtClean="0"/>
              <a:t> koeficient a interpretujte jej.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defRPr/>
            </a:pPr>
            <a:endParaRPr lang="cs-CZ" dirty="0" smtClean="0"/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defRPr/>
            </a:pPr>
            <a:endParaRPr lang="cs-CZ" dirty="0" smtClean="0"/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r>
              <a:rPr lang="cs-CZ" b="1" dirty="0" smtClean="0"/>
              <a:t>Výsledky: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r>
              <a:rPr lang="cs-CZ" b="1" i="1" dirty="0" smtClean="0">
                <a:solidFill>
                  <a:srgbClr val="0070C0"/>
                </a:solidFill>
              </a:rPr>
              <a:t>chí-kvadrát = 1073,51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r>
              <a:rPr lang="cs-CZ" b="1" i="1" dirty="0" smtClean="0">
                <a:solidFill>
                  <a:srgbClr val="0070C0"/>
                </a:solidFill>
              </a:rPr>
              <a:t>P </a:t>
            </a:r>
            <a:r>
              <a:rPr lang="en-US" b="1" i="1" dirty="0" smtClean="0">
                <a:solidFill>
                  <a:srgbClr val="0070C0"/>
                </a:solidFill>
              </a:rPr>
              <a:t>&lt;</a:t>
            </a:r>
            <a:r>
              <a:rPr lang="cs-CZ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smtClean="0">
                <a:solidFill>
                  <a:srgbClr val="0070C0"/>
                </a:solidFill>
              </a:rPr>
              <a:t>0,01</a:t>
            </a:r>
            <a:r>
              <a:rPr lang="cs-CZ" b="1" i="1" dirty="0" smtClean="0">
                <a:solidFill>
                  <a:srgbClr val="0070C0"/>
                </a:solidFill>
              </a:rPr>
              <a:t>     … na hladině významnosti zamítáme nulovou hypotézu o nezávislosti barvy očí a barvy vlasů</a:t>
            </a:r>
            <a:r>
              <a:rPr lang="cs-CZ" b="1" i="1" dirty="0">
                <a:solidFill>
                  <a:srgbClr val="0070C0"/>
                </a:solidFill>
              </a:rPr>
              <a:t> </a:t>
            </a:r>
            <a:r>
              <a:rPr lang="cs-CZ" b="1" i="1" dirty="0" smtClean="0">
                <a:solidFill>
                  <a:srgbClr val="FF0000"/>
                </a:solidFill>
              </a:rPr>
              <a:t>(před provedením testu jsme zkontrolovali podmínky dobré aproximace)</a:t>
            </a:r>
            <a:r>
              <a:rPr lang="cs-CZ" b="1" i="1" dirty="0" smtClean="0">
                <a:solidFill>
                  <a:srgbClr val="0070C0"/>
                </a:solidFill>
              </a:rPr>
              <a:t>,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r>
              <a:rPr lang="en-US" b="1" i="1" dirty="0" smtClean="0">
                <a:solidFill>
                  <a:srgbClr val="0070C0"/>
                </a:solidFill>
              </a:rPr>
              <a:t>Cram</a:t>
            </a:r>
            <a:r>
              <a:rPr lang="cs-CZ" b="1" i="1" dirty="0" err="1" smtClean="0">
                <a:solidFill>
                  <a:srgbClr val="0070C0"/>
                </a:solidFill>
              </a:rPr>
              <a:t>érův</a:t>
            </a:r>
            <a:r>
              <a:rPr lang="cs-CZ" b="1" i="1" dirty="0" smtClean="0">
                <a:solidFill>
                  <a:srgbClr val="0070C0"/>
                </a:solidFill>
              </a:rPr>
              <a:t> koeficient = 0,28    … mezi barvou očí a barvou vlasů je slabá závislost</a:t>
            </a:r>
            <a:r>
              <a:rPr lang="cs-CZ" b="1" i="1" dirty="0">
                <a:solidFill>
                  <a:srgbClr val="0070C0"/>
                </a:solidFill>
              </a:rPr>
              <a:t>.</a:t>
            </a:r>
            <a:endParaRPr lang="cs-CZ" b="1" i="1" dirty="0" smtClean="0">
              <a:solidFill>
                <a:srgbClr val="0070C0"/>
              </a:solidFill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cs-CZ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7" name="Přímá spojovací čára 6"/>
          <p:cNvCxnSpPr/>
          <p:nvPr/>
        </p:nvCxnSpPr>
        <p:spPr>
          <a:xfrm>
            <a:off x="1979712" y="3140968"/>
            <a:ext cx="1008112" cy="36004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94252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2. Příklad k procvičení</a:t>
            </a:r>
            <a:endParaRPr lang="cs-CZ" dirty="0"/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cs-CZ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/>
          </p:cNvSpPr>
          <p:nvPr/>
        </p:nvSpPr>
        <p:spPr bwMode="auto">
          <a:xfrm>
            <a:off x="454025" y="16764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r>
              <a:rPr lang="cs-CZ" dirty="0" smtClean="0"/>
              <a:t>Ve Skotsku byla provedena studie, která měla prokázat, </a:t>
            </a:r>
            <a:r>
              <a:rPr lang="cs-CZ" b="1" dirty="0" smtClean="0"/>
              <a:t>zda procentuální zastoupení krevních skupin na celém území je homogenní nebo není</a:t>
            </a:r>
            <a:r>
              <a:rPr lang="cs-CZ" dirty="0" smtClean="0"/>
              <a:t>. V oblasti </a:t>
            </a:r>
            <a:r>
              <a:rPr lang="cs-CZ" dirty="0" err="1" smtClean="0"/>
              <a:t>Eskdale</a:t>
            </a:r>
            <a:r>
              <a:rPr lang="cs-CZ" dirty="0" smtClean="0"/>
              <a:t> bylo náhodně vybráno 100 osob, v </a:t>
            </a:r>
            <a:r>
              <a:rPr lang="cs-CZ" dirty="0" err="1" smtClean="0"/>
              <a:t>Annadale</a:t>
            </a:r>
            <a:r>
              <a:rPr lang="cs-CZ" dirty="0" smtClean="0"/>
              <a:t> 125 osob a v </a:t>
            </a:r>
            <a:r>
              <a:rPr lang="cs-CZ" dirty="0" err="1" smtClean="0"/>
              <a:t>Nithsdale</a:t>
            </a:r>
            <a:r>
              <a:rPr lang="cs-CZ" dirty="0" smtClean="0"/>
              <a:t> 253 osob (</a:t>
            </a:r>
            <a:r>
              <a:rPr lang="cs-CZ" i="1" dirty="0" err="1" smtClean="0"/>
              <a:t>Osborn</a:t>
            </a:r>
            <a:r>
              <a:rPr lang="cs-CZ" i="1" dirty="0" smtClean="0"/>
              <a:t> J. F. , 1979, </a:t>
            </a:r>
            <a:r>
              <a:rPr lang="cs-CZ" i="1" dirty="0" err="1" smtClean="0"/>
              <a:t>Statistical</a:t>
            </a:r>
            <a:r>
              <a:rPr lang="cs-CZ" i="1" dirty="0" smtClean="0"/>
              <a:t> </a:t>
            </a:r>
            <a:r>
              <a:rPr lang="cs-CZ" i="1" dirty="0" err="1" smtClean="0"/>
              <a:t>Exersice</a:t>
            </a:r>
            <a:r>
              <a:rPr lang="cs-CZ" i="1" dirty="0" smtClean="0"/>
              <a:t> in </a:t>
            </a:r>
            <a:r>
              <a:rPr lang="cs-CZ" i="1" dirty="0" err="1" smtClean="0"/>
              <a:t>Medical</a:t>
            </a:r>
            <a:r>
              <a:rPr lang="cs-CZ" i="1" dirty="0" smtClean="0"/>
              <a:t> </a:t>
            </a:r>
            <a:r>
              <a:rPr lang="cs-CZ" i="1" dirty="0" err="1" smtClean="0"/>
              <a:t>Research</a:t>
            </a:r>
            <a:r>
              <a:rPr lang="cs-CZ" i="1" dirty="0" smtClean="0"/>
              <a:t>, </a:t>
            </a:r>
            <a:r>
              <a:rPr lang="cs-CZ" i="1" dirty="0" err="1" smtClean="0"/>
              <a:t>Blackwell</a:t>
            </a:r>
            <a:r>
              <a:rPr lang="cs-CZ" i="1" dirty="0" smtClean="0"/>
              <a:t> </a:t>
            </a:r>
            <a:r>
              <a:rPr lang="cs-CZ" i="1" dirty="0" err="1" smtClean="0"/>
              <a:t>Scientific</a:t>
            </a:r>
            <a:r>
              <a:rPr lang="cs-CZ" i="1" dirty="0" smtClean="0"/>
              <a:t> </a:t>
            </a:r>
            <a:r>
              <a:rPr lang="cs-CZ" i="1" dirty="0" err="1" smtClean="0"/>
              <a:t>publications</a:t>
            </a:r>
            <a:r>
              <a:rPr lang="cs-CZ" i="1" dirty="0" smtClean="0"/>
              <a:t>, Oxford</a:t>
            </a:r>
            <a:r>
              <a:rPr lang="cs-CZ" dirty="0" smtClean="0"/>
              <a:t>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endParaRPr kumimoji="0" lang="cs-CZ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endParaRPr lang="cs-CZ" b="1" dirty="0" smtClean="0"/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r>
              <a:rPr lang="cs-CZ" b="1" dirty="0" smtClean="0"/>
              <a:t>Výsledky: 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r>
              <a:rPr lang="cs-CZ" b="1" i="1" dirty="0" smtClean="0">
                <a:solidFill>
                  <a:srgbClr val="0070C0"/>
                </a:solidFill>
              </a:rPr>
              <a:t>chí-kvadrát = 10,454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r>
              <a:rPr lang="cs-CZ" b="1" i="1" dirty="0" smtClean="0">
                <a:solidFill>
                  <a:srgbClr val="0070C0"/>
                </a:solidFill>
              </a:rPr>
              <a:t>P = 0,107     … nelze zamítnout nulovou hypotézu, že procentuální zastoupení krevních skupin na celém území je homogenní / stejné</a:t>
            </a:r>
            <a:r>
              <a:rPr lang="cs-CZ" b="1" i="1" dirty="0" smtClean="0">
                <a:solidFill>
                  <a:srgbClr val="FF0000"/>
                </a:solidFill>
              </a:rPr>
              <a:t> </a:t>
            </a:r>
            <a:br>
              <a:rPr lang="cs-CZ" b="1" i="1" dirty="0" smtClean="0">
                <a:solidFill>
                  <a:srgbClr val="FF0000"/>
                </a:solidFill>
              </a:rPr>
            </a:br>
            <a:r>
              <a:rPr lang="cs-CZ" b="1" i="1" dirty="0" smtClean="0">
                <a:solidFill>
                  <a:srgbClr val="FF0000"/>
                </a:solidFill>
              </a:rPr>
              <a:t>(před provedením testu jsme zkontrolovali podmínky dobré aproximace)</a:t>
            </a:r>
            <a:r>
              <a:rPr lang="cs-CZ" b="1" i="1" dirty="0" smtClean="0">
                <a:solidFill>
                  <a:srgbClr val="0070C0"/>
                </a:solidFill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endParaRPr lang="cs-CZ" dirty="0" smtClean="0"/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cs-CZ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1547664" y="3140968"/>
            <a:ext cx="1008112" cy="36004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061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/>
              <a:t>Vytvořil Institut biostatistiky a analýz, Masarykova univerzita </a:t>
            </a:r>
            <a:br>
              <a:rPr lang="cs-CZ" i="0"/>
            </a:br>
            <a:r>
              <a:rPr lang="cs-CZ"/>
              <a:t>J. Jarkovský, L. Dušek</a:t>
            </a:r>
          </a:p>
          <a:p>
            <a:endParaRPr lang="cs-CZ"/>
          </a:p>
        </p:txBody>
      </p:sp>
      <p:sp>
        <p:nvSpPr>
          <p:cNvPr id="25702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Co analyzujeme u kontingenčních tabulek?</a:t>
            </a:r>
          </a:p>
        </p:txBody>
      </p:sp>
      <p:sp>
        <p:nvSpPr>
          <p:cNvPr id="25702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sz="2300" dirty="0" smtClean="0"/>
              <a:t>Analýza kontingenčních tabulek umožňuje analyzovat </a:t>
            </a:r>
            <a:r>
              <a:rPr lang="cs-CZ" sz="2300" b="1" dirty="0" smtClean="0">
                <a:solidFill>
                  <a:srgbClr val="FF0000"/>
                </a:solidFill>
              </a:rPr>
              <a:t>vazbu mezi dvěma kategoriálními proměnnými</a:t>
            </a:r>
            <a:r>
              <a:rPr lang="cs-CZ" sz="2300" dirty="0" smtClean="0"/>
              <a:t>. Základním způsobem testování je tzv. chí-kvadrát test, který </a:t>
            </a:r>
            <a:r>
              <a:rPr lang="cs-CZ" sz="2300" b="1" dirty="0" smtClean="0"/>
              <a:t>srovnává pozorované četnosti kombinací kategorií oproti očekávaným četnostem</a:t>
            </a:r>
            <a:r>
              <a:rPr lang="cs-CZ" sz="2300" dirty="0" smtClean="0"/>
              <a:t>, které vychází z teoretické situace, kdy je vztah mezi proměnnými náhodný.</a:t>
            </a:r>
          </a:p>
          <a:p>
            <a:endParaRPr lang="cs-CZ" sz="1000" dirty="0" smtClean="0"/>
          </a:p>
          <a:p>
            <a:r>
              <a:rPr lang="cs-CZ" sz="2300" dirty="0" smtClean="0"/>
              <a:t>Test dobré shody je využíván také pro </a:t>
            </a:r>
            <a:r>
              <a:rPr lang="cs-CZ" sz="2300" b="1" dirty="0" smtClean="0"/>
              <a:t>srovnání pozorovaných četností proti očekávaným četnostem daných určitým pravidlem</a:t>
            </a:r>
            <a:r>
              <a:rPr lang="cs-CZ" sz="2300" dirty="0" smtClean="0"/>
              <a:t> (typickým příkladem je </a:t>
            </a:r>
            <a:r>
              <a:rPr lang="cs-CZ" sz="2300" dirty="0" err="1" smtClean="0"/>
              <a:t>Hardy-Weinbergova</a:t>
            </a:r>
            <a:r>
              <a:rPr lang="cs-CZ" sz="2300" dirty="0" smtClean="0"/>
              <a:t> rovnováha v genetice).</a:t>
            </a:r>
          </a:p>
          <a:p>
            <a:endParaRPr lang="cs-CZ" sz="1000" dirty="0" smtClean="0"/>
          </a:p>
          <a:p>
            <a:r>
              <a:rPr lang="cs-CZ" sz="2300" dirty="0" smtClean="0"/>
              <a:t>Specifickým typem výstupů odvozených z kontingenčních tabulek jsou tzv. </a:t>
            </a:r>
            <a:r>
              <a:rPr lang="cs-CZ" sz="2300" b="1" dirty="0" smtClean="0"/>
              <a:t>poměry šancí </a:t>
            </a:r>
            <a:r>
              <a:rPr lang="cs-CZ" sz="2300" dirty="0" smtClean="0"/>
              <a:t>a </a:t>
            </a:r>
            <a:r>
              <a:rPr lang="cs-CZ" sz="2300" b="1" dirty="0" smtClean="0"/>
              <a:t>relativní rizika</a:t>
            </a:r>
            <a:r>
              <a:rPr lang="cs-CZ" sz="2300" dirty="0" smtClean="0"/>
              <a:t>, využívaná často v medicíně pro identifikaci a popis rizikových skupin pacientů.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3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/>
              <a:t>Vytvořil Institut biostatistiky a analýz, Masarykova univerzita </a:t>
            </a:r>
            <a:br>
              <a:rPr lang="cs-CZ" i="0"/>
            </a:br>
            <a:r>
              <a:rPr lang="cs-CZ"/>
              <a:t>J. Jarkovský, L. Dušek</a:t>
            </a:r>
          </a:p>
          <a:p>
            <a:endParaRPr lang="cs-CZ"/>
          </a:p>
        </p:txBody>
      </p:sp>
      <p:sp>
        <p:nvSpPr>
          <p:cNvPr id="737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7584" y="146720"/>
            <a:ext cx="7772400" cy="762000"/>
          </a:xfrm>
          <a:noFill/>
        </p:spPr>
        <p:txBody>
          <a:bodyPr/>
          <a:lstStyle/>
          <a:p>
            <a:r>
              <a:rPr lang="cs-CZ" dirty="0" smtClean="0"/>
              <a:t>Test dobré shody - základní teorie</a:t>
            </a:r>
          </a:p>
        </p:txBody>
      </p:sp>
      <p:graphicFrame>
        <p:nvGraphicFramePr>
          <p:cNvPr id="7373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0770784"/>
              </p:ext>
            </p:extLst>
          </p:nvPr>
        </p:nvGraphicFramePr>
        <p:xfrm>
          <a:off x="344488" y="3632200"/>
          <a:ext cx="404812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86" name="Rovnice" r:id="rId4" imgW="253800" imgH="342720" progId="Equation.3">
                  <p:embed/>
                </p:oleObj>
              </mc:Choice>
              <mc:Fallback>
                <p:oleObj name="Rovnice" r:id="rId4" imgW="253800" imgH="3427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488" y="3632200"/>
                        <a:ext cx="404812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Skupina 4"/>
          <p:cNvGrpSpPr/>
          <p:nvPr/>
        </p:nvGrpSpPr>
        <p:grpSpPr>
          <a:xfrm>
            <a:off x="827584" y="3284984"/>
            <a:ext cx="6995120" cy="1544478"/>
            <a:chOff x="762000" y="3212976"/>
            <a:chExt cx="6995120" cy="1716087"/>
          </a:xfrm>
        </p:grpSpPr>
        <p:sp>
          <p:nvSpPr>
            <p:cNvPr id="73736" name="Text Box 5"/>
            <p:cNvSpPr txBox="1">
              <a:spLocks noChangeArrowheads="1"/>
            </p:cNvSpPr>
            <p:nvPr/>
          </p:nvSpPr>
          <p:spPr bwMode="auto">
            <a:xfrm>
              <a:off x="1219200" y="3327276"/>
              <a:ext cx="123825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pozorovaná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četnost</a:t>
              </a:r>
            </a:p>
          </p:txBody>
        </p:sp>
        <p:sp>
          <p:nvSpPr>
            <p:cNvPr id="73737" name="Text Box 6"/>
            <p:cNvSpPr txBox="1">
              <a:spLocks noChangeArrowheads="1"/>
            </p:cNvSpPr>
            <p:nvPr/>
          </p:nvSpPr>
          <p:spPr bwMode="auto">
            <a:xfrm>
              <a:off x="2581275" y="3327276"/>
              <a:ext cx="1133475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očekávaná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četnost</a:t>
              </a:r>
            </a:p>
          </p:txBody>
        </p:sp>
        <p:sp>
          <p:nvSpPr>
            <p:cNvPr id="73738" name="Text Box 7"/>
            <p:cNvSpPr txBox="1">
              <a:spLocks noChangeArrowheads="1"/>
            </p:cNvSpPr>
            <p:nvPr/>
          </p:nvSpPr>
          <p:spPr bwMode="auto">
            <a:xfrm>
              <a:off x="1362075" y="3974976"/>
              <a:ext cx="2390775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očekávaná četnost</a:t>
              </a:r>
            </a:p>
          </p:txBody>
        </p:sp>
        <p:sp>
          <p:nvSpPr>
            <p:cNvPr id="73739" name="Text Box 8"/>
            <p:cNvSpPr txBox="1">
              <a:spLocks noChangeArrowheads="1"/>
            </p:cNvSpPr>
            <p:nvPr/>
          </p:nvSpPr>
          <p:spPr bwMode="auto">
            <a:xfrm>
              <a:off x="762000" y="3774951"/>
              <a:ext cx="30480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=</a:t>
              </a:r>
            </a:p>
          </p:txBody>
        </p:sp>
        <p:sp>
          <p:nvSpPr>
            <p:cNvPr id="73740" name="Text Box 9"/>
            <p:cNvSpPr txBox="1">
              <a:spLocks noChangeArrowheads="1"/>
            </p:cNvSpPr>
            <p:nvPr/>
          </p:nvSpPr>
          <p:spPr bwMode="auto">
            <a:xfrm>
              <a:off x="3905250" y="3774951"/>
              <a:ext cx="30480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+</a:t>
              </a:r>
            </a:p>
          </p:txBody>
        </p:sp>
        <p:sp>
          <p:nvSpPr>
            <p:cNvPr id="73741" name="Text Box 10"/>
            <p:cNvSpPr txBox="1">
              <a:spLocks noChangeArrowheads="1"/>
            </p:cNvSpPr>
            <p:nvPr/>
          </p:nvSpPr>
          <p:spPr bwMode="auto">
            <a:xfrm>
              <a:off x="3714750" y="3212976"/>
              <a:ext cx="30480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73742" name="Text Box 11"/>
            <p:cNvSpPr txBox="1">
              <a:spLocks noChangeArrowheads="1"/>
            </p:cNvSpPr>
            <p:nvPr/>
          </p:nvSpPr>
          <p:spPr bwMode="auto">
            <a:xfrm>
              <a:off x="4310063" y="3327276"/>
              <a:ext cx="12192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pozorovaná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četnost</a:t>
              </a:r>
            </a:p>
          </p:txBody>
        </p:sp>
        <p:sp>
          <p:nvSpPr>
            <p:cNvPr id="73743" name="Text Box 12"/>
            <p:cNvSpPr txBox="1">
              <a:spLocks noChangeArrowheads="1"/>
            </p:cNvSpPr>
            <p:nvPr/>
          </p:nvSpPr>
          <p:spPr bwMode="auto">
            <a:xfrm>
              <a:off x="5572125" y="3327276"/>
              <a:ext cx="1133475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očekávaná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četnost</a:t>
              </a:r>
            </a:p>
          </p:txBody>
        </p:sp>
        <p:sp>
          <p:nvSpPr>
            <p:cNvPr id="73744" name="Text Box 13"/>
            <p:cNvSpPr txBox="1">
              <a:spLocks noChangeArrowheads="1"/>
            </p:cNvSpPr>
            <p:nvPr/>
          </p:nvSpPr>
          <p:spPr bwMode="auto">
            <a:xfrm>
              <a:off x="4286250" y="3974976"/>
              <a:ext cx="2381250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očekávaná četnost</a:t>
              </a:r>
            </a:p>
          </p:txBody>
        </p:sp>
        <p:sp>
          <p:nvSpPr>
            <p:cNvPr id="73745" name="AutoShape 14"/>
            <p:cNvSpPr>
              <a:spLocks/>
            </p:cNvSpPr>
            <p:nvPr/>
          </p:nvSpPr>
          <p:spPr bwMode="auto">
            <a:xfrm>
              <a:off x="4324350" y="3279651"/>
              <a:ext cx="171450" cy="619125"/>
            </a:xfrm>
            <a:prstGeom prst="leftBracket">
              <a:avLst>
                <a:gd name="adj" fmla="val 30093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400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46" name="AutoShape 15"/>
            <p:cNvSpPr>
              <a:spLocks/>
            </p:cNvSpPr>
            <p:nvPr/>
          </p:nvSpPr>
          <p:spPr bwMode="auto">
            <a:xfrm>
              <a:off x="6553200" y="3279651"/>
              <a:ext cx="76200" cy="609600"/>
            </a:xfrm>
            <a:prstGeom prst="rightBracket">
              <a:avLst>
                <a:gd name="adj" fmla="val 66667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400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47" name="Text Box 16"/>
            <p:cNvSpPr txBox="1">
              <a:spLocks noChangeArrowheads="1"/>
            </p:cNvSpPr>
            <p:nvPr/>
          </p:nvSpPr>
          <p:spPr bwMode="auto">
            <a:xfrm>
              <a:off x="1843088" y="4586163"/>
              <a:ext cx="1447800" cy="333375"/>
            </a:xfrm>
            <a:prstGeom prst="rect">
              <a:avLst/>
            </a:prstGeom>
            <a:solidFill>
              <a:srgbClr val="E6F7FE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1. jev</a:t>
              </a:r>
              <a:endParaRPr lang="cs-CZ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48" name="Text Box 17"/>
            <p:cNvSpPr txBox="1">
              <a:spLocks noChangeArrowheads="1"/>
            </p:cNvSpPr>
            <p:nvPr/>
          </p:nvSpPr>
          <p:spPr bwMode="auto">
            <a:xfrm>
              <a:off x="4833938" y="4586163"/>
              <a:ext cx="1390650" cy="342900"/>
            </a:xfrm>
            <a:prstGeom prst="rect">
              <a:avLst/>
            </a:prstGeom>
            <a:solidFill>
              <a:srgbClr val="E6F7FE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2. jev</a:t>
              </a:r>
              <a:endParaRPr lang="cs-CZ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49" name="AutoShape 18"/>
            <p:cNvSpPr>
              <a:spLocks/>
            </p:cNvSpPr>
            <p:nvPr/>
          </p:nvSpPr>
          <p:spPr bwMode="auto">
            <a:xfrm rot="5400000">
              <a:off x="5448300" y="3424113"/>
              <a:ext cx="114300" cy="1981200"/>
            </a:xfrm>
            <a:prstGeom prst="rightBrace">
              <a:avLst>
                <a:gd name="adj1" fmla="val 144444"/>
                <a:gd name="adj2" fmla="val 50000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400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50" name="AutoShape 19"/>
            <p:cNvSpPr>
              <a:spLocks/>
            </p:cNvSpPr>
            <p:nvPr/>
          </p:nvSpPr>
          <p:spPr bwMode="auto">
            <a:xfrm rot="5400000">
              <a:off x="2486025" y="3424113"/>
              <a:ext cx="114300" cy="1981200"/>
            </a:xfrm>
            <a:prstGeom prst="rightBrace">
              <a:avLst>
                <a:gd name="adj1" fmla="val 144444"/>
                <a:gd name="adj2" fmla="val 50000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400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51" name="Text Box 20"/>
            <p:cNvSpPr txBox="1">
              <a:spLocks noChangeArrowheads="1"/>
            </p:cNvSpPr>
            <p:nvPr/>
          </p:nvSpPr>
          <p:spPr bwMode="auto">
            <a:xfrm>
              <a:off x="5353050" y="3339976"/>
              <a:ext cx="30480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-</a:t>
              </a:r>
            </a:p>
          </p:txBody>
        </p:sp>
        <p:sp>
          <p:nvSpPr>
            <p:cNvPr id="73752" name="Line 21"/>
            <p:cNvSpPr>
              <a:spLocks noChangeShapeType="1"/>
            </p:cNvSpPr>
            <p:nvPr/>
          </p:nvSpPr>
          <p:spPr bwMode="auto">
            <a:xfrm>
              <a:off x="4267200" y="3994026"/>
              <a:ext cx="24384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400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53" name="Line 22"/>
            <p:cNvSpPr>
              <a:spLocks noChangeShapeType="1"/>
            </p:cNvSpPr>
            <p:nvPr/>
          </p:nvSpPr>
          <p:spPr bwMode="auto">
            <a:xfrm flipV="1">
              <a:off x="1181100" y="3994026"/>
              <a:ext cx="26289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400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54" name="AutoShape 23"/>
            <p:cNvSpPr>
              <a:spLocks/>
            </p:cNvSpPr>
            <p:nvPr/>
          </p:nvSpPr>
          <p:spPr bwMode="auto">
            <a:xfrm>
              <a:off x="1225550" y="3279651"/>
              <a:ext cx="171450" cy="619125"/>
            </a:xfrm>
            <a:prstGeom prst="leftBracket">
              <a:avLst>
                <a:gd name="adj" fmla="val 30093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400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55" name="AutoShape 24"/>
            <p:cNvSpPr>
              <a:spLocks/>
            </p:cNvSpPr>
            <p:nvPr/>
          </p:nvSpPr>
          <p:spPr bwMode="auto">
            <a:xfrm>
              <a:off x="3590925" y="3279651"/>
              <a:ext cx="76200" cy="609600"/>
            </a:xfrm>
            <a:prstGeom prst="rightBracket">
              <a:avLst>
                <a:gd name="adj" fmla="val 66667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400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56" name="Text Box 25"/>
            <p:cNvSpPr txBox="1">
              <a:spLocks noChangeArrowheads="1"/>
            </p:cNvSpPr>
            <p:nvPr/>
          </p:nvSpPr>
          <p:spPr bwMode="auto">
            <a:xfrm>
              <a:off x="6689725" y="3212976"/>
              <a:ext cx="30480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73757" name="Text Box 26"/>
            <p:cNvSpPr txBox="1">
              <a:spLocks noChangeArrowheads="1"/>
            </p:cNvSpPr>
            <p:nvPr/>
          </p:nvSpPr>
          <p:spPr bwMode="auto">
            <a:xfrm>
              <a:off x="2336800" y="3352676"/>
              <a:ext cx="30480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-</a:t>
              </a:r>
            </a:p>
          </p:txBody>
        </p:sp>
        <p:sp>
          <p:nvSpPr>
            <p:cNvPr id="41" name="Text Box 9"/>
            <p:cNvSpPr txBox="1">
              <a:spLocks noChangeArrowheads="1"/>
            </p:cNvSpPr>
            <p:nvPr/>
          </p:nvSpPr>
          <p:spPr bwMode="auto">
            <a:xfrm>
              <a:off x="7020272" y="3791793"/>
              <a:ext cx="30480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+</a:t>
              </a:r>
            </a:p>
          </p:txBody>
        </p:sp>
        <p:sp>
          <p:nvSpPr>
            <p:cNvPr id="42" name="Text Box 9"/>
            <p:cNvSpPr txBox="1">
              <a:spLocks noChangeArrowheads="1"/>
            </p:cNvSpPr>
            <p:nvPr/>
          </p:nvSpPr>
          <p:spPr bwMode="auto">
            <a:xfrm>
              <a:off x="7452320" y="3933527"/>
              <a:ext cx="30480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…</a:t>
              </a:r>
              <a:endParaRPr lang="cs-CZ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4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2105697"/>
              </p:ext>
            </p:extLst>
          </p:nvPr>
        </p:nvGraphicFramePr>
        <p:xfrm>
          <a:off x="365125" y="2338189"/>
          <a:ext cx="40481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87" name="Rovnice" r:id="rId6" imgW="253800" imgH="342720" progId="Equation.3">
                  <p:embed/>
                </p:oleObj>
              </mc:Choice>
              <mc:Fallback>
                <p:oleObj name="Rovnice" r:id="rId6" imgW="253800" imgH="34272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25" y="2338189"/>
                        <a:ext cx="404813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 Box 5"/>
          <p:cNvSpPr txBox="1">
            <a:spLocks noChangeArrowheads="1"/>
          </p:cNvSpPr>
          <p:nvPr/>
        </p:nvSpPr>
        <p:spPr bwMode="auto">
          <a:xfrm>
            <a:off x="1729780" y="2033414"/>
            <a:ext cx="12382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pozorovaná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četnost</a:t>
            </a:r>
          </a:p>
        </p:txBody>
      </p:sp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3091855" y="2033414"/>
            <a:ext cx="11334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očekávaná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četnost</a:t>
            </a:r>
          </a:p>
        </p:txBody>
      </p:sp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1763688" y="2783210"/>
            <a:ext cx="23907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očekávaná četnost</a:t>
            </a:r>
          </a:p>
        </p:txBody>
      </p:sp>
      <p:sp>
        <p:nvSpPr>
          <p:cNvPr id="47" name="Text Box 8"/>
          <p:cNvSpPr txBox="1">
            <a:spLocks noChangeArrowheads="1"/>
          </p:cNvSpPr>
          <p:nvPr/>
        </p:nvSpPr>
        <p:spPr bwMode="auto">
          <a:xfrm>
            <a:off x="780728" y="2481089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49" name="Text Box 10"/>
          <p:cNvSpPr txBox="1">
            <a:spLocks noChangeArrowheads="1"/>
          </p:cNvSpPr>
          <p:nvPr/>
        </p:nvSpPr>
        <p:spPr bwMode="auto">
          <a:xfrm>
            <a:off x="4211960" y="1847106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61" name="Line 22"/>
          <p:cNvSpPr>
            <a:spLocks noChangeShapeType="1"/>
          </p:cNvSpPr>
          <p:nvPr/>
        </p:nvSpPr>
        <p:spPr bwMode="auto">
          <a:xfrm flipV="1">
            <a:off x="1691680" y="2700164"/>
            <a:ext cx="26289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400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AutoShape 23"/>
          <p:cNvSpPr>
            <a:spLocks/>
          </p:cNvSpPr>
          <p:nvPr/>
        </p:nvSpPr>
        <p:spPr bwMode="auto">
          <a:xfrm>
            <a:off x="1736130" y="1985789"/>
            <a:ext cx="171450" cy="619125"/>
          </a:xfrm>
          <a:prstGeom prst="leftBracket">
            <a:avLst>
              <a:gd name="adj" fmla="val 30093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400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AutoShape 24"/>
          <p:cNvSpPr>
            <a:spLocks/>
          </p:cNvSpPr>
          <p:nvPr/>
        </p:nvSpPr>
        <p:spPr bwMode="auto">
          <a:xfrm>
            <a:off x="4101505" y="1985789"/>
            <a:ext cx="76200" cy="609600"/>
          </a:xfrm>
          <a:prstGeom prst="rightBracket">
            <a:avLst>
              <a:gd name="adj" fmla="val 66667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400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 Box 26"/>
          <p:cNvSpPr txBox="1">
            <a:spLocks noChangeArrowheads="1"/>
          </p:cNvSpPr>
          <p:nvPr/>
        </p:nvSpPr>
        <p:spPr bwMode="auto">
          <a:xfrm>
            <a:off x="2847380" y="2058814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sp>
        <p:nvSpPr>
          <p:cNvPr id="67" name="Text Box 9"/>
          <p:cNvSpPr txBox="1">
            <a:spLocks noChangeArrowheads="1"/>
          </p:cNvSpPr>
          <p:nvPr/>
        </p:nvSpPr>
        <p:spPr bwMode="auto">
          <a:xfrm>
            <a:off x="1077309" y="2281436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∑</a:t>
            </a:r>
            <a:endParaRPr lang="cs-CZ" sz="4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9946230"/>
              </p:ext>
            </p:extLst>
          </p:nvPr>
        </p:nvGraphicFramePr>
        <p:xfrm>
          <a:off x="3648075" y="5240338"/>
          <a:ext cx="173990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88" name="Rovnice" r:id="rId8" imgW="1091880" imgH="342720" progId="Equation.3">
                  <p:embed/>
                </p:oleObj>
              </mc:Choice>
              <mc:Fallback>
                <p:oleObj name="Rovnice" r:id="rId8" imgW="1091880" imgH="3427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8075" y="5240338"/>
                        <a:ext cx="1739900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5588119" y="5415607"/>
            <a:ext cx="2296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... zamítáme H</a:t>
            </a:r>
            <a:r>
              <a:rPr lang="cs-CZ" sz="2400" baseline="-25000" dirty="0" smtClean="0"/>
              <a:t>0</a:t>
            </a:r>
            <a:endParaRPr lang="cs-CZ" sz="2400" baseline="-25000" dirty="0"/>
          </a:p>
        </p:txBody>
      </p:sp>
      <p:sp>
        <p:nvSpPr>
          <p:cNvPr id="4" name="Zaoblený obdélník 3"/>
          <p:cNvSpPr/>
          <p:nvPr/>
        </p:nvSpPr>
        <p:spPr>
          <a:xfrm>
            <a:off x="3326835" y="5085184"/>
            <a:ext cx="4481929" cy="864096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0" name="Text Box 16"/>
          <p:cNvSpPr txBox="1">
            <a:spLocks noChangeArrowheads="1"/>
          </p:cNvSpPr>
          <p:nvPr/>
        </p:nvSpPr>
        <p:spPr bwMode="auto">
          <a:xfrm>
            <a:off x="209228" y="1340768"/>
            <a:ext cx="2313806" cy="388366"/>
          </a:xfrm>
          <a:prstGeom prst="rect">
            <a:avLst/>
          </a:prstGeom>
          <a:solidFill>
            <a:srgbClr val="E6F7FE"/>
          </a:solidFill>
          <a:ln w="9525">
            <a:solidFill>
              <a:srgbClr val="0070C0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Testová statistika:</a:t>
            </a:r>
            <a:endParaRPr lang="cs-CZ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542268" y="6065692"/>
            <a:ext cx="21274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i="1" dirty="0" smtClean="0"/>
              <a:t>1 - hladina významnosti</a:t>
            </a:r>
            <a:endParaRPr lang="cs-CZ" sz="1200" i="1" dirty="0"/>
          </a:p>
        </p:txBody>
      </p:sp>
      <p:sp>
        <p:nvSpPr>
          <p:cNvPr id="54" name="TextovéPole 53"/>
          <p:cNvSpPr txBox="1"/>
          <p:nvPr/>
        </p:nvSpPr>
        <p:spPr>
          <a:xfrm>
            <a:off x="5108798" y="6065692"/>
            <a:ext cx="21274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i="1" dirty="0" smtClean="0"/>
              <a:t>stupně volnosti</a:t>
            </a:r>
            <a:endParaRPr lang="cs-CZ" sz="1200" i="1" dirty="0"/>
          </a:p>
        </p:txBody>
      </p:sp>
      <p:cxnSp>
        <p:nvCxnSpPr>
          <p:cNvPr id="8" name="Přímá spojnice se šipkou 7"/>
          <p:cNvCxnSpPr>
            <a:endCxn id="2" idx="2"/>
          </p:cNvCxnSpPr>
          <p:nvPr/>
        </p:nvCxnSpPr>
        <p:spPr>
          <a:xfrm flipV="1">
            <a:off x="4101505" y="5783325"/>
            <a:ext cx="418045" cy="2823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H="1" flipV="1">
            <a:off x="5108798" y="5659318"/>
            <a:ext cx="111274" cy="4192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3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/>
              <a:t>Vytvořil Institut biostatistiky a analýz, Masarykova univerzita </a:t>
            </a:r>
            <a:br>
              <a:rPr lang="cs-CZ" i="0"/>
            </a:br>
            <a:r>
              <a:rPr lang="cs-CZ"/>
              <a:t>J. Jarkovský, L. Dušek</a:t>
            </a:r>
          </a:p>
          <a:p>
            <a:endParaRPr lang="cs-CZ"/>
          </a:p>
        </p:txBody>
      </p:sp>
      <p:sp>
        <p:nvSpPr>
          <p:cNvPr id="737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1450" y="188640"/>
            <a:ext cx="7772400" cy="762000"/>
          </a:xfrm>
          <a:noFill/>
        </p:spPr>
        <p:txBody>
          <a:bodyPr/>
          <a:lstStyle/>
          <a:p>
            <a:pPr algn="l"/>
            <a:r>
              <a:rPr lang="cs-CZ" dirty="0" smtClean="0"/>
              <a:t>        Test dobré shody: příklad  I</a:t>
            </a:r>
          </a:p>
        </p:txBody>
      </p:sp>
      <p:sp>
        <p:nvSpPr>
          <p:cNvPr id="73735" name="Text Box 3"/>
          <p:cNvSpPr txBox="1">
            <a:spLocks noChangeArrowheads="1"/>
          </p:cNvSpPr>
          <p:nvPr/>
        </p:nvSpPr>
        <p:spPr bwMode="auto">
          <a:xfrm>
            <a:off x="6247260" y="1124744"/>
            <a:ext cx="2743200" cy="333375"/>
          </a:xfrm>
          <a:prstGeom prst="rect">
            <a:avLst/>
          </a:prstGeom>
          <a:solidFill>
            <a:srgbClr val="FFCC99"/>
          </a:solidFill>
          <a:ln w="6350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Binomické jevy (1/0)</a:t>
            </a:r>
          </a:p>
        </p:txBody>
      </p:sp>
      <p:grpSp>
        <p:nvGrpSpPr>
          <p:cNvPr id="2" name="Skupina 1"/>
          <p:cNvGrpSpPr>
            <a:grpSpLocks noChangeAspect="1"/>
          </p:cNvGrpSpPr>
          <p:nvPr/>
        </p:nvGrpSpPr>
        <p:grpSpPr>
          <a:xfrm>
            <a:off x="304800" y="1484313"/>
            <a:ext cx="6610871" cy="1390030"/>
            <a:chOff x="304800" y="1484313"/>
            <a:chExt cx="6610871" cy="1716087"/>
          </a:xfrm>
        </p:grpSpPr>
        <p:graphicFrame>
          <p:nvGraphicFramePr>
            <p:cNvPr id="73730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40368773"/>
                </p:ext>
              </p:extLst>
            </p:nvPr>
          </p:nvGraphicFramePr>
          <p:xfrm>
            <a:off x="304800" y="1903413"/>
            <a:ext cx="485775" cy="542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029" name="Rovnice" r:id="rId4" imgW="304560" imgH="342720" progId="Equation.3">
                    <p:embed/>
                  </p:oleObj>
                </mc:Choice>
                <mc:Fallback>
                  <p:oleObj name="Rovnice" r:id="rId4" imgW="304560" imgH="34272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4800" y="1903413"/>
                          <a:ext cx="485775" cy="5429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3736" name="Text Box 5"/>
            <p:cNvSpPr txBox="1">
              <a:spLocks noChangeArrowheads="1"/>
            </p:cNvSpPr>
            <p:nvPr/>
          </p:nvSpPr>
          <p:spPr bwMode="auto">
            <a:xfrm>
              <a:off x="1219200" y="1598613"/>
              <a:ext cx="123825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pozorovaná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četnost</a:t>
              </a:r>
            </a:p>
          </p:txBody>
        </p:sp>
        <p:sp>
          <p:nvSpPr>
            <p:cNvPr id="73737" name="Text Box 6"/>
            <p:cNvSpPr txBox="1">
              <a:spLocks noChangeArrowheads="1"/>
            </p:cNvSpPr>
            <p:nvPr/>
          </p:nvSpPr>
          <p:spPr bwMode="auto">
            <a:xfrm>
              <a:off x="2581275" y="1598613"/>
              <a:ext cx="1133475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očekávaná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četnost</a:t>
              </a:r>
            </a:p>
          </p:txBody>
        </p:sp>
        <p:sp>
          <p:nvSpPr>
            <p:cNvPr id="73738" name="Text Box 7"/>
            <p:cNvSpPr txBox="1">
              <a:spLocks noChangeArrowheads="1"/>
            </p:cNvSpPr>
            <p:nvPr/>
          </p:nvSpPr>
          <p:spPr bwMode="auto">
            <a:xfrm>
              <a:off x="1362075" y="2246313"/>
              <a:ext cx="2390775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6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očekávaná četnost</a:t>
              </a:r>
            </a:p>
          </p:txBody>
        </p:sp>
        <p:sp>
          <p:nvSpPr>
            <p:cNvPr id="73739" name="Text Box 8"/>
            <p:cNvSpPr txBox="1">
              <a:spLocks noChangeArrowheads="1"/>
            </p:cNvSpPr>
            <p:nvPr/>
          </p:nvSpPr>
          <p:spPr bwMode="auto">
            <a:xfrm>
              <a:off x="762000" y="2046288"/>
              <a:ext cx="30480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240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=</a:t>
              </a:r>
            </a:p>
          </p:txBody>
        </p:sp>
        <p:sp>
          <p:nvSpPr>
            <p:cNvPr id="73740" name="Text Box 9"/>
            <p:cNvSpPr txBox="1">
              <a:spLocks noChangeArrowheads="1"/>
            </p:cNvSpPr>
            <p:nvPr/>
          </p:nvSpPr>
          <p:spPr bwMode="auto">
            <a:xfrm>
              <a:off x="3905250" y="2046288"/>
              <a:ext cx="30480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24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+</a:t>
              </a:r>
            </a:p>
          </p:txBody>
        </p:sp>
        <p:sp>
          <p:nvSpPr>
            <p:cNvPr id="73741" name="Text Box 10"/>
            <p:cNvSpPr txBox="1">
              <a:spLocks noChangeArrowheads="1"/>
            </p:cNvSpPr>
            <p:nvPr/>
          </p:nvSpPr>
          <p:spPr bwMode="auto">
            <a:xfrm>
              <a:off x="3635896" y="1484313"/>
              <a:ext cx="304800" cy="285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73742" name="Text Box 11"/>
            <p:cNvSpPr txBox="1">
              <a:spLocks noChangeArrowheads="1"/>
            </p:cNvSpPr>
            <p:nvPr/>
          </p:nvSpPr>
          <p:spPr bwMode="auto">
            <a:xfrm>
              <a:off x="4310063" y="1598613"/>
              <a:ext cx="12192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pozorovaná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četnost</a:t>
              </a:r>
            </a:p>
          </p:txBody>
        </p:sp>
        <p:sp>
          <p:nvSpPr>
            <p:cNvPr id="73743" name="Text Box 12"/>
            <p:cNvSpPr txBox="1">
              <a:spLocks noChangeArrowheads="1"/>
            </p:cNvSpPr>
            <p:nvPr/>
          </p:nvSpPr>
          <p:spPr bwMode="auto">
            <a:xfrm>
              <a:off x="5572125" y="1598613"/>
              <a:ext cx="1133475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očekávaná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četnost</a:t>
              </a:r>
            </a:p>
          </p:txBody>
        </p:sp>
        <p:sp>
          <p:nvSpPr>
            <p:cNvPr id="73744" name="Text Box 13"/>
            <p:cNvSpPr txBox="1">
              <a:spLocks noChangeArrowheads="1"/>
            </p:cNvSpPr>
            <p:nvPr/>
          </p:nvSpPr>
          <p:spPr bwMode="auto">
            <a:xfrm>
              <a:off x="4286250" y="2246313"/>
              <a:ext cx="2381250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6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očekávaná četnost</a:t>
              </a:r>
            </a:p>
          </p:txBody>
        </p:sp>
        <p:sp>
          <p:nvSpPr>
            <p:cNvPr id="73745" name="AutoShape 14"/>
            <p:cNvSpPr>
              <a:spLocks/>
            </p:cNvSpPr>
            <p:nvPr/>
          </p:nvSpPr>
          <p:spPr bwMode="auto">
            <a:xfrm>
              <a:off x="4324350" y="1605593"/>
              <a:ext cx="171450" cy="619125"/>
            </a:xfrm>
            <a:prstGeom prst="leftBracket">
              <a:avLst>
                <a:gd name="adj" fmla="val 30093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46" name="AutoShape 15"/>
            <p:cNvSpPr>
              <a:spLocks/>
            </p:cNvSpPr>
            <p:nvPr/>
          </p:nvSpPr>
          <p:spPr bwMode="auto">
            <a:xfrm>
              <a:off x="6553200" y="1605593"/>
              <a:ext cx="76200" cy="609600"/>
            </a:xfrm>
            <a:prstGeom prst="rightBracket">
              <a:avLst>
                <a:gd name="adj" fmla="val 66667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47" name="Text Box 16"/>
            <p:cNvSpPr txBox="1">
              <a:spLocks noChangeArrowheads="1"/>
            </p:cNvSpPr>
            <p:nvPr/>
          </p:nvSpPr>
          <p:spPr bwMode="auto">
            <a:xfrm>
              <a:off x="1843088" y="2857500"/>
              <a:ext cx="1447800" cy="333375"/>
            </a:xfrm>
            <a:prstGeom prst="rect">
              <a:avLst/>
            </a:prstGeom>
            <a:solidFill>
              <a:srgbClr val="CCFFFF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I. jev 1</a:t>
              </a:r>
            </a:p>
          </p:txBody>
        </p:sp>
        <p:sp>
          <p:nvSpPr>
            <p:cNvPr id="73748" name="Text Box 17"/>
            <p:cNvSpPr txBox="1">
              <a:spLocks noChangeArrowheads="1"/>
            </p:cNvSpPr>
            <p:nvPr/>
          </p:nvSpPr>
          <p:spPr bwMode="auto">
            <a:xfrm>
              <a:off x="4833938" y="2857500"/>
              <a:ext cx="1390650" cy="342900"/>
            </a:xfrm>
            <a:prstGeom prst="rect">
              <a:avLst/>
            </a:prstGeom>
            <a:solidFill>
              <a:srgbClr val="CCFFFF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II. jev 2</a:t>
              </a:r>
            </a:p>
          </p:txBody>
        </p:sp>
        <p:sp>
          <p:nvSpPr>
            <p:cNvPr id="73749" name="AutoShape 18"/>
            <p:cNvSpPr>
              <a:spLocks/>
            </p:cNvSpPr>
            <p:nvPr/>
          </p:nvSpPr>
          <p:spPr bwMode="auto">
            <a:xfrm rot="5400000">
              <a:off x="5448300" y="1695450"/>
              <a:ext cx="114300" cy="1981200"/>
            </a:xfrm>
            <a:prstGeom prst="rightBrace">
              <a:avLst>
                <a:gd name="adj1" fmla="val 144444"/>
                <a:gd name="adj2" fmla="val 50000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50" name="AutoShape 19"/>
            <p:cNvSpPr>
              <a:spLocks/>
            </p:cNvSpPr>
            <p:nvPr/>
          </p:nvSpPr>
          <p:spPr bwMode="auto">
            <a:xfrm rot="5400000">
              <a:off x="2486025" y="1695450"/>
              <a:ext cx="114300" cy="1981200"/>
            </a:xfrm>
            <a:prstGeom prst="rightBrace">
              <a:avLst>
                <a:gd name="adj1" fmla="val 144444"/>
                <a:gd name="adj2" fmla="val 50000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51" name="Text Box 20"/>
            <p:cNvSpPr txBox="1">
              <a:spLocks noChangeArrowheads="1"/>
            </p:cNvSpPr>
            <p:nvPr/>
          </p:nvSpPr>
          <p:spPr bwMode="auto">
            <a:xfrm>
              <a:off x="5353050" y="1611313"/>
              <a:ext cx="30480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240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-</a:t>
              </a:r>
            </a:p>
          </p:txBody>
        </p:sp>
        <p:sp>
          <p:nvSpPr>
            <p:cNvPr id="73752" name="Line 21"/>
            <p:cNvSpPr>
              <a:spLocks noChangeShapeType="1"/>
            </p:cNvSpPr>
            <p:nvPr/>
          </p:nvSpPr>
          <p:spPr bwMode="auto">
            <a:xfrm>
              <a:off x="4267200" y="2265363"/>
              <a:ext cx="24384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53" name="Line 22"/>
            <p:cNvSpPr>
              <a:spLocks noChangeShapeType="1"/>
            </p:cNvSpPr>
            <p:nvPr/>
          </p:nvSpPr>
          <p:spPr bwMode="auto">
            <a:xfrm flipV="1">
              <a:off x="1181100" y="2265363"/>
              <a:ext cx="26289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54" name="AutoShape 23"/>
            <p:cNvSpPr>
              <a:spLocks/>
            </p:cNvSpPr>
            <p:nvPr/>
          </p:nvSpPr>
          <p:spPr bwMode="auto">
            <a:xfrm>
              <a:off x="1225550" y="1605593"/>
              <a:ext cx="171450" cy="619125"/>
            </a:xfrm>
            <a:prstGeom prst="leftBracket">
              <a:avLst>
                <a:gd name="adj" fmla="val 30093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55" name="AutoShape 24"/>
            <p:cNvSpPr>
              <a:spLocks/>
            </p:cNvSpPr>
            <p:nvPr/>
          </p:nvSpPr>
          <p:spPr bwMode="auto">
            <a:xfrm>
              <a:off x="3590925" y="1605593"/>
              <a:ext cx="76200" cy="609600"/>
            </a:xfrm>
            <a:prstGeom prst="rightBracket">
              <a:avLst>
                <a:gd name="adj" fmla="val 66667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56" name="Text Box 25"/>
            <p:cNvSpPr txBox="1">
              <a:spLocks noChangeArrowheads="1"/>
            </p:cNvSpPr>
            <p:nvPr/>
          </p:nvSpPr>
          <p:spPr bwMode="auto">
            <a:xfrm>
              <a:off x="6610871" y="1484313"/>
              <a:ext cx="304800" cy="285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73757" name="Text Box 26"/>
            <p:cNvSpPr txBox="1">
              <a:spLocks noChangeArrowheads="1"/>
            </p:cNvSpPr>
            <p:nvPr/>
          </p:nvSpPr>
          <p:spPr bwMode="auto">
            <a:xfrm>
              <a:off x="2336800" y="1624013"/>
              <a:ext cx="30480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240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-</a:t>
              </a:r>
            </a:p>
          </p:txBody>
        </p:sp>
      </p:grpSp>
      <p:pic>
        <p:nvPicPr>
          <p:cNvPr id="73758" name="Picture 2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44233" y="173809"/>
            <a:ext cx="1592263" cy="950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59" name="Text Box 28"/>
          <p:cNvSpPr txBox="1">
            <a:spLocks noChangeArrowheads="1"/>
          </p:cNvSpPr>
          <p:nvPr/>
        </p:nvSpPr>
        <p:spPr bwMode="auto">
          <a:xfrm>
            <a:off x="204788" y="3103562"/>
            <a:ext cx="1295400" cy="314325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Příklad</a:t>
            </a:r>
          </a:p>
        </p:txBody>
      </p:sp>
      <p:sp>
        <p:nvSpPr>
          <p:cNvPr id="73760" name="Text Box 29"/>
          <p:cNvSpPr txBox="1">
            <a:spLocks noChangeArrowheads="1"/>
          </p:cNvSpPr>
          <p:nvPr/>
        </p:nvSpPr>
        <p:spPr bwMode="auto">
          <a:xfrm>
            <a:off x="2072680" y="3084835"/>
            <a:ext cx="601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10 000 lidí hází mincí           rub: 4 000 případů (R)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                               líc: 6 000</a:t>
            </a:r>
            <a:r>
              <a:rPr lang="cs-CZ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případů (L)</a:t>
            </a:r>
          </a:p>
        </p:txBody>
      </p:sp>
      <p:sp>
        <p:nvSpPr>
          <p:cNvPr id="73761" name="WordArt 30"/>
          <p:cNvSpPr>
            <a:spLocks noChangeArrowheads="1" noChangeShapeType="1"/>
          </p:cNvSpPr>
          <p:nvPr/>
        </p:nvSpPr>
        <p:spPr bwMode="auto">
          <a:xfrm>
            <a:off x="2151294" y="3055937"/>
            <a:ext cx="276225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Wingdings"/>
                <a:cs typeface="Arial" pitchFamily="34" charset="0"/>
              </a:rPr>
              <a:t>ü</a:t>
            </a:r>
          </a:p>
        </p:txBody>
      </p:sp>
      <p:sp>
        <p:nvSpPr>
          <p:cNvPr id="73762" name="Text Box 31"/>
          <p:cNvSpPr txBox="1">
            <a:spLocks noChangeArrowheads="1"/>
          </p:cNvSpPr>
          <p:nvPr/>
        </p:nvSpPr>
        <p:spPr bwMode="auto">
          <a:xfrm>
            <a:off x="2743200" y="3744000"/>
            <a:ext cx="64008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Lze výsledek považovat za statisticky významně odlišný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(nebo neodlišný) od očekávaného poměru R : L = 1 : 1 </a:t>
            </a:r>
            <a:r>
              <a:rPr lang="cs-CZ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cs-CZ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(tzn</a:t>
            </a:r>
            <a:r>
              <a:rPr lang="cs-CZ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cs-CZ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že je výsledek hodu mincí náhodný)?</a:t>
            </a:r>
            <a:endParaRPr lang="cs-CZ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763" name="WordArt 32"/>
          <p:cNvSpPr>
            <a:spLocks noChangeArrowheads="1" noChangeShapeType="1"/>
          </p:cNvSpPr>
          <p:nvPr/>
        </p:nvSpPr>
        <p:spPr bwMode="auto">
          <a:xfrm>
            <a:off x="2057400" y="3924975"/>
            <a:ext cx="200025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  <a:cs typeface="Arial" pitchFamily="34" charset="0"/>
              </a:rPr>
              <a:t>?</a:t>
            </a:r>
          </a:p>
        </p:txBody>
      </p:sp>
      <p:sp>
        <p:nvSpPr>
          <p:cNvPr id="73764" name="Line 33"/>
          <p:cNvSpPr>
            <a:spLocks noChangeShapeType="1"/>
          </p:cNvSpPr>
          <p:nvPr/>
        </p:nvSpPr>
        <p:spPr bwMode="auto">
          <a:xfrm flipV="1">
            <a:off x="4860032" y="3284984"/>
            <a:ext cx="3429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765" name="Line 34"/>
          <p:cNvSpPr>
            <a:spLocks noChangeShapeType="1"/>
          </p:cNvSpPr>
          <p:nvPr/>
        </p:nvSpPr>
        <p:spPr bwMode="auto">
          <a:xfrm>
            <a:off x="4860032" y="3284984"/>
            <a:ext cx="342900" cy="2905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766" name="Rectangle 35"/>
          <p:cNvSpPr>
            <a:spLocks noChangeArrowheads="1"/>
          </p:cNvSpPr>
          <p:nvPr/>
        </p:nvSpPr>
        <p:spPr bwMode="auto">
          <a:xfrm>
            <a:off x="1691680" y="5949950"/>
            <a:ext cx="7239000" cy="381000"/>
          </a:xfrm>
          <a:prstGeom prst="rect">
            <a:avLst/>
          </a:prstGeom>
          <a:solidFill>
            <a:srgbClr val="A50021"/>
          </a:solidFill>
          <a:ln w="9525">
            <a:noFill/>
            <a:prstDash val="dash"/>
            <a:miter lim="800000"/>
            <a:headEnd/>
            <a:tailEnd/>
          </a:ln>
        </p:spPr>
        <p:txBody>
          <a:bodyPr anchor="b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b="1" dirty="0">
                <a:solidFill>
                  <a:prstClr val="white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cs-CZ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Rozdíl je vysoce statisticky významný (p </a:t>
            </a:r>
            <a:r>
              <a:rPr lang="cs-CZ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&lt; 0,001)</a:t>
            </a:r>
            <a:endParaRPr lang="cs-CZ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3731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7661480"/>
              </p:ext>
            </p:extLst>
          </p:nvPr>
        </p:nvGraphicFramePr>
        <p:xfrm>
          <a:off x="2741613" y="4652963"/>
          <a:ext cx="5573712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30" name="Rovnice" r:id="rId7" imgW="2806560" imgH="419040" progId="Equation.3">
                  <p:embed/>
                </p:oleObj>
              </mc:Choice>
              <mc:Fallback>
                <p:oleObj name="Rovnice" r:id="rId7" imgW="2806560" imgH="419040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1613" y="4652963"/>
                        <a:ext cx="5573712" cy="615950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67" name="Rectangle 37"/>
          <p:cNvSpPr>
            <a:spLocks noChangeArrowheads="1"/>
          </p:cNvSpPr>
          <p:nvPr/>
        </p:nvSpPr>
        <p:spPr bwMode="auto">
          <a:xfrm>
            <a:off x="2366963" y="5401220"/>
            <a:ext cx="6067425" cy="41910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Tabulková hodnota:</a:t>
            </a:r>
          </a:p>
        </p:txBody>
      </p:sp>
      <p:graphicFrame>
        <p:nvGraphicFramePr>
          <p:cNvPr id="73732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5661883"/>
              </p:ext>
            </p:extLst>
          </p:nvPr>
        </p:nvGraphicFramePr>
        <p:xfrm>
          <a:off x="4808538" y="5300663"/>
          <a:ext cx="404177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31" name="Rovnice" r:id="rId9" imgW="2628720" imgH="342720" progId="Equation.3">
                  <p:embed/>
                </p:oleObj>
              </mc:Choice>
              <mc:Fallback>
                <p:oleObj name="Rovnice" r:id="rId9" imgW="2628720" imgH="342720" progId="Equation.3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8538" y="5300663"/>
                        <a:ext cx="4041775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68" name="AutoShape 39"/>
          <p:cNvSpPr>
            <a:spLocks noChangeArrowheads="1"/>
          </p:cNvSpPr>
          <p:nvPr/>
        </p:nvSpPr>
        <p:spPr bwMode="auto">
          <a:xfrm>
            <a:off x="852488" y="5935663"/>
            <a:ext cx="671512" cy="381000"/>
          </a:xfrm>
          <a:custGeom>
            <a:avLst/>
            <a:gdLst>
              <a:gd name="T0" fmla="*/ 503634 w 21600"/>
              <a:gd name="T1" fmla="*/ 0 h 21600"/>
              <a:gd name="T2" fmla="*/ 0 w 21600"/>
              <a:gd name="T3" fmla="*/ 190500 h 21600"/>
              <a:gd name="T4" fmla="*/ 503634 w 21600"/>
              <a:gd name="T5" fmla="*/ 381000 h 21600"/>
              <a:gd name="T6" fmla="*/ 671512 w 21600"/>
              <a:gd name="T7" fmla="*/ 1905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/>
              <a:t>Vytvořil Institut biostatistiky a analýz, Masarykova univerzita </a:t>
            </a:r>
            <a:br>
              <a:rPr lang="cs-CZ" i="0"/>
            </a:br>
            <a:r>
              <a:rPr lang="cs-CZ"/>
              <a:t>J. Jarkovský, L. Dušek</a:t>
            </a:r>
          </a:p>
          <a:p>
            <a:endParaRPr lang="cs-CZ"/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286072" y="1650504"/>
            <a:ext cx="853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Celkem bylo zkoumáno 250 semen určitého druhu rostliny a roztříděno do následujících kategorií: žluté/hladké; žluté/vrásčité; zelené/hladké; zelené/vrásčité. Předpokládaný poměr výskytu těchto kategorií v populaci je </a:t>
            </a:r>
            <a:r>
              <a:rPr lang="cs-CZ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9 : 3 : 3 : 1</a:t>
            </a:r>
            <a:r>
              <a:rPr lang="cs-CZ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Následující tabulka obsahuje původní data z pozorování a dále postup při testování H</a:t>
            </a:r>
            <a:r>
              <a:rPr lang="cs-CZ" sz="1600" baseline="-25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cs-CZ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graphicFrame>
        <p:nvGraphicFramePr>
          <p:cNvPr id="552967" name="Group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5956495"/>
              </p:ext>
            </p:extLst>
          </p:nvPr>
        </p:nvGraphicFramePr>
        <p:xfrm>
          <a:off x="723900" y="2780928"/>
          <a:ext cx="7800975" cy="1306513"/>
        </p:xfrm>
        <a:graphic>
          <a:graphicData uri="http://schemas.openxmlformats.org/drawingml/2006/table">
            <a:tbl>
              <a:tblPr/>
              <a:tblGrid>
                <a:gridCol w="955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6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3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4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itchFamily="34" charset="0"/>
                        </a:rPr>
                        <a:t>žluté/hladké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itchFamily="34" charset="0"/>
                        </a:rPr>
                        <a:t>žluté/vrásčité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itchFamily="34" charset="0"/>
                        </a:rPr>
                        <a:t>zelené/hladké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itchFamily="34" charset="0"/>
                        </a:rPr>
                        <a:t>zelené/vrásčité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itchFamily="34" charset="0"/>
                        </a:rPr>
                        <a:t>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9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f </a:t>
                      </a:r>
                      <a:r>
                        <a:rPr kumimoji="0" lang="cs-CZ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poz.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152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f </a:t>
                      </a:r>
                      <a:r>
                        <a:rPr kumimoji="0" lang="cs-CZ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oček.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140,6250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46,8750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46,8750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15,6250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8886" name="Text Box 56"/>
          <p:cNvSpPr txBox="1">
            <a:spLocks noChangeArrowheads="1"/>
          </p:cNvSpPr>
          <p:nvPr/>
        </p:nvSpPr>
        <p:spPr bwMode="auto">
          <a:xfrm>
            <a:off x="676275" y="4230316"/>
            <a:ext cx="1447800" cy="381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i="1" dirty="0">
                <a:solidFill>
                  <a:prstClr val="black"/>
                </a:solidFill>
                <a:latin typeface="Symbol" pitchFamily="18" charset="2"/>
                <a:cs typeface="Arial" pitchFamily="34" charset="0"/>
              </a:rPr>
              <a:t>n</a:t>
            </a:r>
            <a:r>
              <a:rPr lang="cs-CZ" sz="16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= k - 1 = 3</a:t>
            </a:r>
          </a:p>
        </p:txBody>
      </p:sp>
      <p:sp>
        <p:nvSpPr>
          <p:cNvPr id="78887" name="Rectangle 57"/>
          <p:cNvSpPr>
            <a:spLocks noChangeArrowheads="1"/>
          </p:cNvSpPr>
          <p:nvPr/>
        </p:nvSpPr>
        <p:spPr bwMode="auto">
          <a:xfrm>
            <a:off x="1492250" y="5876925"/>
            <a:ext cx="7467600" cy="381000"/>
          </a:xfrm>
          <a:prstGeom prst="rect">
            <a:avLst/>
          </a:prstGeom>
          <a:solidFill>
            <a:srgbClr val="A50021"/>
          </a:solidFill>
          <a:ln w="9525">
            <a:noFill/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Zamítáme hypotézu shody pozorovaných četností s očekávanými</a:t>
            </a:r>
          </a:p>
        </p:txBody>
      </p:sp>
      <p:graphicFrame>
        <p:nvGraphicFramePr>
          <p:cNvPr id="78850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8047774"/>
              </p:ext>
            </p:extLst>
          </p:nvPr>
        </p:nvGraphicFramePr>
        <p:xfrm>
          <a:off x="2352675" y="4368428"/>
          <a:ext cx="64770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700" name="Rovnice" r:id="rId4" imgW="3429000" imgH="444240" progId="Equation.3">
                  <p:embed/>
                </p:oleObj>
              </mc:Choice>
              <mc:Fallback>
                <p:oleObj name="Rovnice" r:id="rId4" imgW="3429000" imgH="444240" progId="Equation.3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2675" y="4368428"/>
                        <a:ext cx="6477000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88" name="AutoShape 59"/>
          <p:cNvSpPr>
            <a:spLocks noChangeArrowheads="1"/>
          </p:cNvSpPr>
          <p:nvPr/>
        </p:nvSpPr>
        <p:spPr bwMode="auto">
          <a:xfrm>
            <a:off x="577850" y="5876925"/>
            <a:ext cx="671513" cy="381000"/>
          </a:xfrm>
          <a:custGeom>
            <a:avLst/>
            <a:gdLst>
              <a:gd name="T0" fmla="*/ 503635 w 21600"/>
              <a:gd name="T1" fmla="*/ 0 h 21600"/>
              <a:gd name="T2" fmla="*/ 0 w 21600"/>
              <a:gd name="T3" fmla="*/ 190500 h 21600"/>
              <a:gd name="T4" fmla="*/ 503635 w 21600"/>
              <a:gd name="T5" fmla="*/ 381000 h 21600"/>
              <a:gd name="T6" fmla="*/ 671513 w 21600"/>
              <a:gd name="T7" fmla="*/ 1905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889" name="Rectangle 60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Test dobré shody: příklad II</a:t>
            </a:r>
          </a:p>
        </p:txBody>
      </p:sp>
      <p:sp>
        <p:nvSpPr>
          <p:cNvPr id="12" name="Rectangle 37"/>
          <p:cNvSpPr>
            <a:spLocks noChangeArrowheads="1"/>
          </p:cNvSpPr>
          <p:nvPr/>
        </p:nvSpPr>
        <p:spPr bwMode="auto">
          <a:xfrm>
            <a:off x="2123728" y="5309938"/>
            <a:ext cx="6067425" cy="41910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Tabulková hodnota:</a:t>
            </a:r>
          </a:p>
        </p:txBody>
      </p:sp>
      <p:graphicFrame>
        <p:nvGraphicFramePr>
          <p:cNvPr id="13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6140285"/>
              </p:ext>
            </p:extLst>
          </p:nvPr>
        </p:nvGraphicFramePr>
        <p:xfrm>
          <a:off x="4546600" y="5208588"/>
          <a:ext cx="407987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701" name="Rovnice" r:id="rId6" imgW="2654280" imgH="342720" progId="Equation.3">
                  <p:embed/>
                </p:oleObj>
              </mc:Choice>
              <mc:Fallback>
                <p:oleObj name="Rovnice" r:id="rId6" imgW="265428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6600" y="5208588"/>
                        <a:ext cx="4079875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2719</TotalTime>
  <Words>3541</Words>
  <Application>Microsoft Office PowerPoint</Application>
  <PresentationFormat>Předvádění na obrazovce (4:3)</PresentationFormat>
  <Paragraphs>847</Paragraphs>
  <Slides>53</Slides>
  <Notes>8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53</vt:i4>
      </vt:variant>
    </vt:vector>
  </HeadingPairs>
  <TitlesOfParts>
    <vt:vector size="62" baseType="lpstr">
      <vt:lpstr>Arial</vt:lpstr>
      <vt:lpstr>Arial Black</vt:lpstr>
      <vt:lpstr>Calibri</vt:lpstr>
      <vt:lpstr>Symbol</vt:lpstr>
      <vt:lpstr>Times New Roman</vt:lpstr>
      <vt:lpstr>Wingdings</vt:lpstr>
      <vt:lpstr>Wingdings 2</vt:lpstr>
      <vt:lpstr>Administrativní</vt:lpstr>
      <vt:lpstr>Rovnice</vt:lpstr>
      <vt:lpstr>Biostatistika </vt:lpstr>
      <vt:lpstr>Co byste měli umět z minula:</vt:lpstr>
      <vt:lpstr>Analýza kontingenčních tabulek</vt:lpstr>
      <vt:lpstr>Kontingenční tabulka - opakování</vt:lpstr>
      <vt:lpstr>Ukázka kontingenční tabulky</vt:lpstr>
      <vt:lpstr>Co analyzujeme u kontingenčních tabulek?</vt:lpstr>
      <vt:lpstr>Test dobré shody - základní teorie</vt:lpstr>
      <vt:lpstr>        Test dobré shody: příklad  I</vt:lpstr>
      <vt:lpstr>Test dobré shody: příklad II</vt:lpstr>
      <vt:lpstr>Kontingenční tabulka - hypotézy</vt:lpstr>
      <vt:lpstr>Základní rozhodování o výběru statistických testů - analýza kontingenčních tabulek</vt:lpstr>
      <vt:lpstr>Kontingenční tabulka - obecně</vt:lpstr>
      <vt:lpstr>Testování nezávislosti – Pearsonův chí-kvadrát test</vt:lpstr>
      <vt:lpstr>Prezentace aplikace PowerPoint</vt:lpstr>
      <vt:lpstr>Kontingenční tabulky: příklad</vt:lpstr>
      <vt:lpstr>Řešení v softwaru Statistica</vt:lpstr>
      <vt:lpstr>Způsob 1: Řešení v softwaru Statistica I</vt:lpstr>
      <vt:lpstr>Způsob 1: Řešení v softwaru Statistica II</vt:lpstr>
      <vt:lpstr>Způsob 1: Řešení v softwaru Statistica III</vt:lpstr>
      <vt:lpstr>Způsob 1: Řešení v softwaru Statistica IV</vt:lpstr>
      <vt:lpstr>Způsob 2: Řešení v softwaru Statistica I</vt:lpstr>
      <vt:lpstr>Způsob 2: Řešení v softwaru Statistica II</vt:lpstr>
      <vt:lpstr>Způsob 2: Řešení v softwaru Statistica III</vt:lpstr>
      <vt:lpstr>Způsob 2: Řešení v softwaru Statistica IV</vt:lpstr>
      <vt:lpstr>Testování homogenity (shody struktury)</vt:lpstr>
      <vt:lpstr>Fisherův exaktní test</vt:lpstr>
      <vt:lpstr>Fisherův exaktní test</vt:lpstr>
      <vt:lpstr>Řešení v softwaru Statistica:  Fisherův exaktní test</vt:lpstr>
      <vt:lpstr>Test hypotézy o symetrii (McNemarův test pro čtyřpolní tabulku)</vt:lpstr>
      <vt:lpstr>McNemarův test: příklad I</vt:lpstr>
      <vt:lpstr>Řešení v softwaru Statistica: McNemarův test</vt:lpstr>
      <vt:lpstr>Analýza kontingenčních tabulek na webu</vt:lpstr>
      <vt:lpstr>Společný příklad – testování homogenity</vt:lpstr>
      <vt:lpstr>Základy korelační analýzy</vt:lpstr>
      <vt:lpstr>Proč hodnotit vztah dvou spojitých veličin?</vt:lpstr>
      <vt:lpstr>Korelační a regresní analýza</vt:lpstr>
      <vt:lpstr>Základní rozhodování o výběru statistických testů - korelační analýza</vt:lpstr>
      <vt:lpstr>Vizuální hodnocení vztahu dvou proměnných</vt:lpstr>
      <vt:lpstr>Korelace</vt:lpstr>
      <vt:lpstr>Korelační koeficienty</vt:lpstr>
      <vt:lpstr>Test hypotézy H0: r = 0</vt:lpstr>
      <vt:lpstr>Problémy s výpočtem r</vt:lpstr>
      <vt:lpstr>Řešení v softwaru Statistica:  Pearsonův korelační koeficient I</vt:lpstr>
      <vt:lpstr>Řešení v softwaru Statistica:  Pearsonův korelační koeficient II</vt:lpstr>
      <vt:lpstr>Řešení v softwaru Statistica:  Pearsonův korelační koeficient III</vt:lpstr>
      <vt:lpstr>Řešení v softwaru Statistica:  Spearmanův korelační koeficient I</vt:lpstr>
      <vt:lpstr>Řešení v softwaru Statistica:  Spearmanův korelační koeficient II</vt:lpstr>
      <vt:lpstr>Samostatný úkol</vt:lpstr>
      <vt:lpstr>1. Příklad k procvičení</vt:lpstr>
      <vt:lpstr>2. Příklad k procvičení</vt:lpstr>
      <vt:lpstr>Výsledky k samostatnému úkolu</vt:lpstr>
      <vt:lpstr>1. Příklad k procvičení</vt:lpstr>
      <vt:lpstr>2. Příklad k procvičení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XI. Kontingenční tabulky</dc:title>
  <dc:creator>cvanova</dc:creator>
  <cp:lastModifiedBy>Danka</cp:lastModifiedBy>
  <cp:revision>242</cp:revision>
  <dcterms:created xsi:type="dcterms:W3CDTF">2011-05-05T11:43:39Z</dcterms:created>
  <dcterms:modified xsi:type="dcterms:W3CDTF">2017-05-01T08:10:13Z</dcterms:modified>
</cp:coreProperties>
</file>