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26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70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78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03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01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39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61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94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2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42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68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6D79-582C-4218-BAE6-A823D8F089D4}" type="datetimeFigureOut">
              <a:rPr lang="cs-CZ" smtClean="0"/>
              <a:t>17.09.2017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2DFB-E354-4A09-B85E-518023439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6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78XnTK5uHk" TargetMode="External"/><Relationship Id="rId2" Type="http://schemas.openxmlformats.org/officeDocument/2006/relationships/hyperlink" Target="http://www.ceskatelevize.cz/porady/10441294653-hyde-park-civilizace/21641105809051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qR-Yfw9fO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is.muni.cz/do/1499/el/estud/prif/js10/panorama/web/modules/34_antropo_horackova.pdf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is.muni.cz/auth/ucitel/warp_predmet_vyber?fakulta=1431;obdobi=6664;predmet=9017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tom.cz/" TargetMode="External"/><Relationship Id="rId5" Type="http://schemas.openxmlformats.org/officeDocument/2006/relationships/hyperlink" Target="http://www.atlascloveka.upol.cz/" TargetMode="External"/><Relationship Id="rId4" Type="http://schemas.openxmlformats.org/officeDocument/2006/relationships/hyperlink" Target="http://is.muni.cz/do/1499/el/estud/prif/js10/panorama/web/modules/36_antropo_pac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 smtClean="0"/>
              <a:t>Mgr. et Mgr. Kristýna Brzobohatá</a:t>
            </a:r>
          </a:p>
          <a:p>
            <a:pPr algn="l"/>
            <a:r>
              <a:rPr lang="cs-CZ" sz="2000" dirty="0" smtClean="0"/>
              <a:t>brzobohata@sci.muni.cz</a:t>
            </a:r>
            <a:endParaRPr lang="cs-CZ" sz="2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4000" b="1" dirty="0">
                <a:solidFill>
                  <a:schemeClr val="tx1"/>
                </a:solidFill>
              </a:rPr>
              <a:t>Bi5121c Anatomie člověka - cvičení</a:t>
            </a:r>
          </a:p>
        </p:txBody>
      </p:sp>
    </p:spTree>
    <p:extLst>
      <p:ext uri="{BB962C8B-B14F-4D97-AF65-F5344CB8AC3E}">
        <p14:creationId xmlns:p14="http://schemas.microsoft.com/office/powerpoint/2010/main" val="11403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400" b="1"/>
              <a:t>Povrch kostí</a:t>
            </a:r>
          </a:p>
        </p:txBody>
      </p:sp>
      <p:pic>
        <p:nvPicPr>
          <p:cNvPr id="14340" name="Picture 4" descr="povrchko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12875"/>
            <a:ext cx="31813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3850" y="1916113"/>
            <a:ext cx="50419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09600" indent="-609600" algn="ctr" defTabSz="449263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algn="ctr" defTabSz="449263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ctr" defTabSz="449263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Periosteum (okostnice)</a:t>
            </a:r>
          </a:p>
          <a:p>
            <a:pPr algn="l">
              <a:lnSpc>
                <a:spcPct val="80000"/>
              </a:lnSpc>
            </a:pPr>
            <a:r>
              <a:rPr lang="cs-CZ" altLang="cs-CZ" sz="1600"/>
              <a:t>- tuhá vazivová blána</a:t>
            </a:r>
          </a:p>
          <a:p>
            <a:pPr algn="l">
              <a:lnSpc>
                <a:spcPct val="80000"/>
              </a:lnSpc>
            </a:pPr>
            <a:r>
              <a:rPr lang="cs-CZ" altLang="cs-CZ" sz="1600"/>
              <a:t>- pomocí vazivových vláken (Sharpeyova vlákna) upevněna ke kompaktě</a:t>
            </a:r>
          </a:p>
          <a:p>
            <a:pPr algn="l">
              <a:lnSpc>
                <a:spcPct val="80000"/>
              </a:lnSpc>
            </a:pPr>
            <a:r>
              <a:rPr lang="cs-CZ" altLang="cs-CZ" sz="1600"/>
              <a:t>- úplatňuje se při růstu kosti do tloušťky</a:t>
            </a:r>
          </a:p>
          <a:p>
            <a:pPr algn="l">
              <a:lnSpc>
                <a:spcPct val="80000"/>
              </a:lnSpc>
            </a:pPr>
            <a:endParaRPr lang="cs-CZ" altLang="cs-CZ" sz="1600"/>
          </a:p>
          <a:p>
            <a:pPr algn="l">
              <a:lnSpc>
                <a:spcPct val="80000"/>
              </a:lnSpc>
            </a:pPr>
            <a:endParaRPr lang="cs-CZ" altLang="cs-CZ" sz="16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Endosteum (endost)</a:t>
            </a:r>
          </a:p>
          <a:p>
            <a:pPr algn="l">
              <a:lnSpc>
                <a:spcPct val="80000"/>
              </a:lnSpc>
            </a:pPr>
            <a:r>
              <a:rPr lang="cs-CZ" altLang="cs-CZ" sz="1600"/>
              <a:t>- vnitřní okostice</a:t>
            </a:r>
          </a:p>
          <a:p>
            <a:pPr algn="l">
              <a:lnSpc>
                <a:spcPct val="80000"/>
              </a:lnSpc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4609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15888"/>
            <a:ext cx="8208962" cy="576262"/>
          </a:xfrm>
          <a:noFill/>
          <a:ln/>
        </p:spPr>
        <p:txBody>
          <a:bodyPr/>
          <a:lstStyle/>
          <a:p>
            <a:r>
              <a:rPr lang="cs-CZ" altLang="cs-CZ" sz="2400" b="1"/>
              <a:t>Skladba kostí</a:t>
            </a:r>
          </a:p>
        </p:txBody>
      </p:sp>
      <p:pic>
        <p:nvPicPr>
          <p:cNvPr id="15365" name="Picture 5" descr="skladbako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765175"/>
            <a:ext cx="3044825" cy="55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95288" y="620713"/>
            <a:ext cx="4608512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09600" indent="-609600" algn="ctr" defTabSz="449263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algn="ctr" defTabSz="449263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ctr" defTabSz="449263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altLang="cs-CZ" sz="1600" u="sng"/>
              <a:t>dlouhé kosti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1. kompakta (substantia compacta)</a:t>
            </a:r>
          </a:p>
          <a:p>
            <a:pPr algn="l"/>
            <a:r>
              <a:rPr lang="cs-CZ" altLang="cs-CZ" sz="1400"/>
              <a:t>- tvoří diafysu dlouhých kostí, obklopuje dřeňovou dutinu (cavum medullare)</a:t>
            </a:r>
          </a:p>
          <a:p>
            <a:pPr algn="l"/>
            <a:r>
              <a:rPr lang="cs-CZ" altLang="cs-CZ" sz="1400"/>
              <a:t>- uspořádaná do soustředných lamel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2) spongióza (substantia spongiosa)</a:t>
            </a:r>
          </a:p>
          <a:p>
            <a:pPr algn="l"/>
            <a:r>
              <a:rPr lang="cs-CZ" altLang="cs-CZ" sz="1400"/>
              <a:t>-</a:t>
            </a:r>
            <a:r>
              <a:rPr lang="cs-CZ" altLang="cs-CZ" sz="1800"/>
              <a:t> </a:t>
            </a:r>
            <a:r>
              <a:rPr lang="cs-CZ" altLang="cs-CZ" sz="1400"/>
              <a:t>tvoří trámečky, uspořádané buď nepravidelně nebo jsou uspořádány do různých křivek (trajektorií), které jsou kolmé na směr působících sil</a:t>
            </a:r>
          </a:p>
          <a:p>
            <a:pPr algn="l"/>
            <a:r>
              <a:rPr lang="cs-CZ" altLang="cs-CZ" sz="1400"/>
              <a:t>- epifysy dlouhých kostí</a:t>
            </a:r>
          </a:p>
          <a:p>
            <a:pPr algn="l"/>
            <a:endParaRPr lang="cs-CZ" altLang="cs-CZ" sz="1400"/>
          </a:p>
          <a:p>
            <a:pPr algn="l"/>
            <a:r>
              <a:rPr lang="cs-CZ" altLang="cs-CZ" sz="1600" u="sng"/>
              <a:t>ploché kosti</a:t>
            </a:r>
          </a:p>
          <a:p>
            <a:pPr algn="l"/>
            <a:r>
              <a:rPr lang="cs-CZ" altLang="cs-CZ" sz="1400"/>
              <a:t>zevní a vnitřní kompaktní vrstva – </a:t>
            </a:r>
            <a:r>
              <a:rPr lang="cs-CZ" altLang="cs-CZ" sz="1400" b="1">
                <a:solidFill>
                  <a:schemeClr val="accent2"/>
                </a:solidFill>
              </a:rPr>
              <a:t>lamina externa et lamina interna</a:t>
            </a:r>
            <a:r>
              <a:rPr lang="cs-CZ" altLang="cs-CZ" sz="1400"/>
              <a:t>, mezi nimi je tenká vrstvička spongiózní kosti </a:t>
            </a:r>
            <a:r>
              <a:rPr lang="cs-CZ" altLang="cs-CZ" sz="1400" b="1"/>
              <a:t>(</a:t>
            </a:r>
            <a:r>
              <a:rPr lang="cs-CZ" altLang="cs-CZ" sz="1400" b="1">
                <a:solidFill>
                  <a:schemeClr val="accent2"/>
                </a:solidFill>
              </a:rPr>
              <a:t>diploe</a:t>
            </a:r>
            <a:r>
              <a:rPr lang="cs-CZ" altLang="cs-CZ" sz="1400" b="1"/>
              <a:t>)</a:t>
            </a:r>
          </a:p>
          <a:p>
            <a:pPr algn="l"/>
            <a:endParaRPr lang="cs-CZ" altLang="cs-CZ" sz="1400" b="1"/>
          </a:p>
          <a:p>
            <a:pPr algn="l"/>
            <a:r>
              <a:rPr lang="cs-CZ" altLang="cs-CZ" sz="1600" u="sng"/>
              <a:t>kostní dřeň (medulla ossium)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medulla ossium rubra</a:t>
            </a:r>
            <a:r>
              <a:rPr lang="cs-CZ" altLang="cs-CZ" sz="1400"/>
              <a:t> – červená kostní dřeň, aktivní krvetvorná tkáň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medulla ossium flava</a:t>
            </a:r>
            <a:r>
              <a:rPr lang="cs-CZ" altLang="cs-CZ" sz="1400"/>
              <a:t> – žlutá kostní dřeň, červená kostní dřeň nahrazena tukovými buňkami</a:t>
            </a:r>
          </a:p>
          <a:p>
            <a:pPr algn="l"/>
            <a:r>
              <a:rPr lang="cs-CZ" altLang="cs-CZ" sz="1400" b="1">
                <a:solidFill>
                  <a:schemeClr val="accent2"/>
                </a:solidFill>
              </a:rPr>
              <a:t>medulla ossium gelatinosa</a:t>
            </a:r>
            <a:r>
              <a:rPr lang="cs-CZ" altLang="cs-CZ" sz="1400"/>
              <a:t> – šedá kostní dřeň, ve stáří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1601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15888"/>
            <a:ext cx="8208962" cy="576262"/>
          </a:xfrm>
          <a:noFill/>
          <a:ln/>
        </p:spPr>
        <p:txBody>
          <a:bodyPr/>
          <a:lstStyle/>
          <a:p>
            <a:r>
              <a:rPr lang="cs-CZ" altLang="cs-CZ" sz="2400" b="1"/>
              <a:t>Cévní zásobení a inervace kostí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8313" y="1052513"/>
            <a:ext cx="7850187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1600" u="sng" dirty="0">
                <a:ea typeface="Arial Unicode MS" pitchFamily="34" charset="-128"/>
                <a:cs typeface="Arial Unicode MS" pitchFamily="34" charset="-128"/>
              </a:rPr>
              <a:t>Cévní zásobení kostí: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Tepny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1)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Arteriae</a:t>
            </a:r>
            <a:r>
              <a:rPr lang="cs-CZ" altLang="cs-CZ" sz="1600" b="1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nutriciae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: výživné artérie, vedou okysličenou krev až do dřeně kostní. Malými otvůrky v koste</a:t>
            </a:r>
            <a:r>
              <a:rPr lang="cs-CZ" altLang="cs-CZ" sz="1600" dirty="0"/>
              <a:t>ch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foramina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nutricia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) vnikají do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canales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nutricii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2)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Arteriae</a:t>
            </a:r>
            <a:r>
              <a:rPr lang="cs-CZ" altLang="cs-CZ" sz="1600" b="1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periostales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: periostální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tepénky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, vnikají do kosti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Volkmannovými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kanálky po celém obvodu kostí s výjimkou styčných plošek.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3)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Arteriae</a:t>
            </a:r>
            <a:r>
              <a:rPr lang="cs-CZ" altLang="cs-CZ" sz="1600" b="1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b="1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epiphysariae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– samostatné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tepénky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, které u kostí typu dlouhého vnikají do epifys.</a:t>
            </a:r>
          </a:p>
          <a:p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Kostní žíly 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Z kostí je odváděna převážně drobnými žilkami, který vystupují jednak samostatnými žilními otvůrky kostí, jednak doprovází arterie.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V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diploe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plochých kostí lebky probíhá žilní krev v samostatných kanálcích – </a:t>
            </a:r>
            <a:r>
              <a:rPr lang="cs-CZ" altLang="cs-CZ" sz="1600" b="1" dirty="0" err="1">
                <a:ea typeface="Arial Unicode MS" pitchFamily="34" charset="-128"/>
                <a:cs typeface="Arial Unicode MS" pitchFamily="34" charset="-128"/>
              </a:rPr>
              <a:t>canales</a:t>
            </a:r>
            <a:r>
              <a:rPr lang="cs-CZ" altLang="cs-CZ" sz="16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1600" b="1" dirty="0" err="1">
                <a:ea typeface="Arial Unicode MS" pitchFamily="34" charset="-128"/>
                <a:cs typeface="Arial Unicode MS" pitchFamily="34" charset="-128"/>
              </a:rPr>
              <a:t>diploici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s-CZ" altLang="cs-CZ" sz="1600" u="sng" dirty="0">
                <a:ea typeface="Arial Unicode MS" pitchFamily="34" charset="-128"/>
                <a:cs typeface="Arial Unicode MS" pitchFamily="34" charset="-128"/>
              </a:rPr>
              <a:t>Inervace kostí:</a:t>
            </a:r>
          </a:p>
          <a:p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- především inervace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periostu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, odkud se nervová vlákna dostávají do </a:t>
            </a:r>
            <a:r>
              <a:rPr lang="cs-CZ" altLang="cs-CZ" sz="1600" dirty="0" err="1">
                <a:ea typeface="Arial Unicode MS" pitchFamily="34" charset="-128"/>
                <a:cs typeface="Arial Unicode MS" pitchFamily="34" charset="-128"/>
              </a:rPr>
              <a:t>haversových</a:t>
            </a:r>
            <a:r>
              <a:rPr lang="cs-CZ" altLang="cs-CZ" sz="1600" dirty="0">
                <a:ea typeface="Arial Unicode MS" pitchFamily="34" charset="-128"/>
                <a:cs typeface="Arial Unicode MS" pitchFamily="34" charset="-128"/>
              </a:rPr>
              <a:t> systémů a do dřeně</a:t>
            </a:r>
          </a:p>
          <a:p>
            <a:endParaRPr lang="cs-CZ" altLang="cs-CZ" sz="1600" u="sng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5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Práce s anatomickým atlasem:</a:t>
            </a:r>
          </a:p>
          <a:p>
            <a:pPr marL="0" indent="0">
              <a:buNone/>
            </a:pPr>
            <a:r>
              <a:rPr lang="cs-CZ" dirty="0" smtClean="0"/>
              <a:t>Složit osovou kostru</a:t>
            </a:r>
          </a:p>
          <a:p>
            <a:pPr marL="0" indent="0">
              <a:buNone/>
            </a:pPr>
            <a:r>
              <a:rPr lang="cs-CZ" dirty="0" smtClean="0"/>
              <a:t>Ukázat si všechny útvary na obratlích, kosti křížové, žebrech a kosti hrudní</a:t>
            </a:r>
          </a:p>
          <a:p>
            <a:r>
              <a:rPr lang="cs-CZ" dirty="0" smtClean="0"/>
              <a:t>Vypracovat:</a:t>
            </a:r>
          </a:p>
          <a:p>
            <a:pPr marL="0" indent="0">
              <a:buNone/>
            </a:pPr>
            <a:r>
              <a:rPr lang="cs-CZ" dirty="0" smtClean="0"/>
              <a:t>Pracovní list 1, 2, 3</a:t>
            </a:r>
          </a:p>
          <a:p>
            <a:pPr marL="0" indent="0">
              <a:buNone/>
            </a:pPr>
            <a:r>
              <a:rPr lang="cs-CZ" dirty="0" smtClean="0"/>
              <a:t>+ ukázat si na skeletu hrudník a páteř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9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Videa:</a:t>
            </a:r>
          </a:p>
          <a:p>
            <a:r>
              <a:rPr lang="cs-CZ" dirty="0">
                <a:hlinkClick r:id="rId2"/>
              </a:rPr>
              <a:t>http://www.ceskatelevize.cz/porady/10441294653-hyde-park-civilizace/216411058090514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u="sng" dirty="0" smtClean="0">
                <a:hlinkClick r:id="rId3"/>
              </a:rPr>
              <a:t>https</a:t>
            </a:r>
            <a:r>
              <a:rPr lang="cs-CZ" u="sng" dirty="0">
                <a:hlinkClick r:id="rId3"/>
              </a:rPr>
              <a:t>://www.youtube.com/watch?v=178XnTK5uHk</a:t>
            </a:r>
            <a:endParaRPr lang="cs-CZ" dirty="0"/>
          </a:p>
          <a:p>
            <a:r>
              <a:rPr lang="cs-CZ" u="sng" dirty="0">
                <a:hlinkClick r:id="rId4"/>
              </a:rPr>
              <a:t>https://www.youtube.com/watch?v=0qR-Yfw9fOI</a:t>
            </a:r>
            <a:endParaRPr lang="cs-CZ" dirty="0"/>
          </a:p>
          <a:p>
            <a:r>
              <a:rPr lang="cs-CZ" dirty="0"/>
              <a:t>https://www.youtube.com/watch?v=TIhe_36AxJc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1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 	– obecná osteologie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– osová kostra</a:t>
            </a:r>
          </a:p>
          <a:p>
            <a:pPr marL="0" indent="0">
              <a:buNone/>
            </a:pPr>
            <a:r>
              <a:rPr lang="cs-CZ" dirty="0" smtClean="0"/>
              <a:t>		– latinsko – české </a:t>
            </a:r>
            <a:r>
              <a:rPr lang="cs-CZ" dirty="0" smtClean="0"/>
              <a:t>termíny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/>
              <a:t>	</a:t>
            </a:r>
            <a:r>
              <a:rPr lang="cs-CZ" dirty="0" smtClean="0"/>
              <a:t>– hrudník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7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materiály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is.muni.cz/auth/ucitel/warp_predmet_vyber?fakulta=1431;obdobi=6664;predmet=901741</a:t>
            </a:r>
            <a:endParaRPr lang="cs-CZ" sz="2000" dirty="0" smtClean="0"/>
          </a:p>
          <a:p>
            <a:r>
              <a:rPr lang="cs-CZ" sz="2000" dirty="0" smtClean="0"/>
              <a:t>Online studijní materiály: </a:t>
            </a:r>
          </a:p>
          <a:p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is.muni.cz/do/1499/el/estud/prif/js10/panorama/web/modules/34_antropo_horackova.pdf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is.muni.cz/do/1499/el/estud/prif/js10/panorama/web/modules/36_antropo_pac.pdf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http://www.atlascloveka.upol.cz</a:t>
            </a:r>
            <a:r>
              <a:rPr lang="cs-CZ" sz="2000" dirty="0" smtClean="0">
                <a:hlinkClick r:id="rId5"/>
              </a:rPr>
              <a:t>/</a:t>
            </a:r>
            <a:endParaRPr lang="cs-CZ" sz="2000" dirty="0" smtClean="0"/>
          </a:p>
          <a:p>
            <a:r>
              <a:rPr lang="cs-CZ" sz="2000" dirty="0" smtClean="0"/>
              <a:t>Doporučená literatura:</a:t>
            </a:r>
          </a:p>
          <a:p>
            <a:pPr marL="0" indent="0">
              <a:buNone/>
            </a:pPr>
            <a:r>
              <a:rPr lang="cs-CZ" sz="2000" dirty="0" smtClean="0"/>
              <a:t>Prof. </a:t>
            </a:r>
            <a:r>
              <a:rPr lang="cs-CZ" sz="2000" dirty="0" err="1" smtClean="0"/>
              <a:t>Číhák</a:t>
            </a:r>
            <a:r>
              <a:rPr lang="cs-CZ" sz="2000" dirty="0" smtClean="0"/>
              <a:t> a kol.: Anatomie 1 – 3</a:t>
            </a:r>
          </a:p>
          <a:p>
            <a:pPr marL="0" indent="0">
              <a:buNone/>
            </a:pPr>
            <a:r>
              <a:rPr lang="cs-CZ" sz="2000" dirty="0" smtClean="0"/>
              <a:t>Hudák, Kachlík a kol.: </a:t>
            </a:r>
            <a:r>
              <a:rPr lang="cs-CZ" sz="2000" dirty="0" err="1" smtClean="0"/>
              <a:t>Memorix</a:t>
            </a:r>
            <a:r>
              <a:rPr lang="cs-CZ" sz="2000" dirty="0" smtClean="0"/>
              <a:t> anatomie </a:t>
            </a:r>
          </a:p>
          <a:p>
            <a:pPr marL="0" indent="0">
              <a:buNone/>
            </a:pPr>
            <a:r>
              <a:rPr lang="cs-CZ" sz="2000" dirty="0" smtClean="0"/>
              <a:t>Testy: </a:t>
            </a:r>
            <a:r>
              <a:rPr lang="cs-CZ" sz="2000" dirty="0" smtClean="0">
                <a:hlinkClick r:id="rId6"/>
              </a:rPr>
              <a:t>https</a:t>
            </a:r>
            <a:r>
              <a:rPr lang="cs-CZ" sz="2000" dirty="0">
                <a:hlinkClick r:id="rId6"/>
              </a:rPr>
              <a:t>://anatom.cz</a:t>
            </a:r>
            <a:r>
              <a:rPr lang="cs-CZ" sz="2000" dirty="0" smtClean="0">
                <a:hlinkClick r:id="rId6"/>
              </a:rPr>
              <a:t>/</a:t>
            </a:r>
            <a:endParaRPr lang="cs-CZ" sz="2000" dirty="0" smtClean="0"/>
          </a:p>
          <a:p>
            <a:r>
              <a:rPr lang="cs-CZ" sz="2000" dirty="0" smtClean="0"/>
              <a:t>Videa 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60723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74" y="4932358"/>
            <a:ext cx="1304954" cy="13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Náplň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Interaktivní osnova – sledovat každý týden!</a:t>
            </a:r>
          </a:p>
          <a:p>
            <a:r>
              <a:rPr lang="cs-CZ" dirty="0" smtClean="0"/>
              <a:t>2 absence </a:t>
            </a:r>
          </a:p>
          <a:p>
            <a:r>
              <a:rPr lang="cs-CZ" dirty="0" smtClean="0"/>
              <a:t>10 testů během semestru: různé typy otázek, 1 bod za každou správnou odpověď</a:t>
            </a:r>
          </a:p>
          <a:p>
            <a:r>
              <a:rPr lang="cs-CZ" dirty="0" smtClean="0"/>
              <a:t>Pro získání zápočtu – celkem 70 bodů</a:t>
            </a:r>
          </a:p>
          <a:p>
            <a:r>
              <a:rPr lang="cs-CZ" dirty="0" smtClean="0"/>
              <a:t>Zápočtový test – pro ty, kdo nebudou mít dostatek bodů:</a:t>
            </a:r>
          </a:p>
          <a:p>
            <a:pPr marL="0" indent="0">
              <a:buNone/>
            </a:pPr>
            <a:r>
              <a:rPr lang="cs-CZ" dirty="0" smtClean="0"/>
              <a:t>    40 otázek, 60 minut</a:t>
            </a:r>
          </a:p>
          <a:p>
            <a:r>
              <a:rPr lang="cs-CZ" dirty="0" smtClean="0"/>
              <a:t>Odevzdané a zkontrolované domácí úkoly</a:t>
            </a:r>
          </a:p>
          <a:p>
            <a:r>
              <a:rPr lang="cs-CZ" dirty="0" smtClean="0"/>
              <a:t>Vyplněné pracovní listy</a:t>
            </a:r>
          </a:p>
        </p:txBody>
      </p:sp>
    </p:spTree>
    <p:extLst>
      <p:ext uri="{BB962C8B-B14F-4D97-AF65-F5344CB8AC3E}">
        <p14:creationId xmlns:p14="http://schemas.microsoft.com/office/powerpoint/2010/main" val="4179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 dirty="0"/>
              <a:t>Základní anatomické postavení</a:t>
            </a:r>
          </a:p>
        </p:txBody>
      </p:sp>
      <p:pic>
        <p:nvPicPr>
          <p:cNvPr id="7171" name="Picture 3" descr="základní postav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47" y="2359112"/>
            <a:ext cx="2244497" cy="36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850" y="1700213"/>
            <a:ext cx="5545138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cs-CZ" altLang="cs-CZ" b="1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Vzpřímený postoj, hlava hledí přímo dopředu, horní končetiny jsou připaženy a visí volně podél trupu. Dlaně jsou obráceny dopředu, palec směřuje zevně. Dolní končetiny jsou nataženy a stojí těsně vedle sebe ve stoji spojném, vnitřní okraje nohou se lehce dotýkají.</a:t>
            </a:r>
          </a:p>
          <a:p>
            <a:r>
              <a:rPr lang="cs-CZ" altLang="cs-CZ" sz="1600" b="1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Obecná osteologie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3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/>
              <a:t>Roviny lidského těla</a:t>
            </a:r>
          </a:p>
        </p:txBody>
      </p:sp>
      <p:pic>
        <p:nvPicPr>
          <p:cNvPr id="8195" name="Picture 3" descr="rovi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268413"/>
            <a:ext cx="5543550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79388" y="2420938"/>
            <a:ext cx="3455987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cs-CZ" altLang="cs-CZ" b="1">
              <a:ea typeface="Arial Unicode MS" pitchFamily="34" charset="-128"/>
              <a:cs typeface="Arial Unicode MS" pitchFamily="34" charset="-128"/>
            </a:endParaRP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Roviny sagitální – šípové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Rovina mediánní – střední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Roviny frontální – čelní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Roviny transverzální – příčné</a:t>
            </a:r>
          </a:p>
          <a:p>
            <a:r>
              <a:rPr lang="cs-CZ" altLang="cs-CZ" sz="1600" b="1">
                <a:ea typeface="Arial Unicode MS" pitchFamily="34" charset="-128"/>
                <a:cs typeface="Arial Unicode MS" pitchFamily="34" charset="-128"/>
              </a:rPr>
              <a:t> </a:t>
            </a:r>
            <a:endParaRPr lang="cs-CZ" altLang="cs-CZ" sz="1600"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endParaRPr lang="cs-CZ" altLang="cs-CZ" sz="160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8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/>
              <a:t>Směry a polohy na lidském těle</a:t>
            </a:r>
          </a:p>
        </p:txBody>
      </p:sp>
      <p:pic>
        <p:nvPicPr>
          <p:cNvPr id="9220" name="Picture 4" descr="sm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4579937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908050"/>
            <a:ext cx="4608513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u="sng">
                <a:ea typeface="Arial Unicode MS" pitchFamily="34" charset="-128"/>
                <a:cs typeface="Arial Unicode MS" pitchFamily="34" charset="-128"/>
              </a:rPr>
              <a:t>Na trupu: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cranialis: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směrem k hlavě, horní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caudalis: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směrem k ocasu, dolní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superior: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horní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inferior: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dolní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ventralis: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směrem dopředu, vpředu, přední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dorsalis: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směrem dozadu, vzadu, zadní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anterior: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přední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posterior: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zadní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medialis: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ležící blíže ke střední  </a:t>
            </a:r>
          </a:p>
          <a:p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                rovině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lateralis: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ležící vzdáleněji od  </a:t>
            </a:r>
          </a:p>
          <a:p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               střední roviny</a:t>
            </a:r>
          </a:p>
          <a:p>
            <a:r>
              <a:rPr lang="cs-CZ" altLang="cs-CZ" b="1"/>
              <a:t>medius (s. intermedius):</a:t>
            </a:r>
            <a:r>
              <a:rPr lang="cs-CZ" altLang="cs-CZ"/>
              <a:t> prostřední</a:t>
            </a:r>
          </a:p>
          <a:p>
            <a:r>
              <a:rPr lang="cs-CZ" altLang="cs-CZ" b="1"/>
              <a:t>dexter, sinister:</a:t>
            </a:r>
            <a:r>
              <a:rPr lang="cs-CZ" altLang="cs-CZ"/>
              <a:t> pravý, levý</a:t>
            </a:r>
          </a:p>
          <a:p>
            <a:r>
              <a:rPr lang="cs-CZ" altLang="cs-CZ" b="1"/>
              <a:t>superficialis:</a:t>
            </a:r>
            <a:r>
              <a:rPr lang="cs-CZ" altLang="cs-CZ"/>
              <a:t> povrchový</a:t>
            </a:r>
          </a:p>
          <a:p>
            <a:r>
              <a:rPr lang="cs-CZ" altLang="cs-CZ" b="1"/>
              <a:t>profundus:</a:t>
            </a:r>
            <a:r>
              <a:rPr lang="cs-CZ" altLang="cs-CZ"/>
              <a:t> hluboký</a:t>
            </a:r>
          </a:p>
          <a:p>
            <a:r>
              <a:rPr lang="cs-CZ" altLang="cs-CZ" b="1"/>
              <a:t>internus:</a:t>
            </a:r>
            <a:r>
              <a:rPr lang="cs-CZ" altLang="cs-CZ"/>
              <a:t> vnitřní</a:t>
            </a:r>
          </a:p>
          <a:p>
            <a:r>
              <a:rPr lang="cs-CZ" altLang="cs-CZ" b="1"/>
              <a:t>externus:</a:t>
            </a:r>
            <a:r>
              <a:rPr lang="cs-CZ" altLang="cs-CZ"/>
              <a:t> zevní, vnější</a:t>
            </a:r>
            <a:endParaRPr lang="cs-CZ" altLang="cs-CZ">
              <a:ea typeface="Arial Unicode MS" pitchFamily="34" charset="-128"/>
              <a:cs typeface="Arial Unicode MS" pitchFamily="34" charset="-128"/>
            </a:endParaRPr>
          </a:p>
          <a:p>
            <a:endParaRPr lang="cs-CZ" altLang="cs-CZ" sz="160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/>
              <a:t>Orientace na lidském těle</a:t>
            </a:r>
          </a:p>
        </p:txBody>
      </p:sp>
      <p:pic>
        <p:nvPicPr>
          <p:cNvPr id="10246" name="Picture 6" descr="sme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062413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0825" y="1466850"/>
            <a:ext cx="460851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u="sng">
                <a:ea typeface="Arial Unicode MS" pitchFamily="34" charset="-128"/>
                <a:cs typeface="Arial Unicode MS" pitchFamily="34" charset="-128"/>
              </a:rPr>
              <a:t>Na končetinách: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proximalis: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blíže k trupu (ke středu těla)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distalis: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vzdálenější (od středu těla)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radialis: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zevní, palcový okraj, směr či poloha na horní končetině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ulnaris: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vnitřní, malíkový okraj, směr či poloha na horní končetině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tibialis: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vnitřní, palcový okraj, směr, či poloha na dolní končetině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fibularis: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zevní, malíkový okraj, směr či poloha na dolní končetině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palmaris: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dlaňový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plantaris: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chodidlový</a:t>
            </a:r>
          </a:p>
          <a:p>
            <a:r>
              <a:rPr lang="cs-CZ" altLang="cs-CZ" b="1">
                <a:ea typeface="Arial Unicode MS" pitchFamily="34" charset="-128"/>
                <a:cs typeface="Arial Unicode MS" pitchFamily="34" charset="-128"/>
              </a:rPr>
              <a:t>dorsalis:</a:t>
            </a:r>
            <a:r>
              <a:rPr lang="cs-CZ" altLang="cs-CZ">
                <a:ea typeface="Arial Unicode MS" pitchFamily="34" charset="-128"/>
                <a:cs typeface="Arial Unicode MS" pitchFamily="34" charset="-128"/>
              </a:rPr>
              <a:t> hřbetní jak na horní končetině,tak na dolní končetině</a:t>
            </a:r>
          </a:p>
          <a:p>
            <a:endParaRPr lang="cs-CZ" altLang="cs-CZ" sz="160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3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208962" cy="576263"/>
          </a:xfrm>
          <a:noFill/>
          <a:ln/>
        </p:spPr>
        <p:txBody>
          <a:bodyPr/>
          <a:lstStyle/>
          <a:p>
            <a:r>
              <a:rPr lang="cs-CZ" altLang="cs-CZ" sz="2800" b="1"/>
              <a:t>Orientace na lidském těle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0825" y="1652588"/>
            <a:ext cx="4608513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u="sng" dirty="0">
                <a:ea typeface="Arial Unicode MS" pitchFamily="34" charset="-128"/>
                <a:cs typeface="Arial Unicode MS" pitchFamily="34" charset="-128"/>
              </a:rPr>
              <a:t>V dutině ústní: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mesialis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blíže střední rovině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distalis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vzdálenější od střední roviny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vestibularis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 s. </a:t>
            </a:r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facialis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do předsíně ústní nebo k tvářím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oralis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 s. </a:t>
            </a:r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lingualis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do vlastní dutiny ústní nebo k jazyku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labialis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ke rtům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buccalis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k tvářím</a:t>
            </a:r>
          </a:p>
          <a:p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palatinus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směřující k patru</a:t>
            </a:r>
          </a:p>
          <a:p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(facies) </a:t>
            </a:r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masticatoria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s-CZ" altLang="cs-CZ" b="1" dirty="0" err="1">
                <a:ea typeface="Arial Unicode MS" pitchFamily="34" charset="-128"/>
                <a:cs typeface="Arial Unicode MS" pitchFamily="34" charset="-128"/>
              </a:rPr>
              <a:t>occlusalis</a:t>
            </a:r>
            <a:r>
              <a:rPr lang="cs-CZ" altLang="cs-CZ" b="1" dirty="0"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u zubů označení </a:t>
            </a:r>
            <a:r>
              <a:rPr lang="cs-CZ" altLang="cs-CZ" dirty="0" err="1">
                <a:ea typeface="Arial Unicode MS" pitchFamily="34" charset="-128"/>
                <a:cs typeface="Arial Unicode MS" pitchFamily="34" charset="-128"/>
              </a:rPr>
              <a:t>skusné</a:t>
            </a:r>
            <a:r>
              <a:rPr lang="cs-CZ" altLang="cs-CZ" dirty="0">
                <a:ea typeface="Arial Unicode MS" pitchFamily="34" charset="-128"/>
                <a:cs typeface="Arial Unicode MS" pitchFamily="34" charset="-128"/>
              </a:rPr>
              <a:t> plochy</a:t>
            </a:r>
          </a:p>
          <a:p>
            <a:endParaRPr lang="cs-CZ" altLang="cs-CZ" dirty="0">
              <a:ea typeface="Arial Unicode MS" pitchFamily="34" charset="-128"/>
              <a:cs typeface="Arial Unicode MS" pitchFamily="34" charset="-128"/>
            </a:endParaRPr>
          </a:p>
          <a:p>
            <a:endParaRPr lang="cs-CZ" altLang="cs-CZ" sz="16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293" name="Picture 5" descr="zubníplo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3981450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88913"/>
            <a:ext cx="9144000" cy="503237"/>
          </a:xfrm>
          <a:noFill/>
          <a:ln/>
        </p:spPr>
        <p:txBody>
          <a:bodyPr/>
          <a:lstStyle/>
          <a:p>
            <a:r>
              <a:rPr lang="cs-CZ" altLang="cs-CZ" sz="2000" b="1"/>
              <a:t>Typy kostí</a:t>
            </a:r>
          </a:p>
        </p:txBody>
      </p:sp>
      <p:pic>
        <p:nvPicPr>
          <p:cNvPr id="13317" name="Picture 5" descr="typyko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3402012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0825" y="765175"/>
            <a:ext cx="50419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09600" indent="-609600" algn="ctr" defTabSz="449263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algn="ctr" defTabSz="449263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ctr" defTabSz="449263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ctr" defTabSz="449263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algn="ctr" defTabSz="449263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1. Kosti dlouhé (ossa longa)</a:t>
            </a:r>
          </a:p>
          <a:p>
            <a:pPr algn="l">
              <a:lnSpc>
                <a:spcPct val="80000"/>
              </a:lnSpc>
              <a:spcAft>
                <a:spcPts val="1400"/>
              </a:spcAft>
            </a:pPr>
            <a:r>
              <a:rPr lang="cs-CZ" altLang="cs-CZ" sz="1400"/>
              <a:t>- délka kostí převládá nad ostatními rozměry</a:t>
            </a:r>
          </a:p>
          <a:p>
            <a:pPr algn="l">
              <a:lnSpc>
                <a:spcPct val="80000"/>
              </a:lnSpc>
              <a:spcAft>
                <a:spcPts val="1400"/>
              </a:spcAft>
            </a:pPr>
            <a:r>
              <a:rPr lang="cs-CZ" altLang="cs-CZ" sz="1400"/>
              <a:t>- rozlišujeme na nich proximální epifysu, diafysu a distální epifysu</a:t>
            </a:r>
          </a:p>
          <a:p>
            <a:pPr algn="l">
              <a:lnSpc>
                <a:spcPct val="80000"/>
              </a:lnSpc>
              <a:spcAft>
                <a:spcPts val="1400"/>
              </a:spcAft>
            </a:pPr>
            <a:r>
              <a:rPr lang="cs-CZ" altLang="cs-CZ" sz="1400"/>
              <a:t>- např. dlouhé kosti končetin (humerus, femur)</a:t>
            </a:r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2. Kosti krátké (ossa brevia)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všechny tři rozměry jsou přibližně stejně velké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často mají tvar nízkých válců, krychlí, hranolů apod.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obratle, kosti karpální, kosti tarzální</a:t>
            </a:r>
          </a:p>
          <a:p>
            <a:pPr algn="l">
              <a:lnSpc>
                <a:spcPct val="80000"/>
              </a:lnSpc>
            </a:pPr>
            <a:endParaRPr lang="cs-CZ" altLang="cs-CZ" sz="14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3. Kosti ploché (ossa plana)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mají jeden rozměr menší (tloušťku) a dva zbývající větší, připomínají desky či ploténky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kosti klenby lebeční, lopatka, pánevní kost</a:t>
            </a:r>
          </a:p>
          <a:p>
            <a:pPr algn="l">
              <a:lnSpc>
                <a:spcPct val="80000"/>
              </a:lnSpc>
            </a:pPr>
            <a:endParaRPr lang="cs-CZ" altLang="cs-CZ" sz="14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4. Kosti nepravidelného tvaru (ossa irregularia)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kosti obličejového oddílu lebky</a:t>
            </a:r>
          </a:p>
          <a:p>
            <a:pPr algn="l">
              <a:lnSpc>
                <a:spcPct val="80000"/>
              </a:lnSpc>
            </a:pPr>
            <a:endParaRPr lang="cs-CZ" altLang="cs-CZ" sz="14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5. Kosti vzdušné (ossa pneumatica)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obsahují dutinky vystlané sliznicí a vyplněné vzduchem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lebeční kosti obsahující tzv. sinusy (kost čelní, čichová, horní čelist)</a:t>
            </a:r>
          </a:p>
          <a:p>
            <a:pPr algn="l">
              <a:lnSpc>
                <a:spcPct val="80000"/>
              </a:lnSpc>
            </a:pPr>
            <a:endParaRPr lang="cs-CZ" altLang="cs-CZ" sz="1400"/>
          </a:p>
          <a:p>
            <a:pPr algn="l">
              <a:lnSpc>
                <a:spcPct val="80000"/>
              </a:lnSpc>
            </a:pPr>
            <a:r>
              <a:rPr lang="cs-CZ" altLang="cs-CZ" sz="1600" b="1">
                <a:solidFill>
                  <a:schemeClr val="accent2"/>
                </a:solidFill>
              </a:rPr>
              <a:t>6. Sezamské kosti (ossa sesamoidea)</a:t>
            </a:r>
          </a:p>
          <a:p>
            <a:pPr algn="l">
              <a:lnSpc>
                <a:spcPct val="80000"/>
              </a:lnSpc>
            </a:pPr>
            <a:r>
              <a:rPr lang="cs-CZ" altLang="cs-CZ" sz="1400"/>
              <a:t>- např. čéška (patella)</a:t>
            </a:r>
          </a:p>
        </p:txBody>
      </p:sp>
    </p:spTree>
    <p:extLst>
      <p:ext uri="{BB962C8B-B14F-4D97-AF65-F5344CB8AC3E}">
        <p14:creationId xmlns:p14="http://schemas.microsoft.com/office/powerpoint/2010/main" val="23233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986</Words>
  <Application>Microsoft Office PowerPoint</Application>
  <PresentationFormat>Předvádění na obrazovce (4:3)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 Unicode MS</vt:lpstr>
      <vt:lpstr>Arial</vt:lpstr>
      <vt:lpstr>Calibri</vt:lpstr>
      <vt:lpstr>Motiv systému Office</vt:lpstr>
      <vt:lpstr>Bi5121c Anatomie člověka - cvičení</vt:lpstr>
      <vt:lpstr>Studijní materiály </vt:lpstr>
      <vt:lpstr>Náplň cvičení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Samostatné úkoly</vt:lpstr>
      <vt:lpstr>Prezentace aplikace PowerPoint</vt:lpstr>
      <vt:lpstr>Příště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Bi5121c Anatomie člověka - cvičení</dc:title>
  <dc:creator>Student</dc:creator>
  <cp:lastModifiedBy>Uživatel systému Windows</cp:lastModifiedBy>
  <cp:revision>10</cp:revision>
  <dcterms:created xsi:type="dcterms:W3CDTF">2014-09-22T07:20:43Z</dcterms:created>
  <dcterms:modified xsi:type="dcterms:W3CDTF">2017-09-17T13:18:34Z</dcterms:modified>
</cp:coreProperties>
</file>